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20"/>
  </p:notesMasterIdLst>
  <p:sldIdLst>
    <p:sldId id="256" r:id="rId3"/>
    <p:sldId id="600" r:id="rId4"/>
    <p:sldId id="603" r:id="rId5"/>
    <p:sldId id="261" r:id="rId6"/>
    <p:sldId id="583" r:id="rId7"/>
    <p:sldId id="584" r:id="rId8"/>
    <p:sldId id="585" r:id="rId9"/>
    <p:sldId id="586" r:id="rId10"/>
    <p:sldId id="587" r:id="rId11"/>
    <p:sldId id="599" r:id="rId12"/>
    <p:sldId id="601" r:id="rId13"/>
    <p:sldId id="604" r:id="rId14"/>
    <p:sldId id="605" r:id="rId15"/>
    <p:sldId id="606" r:id="rId16"/>
    <p:sldId id="609" r:id="rId17"/>
    <p:sldId id="608" r:id="rId18"/>
    <p:sldId id="61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73FDE70-43C3-4102-8163-4AABFECA3AF5}">
          <p14:sldIdLst>
            <p14:sldId id="256"/>
            <p14:sldId id="600"/>
            <p14:sldId id="603"/>
            <p14:sldId id="261"/>
            <p14:sldId id="583"/>
            <p14:sldId id="584"/>
            <p14:sldId id="585"/>
            <p14:sldId id="586"/>
            <p14:sldId id="587"/>
            <p14:sldId id="599"/>
            <p14:sldId id="601"/>
            <p14:sldId id="604"/>
            <p14:sldId id="605"/>
            <p14:sldId id="606"/>
            <p14:sldId id="609"/>
            <p14:sldId id="608"/>
            <p14:sldId id="61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FFFF"/>
    <a:srgbClr val="FF00FF"/>
    <a:srgbClr val="00FF00"/>
    <a:srgbClr val="FFC0FF"/>
    <a:srgbClr val="FFA0FF"/>
    <a:srgbClr val="FF80FF"/>
    <a:srgbClr val="80FF80"/>
    <a:srgbClr val="FFB0B1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539" autoAdjust="0"/>
    <p:restoredTop sz="99234" autoAdjust="0"/>
  </p:normalViewPr>
  <p:slideViewPr>
    <p:cSldViewPr snapToGrid="0">
      <p:cViewPr>
        <p:scale>
          <a:sx n="75" d="100"/>
          <a:sy n="75" d="100"/>
        </p:scale>
        <p:origin x="-1733" y="-2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89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2382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BAAAF-C8D8-4362-84C6-8214BCD592BD}" type="datetimeFigureOut">
              <a:rPr lang="en-US" smtClean="0"/>
              <a:t>5/10/2016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1EBBD-6DD0-4524-ABAE-EB5AFA71D3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065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1EBBD-6DD0-4524-ABAE-EB5AFA71D3E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66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sic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8840" y="182880"/>
            <a:ext cx="7004304" cy="73152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1440" y="1188720"/>
            <a:ext cx="6711696" cy="51846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858000" y="4267200"/>
            <a:ext cx="2240280" cy="202996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>
            <a:noAutofit/>
          </a:bodyPr>
          <a:lstStyle>
            <a:lvl1pPr marL="114300" indent="-11430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56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8840" y="182880"/>
            <a:ext cx="7004304" cy="73152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01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Arial" pitchFamily="34" charset="0"/>
              <a:buChar char="•"/>
              <a:defRPr/>
            </a:lvl1pPr>
            <a:lvl2pPr marL="742950" indent="-285750">
              <a:buFont typeface="Arial" pitchFamily="34" charset="0"/>
              <a:buChar char="•"/>
              <a:defRPr/>
            </a:lvl2pPr>
            <a:lvl3pPr marL="1143000" indent="-228600">
              <a:buFont typeface="Arial" pitchFamily="34" charset="0"/>
              <a:buChar char="•"/>
              <a:defRPr/>
            </a:lvl3pPr>
            <a:lvl4pPr marL="1600200" indent="-228600">
              <a:buFont typeface="Arial" pitchFamily="34" charset="0"/>
              <a:buChar char="•"/>
              <a:defRPr/>
            </a:lvl4pPr>
            <a:lvl5pPr marL="2057400" indent="-228600"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271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1440" y="1188720"/>
            <a:ext cx="6711696" cy="518464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858000" y="4267200"/>
            <a:ext cx="2240280" cy="2029968"/>
          </a:xfrm>
          <a:ln w="12700">
            <a:solidFill>
              <a:schemeClr val="tx1"/>
            </a:solidFill>
          </a:ln>
        </p:spPr>
        <p:txBody>
          <a:bodyPr>
            <a:noAutofit/>
          </a:bodyPr>
          <a:lstStyle>
            <a:lvl1pPr marL="114300" indent="-11430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6650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llout_Four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3"/>
          <p:cNvSpPr>
            <a:spLocks noChangeShapeType="1"/>
          </p:cNvSpPr>
          <p:nvPr userDrawn="1"/>
        </p:nvSpPr>
        <p:spPr bwMode="auto">
          <a:xfrm flipV="1">
            <a:off x="4572000" y="1143000"/>
            <a:ext cx="0" cy="512064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0012" tIns="50800" rIns="100012" bIns="50800" anchor="ctr"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99432" y="3730752"/>
            <a:ext cx="4526280" cy="24688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Line 3"/>
          <p:cNvSpPr>
            <a:spLocks noChangeShapeType="1"/>
          </p:cNvSpPr>
          <p:nvPr userDrawn="1"/>
        </p:nvSpPr>
        <p:spPr bwMode="auto">
          <a:xfrm flipH="1" flipV="1">
            <a:off x="0" y="3703320"/>
            <a:ext cx="9144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0012" tIns="50800" rIns="100012" bIns="50800" anchor="ctr"/>
          <a:lstStyle/>
          <a:p>
            <a:endParaRPr lang="en-US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599432" y="1207008"/>
            <a:ext cx="4526280" cy="24688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9144" y="3730752"/>
            <a:ext cx="4526280" cy="24688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9144" y="1207008"/>
            <a:ext cx="4526280" cy="24688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62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allout_Four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3"/>
          <p:cNvSpPr>
            <a:spLocks noChangeShapeType="1"/>
          </p:cNvSpPr>
          <p:nvPr userDrawn="1"/>
        </p:nvSpPr>
        <p:spPr bwMode="auto">
          <a:xfrm flipV="1">
            <a:off x="4572000" y="1143000"/>
            <a:ext cx="0" cy="512064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0012" tIns="50800" rIns="100012" bIns="50800" anchor="ctr"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00600" y="3730752"/>
            <a:ext cx="3200400" cy="24688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Line 3"/>
          <p:cNvSpPr>
            <a:spLocks noChangeShapeType="1"/>
          </p:cNvSpPr>
          <p:nvPr userDrawn="1"/>
        </p:nvSpPr>
        <p:spPr bwMode="auto">
          <a:xfrm flipH="1" flipV="1">
            <a:off x="0" y="3703320"/>
            <a:ext cx="9144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0012" tIns="50800" rIns="100012" bIns="50800" anchor="ctr"/>
          <a:lstStyle/>
          <a:p>
            <a:endParaRPr lang="en-US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800600" y="1207008"/>
            <a:ext cx="3200400" cy="24688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1143000" y="3730752"/>
            <a:ext cx="3200400" cy="24688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143000" y="1207008"/>
            <a:ext cx="3200400" cy="24688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947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kushima_Fallout_Four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8840" y="182880"/>
            <a:ext cx="7004304" cy="4267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Line 2"/>
          <p:cNvSpPr>
            <a:spLocks noChangeShapeType="1"/>
          </p:cNvSpPr>
          <p:nvPr userDrawn="1"/>
        </p:nvSpPr>
        <p:spPr bwMode="auto">
          <a:xfrm flipV="1">
            <a:off x="0" y="3648075"/>
            <a:ext cx="7183438" cy="95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 lIns="100012" tIns="50800" rIns="100012" bIns="50800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Line 3"/>
          <p:cNvSpPr>
            <a:spLocks noChangeShapeType="1"/>
          </p:cNvSpPr>
          <p:nvPr userDrawn="1"/>
        </p:nvSpPr>
        <p:spPr bwMode="auto">
          <a:xfrm>
            <a:off x="3551238" y="1343025"/>
            <a:ext cx="14287" cy="47720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 lIns="100012" tIns="50800" rIns="100012" bIns="50800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1389888"/>
            <a:ext cx="3520440" cy="22402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593592" y="1389888"/>
            <a:ext cx="3520440" cy="22402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0" y="3822192"/>
            <a:ext cx="3520440" cy="22402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3593592" y="3822192"/>
            <a:ext cx="3520440" cy="22402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/>
          </a:p>
        </p:txBody>
      </p:sp>
      <p:grpSp>
        <p:nvGrpSpPr>
          <p:cNvPr id="13" name="Group 25"/>
          <p:cNvGrpSpPr>
            <a:grpSpLocks/>
          </p:cNvGrpSpPr>
          <p:nvPr userDrawn="1"/>
        </p:nvGrpSpPr>
        <p:grpSpPr bwMode="auto">
          <a:xfrm>
            <a:off x="7254875" y="5534025"/>
            <a:ext cx="1355725" cy="887413"/>
            <a:chOff x="7423504" y="5427663"/>
            <a:chExt cx="1356513" cy="887942"/>
          </a:xfrm>
        </p:grpSpPr>
        <p:sp>
          <p:nvSpPr>
            <p:cNvPr id="14" name="Line 18"/>
            <p:cNvSpPr>
              <a:spLocks noChangeShapeType="1"/>
            </p:cNvSpPr>
            <p:nvPr/>
          </p:nvSpPr>
          <p:spPr bwMode="auto">
            <a:xfrm>
              <a:off x="7626822" y="5886724"/>
              <a:ext cx="498765" cy="0"/>
            </a:xfrm>
            <a:prstGeom prst="line">
              <a:avLst/>
            </a:prstGeom>
            <a:noFill/>
            <a:ln w="88900">
              <a:solidFill>
                <a:srgbClr val="7030A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9"/>
            <p:cNvSpPr>
              <a:spLocks noChangeShapeType="1"/>
            </p:cNvSpPr>
            <p:nvPr/>
          </p:nvSpPr>
          <p:spPr bwMode="auto">
            <a:xfrm>
              <a:off x="7626822" y="6036038"/>
              <a:ext cx="498765" cy="0"/>
            </a:xfrm>
            <a:prstGeom prst="line">
              <a:avLst/>
            </a:prstGeom>
            <a:noFill/>
            <a:ln w="889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Text Box 20"/>
            <p:cNvSpPr txBox="1">
              <a:spLocks noChangeArrowheads="1"/>
            </p:cNvSpPr>
            <p:nvPr/>
          </p:nvSpPr>
          <p:spPr bwMode="auto">
            <a:xfrm>
              <a:off x="8108115" y="5761237"/>
              <a:ext cx="632192" cy="554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n-US" sz="1000" b="1" dirty="0"/>
                <a:t>25 NM</a:t>
              </a:r>
            </a:p>
            <a:p>
              <a:pPr algn="r">
                <a:defRPr/>
              </a:pPr>
              <a:r>
                <a:rPr lang="en-US" sz="1000" b="1" dirty="0"/>
                <a:t>50 NM</a:t>
              </a:r>
            </a:p>
            <a:p>
              <a:pPr algn="r">
                <a:defRPr/>
              </a:pPr>
              <a:r>
                <a:rPr lang="en-US" sz="1000" b="1" dirty="0"/>
                <a:t>125 NM</a:t>
              </a:r>
            </a:p>
          </p:txBody>
        </p:sp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7423504" y="5468963"/>
              <a:ext cx="1356513" cy="80057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7564874" y="5427663"/>
              <a:ext cx="1069008" cy="400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200" dirty="0"/>
                <a:t>Range Rings</a:t>
              </a:r>
            </a:p>
            <a:p>
              <a:pPr algn="ctr">
                <a:defRPr/>
              </a:pPr>
              <a:r>
                <a:rPr lang="en-US" sz="800" dirty="0"/>
                <a:t>(nautical miles)</a:t>
              </a: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7628411" y="6188529"/>
              <a:ext cx="498765" cy="0"/>
            </a:xfrm>
            <a:prstGeom prst="line">
              <a:avLst/>
            </a:prstGeom>
            <a:noFill/>
            <a:ln w="889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0" name="Group 33"/>
          <p:cNvGrpSpPr>
            <a:grpSpLocks/>
          </p:cNvGrpSpPr>
          <p:nvPr userDrawn="1"/>
        </p:nvGrpSpPr>
        <p:grpSpPr bwMode="auto">
          <a:xfrm>
            <a:off x="7253288" y="4856163"/>
            <a:ext cx="1433512" cy="684212"/>
            <a:chOff x="7253288" y="4846638"/>
            <a:chExt cx="1433512" cy="684212"/>
          </a:xfrm>
        </p:grpSpPr>
        <p:sp>
          <p:nvSpPr>
            <p:cNvPr id="21" name="Rectangle 53"/>
            <p:cNvSpPr>
              <a:spLocks noChangeArrowheads="1"/>
            </p:cNvSpPr>
            <p:nvPr/>
          </p:nvSpPr>
          <p:spPr bwMode="auto">
            <a:xfrm>
              <a:off x="7253288" y="4846638"/>
              <a:ext cx="1366837" cy="684212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/>
            </a:p>
          </p:txBody>
        </p:sp>
        <p:pic>
          <p:nvPicPr>
            <p:cNvPr id="22" name="Picture 2" descr="N:\_Current\RFI_0216U\Legends\military_icon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1332" y="5287955"/>
              <a:ext cx="304714" cy="219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7640638" y="4905375"/>
              <a:ext cx="636587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/>
                <a:t>Airport</a:t>
              </a:r>
            </a:p>
          </p:txBody>
        </p:sp>
        <p:sp>
          <p:nvSpPr>
            <p:cNvPr id="24" name="Text Box 16"/>
            <p:cNvSpPr txBox="1">
              <a:spLocks noChangeArrowheads="1"/>
            </p:cNvSpPr>
            <p:nvPr/>
          </p:nvSpPr>
          <p:spPr bwMode="auto">
            <a:xfrm>
              <a:off x="7624763" y="5253038"/>
              <a:ext cx="1062037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/>
                <a:t>Military Base</a:t>
              </a:r>
            </a:p>
          </p:txBody>
        </p:sp>
        <p:pic>
          <p:nvPicPr>
            <p:cNvPr id="25" name="Picture 30" descr="N:\_Current\RFI_0216U\Legends\airport_icon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9704" y="4908042"/>
              <a:ext cx="37147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 Box 9"/>
          <p:cNvSpPr txBox="1">
            <a:spLocks noChangeAspect="1" noChangeArrowheads="1"/>
          </p:cNvSpPr>
          <p:nvPr userDrawn="1"/>
        </p:nvSpPr>
        <p:spPr bwMode="auto">
          <a:xfrm>
            <a:off x="0" y="6134100"/>
            <a:ext cx="7110413" cy="231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900" b="1" dirty="0">
                <a:solidFill>
                  <a:srgbClr val="FF0000"/>
                </a:solidFill>
              </a:rPr>
              <a:t>Note: these </a:t>
            </a:r>
            <a:r>
              <a:rPr lang="en-US" sz="900" b="1" dirty="0" smtClean="0">
                <a:solidFill>
                  <a:srgbClr val="FF0000"/>
                </a:solidFill>
              </a:rPr>
              <a:t>concentrations are </a:t>
            </a:r>
            <a:r>
              <a:rPr lang="en-US" sz="900" b="1" dirty="0">
                <a:solidFill>
                  <a:srgbClr val="FF0000"/>
                </a:solidFill>
              </a:rPr>
              <a:t>very low and not exceptionally dangerous to human health, but monitoring devices may see hits.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2133600" y="533400"/>
            <a:ext cx="4259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GFS Forecast Valid @ 0000Z</a:t>
            </a:r>
            <a:r>
              <a:rPr lang="en-US" sz="1400" b="1" baseline="0" dirty="0" smtClean="0"/>
              <a:t> 01JAN2012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57599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203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200" y="1219200"/>
            <a:ext cx="8915400" cy="12192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l">
              <a:buFont typeface="Arial" pitchFamily="34" charset="0"/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3152" y="5102352"/>
            <a:ext cx="8988552" cy="1298448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l">
              <a:buFont typeface="Arial" pitchFamily="34" charset="0"/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7876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_Text+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76200" y="1188720"/>
            <a:ext cx="4572000" cy="297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724400" y="1188720"/>
            <a:ext cx="4343400" cy="297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3152" y="5102352"/>
            <a:ext cx="8988552" cy="1298448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l">
              <a:buFont typeface="Arial" pitchFamily="34" charset="0"/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76200" y="4343400"/>
            <a:ext cx="8915400" cy="6858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746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tchmaker_Targ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3657600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91440" y="3895344"/>
            <a:ext cx="3145536" cy="243230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907024" y="3895344"/>
            <a:ext cx="3145536" cy="243230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907024" y="3685032"/>
            <a:ext cx="3145536" cy="228600"/>
          </a:xfrm>
        </p:spPr>
        <p:txBody>
          <a:bodyPr>
            <a:noAutofit/>
          </a:bodyPr>
          <a:lstStyle>
            <a:lvl1pPr marL="0" indent="0" algn="ctr">
              <a:buNone/>
              <a:defRPr sz="1100" b="1">
                <a:solidFill>
                  <a:srgbClr val="FF0000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" y="3685032"/>
            <a:ext cx="3145536" cy="228600"/>
          </a:xfrm>
        </p:spPr>
        <p:txBody>
          <a:bodyPr>
            <a:noAutofit/>
          </a:bodyPr>
          <a:lstStyle>
            <a:lvl1pPr marL="0" indent="0" algn="ctr">
              <a:buNone/>
              <a:defRPr sz="1100" b="1">
                <a:solidFill>
                  <a:srgbClr val="00B050"/>
                </a:solidFill>
              </a:defRPr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2020824" y="1170432"/>
            <a:ext cx="5102352" cy="197510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60871650"/>
              </p:ext>
            </p:extLst>
          </p:nvPr>
        </p:nvGraphicFramePr>
        <p:xfrm>
          <a:off x="3733800" y="3218688"/>
          <a:ext cx="160020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00"/>
                <a:gridCol w="8001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Day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Night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>
          <a:xfrm>
            <a:off x="91440" y="1170432"/>
            <a:ext cx="1901952" cy="2112264"/>
          </a:xfrm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0" indent="0">
              <a:buNone/>
              <a:defRPr sz="9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7159752" y="1170432"/>
            <a:ext cx="1837944" cy="1956816"/>
          </a:xfrm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0" indent="0">
              <a:buNone/>
              <a:defRPr sz="9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67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ual seals faded powerpoi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7620000" cy="522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3" descr="DTR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4281488"/>
            <a:ext cx="2060575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SCC-WMD_Shield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0" y="4268788"/>
            <a:ext cx="2044700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 userDrawn="1"/>
        </p:nvSpPr>
        <p:spPr>
          <a:xfrm>
            <a:off x="0" y="6601917"/>
            <a:ext cx="9144000" cy="29418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 dirty="0" smtClean="0">
                <a:solidFill>
                  <a:schemeClr val="tx1"/>
                </a:solidFill>
              </a:rPr>
              <a:t>UNCLASSIFIED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TextBox 12" title="Classification_Overall"/>
          <p:cNvSpPr txBox="1"/>
          <p:nvPr userDrawn="1"/>
        </p:nvSpPr>
        <p:spPr>
          <a:xfrm>
            <a:off x="0" y="64528"/>
            <a:ext cx="9144000" cy="2941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 dirty="0" smtClean="0">
                <a:solidFill>
                  <a:schemeClr val="tx1"/>
                </a:solidFill>
              </a:rPr>
              <a:t>UNCLASSIFIED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71" r:id="rId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48840" y="182880"/>
            <a:ext cx="7004304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" y="1295400"/>
            <a:ext cx="8882652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3764" y="6492875"/>
            <a:ext cx="427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88F8049C-501E-4DC4-8B16-79066304CA9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80963" y="844550"/>
            <a:ext cx="8991600" cy="152400"/>
            <a:chOff x="0" y="576"/>
            <a:chExt cx="5282" cy="189"/>
          </a:xfrm>
        </p:grpSpPr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5158" y="576"/>
              <a:ext cx="124" cy="189"/>
              <a:chOff x="5158" y="576"/>
              <a:chExt cx="124" cy="189"/>
            </a:xfrm>
          </p:grpSpPr>
          <p:sp>
            <p:nvSpPr>
              <p:cNvPr id="23" name="Rectangle 9"/>
              <p:cNvSpPr>
                <a:spLocks noChangeArrowheads="1"/>
              </p:cNvSpPr>
              <p:nvPr/>
            </p:nvSpPr>
            <p:spPr bwMode="auto">
              <a:xfrm>
                <a:off x="5252" y="576"/>
                <a:ext cx="30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  <p:sp>
            <p:nvSpPr>
              <p:cNvPr id="24" name="Rectangle 10"/>
              <p:cNvSpPr>
                <a:spLocks noChangeArrowheads="1"/>
              </p:cNvSpPr>
              <p:nvPr/>
            </p:nvSpPr>
            <p:spPr bwMode="auto">
              <a:xfrm>
                <a:off x="5158" y="576"/>
                <a:ext cx="60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</p:grpSp>
        <p:grpSp>
          <p:nvGrpSpPr>
            <p:cNvPr id="9" name="Group 11"/>
            <p:cNvGrpSpPr>
              <a:grpSpLocks/>
            </p:cNvGrpSpPr>
            <p:nvPr/>
          </p:nvGrpSpPr>
          <p:grpSpPr bwMode="auto">
            <a:xfrm>
              <a:off x="4848" y="576"/>
              <a:ext cx="263" cy="189"/>
              <a:chOff x="4848" y="576"/>
              <a:chExt cx="263" cy="189"/>
            </a:xfrm>
          </p:grpSpPr>
          <p:sp>
            <p:nvSpPr>
              <p:cNvPr id="21" name="Rectangle 12"/>
              <p:cNvSpPr>
                <a:spLocks noChangeArrowheads="1"/>
              </p:cNvSpPr>
              <p:nvPr/>
            </p:nvSpPr>
            <p:spPr bwMode="auto">
              <a:xfrm>
                <a:off x="5018" y="576"/>
                <a:ext cx="93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  <p:sp>
            <p:nvSpPr>
              <p:cNvPr id="22" name="Rectangle 13"/>
              <p:cNvSpPr>
                <a:spLocks noChangeArrowheads="1"/>
              </p:cNvSpPr>
              <p:nvPr/>
            </p:nvSpPr>
            <p:spPr bwMode="auto">
              <a:xfrm>
                <a:off x="4848" y="576"/>
                <a:ext cx="126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</p:grpSp>
        <p:grpSp>
          <p:nvGrpSpPr>
            <p:cNvPr id="10" name="Group 14"/>
            <p:cNvGrpSpPr>
              <a:grpSpLocks/>
            </p:cNvGrpSpPr>
            <p:nvPr/>
          </p:nvGrpSpPr>
          <p:grpSpPr bwMode="auto">
            <a:xfrm>
              <a:off x="4418" y="576"/>
              <a:ext cx="386" cy="189"/>
              <a:chOff x="4418" y="576"/>
              <a:chExt cx="386" cy="189"/>
            </a:xfrm>
          </p:grpSpPr>
          <p:sp>
            <p:nvSpPr>
              <p:cNvPr id="19" name="Rectangle 15"/>
              <p:cNvSpPr>
                <a:spLocks noChangeArrowheads="1"/>
              </p:cNvSpPr>
              <p:nvPr/>
            </p:nvSpPr>
            <p:spPr bwMode="auto">
              <a:xfrm>
                <a:off x="4650" y="576"/>
                <a:ext cx="154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  <p:sp>
            <p:nvSpPr>
              <p:cNvPr id="20" name="Rectangle 16"/>
              <p:cNvSpPr>
                <a:spLocks noChangeArrowheads="1"/>
              </p:cNvSpPr>
              <p:nvPr/>
            </p:nvSpPr>
            <p:spPr bwMode="auto">
              <a:xfrm>
                <a:off x="4418" y="576"/>
                <a:ext cx="187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</p:grpSp>
        <p:grpSp>
          <p:nvGrpSpPr>
            <p:cNvPr id="11" name="Group 17"/>
            <p:cNvGrpSpPr>
              <a:grpSpLocks/>
            </p:cNvGrpSpPr>
            <p:nvPr/>
          </p:nvGrpSpPr>
          <p:grpSpPr bwMode="auto">
            <a:xfrm>
              <a:off x="3183" y="576"/>
              <a:ext cx="1191" cy="189"/>
              <a:chOff x="3183" y="576"/>
              <a:chExt cx="1191" cy="189"/>
            </a:xfrm>
          </p:grpSpPr>
          <p:sp>
            <p:nvSpPr>
              <p:cNvPr id="15" name="Rectangle 18"/>
              <p:cNvSpPr>
                <a:spLocks noChangeArrowheads="1"/>
              </p:cNvSpPr>
              <p:nvPr/>
            </p:nvSpPr>
            <p:spPr bwMode="auto">
              <a:xfrm>
                <a:off x="3558" y="576"/>
                <a:ext cx="250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  <p:sp>
            <p:nvSpPr>
              <p:cNvPr id="16" name="Rectangle 19"/>
              <p:cNvSpPr>
                <a:spLocks noChangeArrowheads="1"/>
              </p:cNvSpPr>
              <p:nvPr/>
            </p:nvSpPr>
            <p:spPr bwMode="auto">
              <a:xfrm>
                <a:off x="4155" y="576"/>
                <a:ext cx="218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  <p:sp>
            <p:nvSpPr>
              <p:cNvPr id="17" name="Rectangle 20"/>
              <p:cNvSpPr>
                <a:spLocks noChangeArrowheads="1"/>
              </p:cNvSpPr>
              <p:nvPr/>
            </p:nvSpPr>
            <p:spPr bwMode="auto">
              <a:xfrm>
                <a:off x="3864" y="576"/>
                <a:ext cx="250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  <p:sp>
            <p:nvSpPr>
              <p:cNvPr id="18" name="Rectangle 21"/>
              <p:cNvSpPr>
                <a:spLocks noChangeArrowheads="1"/>
              </p:cNvSpPr>
              <p:nvPr/>
            </p:nvSpPr>
            <p:spPr bwMode="auto">
              <a:xfrm>
                <a:off x="3183" y="576"/>
                <a:ext cx="314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</p:grpSp>
        <p:grpSp>
          <p:nvGrpSpPr>
            <p:cNvPr id="12" name="Group 22"/>
            <p:cNvGrpSpPr>
              <a:grpSpLocks/>
            </p:cNvGrpSpPr>
            <p:nvPr/>
          </p:nvGrpSpPr>
          <p:grpSpPr bwMode="auto">
            <a:xfrm>
              <a:off x="0" y="576"/>
              <a:ext cx="3143" cy="189"/>
              <a:chOff x="0" y="576"/>
              <a:chExt cx="3143" cy="189"/>
            </a:xfrm>
          </p:grpSpPr>
          <p:sp>
            <p:nvSpPr>
              <p:cNvPr id="13" name="Rectangle 23"/>
              <p:cNvSpPr>
                <a:spLocks noChangeArrowheads="1"/>
              </p:cNvSpPr>
              <p:nvPr/>
            </p:nvSpPr>
            <p:spPr bwMode="auto">
              <a:xfrm>
                <a:off x="2798" y="576"/>
                <a:ext cx="345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  <p:sp>
            <p:nvSpPr>
              <p:cNvPr id="14" name="Rectangle 24"/>
              <p:cNvSpPr>
                <a:spLocks noChangeArrowheads="1"/>
              </p:cNvSpPr>
              <p:nvPr/>
            </p:nvSpPr>
            <p:spPr bwMode="auto">
              <a:xfrm>
                <a:off x="0" y="576"/>
                <a:ext cx="2756" cy="189"/>
              </a:xfrm>
              <a:prstGeom prst="rect">
                <a:avLst/>
              </a:prstGeom>
              <a:gradFill rotWithShape="0">
                <a:gsLst>
                  <a:gs pos="0">
                    <a:srgbClr val="3232DE"/>
                  </a:gs>
                  <a:gs pos="100000">
                    <a:srgbClr val="141459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</p:grpSp>
      </p:grp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0" y="22225"/>
            <a:ext cx="2144713" cy="1149350"/>
            <a:chOff x="0" y="158"/>
            <a:chExt cx="1351" cy="724"/>
          </a:xfrm>
        </p:grpSpPr>
        <p:sp>
          <p:nvSpPr>
            <p:cNvPr id="26" name="Oval 26"/>
            <p:cNvSpPr>
              <a:spLocks noChangeArrowheads="1"/>
            </p:cNvSpPr>
            <p:nvPr userDrawn="1"/>
          </p:nvSpPr>
          <p:spPr bwMode="auto">
            <a:xfrm>
              <a:off x="0" y="163"/>
              <a:ext cx="699" cy="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CA" dirty="0"/>
            </a:p>
          </p:txBody>
        </p:sp>
        <p:grpSp>
          <p:nvGrpSpPr>
            <p:cNvPr id="27" name="Group 27"/>
            <p:cNvGrpSpPr>
              <a:grpSpLocks/>
            </p:cNvGrpSpPr>
            <p:nvPr userDrawn="1"/>
          </p:nvGrpSpPr>
          <p:grpSpPr bwMode="auto">
            <a:xfrm>
              <a:off x="24" y="158"/>
              <a:ext cx="1327" cy="719"/>
              <a:chOff x="24" y="158"/>
              <a:chExt cx="1327" cy="719"/>
            </a:xfrm>
          </p:grpSpPr>
          <p:sp>
            <p:nvSpPr>
              <p:cNvPr id="28" name="Oval 28"/>
              <p:cNvSpPr>
                <a:spLocks noChangeArrowheads="1"/>
              </p:cNvSpPr>
              <p:nvPr userDrawn="1"/>
            </p:nvSpPr>
            <p:spPr bwMode="auto">
              <a:xfrm>
                <a:off x="652" y="158"/>
                <a:ext cx="699" cy="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  <p:pic>
            <p:nvPicPr>
              <p:cNvPr id="29" name="Picture 29" descr="SCC-WMD_Shield2"/>
              <p:cNvPicPr>
                <a:picLocks noChangeAspect="1" noChangeArrowheads="1"/>
              </p:cNvPicPr>
              <p:nvPr userDrawn="1"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" y="208"/>
                <a:ext cx="65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30" descr="DTRA"/>
              <p:cNvPicPr>
                <a:picLocks noChangeAspect="1" noChangeArrowheads="1"/>
              </p:cNvPicPr>
              <p:nvPr userDrawn="1"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" y="210"/>
                <a:ext cx="649" cy="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1" name="Freeform 6"/>
          <p:cNvSpPr>
            <a:spLocks/>
          </p:cNvSpPr>
          <p:nvPr/>
        </p:nvSpPr>
        <p:spPr bwMode="auto">
          <a:xfrm>
            <a:off x="0" y="6345238"/>
            <a:ext cx="9034463" cy="166687"/>
          </a:xfrm>
          <a:custGeom>
            <a:avLst/>
            <a:gdLst>
              <a:gd name="T0" fmla="*/ 4538 w 4538"/>
              <a:gd name="T1" fmla="*/ 78 h 150"/>
              <a:gd name="T2" fmla="*/ 4382 w 4538"/>
              <a:gd name="T3" fmla="*/ 0 h 150"/>
              <a:gd name="T4" fmla="*/ 4352 w 4538"/>
              <a:gd name="T5" fmla="*/ 56 h 150"/>
              <a:gd name="T6" fmla="*/ 0 w 4538"/>
              <a:gd name="T7" fmla="*/ 56 h 150"/>
              <a:gd name="T8" fmla="*/ 0 w 4538"/>
              <a:gd name="T9" fmla="*/ 106 h 150"/>
              <a:gd name="T10" fmla="*/ 4326 w 4538"/>
              <a:gd name="T11" fmla="*/ 106 h 150"/>
              <a:gd name="T12" fmla="*/ 4300 w 4538"/>
              <a:gd name="T13" fmla="*/ 150 h 150"/>
              <a:gd name="T14" fmla="*/ 4538 w 4538"/>
              <a:gd name="T15" fmla="*/ 78 h 15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538" h="150">
                <a:moveTo>
                  <a:pt x="4538" y="78"/>
                </a:moveTo>
                <a:lnTo>
                  <a:pt x="4382" y="0"/>
                </a:lnTo>
                <a:lnTo>
                  <a:pt x="4352" y="56"/>
                </a:lnTo>
                <a:lnTo>
                  <a:pt x="0" y="56"/>
                </a:lnTo>
                <a:lnTo>
                  <a:pt x="0" y="106"/>
                </a:lnTo>
                <a:lnTo>
                  <a:pt x="4326" y="106"/>
                </a:lnTo>
                <a:lnTo>
                  <a:pt x="4300" y="150"/>
                </a:lnTo>
                <a:lnTo>
                  <a:pt x="4538" y="78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24276" y="6440600"/>
            <a:ext cx="20697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DTRA J9 ISR Technical Reachback</a:t>
            </a:r>
          </a:p>
          <a:p>
            <a:r>
              <a:rPr lang="en-US" sz="1100" dirty="0" smtClean="0"/>
              <a:t>(703) 767-3445, DSN 427-3445</a:t>
            </a:r>
            <a:endParaRPr lang="en-US" sz="1100" dirty="0"/>
          </a:p>
        </p:txBody>
      </p:sp>
      <p:sp>
        <p:nvSpPr>
          <p:cNvPr id="37" name="TextBox 36"/>
          <p:cNvSpPr txBox="1"/>
          <p:nvPr/>
        </p:nvSpPr>
        <p:spPr>
          <a:xfrm>
            <a:off x="6079367" y="6444765"/>
            <a:ext cx="28360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NIPR: dtra.belvoir.J9.mbx.reachback@mail.mil</a:t>
            </a:r>
          </a:p>
          <a:p>
            <a:r>
              <a:rPr lang="en-US" sz="1100" dirty="0" smtClean="0"/>
              <a:t>SIPR: dtra-reachback@mail.smil.mil</a:t>
            </a:r>
            <a:endParaRPr lang="en-US" sz="1100" dirty="0"/>
          </a:p>
        </p:txBody>
      </p:sp>
      <p:sp>
        <p:nvSpPr>
          <p:cNvPr id="34" name="TextBox 33"/>
          <p:cNvSpPr txBox="1"/>
          <p:nvPr userDrawn="1"/>
        </p:nvSpPr>
        <p:spPr>
          <a:xfrm>
            <a:off x="152400" y="6551117"/>
            <a:ext cx="9144000" cy="29418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 dirty="0" smtClean="0">
                <a:solidFill>
                  <a:schemeClr val="tx1"/>
                </a:solidFill>
              </a:rPr>
              <a:t>UNCLASSIFIED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5" name="TextBox 34" title="Classification_Overall"/>
          <p:cNvSpPr txBox="1"/>
          <p:nvPr userDrawn="1"/>
        </p:nvSpPr>
        <p:spPr>
          <a:xfrm>
            <a:off x="152400" y="13728"/>
            <a:ext cx="9144000" cy="2941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 dirty="0" smtClean="0">
                <a:solidFill>
                  <a:schemeClr val="tx1"/>
                </a:solidFill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273374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3" r:id="rId3"/>
    <p:sldLayoutId id="2147483669" r:id="rId4"/>
    <p:sldLayoutId id="2147483664" r:id="rId5"/>
    <p:sldLayoutId id="2147483661" r:id="rId6"/>
    <p:sldLayoutId id="2147483665" r:id="rId7"/>
    <p:sldLayoutId id="2147483667" r:id="rId8"/>
    <p:sldLayoutId id="2147483668" r:id="rId9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7" t="7077" r="5339" b="4306"/>
          <a:stretch/>
        </p:blipFill>
        <p:spPr>
          <a:xfrm>
            <a:off x="3627120" y="1824594"/>
            <a:ext cx="4572000" cy="272200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Title 1" title="RFI_Title"/>
          <p:cNvSpPr>
            <a:spLocks noGrp="1"/>
          </p:cNvSpPr>
          <p:nvPr>
            <p:ph type="ctrTitle"/>
          </p:nvPr>
        </p:nvSpPr>
        <p:spPr>
          <a:xfrm>
            <a:off x="685800" y="1120775"/>
            <a:ext cx="7772400" cy="1470025"/>
          </a:xfrm>
        </p:spPr>
        <p:txBody>
          <a:bodyPr/>
          <a:lstStyle/>
          <a:p>
            <a:pPr algn="l"/>
            <a:r>
              <a:rPr lang="en-US" sz="3600" b="1" i="1" dirty="0" smtClean="0">
                <a:solidFill>
                  <a:srgbClr val="0070C0"/>
                </a:solidFill>
              </a:rPr>
              <a:t>JACK RABBIT II</a:t>
            </a:r>
            <a:r>
              <a:rPr lang="en-US" sz="3600" b="1" i="1" dirty="0" smtClean="0"/>
              <a:t/>
            </a:r>
            <a:br>
              <a:rPr lang="en-US" sz="3600" b="1" i="1" dirty="0" smtClean="0"/>
            </a:br>
            <a:r>
              <a:rPr lang="en-US" sz="3600" b="1" i="1" dirty="0" smtClean="0"/>
              <a:t>DTRA Reachback Modeling Progress Using 2015 Data</a:t>
            </a:r>
            <a:endParaRPr lang="en-US" sz="3600" b="1" i="1" dirty="0"/>
          </a:p>
        </p:txBody>
      </p:sp>
      <p:sp>
        <p:nvSpPr>
          <p:cNvPr id="3" name="Subtitle 2" title="RFI_number_summary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6400800" cy="1752600"/>
          </a:xfrm>
        </p:spPr>
        <p:txBody>
          <a:bodyPr/>
          <a:lstStyle/>
          <a:p>
            <a:pPr algn="l"/>
            <a:r>
              <a:rPr lang="en-US" sz="2000" b="1" i="1" dirty="0" smtClean="0">
                <a:solidFill>
                  <a:schemeClr val="tx1"/>
                </a:solidFill>
              </a:rPr>
              <a:t>JUNE2016 – GMU</a:t>
            </a:r>
            <a:endParaRPr lang="en-US" sz="2000" b="1" i="1" dirty="0">
              <a:solidFill>
                <a:schemeClr val="tx1"/>
              </a:solidFill>
            </a:endParaRPr>
          </a:p>
          <a:p>
            <a:pPr algn="l"/>
            <a:r>
              <a:rPr lang="en-US" sz="2000" b="1" i="1" dirty="0" smtClean="0">
                <a:solidFill>
                  <a:schemeClr val="tx1"/>
                </a:solidFill>
              </a:rPr>
              <a:t>Dr. Steven Simpson</a:t>
            </a:r>
          </a:p>
          <a:p>
            <a:pPr algn="l"/>
            <a:r>
              <a:rPr lang="en-US" sz="2000" b="1" i="1" dirty="0" smtClean="0">
                <a:solidFill>
                  <a:schemeClr val="tx1"/>
                </a:solidFill>
              </a:rPr>
              <a:t>Mr. Sean Miner</a:t>
            </a:r>
            <a:endParaRPr lang="en-US" sz="1100" b="1" i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6211669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J9 Directorate</a:t>
            </a:r>
          </a:p>
          <a:p>
            <a:pPr algn="r"/>
            <a:r>
              <a:rPr lang="en-US" sz="900" dirty="0"/>
              <a:t>Information and Systems Application Dept.</a:t>
            </a:r>
          </a:p>
          <a:p>
            <a:pPr algn="r"/>
            <a:r>
              <a:rPr lang="en-US" sz="900" dirty="0"/>
              <a:t>Technical Reachback Division</a:t>
            </a:r>
          </a:p>
          <a:p>
            <a:pPr algn="r"/>
            <a:r>
              <a:rPr lang="en-US" sz="900" dirty="0"/>
              <a:t>(703) </a:t>
            </a:r>
            <a:r>
              <a:rPr lang="en-US" sz="900" dirty="0" smtClean="0"/>
              <a:t>767-3445, </a:t>
            </a:r>
            <a:r>
              <a:rPr lang="en-US" sz="900" dirty="0"/>
              <a:t>DSN </a:t>
            </a:r>
            <a:r>
              <a:rPr lang="en-US" sz="900" dirty="0" smtClean="0"/>
              <a:t>427-</a:t>
            </a:r>
            <a:endParaRPr lang="en-US" sz="900" dirty="0"/>
          </a:p>
        </p:txBody>
      </p:sp>
      <p:sp>
        <p:nvSpPr>
          <p:cNvPr id="9" name="TextBox 8" title="Distribution_statement"/>
          <p:cNvSpPr txBox="1"/>
          <p:nvPr/>
        </p:nvSpPr>
        <p:spPr>
          <a:xfrm>
            <a:off x="92048" y="6444422"/>
            <a:ext cx="2819400" cy="3139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800" b="1" dirty="0">
                <a:solidFill>
                  <a:prstClr val="black"/>
                </a:solidFill>
              </a:rPr>
              <a:t>DISTRIBUTION STATEMENT </a:t>
            </a:r>
            <a:r>
              <a:rPr lang="en-US" sz="800" b="1" dirty="0" smtClean="0">
                <a:solidFill>
                  <a:prstClr val="black"/>
                </a:solidFill>
              </a:rPr>
              <a:t>A</a:t>
            </a:r>
            <a:r>
              <a:rPr lang="en-US" sz="800" dirty="0" smtClean="0">
                <a:solidFill>
                  <a:prstClr val="black"/>
                </a:solidFill>
              </a:rPr>
              <a:t>. Approved for public release; distribution is unlimited</a:t>
            </a:r>
            <a:endParaRPr lang="en-US" altLang="en-US" sz="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4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Up-Front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Jack Rabbit II (JRII) was a series of 5 trials at </a:t>
            </a:r>
            <a:r>
              <a:rPr lang="en-US" dirty="0" err="1" smtClean="0"/>
              <a:t>Dugway</a:t>
            </a:r>
            <a:r>
              <a:rPr lang="en-US" dirty="0" smtClean="0"/>
              <a:t> Proving Ground (DPG) in late-August/early-September 2015 where 5 – 10 tons of pressurized chlorine was released in a downward direction per trial.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 ‘</a:t>
            </a:r>
            <a:r>
              <a:rPr lang="en-US" dirty="0" err="1" smtClean="0"/>
              <a:t>conex</a:t>
            </a:r>
            <a:r>
              <a:rPr lang="en-US" dirty="0" smtClean="0"/>
              <a:t> village’ was built to simulate an urban environment around the chlorine tank. Sensors were placed within the </a:t>
            </a:r>
            <a:r>
              <a:rPr lang="en-US" dirty="0" err="1" smtClean="0"/>
              <a:t>conex</a:t>
            </a:r>
            <a:r>
              <a:rPr lang="en-US" dirty="0" smtClean="0"/>
              <a:t> village, surrounding the test pad, and in arcs in the historical downwind direction (15 degrees west of north).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Current HPAC JRII model (blowdown model using directed jets) does not allow incorporation of UDM analysis and therefore cannot simulate the urban area.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In HPAC most sensors received chlorine mass close-in, so initial emphasis was to get downwind sensor hits correct spatially and temporally (if possible).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err="1" smtClean="0"/>
              <a:t>ToxiRAE</a:t>
            </a:r>
            <a:r>
              <a:rPr lang="en-US" dirty="0" smtClean="0"/>
              <a:t> (11km and 5km arcs @ 1ft AGL) were mainly used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err="1" smtClean="0"/>
              <a:t>MiniRAE</a:t>
            </a:r>
            <a:r>
              <a:rPr lang="en-US" dirty="0" smtClean="0"/>
              <a:t> (2km and 1km arcs at 1ft AGL) were used sparingly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err="1" smtClean="0"/>
              <a:t>MiniRAE</a:t>
            </a:r>
            <a:r>
              <a:rPr lang="en-US" dirty="0" smtClean="0"/>
              <a:t> data subject to calibration drift over time, so actual readings are less reliable, but positioning is still useful for plume analysis (spatial and temporal).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 </a:t>
            </a:r>
            <a:r>
              <a:rPr lang="en-US" dirty="0" err="1"/>
              <a:t>MiniRAE</a:t>
            </a:r>
            <a:r>
              <a:rPr lang="en-US" dirty="0"/>
              <a:t> drift has not been corrected in the final data set but errors can be </a:t>
            </a:r>
            <a:r>
              <a:rPr lang="en-US" dirty="0" smtClean="0"/>
              <a:t>bounded.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5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Jack Rabbit II Testbed Layout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" t="3750" r="12729" b="4550"/>
          <a:stretch/>
        </p:blipFill>
        <p:spPr>
          <a:xfrm>
            <a:off x="76200" y="1195192"/>
            <a:ext cx="6309360" cy="5167014"/>
          </a:xfr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3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916680" y="5932170"/>
            <a:ext cx="228600" cy="22432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4140200" y="2814320"/>
            <a:ext cx="1803400" cy="3357880"/>
          </a:xfrm>
          <a:custGeom>
            <a:avLst/>
            <a:gdLst>
              <a:gd name="connsiteX0" fmla="*/ 0 w 1803400"/>
              <a:gd name="connsiteY0" fmla="*/ 3108960 h 3357880"/>
              <a:gd name="connsiteX1" fmla="*/ 1803400 w 1803400"/>
              <a:gd name="connsiteY1" fmla="*/ 0 h 3357880"/>
              <a:gd name="connsiteX2" fmla="*/ 1798320 w 1803400"/>
              <a:gd name="connsiteY2" fmla="*/ 3357880 h 3357880"/>
              <a:gd name="connsiteX3" fmla="*/ 5080 w 1803400"/>
              <a:gd name="connsiteY3" fmla="*/ 3342640 h 3357880"/>
              <a:gd name="connsiteX4" fmla="*/ 0 w 1803400"/>
              <a:gd name="connsiteY4" fmla="*/ 3108960 h 335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3400" h="3357880">
                <a:moveTo>
                  <a:pt x="0" y="3108960"/>
                </a:moveTo>
                <a:lnTo>
                  <a:pt x="1803400" y="0"/>
                </a:lnTo>
                <a:cubicBezTo>
                  <a:pt x="1801707" y="1119293"/>
                  <a:pt x="1800013" y="2238587"/>
                  <a:pt x="1798320" y="3357880"/>
                </a:cubicBezTo>
                <a:lnTo>
                  <a:pt x="5080" y="3342640"/>
                </a:lnTo>
                <a:lnTo>
                  <a:pt x="0" y="310896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0" t="8355" r="20486" b="4115"/>
          <a:stretch/>
        </p:blipFill>
        <p:spPr>
          <a:xfrm>
            <a:off x="5943600" y="2819400"/>
            <a:ext cx="3078480" cy="334852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6477000" y="1314271"/>
            <a:ext cx="24638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ToxiRAE</a:t>
            </a:r>
            <a:r>
              <a:rPr lang="en-US" dirty="0" smtClean="0"/>
              <a:t> – Black Squares</a:t>
            </a:r>
          </a:p>
          <a:p>
            <a:r>
              <a:rPr lang="en-US" dirty="0" err="1" smtClean="0"/>
              <a:t>MiniRAE</a:t>
            </a:r>
            <a:r>
              <a:rPr lang="en-US" dirty="0" smtClean="0"/>
              <a:t> – </a:t>
            </a:r>
            <a:r>
              <a:rPr lang="en-US" dirty="0" smtClean="0">
                <a:solidFill>
                  <a:schemeClr val="tx2"/>
                </a:solidFill>
              </a:rPr>
              <a:t>Blue Squares</a:t>
            </a:r>
          </a:p>
          <a:p>
            <a:r>
              <a:rPr lang="en-US" dirty="0" smtClean="0"/>
              <a:t>Canary – </a:t>
            </a:r>
            <a:r>
              <a:rPr lang="en-US" dirty="0" smtClean="0">
                <a:solidFill>
                  <a:srgbClr val="660066"/>
                </a:solidFill>
              </a:rPr>
              <a:t>Purple Squares</a:t>
            </a:r>
          </a:p>
          <a:p>
            <a:r>
              <a:rPr lang="en-US" dirty="0" smtClean="0"/>
              <a:t>JAZ – </a:t>
            </a:r>
            <a:r>
              <a:rPr lang="en-US" dirty="0" smtClean="0">
                <a:solidFill>
                  <a:srgbClr val="FF0000"/>
                </a:solidFill>
              </a:rPr>
              <a:t>Red Squares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90800" y="1447800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11 km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316699" y="381000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 km</a:t>
            </a:r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3538537" y="502920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 km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670458" y="542314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km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2913337" y="5943600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500 m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6202795" y="5738116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200 m</a:t>
            </a:r>
            <a:endParaRPr lang="en-US" sz="1200" dirty="0"/>
          </a:p>
        </p:txBody>
      </p:sp>
      <p:cxnSp>
        <p:nvCxnSpPr>
          <p:cNvPr id="28" name="Straight Arrow Connector 27"/>
          <p:cNvCxnSpPr>
            <a:stCxn id="25" idx="3"/>
          </p:cNvCxnSpPr>
          <p:nvPr/>
        </p:nvCxnSpPr>
        <p:spPr>
          <a:xfrm flipV="1">
            <a:off x="3492342" y="5956591"/>
            <a:ext cx="317658" cy="12550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76200" y="1258391"/>
            <a:ext cx="542136" cy="790537"/>
            <a:chOff x="5867400" y="1633219"/>
            <a:chExt cx="542136" cy="790537"/>
          </a:xfrm>
        </p:grpSpPr>
        <p:cxnSp>
          <p:nvCxnSpPr>
            <p:cNvPr id="36" name="Straight Arrow Connector 35"/>
            <p:cNvCxnSpPr/>
            <p:nvPr/>
          </p:nvCxnSpPr>
          <p:spPr>
            <a:xfrm flipV="1">
              <a:off x="6172200" y="1633219"/>
              <a:ext cx="0" cy="65278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5867400" y="1777425"/>
              <a:ext cx="54213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igi" panose="04040504061007020D02" pitchFamily="82" charset="0"/>
                </a:rPr>
                <a:t>N</a:t>
              </a:r>
              <a:endPara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Gigi" panose="04040504061007020D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204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PWIDS Stations for Trial 5 (03SEP2015)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EA0-90F3-4C2C-8D18-AEEA17E9CCA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" t="5290" r="2404" b="4761"/>
          <a:stretch/>
        </p:blipFill>
        <p:spPr>
          <a:xfrm>
            <a:off x="152400" y="1188720"/>
            <a:ext cx="4649933" cy="3230880"/>
          </a:xfrm>
          <a:ln>
            <a:solidFill>
              <a:schemeClr val="tx1"/>
            </a:solidFill>
          </a:ln>
        </p:spPr>
      </p:pic>
      <p:pic>
        <p:nvPicPr>
          <p:cNvPr id="8" name="Picture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" t="5290" r="2404" b="4761"/>
          <a:stretch/>
        </p:blipFill>
        <p:spPr>
          <a:xfrm>
            <a:off x="4343400" y="3048000"/>
            <a:ext cx="4649933" cy="32308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823854" y="1195308"/>
            <a:ext cx="4378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reporting PWIDS stations at 1300 – 1400Z</a:t>
            </a:r>
          </a:p>
          <a:p>
            <a:r>
              <a:rPr lang="en-US" dirty="0" smtClean="0"/>
              <a:t>(“ALL PWIDS”); 0.3 meters AGL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2465" y="5470624"/>
            <a:ext cx="41209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Removal of PWIDS stations 20 – 34 </a:t>
            </a:r>
          </a:p>
          <a:p>
            <a:pPr algn="r"/>
            <a:r>
              <a:rPr lang="en-US" dirty="0" smtClean="0"/>
              <a:t>at 1300 – 1400Z (“Wedge” or “V” PWIDS);</a:t>
            </a:r>
          </a:p>
          <a:p>
            <a:pPr algn="r"/>
            <a:r>
              <a:rPr lang="en-US" dirty="0" smtClean="0"/>
              <a:t>0.3 meters AGL</a:t>
            </a: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4258464" y="1266863"/>
            <a:ext cx="542136" cy="790537"/>
            <a:chOff x="5867400" y="1633219"/>
            <a:chExt cx="542136" cy="790537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6172200" y="1633219"/>
              <a:ext cx="0" cy="65278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867400" y="1777425"/>
              <a:ext cx="54213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igi" panose="04040504061007020D02" pitchFamily="82" charset="0"/>
                </a:rPr>
                <a:t>N</a:t>
              </a:r>
              <a:endPara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Gigi" panose="04040504061007020D02" pitchFamily="82" charset="0"/>
              </a:endParaRPr>
            </a:p>
          </p:txBody>
        </p:sp>
      </p:grpSp>
      <p:sp>
        <p:nvSpPr>
          <p:cNvPr id="4" name="Isosceles Triangle 3"/>
          <p:cNvSpPr>
            <a:spLocks noChangeAspect="1"/>
          </p:cNvSpPr>
          <p:nvPr/>
        </p:nvSpPr>
        <p:spPr>
          <a:xfrm>
            <a:off x="2637790" y="3346451"/>
            <a:ext cx="117856" cy="101600"/>
          </a:xfrm>
          <a:prstGeom prst="triangle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>
            <a:spLocks noChangeAspect="1"/>
          </p:cNvSpPr>
          <p:nvPr/>
        </p:nvSpPr>
        <p:spPr>
          <a:xfrm>
            <a:off x="2447290" y="2931161"/>
            <a:ext cx="117856" cy="101600"/>
          </a:xfrm>
          <a:prstGeom prst="triangle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>
            <a:spLocks noChangeAspect="1"/>
          </p:cNvSpPr>
          <p:nvPr/>
        </p:nvSpPr>
        <p:spPr>
          <a:xfrm>
            <a:off x="2506218" y="3110231"/>
            <a:ext cx="117856" cy="101600"/>
          </a:xfrm>
          <a:prstGeom prst="triangle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>
            <a:spLocks noChangeAspect="1"/>
          </p:cNvSpPr>
          <p:nvPr/>
        </p:nvSpPr>
        <p:spPr>
          <a:xfrm>
            <a:off x="6830695" y="5198111"/>
            <a:ext cx="117856" cy="101600"/>
          </a:xfrm>
          <a:prstGeom prst="triangle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>
            <a:spLocks noChangeAspect="1"/>
          </p:cNvSpPr>
          <p:nvPr/>
        </p:nvSpPr>
        <p:spPr>
          <a:xfrm>
            <a:off x="6640195" y="4782821"/>
            <a:ext cx="117856" cy="101600"/>
          </a:xfrm>
          <a:prstGeom prst="triangle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>
            <a:spLocks noChangeAspect="1"/>
          </p:cNvSpPr>
          <p:nvPr/>
        </p:nvSpPr>
        <p:spPr>
          <a:xfrm>
            <a:off x="6699123" y="4961891"/>
            <a:ext cx="117856" cy="101600"/>
          </a:xfrm>
          <a:prstGeom prst="triangle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9829" y="4422756"/>
            <a:ext cx="384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Orange triangles indicate 32m tower stations with sensors at 2, 4, 8, 16, and 32 meters AGL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6655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5</a:t>
            </a:fld>
            <a:endParaRPr lang="en-US" dirty="0"/>
          </a:p>
        </p:txBody>
      </p:sp>
      <p:pic>
        <p:nvPicPr>
          <p:cNvPr id="2" name="150824_powerpoint_movie_Unclas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3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9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150828_powerpoint_movie_Unclas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3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8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150829_powerpoint_movie_Unclas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3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8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8</a:t>
            </a:fld>
            <a:endParaRPr lang="en-US" dirty="0"/>
          </a:p>
        </p:txBody>
      </p:sp>
      <p:pic>
        <p:nvPicPr>
          <p:cNvPr id="2" name="150901_powerpoint_movie_Unclas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3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8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9</a:t>
            </a:fld>
            <a:endParaRPr lang="en-US" dirty="0"/>
          </a:p>
        </p:txBody>
      </p:sp>
      <p:pic>
        <p:nvPicPr>
          <p:cNvPr id="2" name="150903_powerpoint_movie_Unclas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3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8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Concentration Data Comparison Between HPAC and Sensors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err="1" smtClean="0"/>
              <a:t>ToxiRAE</a:t>
            </a:r>
            <a:r>
              <a:rPr lang="en-US" dirty="0" smtClean="0"/>
              <a:t> at 5km and 11km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715375" y="6492875"/>
            <a:ext cx="428625" cy="365125"/>
          </a:xfrm>
        </p:spPr>
        <p:txBody>
          <a:bodyPr/>
          <a:lstStyle/>
          <a:p>
            <a:fld id="{88F8049C-501E-4DC4-8B16-79066304CA9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02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5" t="3474" r="45106" b="3740"/>
          <a:stretch/>
        </p:blipFill>
        <p:spPr>
          <a:xfrm>
            <a:off x="231140" y="1526540"/>
            <a:ext cx="4471416" cy="4261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Trial 5: </a:t>
            </a:r>
            <a:r>
              <a:rPr lang="en-US" dirty="0" err="1" smtClean="0"/>
              <a:t>ToxiRAE</a:t>
            </a:r>
            <a:r>
              <a:rPr lang="en-US" dirty="0" smtClean="0"/>
              <a:t> at 05 km Arc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11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50" y="1066800"/>
            <a:ext cx="4261949" cy="25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>
            <a:spLocks noChangeAspect="1"/>
          </p:cNvSpPr>
          <p:nvPr/>
        </p:nvSpPr>
        <p:spPr>
          <a:xfrm flipH="1">
            <a:off x="2831618" y="4161000"/>
            <a:ext cx="55725" cy="55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ChangeAspect="1"/>
          </p:cNvSpPr>
          <p:nvPr/>
        </p:nvSpPr>
        <p:spPr>
          <a:xfrm flipH="1">
            <a:off x="3530912" y="4249463"/>
            <a:ext cx="55725" cy="55725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 flipH="1">
            <a:off x="3416611" y="4212020"/>
            <a:ext cx="55725" cy="557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>
            <a:spLocks noChangeAspect="1"/>
          </p:cNvSpPr>
          <p:nvPr/>
        </p:nvSpPr>
        <p:spPr>
          <a:xfrm flipH="1">
            <a:off x="3302311" y="4179338"/>
            <a:ext cx="55725" cy="55725"/>
          </a:xfrm>
          <a:prstGeom prst="rect">
            <a:avLst/>
          </a:prstGeom>
          <a:solidFill>
            <a:schemeClr val="accent3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>
            <a:spLocks noChangeAspect="1"/>
          </p:cNvSpPr>
          <p:nvPr/>
        </p:nvSpPr>
        <p:spPr>
          <a:xfrm flipH="1">
            <a:off x="3183250" y="4158399"/>
            <a:ext cx="55725" cy="55725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 flipH="1">
            <a:off x="3066568" y="4149096"/>
            <a:ext cx="55725" cy="55725"/>
          </a:xfrm>
          <a:prstGeom prst="rect">
            <a:avLst/>
          </a:prstGeom>
          <a:solidFill>
            <a:schemeClr val="accent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>
            <a:spLocks noChangeAspect="1"/>
          </p:cNvSpPr>
          <p:nvPr/>
        </p:nvSpPr>
        <p:spPr>
          <a:xfrm flipH="1">
            <a:off x="2947506" y="4148818"/>
            <a:ext cx="55725" cy="55725"/>
          </a:xfrm>
          <a:prstGeom prst="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52" y="3704717"/>
            <a:ext cx="4261948" cy="25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Rectangle 31"/>
          <p:cNvSpPr>
            <a:spLocks noChangeAspect="1"/>
          </p:cNvSpPr>
          <p:nvPr/>
        </p:nvSpPr>
        <p:spPr>
          <a:xfrm flipH="1">
            <a:off x="3631155" y="4305788"/>
            <a:ext cx="55725" cy="55725"/>
          </a:xfrm>
          <a:prstGeom prst="rect">
            <a:avLst/>
          </a:prstGeom>
          <a:solidFill>
            <a:schemeClr val="tx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31140" y="1529373"/>
            <a:ext cx="4471416" cy="4261104"/>
          </a:xfrm>
          <a:prstGeom prst="rect">
            <a:avLst/>
          </a:prstGeom>
          <a:blipFill dpi="0" rotWithShape="1">
            <a:blip r:embed="rId5">
              <a:alphaModFix amt="20000"/>
            </a:blip>
            <a:srcRect/>
            <a:stretch>
              <a:fillRect l="-12271" t="-3894" r="-92228" b="-388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9" y="4471710"/>
            <a:ext cx="1530036" cy="15022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7" name="Down Arrow 36"/>
          <p:cNvSpPr/>
          <p:nvPr/>
        </p:nvSpPr>
        <p:spPr>
          <a:xfrm rot="6358956">
            <a:off x="3345560" y="3430782"/>
            <a:ext cx="159251" cy="427718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321361" y="3367712"/>
            <a:ext cx="141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Wind blows plume across sensors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6677025" y="4305188"/>
            <a:ext cx="866775" cy="29538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15225" y="4149096"/>
            <a:ext cx="16355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Sensor Max (49.9 ppm)</a:t>
            </a:r>
            <a:endParaRPr lang="en-US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2831618" y="1529373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50min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64653" y="4050362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23min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49" name="Group 48"/>
          <p:cNvGrpSpPr>
            <a:grpSpLocks noChangeAspect="1"/>
          </p:cNvGrpSpPr>
          <p:nvPr/>
        </p:nvGrpSpPr>
        <p:grpSpPr>
          <a:xfrm>
            <a:off x="193040" y="1565948"/>
            <a:ext cx="542136" cy="790537"/>
            <a:chOff x="5867400" y="1633219"/>
            <a:chExt cx="542136" cy="790537"/>
          </a:xfrm>
        </p:grpSpPr>
        <p:cxnSp>
          <p:nvCxnSpPr>
            <p:cNvPr id="50" name="Straight Arrow Connector 49"/>
            <p:cNvCxnSpPr/>
            <p:nvPr/>
          </p:nvCxnSpPr>
          <p:spPr>
            <a:xfrm flipV="1">
              <a:off x="6172200" y="1633219"/>
              <a:ext cx="0" cy="65278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5867400" y="1777425"/>
              <a:ext cx="54213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igi" panose="04040504061007020D02" pitchFamily="82" charset="0"/>
                </a:rPr>
                <a:t>N</a:t>
              </a:r>
              <a:endPara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Gigi" panose="04040504061007020D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74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Trial 5: </a:t>
            </a:r>
            <a:r>
              <a:rPr lang="en-US" dirty="0" err="1" smtClean="0"/>
              <a:t>ToxiRAE</a:t>
            </a:r>
            <a:r>
              <a:rPr lang="en-US" dirty="0" smtClean="0"/>
              <a:t> at 11 km Arc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12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52" y="1066800"/>
            <a:ext cx="4261947" cy="25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52" y="3703320"/>
            <a:ext cx="4261947" cy="25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" t="5200" r="45853" b="3608"/>
          <a:stretch/>
        </p:blipFill>
        <p:spPr>
          <a:xfrm>
            <a:off x="226060" y="1524000"/>
            <a:ext cx="4480560" cy="4264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9" y="4471710"/>
            <a:ext cx="1530036" cy="15022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Rectangle 27"/>
          <p:cNvSpPr>
            <a:spLocks noChangeAspect="1"/>
          </p:cNvSpPr>
          <p:nvPr/>
        </p:nvSpPr>
        <p:spPr>
          <a:xfrm flipH="1">
            <a:off x="3315012" y="2447868"/>
            <a:ext cx="55725" cy="55725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>
            <a:spLocks noChangeAspect="1"/>
          </p:cNvSpPr>
          <p:nvPr/>
        </p:nvSpPr>
        <p:spPr>
          <a:xfrm flipH="1">
            <a:off x="3055455" y="2440430"/>
            <a:ext cx="53639" cy="53639"/>
          </a:xfrm>
          <a:prstGeom prst="rect">
            <a:avLst/>
          </a:prstGeom>
          <a:solidFill>
            <a:schemeClr val="accent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>
            <a:spLocks noChangeAspect="1"/>
          </p:cNvSpPr>
          <p:nvPr/>
        </p:nvSpPr>
        <p:spPr>
          <a:xfrm flipH="1">
            <a:off x="3574568" y="2484545"/>
            <a:ext cx="55725" cy="55725"/>
          </a:xfrm>
          <a:prstGeom prst="rect">
            <a:avLst/>
          </a:prstGeom>
          <a:solidFill>
            <a:schemeClr val="accent3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>
            <a:spLocks noChangeAspect="1"/>
          </p:cNvSpPr>
          <p:nvPr/>
        </p:nvSpPr>
        <p:spPr>
          <a:xfrm flipH="1">
            <a:off x="3840475" y="2540517"/>
            <a:ext cx="55725" cy="557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>
            <a:spLocks noChangeAspect="1"/>
          </p:cNvSpPr>
          <p:nvPr/>
        </p:nvSpPr>
        <p:spPr>
          <a:xfrm flipH="1">
            <a:off x="4091301" y="2621724"/>
            <a:ext cx="55725" cy="55725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226692" y="1745244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42min</a:t>
            </a:r>
            <a:endParaRPr lang="en-US" sz="1200" dirty="0">
              <a:solidFill>
                <a:schemeClr val="tx2"/>
              </a:solidFill>
            </a:endParaRPr>
          </a:p>
        </p:txBody>
      </p: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193040" y="1565948"/>
            <a:ext cx="542136" cy="790537"/>
            <a:chOff x="5867400" y="1633219"/>
            <a:chExt cx="542136" cy="790537"/>
          </a:xfrm>
        </p:grpSpPr>
        <p:cxnSp>
          <p:nvCxnSpPr>
            <p:cNvPr id="39" name="Straight Arrow Connector 38"/>
            <p:cNvCxnSpPr/>
            <p:nvPr/>
          </p:nvCxnSpPr>
          <p:spPr>
            <a:xfrm flipV="1">
              <a:off x="6172200" y="1633219"/>
              <a:ext cx="0" cy="65278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867400" y="1777425"/>
              <a:ext cx="54213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igi" panose="04040504061007020D02" pitchFamily="82" charset="0"/>
                </a:rPr>
                <a:t>N</a:t>
              </a:r>
              <a:endPara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Gigi" panose="04040504061007020D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493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Trial </a:t>
            </a:r>
            <a:r>
              <a:rPr lang="en-US" dirty="0" smtClean="0"/>
              <a:t>4: </a:t>
            </a:r>
            <a:r>
              <a:rPr lang="en-US" dirty="0" err="1"/>
              <a:t>ToxiRAE</a:t>
            </a:r>
            <a:r>
              <a:rPr lang="en-US" dirty="0"/>
              <a:t> at </a:t>
            </a:r>
            <a:r>
              <a:rPr lang="en-US" dirty="0" smtClean="0"/>
              <a:t>05 </a:t>
            </a:r>
            <a:r>
              <a:rPr lang="en-US" dirty="0"/>
              <a:t>km Arc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t="3607" r="45100" b="3607"/>
          <a:stretch/>
        </p:blipFill>
        <p:spPr>
          <a:xfrm>
            <a:off x="224790" y="1527048"/>
            <a:ext cx="4471416" cy="4261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9" y="4471710"/>
            <a:ext cx="1530036" cy="15022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929786" y="3840744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29min</a:t>
            </a: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52" y="3707394"/>
            <a:ext cx="4261948" cy="25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>
            <a:spLocks noChangeAspect="1"/>
          </p:cNvSpPr>
          <p:nvPr/>
        </p:nvSpPr>
        <p:spPr>
          <a:xfrm flipH="1">
            <a:off x="3199348" y="4161615"/>
            <a:ext cx="55725" cy="55725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 flipH="1">
            <a:off x="3079570" y="4154472"/>
            <a:ext cx="55725" cy="557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 flipH="1">
            <a:off x="2956373" y="4156125"/>
            <a:ext cx="55725" cy="55725"/>
          </a:xfrm>
          <a:prstGeom prst="rect">
            <a:avLst/>
          </a:prstGeom>
          <a:solidFill>
            <a:schemeClr val="accent3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 flipH="1">
            <a:off x="2843571" y="4161615"/>
            <a:ext cx="55725" cy="55725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 flipH="1">
            <a:off x="2727777" y="4186897"/>
            <a:ext cx="55725" cy="55725"/>
          </a:xfrm>
          <a:prstGeom prst="rect">
            <a:avLst/>
          </a:prstGeom>
          <a:solidFill>
            <a:schemeClr val="accent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 flipH="1">
            <a:off x="2612520" y="4214760"/>
            <a:ext cx="55725" cy="55725"/>
          </a:xfrm>
          <a:prstGeom prst="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52" y="1068705"/>
            <a:ext cx="4261948" cy="25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 rot="289011">
            <a:off x="2942528" y="3860884"/>
            <a:ext cx="343793" cy="63645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20" idx="1"/>
            <a:endCxn id="7" idx="0"/>
          </p:cNvCxnSpPr>
          <p:nvPr/>
        </p:nvCxnSpPr>
        <p:spPr>
          <a:xfrm flipH="1">
            <a:off x="3141147" y="3493623"/>
            <a:ext cx="362061" cy="36838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503208" y="3170457"/>
            <a:ext cx="131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Data shows a much denser and narrower plume</a:t>
            </a:r>
            <a:endParaRPr lang="en-US" sz="1200" dirty="0"/>
          </a:p>
        </p:txBody>
      </p: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193040" y="1565948"/>
            <a:ext cx="542136" cy="790537"/>
            <a:chOff x="5867400" y="1633219"/>
            <a:chExt cx="542136" cy="790537"/>
          </a:xfrm>
        </p:grpSpPr>
        <p:cxnSp>
          <p:nvCxnSpPr>
            <p:cNvPr id="28" name="Straight Arrow Connector 27"/>
            <p:cNvCxnSpPr/>
            <p:nvPr/>
          </p:nvCxnSpPr>
          <p:spPr>
            <a:xfrm flipV="1">
              <a:off x="6172200" y="1633219"/>
              <a:ext cx="0" cy="65278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867400" y="1777425"/>
              <a:ext cx="54213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igi" panose="04040504061007020D02" pitchFamily="82" charset="0"/>
                </a:rPr>
                <a:t>N</a:t>
              </a:r>
              <a:endPara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Gigi" panose="04040504061007020D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543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Trial 4: </a:t>
            </a:r>
            <a:r>
              <a:rPr lang="en-US" dirty="0" err="1"/>
              <a:t>ToxiRAE</a:t>
            </a:r>
            <a:r>
              <a:rPr lang="en-US" dirty="0"/>
              <a:t> at </a:t>
            </a:r>
            <a:r>
              <a:rPr lang="en-US" dirty="0" smtClean="0"/>
              <a:t>11 </a:t>
            </a:r>
            <a:r>
              <a:rPr lang="en-US" dirty="0"/>
              <a:t>km Arc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t="3607" r="45100" b="3607"/>
          <a:stretch/>
        </p:blipFill>
        <p:spPr>
          <a:xfrm>
            <a:off x="224790" y="1528318"/>
            <a:ext cx="4471416" cy="4261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>
            <a:spLocks noChangeAspect="1"/>
          </p:cNvSpPr>
          <p:nvPr/>
        </p:nvSpPr>
        <p:spPr>
          <a:xfrm flipH="1">
            <a:off x="2247419" y="2616214"/>
            <a:ext cx="55725" cy="55725"/>
          </a:xfrm>
          <a:prstGeom prst="rect">
            <a:avLst/>
          </a:prstGeom>
          <a:solidFill>
            <a:schemeClr val="accent4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 flipH="1">
            <a:off x="2504974" y="2560489"/>
            <a:ext cx="55725" cy="55725"/>
          </a:xfrm>
          <a:prstGeom prst="rect">
            <a:avLst/>
          </a:prstGeom>
          <a:solidFill>
            <a:schemeClr val="accent3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 flipH="1">
            <a:off x="2757880" y="2519051"/>
            <a:ext cx="55725" cy="557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 flipH="1">
            <a:off x="3016474" y="2510273"/>
            <a:ext cx="55725" cy="55725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993374" y="1618438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60min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80459" y="2232071"/>
            <a:ext cx="500891" cy="636456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9" y="4471710"/>
            <a:ext cx="1530036" cy="15022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52" y="3706495"/>
            <a:ext cx="4261948" cy="25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52" y="1071477"/>
            <a:ext cx="4261948" cy="25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6" name="Straight Arrow Connector 25"/>
          <p:cNvCxnSpPr>
            <a:stCxn id="27" idx="1"/>
            <a:endCxn id="13" idx="5"/>
          </p:cNvCxnSpPr>
          <p:nvPr/>
        </p:nvCxnSpPr>
        <p:spPr>
          <a:xfrm flipH="1" flipV="1">
            <a:off x="3107996" y="2775320"/>
            <a:ext cx="395212" cy="71830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503208" y="3170457"/>
            <a:ext cx="131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Data shows a much denser and narrower plume</a:t>
            </a:r>
            <a:endParaRPr lang="en-US" sz="1200" dirty="0"/>
          </a:p>
        </p:txBody>
      </p: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193040" y="1565948"/>
            <a:ext cx="542136" cy="790537"/>
            <a:chOff x="5867400" y="1633219"/>
            <a:chExt cx="542136" cy="790537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6172200" y="1633219"/>
              <a:ext cx="0" cy="65278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67400" y="1777425"/>
              <a:ext cx="54213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igi" panose="04040504061007020D02" pitchFamily="82" charset="0"/>
                </a:rPr>
                <a:t>N</a:t>
              </a:r>
              <a:endPara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Gigi" panose="04040504061007020D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286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Using high temporal resolution PWIDS coupled with tower data allows us to better represent the test wind field.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Executing model runs with .</a:t>
            </a:r>
            <a:r>
              <a:rPr lang="en-US" sz="2400" dirty="0" err="1" smtClean="0"/>
              <a:t>sfc</a:t>
            </a:r>
            <a:r>
              <a:rPr lang="en-US" sz="2400" dirty="0" smtClean="0"/>
              <a:t> and .</a:t>
            </a:r>
            <a:r>
              <a:rPr lang="en-US" sz="2400" dirty="0" err="1" smtClean="0"/>
              <a:t>prf</a:t>
            </a:r>
            <a:r>
              <a:rPr lang="en-US" sz="2400" dirty="0" smtClean="0"/>
              <a:t> </a:t>
            </a:r>
            <a:r>
              <a:rPr lang="en-US" sz="2400" dirty="0" err="1" smtClean="0"/>
              <a:t>Wx</a:t>
            </a:r>
            <a:r>
              <a:rPr lang="en-US" sz="2400" dirty="0" smtClean="0"/>
              <a:t> data and generating/ingesting  .</a:t>
            </a:r>
            <a:r>
              <a:rPr lang="en-US" sz="2400" dirty="0" err="1" smtClean="0"/>
              <a:t>mcw</a:t>
            </a:r>
            <a:r>
              <a:rPr lang="en-US" sz="2400" dirty="0" smtClean="0"/>
              <a:t> files is useful to capture interpolated wind field for </a:t>
            </a:r>
            <a:r>
              <a:rPr lang="en-US" sz="2400" dirty="0" err="1" smtClean="0"/>
              <a:t>obs</a:t>
            </a:r>
            <a:r>
              <a:rPr lang="en-US" sz="2400" dirty="0" smtClean="0"/>
              <a:t> files.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MCSCIPUFF may be performing some erroneous calculations when running mass-consistency; need to investigate further!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Current HPAC models of JRII 2015 are progressing, but still need to work with test sensor data to better understand model accuracy.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/>
              <a:t>We can better understand downwind plume geometry from comparing HPAC and sensor data per trial.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5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0963" y="1295400"/>
            <a:ext cx="8882652" cy="5207000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Investigate MCSCIPUFF behavior.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Look </a:t>
            </a:r>
            <a:r>
              <a:rPr lang="en-US" dirty="0"/>
              <a:t>at boundary layer heights for releases more </a:t>
            </a:r>
            <a:r>
              <a:rPr lang="en-US" dirty="0" smtClean="0"/>
              <a:t>closely.</a:t>
            </a: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Process all </a:t>
            </a:r>
            <a:r>
              <a:rPr lang="en-US" dirty="0"/>
              <a:t>sensor data for all trials with current HPAC method</a:t>
            </a:r>
            <a:r>
              <a:rPr lang="en-US" dirty="0" smtClean="0"/>
              <a:t>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err="1" smtClean="0"/>
              <a:t>ToxiRAE</a:t>
            </a:r>
            <a:r>
              <a:rPr lang="en-US" dirty="0" smtClean="0"/>
              <a:t>, </a:t>
            </a:r>
            <a:r>
              <a:rPr lang="en-US" dirty="0" err="1" smtClean="0"/>
              <a:t>MiniRAE</a:t>
            </a:r>
            <a:r>
              <a:rPr lang="en-US" dirty="0" smtClean="0"/>
              <a:t>, Canary, JAZ, and UV Sentry Data</a:t>
            </a: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Investigate affect of pool size/mass on downfield concentration (less pool mass = more plume mass); impact on Cl</a:t>
            </a:r>
            <a:r>
              <a:rPr lang="en-US" baseline="-25000" dirty="0"/>
              <a:t>2</a:t>
            </a:r>
            <a:r>
              <a:rPr lang="en-US" dirty="0"/>
              <a:t> concentration readings and spatial/temporal overlap?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Move to UDM enabled model (</a:t>
            </a:r>
            <a:r>
              <a:rPr lang="en-US" dirty="0" err="1" smtClean="0"/>
              <a:t>iTrans</a:t>
            </a:r>
            <a:r>
              <a:rPr lang="en-US" dirty="0"/>
              <a:t> </a:t>
            </a:r>
            <a:r>
              <a:rPr lang="en-US" dirty="0" smtClean="0"/>
              <a:t>or evolution of directed jet usability?) and compare outputs.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Consider operational adjustments to RFIs due to release cooling in area, speed of release, observed liquid/aerosol/vapor ratios, and </a:t>
            </a:r>
            <a:r>
              <a:rPr lang="en-US" dirty="0" err="1" smtClean="0"/>
              <a:t>Wx</a:t>
            </a:r>
            <a:r>
              <a:rPr lang="en-US" dirty="0" smtClean="0"/>
              <a:t> temporal resolution. This will improve our real-world response capability in DTRA Reachback.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8049C-501E-4DC4-8B16-79066304CA9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9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715375" y="6492875"/>
            <a:ext cx="428625" cy="365125"/>
          </a:xfrm>
        </p:spPr>
        <p:txBody>
          <a:bodyPr/>
          <a:lstStyle/>
          <a:p>
            <a:fld id="{88F8049C-501E-4DC4-8B16-79066304CA9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1" t="2112" r="2668" b="10774"/>
          <a:stretch/>
        </p:blipFill>
        <p:spPr>
          <a:xfrm>
            <a:off x="-123825" y="546735"/>
            <a:ext cx="6656930" cy="394464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8" name="TextBox 7"/>
          <p:cNvSpPr txBox="1"/>
          <p:nvPr/>
        </p:nvSpPr>
        <p:spPr>
          <a:xfrm>
            <a:off x="1790700" y="4491384"/>
            <a:ext cx="12298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+mj-lt"/>
              </a:rPr>
              <a:t>FIN</a:t>
            </a:r>
            <a:endParaRPr lang="en-US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71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6322</TotalTime>
  <Words>678</Words>
  <Application>Microsoft Office PowerPoint</Application>
  <PresentationFormat>On-screen Show (4:3)</PresentationFormat>
  <Paragraphs>89</Paragraphs>
  <Slides>17</Slides>
  <Notes>1</Notes>
  <HiddenSlides>0</HiddenSlides>
  <MMClips>5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Cover</vt:lpstr>
      <vt:lpstr>Content</vt:lpstr>
      <vt:lpstr>JACK RABBIT II DTRA Reachback Modeling Progress Using 2015 Data</vt:lpstr>
      <vt:lpstr>Up-Front Notes</vt:lpstr>
      <vt:lpstr>Jack Rabbit II Testbed Layout</vt:lpstr>
      <vt:lpstr>PWIDS Stations for Trial 5 (03SEP2015)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Concentration Data Comparison Between HPAC and Sensors</vt:lpstr>
      <vt:lpstr>Trial 5: ToxiRAE at 05 km Arc</vt:lpstr>
      <vt:lpstr>Trial 5: ToxiRAE at 11 km Arc</vt:lpstr>
      <vt:lpstr>Trial 4: ToxiRAE at 05 km Arc</vt:lpstr>
      <vt:lpstr>Trial 4: ToxiRAE at 11 km Arc</vt:lpstr>
      <vt:lpstr>Conclusions</vt:lpstr>
      <vt:lpstr>Future Work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 NAME USE SAVE-AS, DO NOT OVERWRITE THIS TEMPLATE</dc:title>
  <dc:creator>Todd Karasick</dc:creator>
  <cp:lastModifiedBy>Simpson, Steven M.</cp:lastModifiedBy>
  <cp:revision>531</cp:revision>
  <dcterms:created xsi:type="dcterms:W3CDTF">2006-08-16T00:00:00Z</dcterms:created>
  <dcterms:modified xsi:type="dcterms:W3CDTF">2016-05-10T15:34:59Z</dcterms:modified>
</cp:coreProperties>
</file>