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trictFirstAndLastChars="0" saveSubsetFonts="1">
  <p:sldMasterIdLst>
    <p:sldMasterId id="2147483651" r:id="rId1"/>
  </p:sldMasterIdLst>
  <p:notesMasterIdLst>
    <p:notesMasterId r:id="rId12"/>
  </p:notesMasterIdLst>
  <p:handoutMasterIdLst>
    <p:handoutMasterId r:id="rId13"/>
  </p:handoutMasterIdLst>
  <p:sldIdLst>
    <p:sldId id="1195" r:id="rId2"/>
    <p:sldId id="1223" r:id="rId3"/>
    <p:sldId id="1231" r:id="rId4"/>
    <p:sldId id="1233" r:id="rId5"/>
    <p:sldId id="1239" r:id="rId6"/>
    <p:sldId id="1240" r:id="rId7"/>
    <p:sldId id="1224" r:id="rId8"/>
    <p:sldId id="1225" r:id="rId9"/>
    <p:sldId id="1226" r:id="rId10"/>
    <p:sldId id="1241" r:id="rId11"/>
  </p:sldIdLst>
  <p:sldSz cx="9144000" cy="6858000" type="screen4x3"/>
  <p:notesSz cx="7315200" cy="9601200"/>
  <p:defaultTextStyle>
    <a:defPPr>
      <a:defRPr lang="en-US"/>
    </a:defPPr>
    <a:lvl1pPr algn="ctr" rtl="0" eaLnBrk="0" fontAlgn="base" hangingPunct="0">
      <a:spcBef>
        <a:spcPct val="50000"/>
      </a:spcBef>
      <a:spcAft>
        <a:spcPct val="0"/>
      </a:spcAft>
      <a:defRPr sz="1200" b="1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ctr" rtl="0" eaLnBrk="0" fontAlgn="base" hangingPunct="0">
      <a:spcBef>
        <a:spcPct val="50000"/>
      </a:spcBef>
      <a:spcAft>
        <a:spcPct val="0"/>
      </a:spcAft>
      <a:defRPr sz="1200" b="1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ctr" rtl="0" eaLnBrk="0" fontAlgn="base" hangingPunct="0">
      <a:spcBef>
        <a:spcPct val="50000"/>
      </a:spcBef>
      <a:spcAft>
        <a:spcPct val="0"/>
      </a:spcAft>
      <a:defRPr sz="1200" b="1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ctr" rtl="0" eaLnBrk="0" fontAlgn="base" hangingPunct="0">
      <a:spcBef>
        <a:spcPct val="50000"/>
      </a:spcBef>
      <a:spcAft>
        <a:spcPct val="0"/>
      </a:spcAft>
      <a:defRPr sz="1200" b="1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ctr" rtl="0" eaLnBrk="0" fontAlgn="base" hangingPunct="0">
      <a:spcBef>
        <a:spcPct val="50000"/>
      </a:spcBef>
      <a:spcAft>
        <a:spcPct val="0"/>
      </a:spcAft>
      <a:defRPr sz="1200" b="1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b="1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1200" b="1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1200" b="1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1200" b="1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159">
          <p15:clr>
            <a:srgbClr val="A4A3A4"/>
          </p15:clr>
        </p15:guide>
        <p15:guide id="2" orient="horz" pos="5746">
          <p15:clr>
            <a:srgbClr val="A4A3A4"/>
          </p15:clr>
        </p15:guide>
        <p15:guide id="3" orient="horz" pos="3953">
          <p15:clr>
            <a:srgbClr val="A4A3A4"/>
          </p15:clr>
        </p15:guide>
        <p15:guide id="4" pos="845">
          <p15:clr>
            <a:srgbClr val="A4A3A4"/>
          </p15:clr>
        </p15:guide>
        <p15:guide id="5" pos="5789">
          <p15:clr>
            <a:srgbClr val="A4A3A4"/>
          </p15:clr>
        </p15:guide>
        <p15:guide id="6" pos="1661">
          <p15:clr>
            <a:srgbClr val="A4A3A4"/>
          </p15:clr>
        </p15:guide>
        <p15:guide id="7" pos="2273">
          <p15:clr>
            <a:srgbClr val="A4A3A4"/>
          </p15:clr>
        </p15:guide>
        <p15:guide id="8" pos="25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5839">
          <p15:clr>
            <a:srgbClr val="A4A3A4"/>
          </p15:clr>
        </p15:guide>
        <p15:guide id="2" pos="242">
          <p15:clr>
            <a:srgbClr val="A4A3A4"/>
          </p15:clr>
        </p15:guide>
        <p15:guide id="3" pos="435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345079"/>
    <a:srgbClr val="33CCCC"/>
    <a:srgbClr val="003382"/>
    <a:srgbClr val="00337D"/>
    <a:srgbClr val="003384"/>
    <a:srgbClr val="00ABD1"/>
    <a:srgbClr val="FF6600"/>
    <a:srgbClr val="0066CC"/>
    <a:srgbClr val="03399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5697" autoAdjust="0"/>
    <p:restoredTop sz="94717" autoAdjust="0"/>
  </p:normalViewPr>
  <p:slideViewPr>
    <p:cSldViewPr snapToGrid="0">
      <p:cViewPr varScale="1">
        <p:scale>
          <a:sx n="86" d="100"/>
          <a:sy n="86" d="100"/>
        </p:scale>
        <p:origin x="1814" y="72"/>
      </p:cViewPr>
      <p:guideLst>
        <p:guide orient="horz" pos="1159"/>
        <p:guide orient="horz" pos="5746"/>
        <p:guide orient="horz" pos="3953"/>
        <p:guide pos="845"/>
        <p:guide pos="5789"/>
        <p:guide pos="1661"/>
        <p:guide pos="2273"/>
        <p:guide pos="251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 varScale="1">
        <p:scale>
          <a:sx n="94" d="100"/>
          <a:sy n="94" d="100"/>
        </p:scale>
        <p:origin x="-1472" y="-104"/>
      </p:cViewPr>
      <p:guideLst>
        <p:guide orient="horz" pos="5839"/>
        <p:guide pos="242"/>
        <p:guide pos="435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ChangeArrowheads="1"/>
          </p:cNvSpPr>
          <p:nvPr/>
        </p:nvSpPr>
        <p:spPr bwMode="auto">
          <a:xfrm>
            <a:off x="3836644" y="8980379"/>
            <a:ext cx="3170027" cy="4755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6158" tIns="48082" rIns="96158" bIns="48082" anchor="ctr"/>
          <a:lstStyle>
            <a:lvl1pPr algn="l" defTabSz="954088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479425" algn="l" defTabSz="954088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954088" algn="l" defTabSz="954088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438275" algn="l" defTabSz="954088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1917700" algn="l" defTabSz="954088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374900" defTabSz="9540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832100" defTabSz="9540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289300" defTabSz="9540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746500" defTabSz="9540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/>
            <a:fld id="{99AE0ABB-3123-448D-9AD8-6E8D25EDE00C}" type="slidenum">
              <a:rPr lang="en-US" altLang="en-US" sz="1200" b="0">
                <a:latin typeface="Arial" charset="0"/>
              </a:rPr>
              <a:pPr algn="r"/>
              <a:t>‹#›</a:t>
            </a:fld>
            <a:endParaRPr lang="en-US" altLang="en-US" sz="1200" b="0">
              <a:latin typeface="Arial" charset="0"/>
            </a:endParaRPr>
          </a:p>
        </p:txBody>
      </p:sp>
      <p:sp>
        <p:nvSpPr>
          <p:cNvPr id="4100" name="Text Box 4"/>
          <p:cNvSpPr txBox="1">
            <a:spLocks noChangeArrowheads="1"/>
          </p:cNvSpPr>
          <p:nvPr/>
        </p:nvSpPr>
        <p:spPr bwMode="auto">
          <a:xfrm>
            <a:off x="383664" y="228221"/>
            <a:ext cx="6599027" cy="3064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989" tIns="45994" rIns="91989" bIns="45994" anchor="ctr">
            <a:spAutoFit/>
          </a:bodyPr>
          <a:lstStyle/>
          <a:p>
            <a:pPr algn="r"/>
            <a:r>
              <a:rPr lang="en-US" altLang="en-US" sz="1400"/>
              <a:t>Title of Presentation </a:t>
            </a:r>
          </a:p>
        </p:txBody>
      </p:sp>
      <p:sp>
        <p:nvSpPr>
          <p:cNvPr id="4101" name="Line 5"/>
          <p:cNvSpPr>
            <a:spLocks noChangeShapeType="1"/>
          </p:cNvSpPr>
          <p:nvPr/>
        </p:nvSpPr>
        <p:spPr bwMode="auto">
          <a:xfrm>
            <a:off x="383664" y="9010701"/>
            <a:ext cx="6522294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989" tIns="45994" rIns="91989" bIns="45994" anchor="ctr"/>
          <a:lstStyle/>
          <a:p>
            <a:endParaRPr lang="en-US"/>
          </a:p>
        </p:txBody>
      </p:sp>
      <p:pic>
        <p:nvPicPr>
          <p:cNvPr id="4104" name="Picture 8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108" y="9090498"/>
            <a:ext cx="2396303" cy="2649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9749669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89050" y="715963"/>
            <a:ext cx="4776788" cy="358298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4234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97527" y="4519714"/>
            <a:ext cx="5364906" cy="4377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6158" tIns="48082" rIns="96158" bIns="4808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4234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36644" y="8980379"/>
            <a:ext cx="3170027" cy="4755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6158" tIns="48082" rIns="96158" bIns="48082" numCol="1" anchor="ctr" anchorCtr="0" compatLnSpc="1">
            <a:prstTxWarp prst="textNoShape">
              <a:avLst/>
            </a:prstTxWarp>
          </a:bodyPr>
          <a:lstStyle>
            <a:lvl1pPr algn="r" defTabSz="959813">
              <a:spcBef>
                <a:spcPct val="0"/>
              </a:spcBef>
              <a:defRPr b="0"/>
            </a:lvl1pPr>
          </a:lstStyle>
          <a:p>
            <a:fld id="{4B50B1D8-9635-4CD2-AD91-5850F56052EB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142345" name="Text Box 9"/>
          <p:cNvSpPr txBox="1">
            <a:spLocks noChangeArrowheads="1"/>
          </p:cNvSpPr>
          <p:nvPr/>
        </p:nvSpPr>
        <p:spPr bwMode="auto">
          <a:xfrm>
            <a:off x="383664" y="228221"/>
            <a:ext cx="6599027" cy="3064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1989" tIns="45994" rIns="91989" bIns="45994" anchor="ctr">
            <a:spAutoFit/>
          </a:bodyPr>
          <a:lstStyle/>
          <a:p>
            <a:pPr algn="r"/>
            <a:r>
              <a:rPr lang="en-US" altLang="en-US" sz="1400"/>
              <a:t>Title of Presentation</a:t>
            </a:r>
          </a:p>
        </p:txBody>
      </p:sp>
      <p:sp>
        <p:nvSpPr>
          <p:cNvPr id="142346" name="Line 10"/>
          <p:cNvSpPr>
            <a:spLocks noChangeShapeType="1"/>
          </p:cNvSpPr>
          <p:nvPr/>
        </p:nvSpPr>
        <p:spPr bwMode="auto">
          <a:xfrm>
            <a:off x="383664" y="9010701"/>
            <a:ext cx="6522294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1989" tIns="45994" rIns="91989" bIns="45994" anchor="ctr"/>
          <a:lstStyle/>
          <a:p>
            <a:endParaRPr lang="en-US"/>
          </a:p>
        </p:txBody>
      </p:sp>
      <p:pic>
        <p:nvPicPr>
          <p:cNvPr id="142350" name="Picture 1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108" y="9090498"/>
            <a:ext cx="2396303" cy="2649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6207556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b="1" kern="1200">
        <a:solidFill>
          <a:schemeClr val="tx1"/>
        </a:solidFill>
        <a:latin typeface="Arial" charset="0"/>
        <a:ea typeface="+mn-ea"/>
        <a:cs typeface="+mn-cs"/>
      </a:defRPr>
    </a:lvl1pPr>
    <a:lvl2pPr marL="274638" indent="-155575" algn="l" rtl="0" eaLnBrk="0" fontAlgn="base" hangingPunct="0">
      <a:spcBef>
        <a:spcPct val="30000"/>
      </a:spcBef>
      <a:spcAft>
        <a:spcPct val="0"/>
      </a:spcAft>
      <a:buChar char="•"/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627063" indent="-238125" algn="l" rtl="0" eaLnBrk="0" fontAlgn="base" hangingPunct="0">
      <a:spcBef>
        <a:spcPct val="30000"/>
      </a:spcBef>
      <a:spcAft>
        <a:spcPct val="0"/>
      </a:spcAft>
      <a:buChar char="—"/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919163" indent="-174625" algn="l" rtl="0" eaLnBrk="0" fontAlgn="base" hangingPunct="0">
      <a:spcBef>
        <a:spcPct val="30000"/>
      </a:spcBef>
      <a:spcAft>
        <a:spcPct val="0"/>
      </a:spcAft>
      <a:buChar char="–"/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196975" indent="-112713" algn="l" rtl="0" eaLnBrk="0" fontAlgn="base" hangingPunct="0">
      <a:spcBef>
        <a:spcPct val="30000"/>
      </a:spcBef>
      <a:spcAft>
        <a:spcPct val="0"/>
      </a:spcAft>
      <a:buChar char="–"/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20D4022-BAC2-449D-9CE5-76115EB0A316}" type="slidenum">
              <a:rPr lang="en-US" altLang="en-US"/>
              <a:pPr/>
              <a:t>1</a:t>
            </a:fld>
            <a:endParaRPr lang="en-US" altLang="en-US"/>
          </a:p>
        </p:txBody>
      </p:sp>
      <p:sp>
        <p:nvSpPr>
          <p:cNvPr id="1545219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45220" name="Rectangle 4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064489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32E0A2-1500-463F-9476-DE9B55497DB4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178296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50B1D8-9635-4CD2-AD91-5850F56052EB}" type="slidenum">
              <a:rPr lang="en-US" altLang="en-US" smtClean="0"/>
              <a:pPr/>
              <a:t>7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795032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412547" name="Rectangle 3"/>
          <p:cNvSpPr>
            <a:spLocks noGrp="1" noChangeArrowheads="1"/>
          </p:cNvSpPr>
          <p:nvPr>
            <p:ph type="ctrTitle"/>
          </p:nvPr>
        </p:nvSpPr>
        <p:spPr>
          <a:xfrm>
            <a:off x="835025" y="1419225"/>
            <a:ext cx="7842250" cy="1143000"/>
          </a:xfrm>
        </p:spPr>
        <p:txBody>
          <a:bodyPr/>
          <a:lstStyle>
            <a:lvl1pPr algn="r">
              <a:defRPr/>
            </a:lvl1pPr>
          </a:lstStyle>
          <a:p>
            <a:pPr lvl="0"/>
            <a:r>
              <a:rPr lang="en-US" altLang="en-US" noProof="0" smtClean="0"/>
              <a:t>Click to edit Master title style</a:t>
            </a:r>
          </a:p>
        </p:txBody>
      </p:sp>
      <p:sp>
        <p:nvSpPr>
          <p:cNvPr id="2412548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841500" y="4292600"/>
            <a:ext cx="6835775" cy="1695450"/>
          </a:xfrm>
        </p:spPr>
        <p:txBody>
          <a:bodyPr/>
          <a:lstStyle>
            <a:lvl1pPr marL="0" indent="0" algn="r">
              <a:lnSpc>
                <a:spcPct val="85000"/>
              </a:lnSpc>
              <a:spcBef>
                <a:spcPct val="0"/>
              </a:spcBef>
              <a:buFont typeface="Monotype Sorts" pitchFamily="2" charset="2"/>
              <a:buNone/>
              <a:defRPr b="1"/>
            </a:lvl1pPr>
          </a:lstStyle>
          <a:p>
            <a:pPr lvl="0"/>
            <a:r>
              <a:rPr lang="en-US" altLang="en-US" noProof="0" smtClean="0"/>
              <a:t>Click to edit Master subtitle style</a:t>
            </a:r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6108913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247076685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600200"/>
            <a:ext cx="3948113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9163" y="1600200"/>
            <a:ext cx="3948112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5128101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2617477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7406741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92421068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46424460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24600156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3022330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62738" y="152400"/>
            <a:ext cx="2014537" cy="59436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15950" y="152400"/>
            <a:ext cx="5894388" cy="59436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376890"/>
      </p:ext>
    </p:extLst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950" y="152400"/>
            <a:ext cx="8061325" cy="1066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hart Placeholder 2"/>
          <p:cNvSpPr>
            <a:spLocks noGrp="1"/>
          </p:cNvSpPr>
          <p:nvPr>
            <p:ph type="chart" idx="1"/>
          </p:nvPr>
        </p:nvSpPr>
        <p:spPr>
          <a:xfrm>
            <a:off x="628650" y="1600200"/>
            <a:ext cx="8048625" cy="44958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422972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4029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71346" y="22306"/>
            <a:ext cx="8061325" cy="6133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488" tIns="44450" rIns="90488" bIns="4445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 smtClean="0"/>
              <a:t>Click to edit Master title style</a:t>
            </a:r>
          </a:p>
        </p:txBody>
      </p:sp>
      <p:sp>
        <p:nvSpPr>
          <p:cNvPr id="14029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84046" y="1042650"/>
            <a:ext cx="7991242" cy="4767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 smtClean="0"/>
              <a:t>Click to edit Master text styles</a:t>
            </a:r>
          </a:p>
          <a:p>
            <a:pPr lvl="1"/>
            <a:r>
              <a:rPr lang="en-US" altLang="en-US" dirty="0" smtClean="0"/>
              <a:t>Second level</a:t>
            </a:r>
          </a:p>
          <a:p>
            <a:pPr lvl="2"/>
            <a:r>
              <a:rPr lang="en-US" altLang="en-US" dirty="0" smtClean="0"/>
              <a:t>Third level</a:t>
            </a:r>
          </a:p>
          <a:p>
            <a:pPr lvl="3"/>
            <a:r>
              <a:rPr lang="en-US" altLang="en-US" dirty="0" smtClean="0"/>
              <a:t>Fourth level</a:t>
            </a:r>
          </a:p>
          <a:p>
            <a:pPr lvl="4"/>
            <a:r>
              <a:rPr lang="en-US" altLang="en-US" dirty="0" smtClean="0"/>
              <a:t>Fifth level</a:t>
            </a:r>
          </a:p>
        </p:txBody>
      </p:sp>
      <p:sp>
        <p:nvSpPr>
          <p:cNvPr id="5" name="Slide Number Placeholder 5"/>
          <p:cNvSpPr txBox="1">
            <a:spLocks/>
          </p:cNvSpPr>
          <p:nvPr userDrawn="1"/>
        </p:nvSpPr>
        <p:spPr>
          <a:xfrm>
            <a:off x="0" y="6562491"/>
            <a:ext cx="2133600" cy="28813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algn="r" rtl="0" eaLnBrk="0" fontAlgn="base" hangingPunct="0">
              <a:spcBef>
                <a:spcPct val="50000"/>
              </a:spcBef>
              <a:spcAft>
                <a:spcPct val="0"/>
              </a:spcAft>
              <a:defRPr sz="1200" b="1" kern="1200">
                <a:solidFill>
                  <a:schemeClr val="tx1">
                    <a:tint val="75000"/>
                  </a:schemeClr>
                </a:solidFill>
                <a:latin typeface="Arial" charset="0"/>
                <a:ea typeface="+mn-ea"/>
                <a:cs typeface="+mn-cs"/>
              </a:defRPr>
            </a:lvl1pPr>
            <a:lvl2pPr marL="457200" algn="ctr" rtl="0" eaLnBrk="0" fontAlgn="base" hangingPunct="0">
              <a:spcBef>
                <a:spcPct val="50000"/>
              </a:spcBef>
              <a:spcAft>
                <a:spcPct val="0"/>
              </a:spcAft>
              <a:defRPr sz="12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ctr" rtl="0" eaLnBrk="0" fontAlgn="base" hangingPunct="0">
              <a:spcBef>
                <a:spcPct val="50000"/>
              </a:spcBef>
              <a:spcAft>
                <a:spcPct val="0"/>
              </a:spcAft>
              <a:defRPr sz="12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ctr" rtl="0" eaLnBrk="0" fontAlgn="base" hangingPunct="0">
              <a:spcBef>
                <a:spcPct val="50000"/>
              </a:spcBef>
              <a:spcAft>
                <a:spcPct val="0"/>
              </a:spcAft>
              <a:defRPr sz="12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ctr" rtl="0" eaLnBrk="0" fontAlgn="base" hangingPunct="0">
              <a:spcBef>
                <a:spcPct val="50000"/>
              </a:spcBef>
              <a:spcAft>
                <a:spcPct val="0"/>
              </a:spcAft>
              <a:defRPr sz="12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2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2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2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200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l"/>
            <a:fld id="{FFEE7A62-80C1-4CCE-A4D7-B77C77FDDC1C}" type="slidenum">
              <a:rPr lang="en-US" sz="800" b="0" smtClean="0">
                <a:solidFill>
                  <a:schemeClr val="bg1"/>
                </a:solidFill>
              </a:rPr>
              <a:pPr algn="l"/>
              <a:t>‹#›</a:t>
            </a:fld>
            <a:r>
              <a:rPr lang="en-US" sz="800" b="0" smtClean="0">
                <a:solidFill>
                  <a:schemeClr val="bg1"/>
                </a:solidFill>
              </a:rPr>
              <a:t>   |    www.gdit.com</a:t>
            </a:r>
            <a:endParaRPr lang="en-US" sz="800" b="0">
              <a:solidFill>
                <a:schemeClr val="bg1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3" r:id="rId2"/>
    <p:sldLayoutId id="2147483654" r:id="rId3"/>
    <p:sldLayoutId id="2147483655" r:id="rId4"/>
    <p:sldLayoutId id="2147483656" r:id="rId5"/>
    <p:sldLayoutId id="2147483657" r:id="rId6"/>
    <p:sldLayoutId id="2147483658" r:id="rId7"/>
    <p:sldLayoutId id="2147483659" r:id="rId8"/>
    <p:sldLayoutId id="2147483660" r:id="rId9"/>
    <p:sldLayoutId id="2147483661" r:id="rId10"/>
    <p:sldLayoutId id="2147483662" r:id="rId11"/>
    <p:sldLayoutId id="2147483663" r:id="rId12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200" b="0">
          <a:solidFill>
            <a:srgbClr val="345079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bg1">
            <a:lumMod val="50000"/>
          </a:schemeClr>
        </a:buClr>
        <a:buSzPct val="80000"/>
        <a:buFont typeface="Monotype Sorts" pitchFamily="2" charset="2"/>
        <a:buChar char="l"/>
        <a:defRPr sz="2800">
          <a:solidFill>
            <a:schemeClr val="bg1">
              <a:lumMod val="50000"/>
            </a:schemeClr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bg1">
            <a:lumMod val="50000"/>
          </a:schemeClr>
        </a:buClr>
        <a:buSzPct val="80000"/>
        <a:buFont typeface="Arial" panose="020B0604020202020204" pitchFamily="34" charset="0"/>
        <a:buChar char="─"/>
        <a:defRPr sz="2600">
          <a:solidFill>
            <a:schemeClr val="bg1">
              <a:lumMod val="50000"/>
            </a:schemeClr>
          </a:solidFill>
          <a:latin typeface="+mn-lt"/>
        </a:defRPr>
      </a:lvl2pPr>
      <a:lvl3pPr marL="1200150" indent="-342900" algn="l" rtl="0" eaLnBrk="0" fontAlgn="base" hangingPunct="0">
        <a:spcBef>
          <a:spcPct val="20000"/>
        </a:spcBef>
        <a:spcAft>
          <a:spcPct val="0"/>
        </a:spcAft>
        <a:buClr>
          <a:schemeClr val="bg1">
            <a:lumMod val="50000"/>
          </a:schemeClr>
        </a:buClr>
        <a:buSzPct val="80000"/>
        <a:buFont typeface="Monotype Sorts" pitchFamily="2" charset="2"/>
        <a:buChar char="n"/>
        <a:defRPr sz="2400">
          <a:solidFill>
            <a:schemeClr val="bg1">
              <a:lumMod val="50000"/>
            </a:schemeClr>
          </a:solidFill>
          <a:latin typeface="+mn-lt"/>
        </a:defRPr>
      </a:lvl3pPr>
      <a:lvl4pPr marL="1543050" indent="-228600" algn="l" rtl="0" eaLnBrk="0" fontAlgn="base" hangingPunct="0">
        <a:spcBef>
          <a:spcPct val="20000"/>
        </a:spcBef>
        <a:spcAft>
          <a:spcPct val="0"/>
        </a:spcAft>
        <a:buClr>
          <a:schemeClr val="bg1">
            <a:lumMod val="50000"/>
          </a:schemeClr>
        </a:buClr>
        <a:buSzPct val="80000"/>
        <a:buFont typeface="Arial" panose="020B0604020202020204" pitchFamily="34" charset="0"/>
        <a:buChar char="─"/>
        <a:defRPr sz="2200">
          <a:solidFill>
            <a:schemeClr val="bg1">
              <a:lumMod val="50000"/>
            </a:schemeClr>
          </a:solidFill>
          <a:latin typeface="+mn-lt"/>
        </a:defRPr>
      </a:lvl4pPr>
      <a:lvl5pPr marL="1885950" indent="-228600" algn="l" rtl="0" eaLnBrk="0" fontAlgn="base" hangingPunct="0">
        <a:spcBef>
          <a:spcPct val="20000"/>
        </a:spcBef>
        <a:spcAft>
          <a:spcPct val="0"/>
        </a:spcAft>
        <a:buClr>
          <a:schemeClr val="bg1">
            <a:lumMod val="50000"/>
          </a:schemeClr>
        </a:buClr>
        <a:buSzPct val="80000"/>
        <a:buFont typeface="Monotype Sorts" pitchFamily="2" charset="2"/>
        <a:buChar char="n"/>
        <a:defRPr sz="2000">
          <a:solidFill>
            <a:schemeClr val="bg1">
              <a:lumMod val="50000"/>
            </a:schemeClr>
          </a:solidFill>
          <a:latin typeface="+mn-lt"/>
        </a:defRPr>
      </a:lvl5pPr>
      <a:lvl6pPr marL="234315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80000"/>
        <a:buFont typeface="Monotype Sorts" pitchFamily="2" charset="2"/>
        <a:buChar char="n"/>
        <a:defRPr sz="2000">
          <a:solidFill>
            <a:schemeClr val="bg2"/>
          </a:solidFill>
          <a:latin typeface="+mn-lt"/>
        </a:defRPr>
      </a:lvl6pPr>
      <a:lvl7pPr marL="280035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80000"/>
        <a:buFont typeface="Monotype Sorts" pitchFamily="2" charset="2"/>
        <a:buChar char="n"/>
        <a:defRPr sz="2000">
          <a:solidFill>
            <a:schemeClr val="bg2"/>
          </a:solidFill>
          <a:latin typeface="+mn-lt"/>
        </a:defRPr>
      </a:lvl7pPr>
      <a:lvl8pPr marL="325755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80000"/>
        <a:buFont typeface="Monotype Sorts" pitchFamily="2" charset="2"/>
        <a:buChar char="n"/>
        <a:defRPr sz="2000">
          <a:solidFill>
            <a:schemeClr val="bg2"/>
          </a:solidFill>
          <a:latin typeface="+mn-lt"/>
        </a:defRPr>
      </a:lvl8pPr>
      <a:lvl9pPr marL="371475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80000"/>
        <a:buFont typeface="Monotype Sorts" pitchFamily="2" charset="2"/>
        <a:buChar char="n"/>
        <a:defRPr sz="2000">
          <a:solidFill>
            <a:schemeClr val="bg2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Subtitle 2"/>
          <p:cNvSpPr>
            <a:spLocks noGrp="1"/>
          </p:cNvSpPr>
          <p:nvPr>
            <p:ph type="subTitle" idx="1"/>
          </p:nvPr>
        </p:nvSpPr>
        <p:spPr>
          <a:xfrm>
            <a:off x="452397" y="4910073"/>
            <a:ext cx="8239205" cy="1427360"/>
          </a:xfrm>
        </p:spPr>
        <p:txBody>
          <a:bodyPr/>
          <a:lstStyle/>
          <a:p>
            <a:pPr algn="l">
              <a:lnSpc>
                <a:spcPct val="100000"/>
              </a:lnSpc>
              <a:spcBef>
                <a:spcPts val="600"/>
              </a:spcBef>
            </a:pPr>
            <a:r>
              <a:rPr lang="en-US" sz="2200">
                <a:solidFill>
                  <a:srgbClr val="345079"/>
                </a:solidFill>
              </a:rPr>
              <a:t>Joint Effects Model (JEM) 2.0 Uses CCMI Standards for Rapid S&amp;T Integration into Operational Environments</a:t>
            </a:r>
          </a:p>
          <a:p>
            <a:pPr algn="l">
              <a:lnSpc>
                <a:spcPct val="100000"/>
              </a:lnSpc>
              <a:spcBef>
                <a:spcPts val="600"/>
              </a:spcBef>
            </a:pPr>
            <a:r>
              <a:rPr lang="en-US" sz="1400">
                <a:solidFill>
                  <a:srgbClr val="345079"/>
                </a:solidFill>
              </a:rPr>
              <a:t>Mark </a:t>
            </a:r>
            <a:r>
              <a:rPr lang="en-US" sz="1400" smtClean="0">
                <a:solidFill>
                  <a:srgbClr val="345079"/>
                </a:solidFill>
              </a:rPr>
              <a:t>Brosnan</a:t>
            </a:r>
            <a:r>
              <a:rPr lang="en-US" sz="1400" i="1" baseline="30000"/>
              <a:t> </a:t>
            </a:r>
            <a:r>
              <a:rPr lang="en-US" sz="1400" i="1" baseline="30000" smtClean="0"/>
              <a:t>1</a:t>
            </a:r>
            <a:r>
              <a:rPr lang="en-US" sz="1400" smtClean="0">
                <a:solidFill>
                  <a:srgbClr val="345079"/>
                </a:solidFill>
              </a:rPr>
              <a:t>, </a:t>
            </a:r>
            <a:r>
              <a:rPr lang="en-US" sz="1400">
                <a:solidFill>
                  <a:srgbClr val="345079"/>
                </a:solidFill>
              </a:rPr>
              <a:t>Michael Rocheleau</a:t>
            </a:r>
            <a:r>
              <a:rPr lang="en-US" sz="1400" i="1" baseline="30000"/>
              <a:t>1</a:t>
            </a:r>
            <a:r>
              <a:rPr lang="en-US" sz="1400">
                <a:solidFill>
                  <a:srgbClr val="345079"/>
                </a:solidFill>
              </a:rPr>
              <a:t>, George Bieberbach</a:t>
            </a:r>
            <a:r>
              <a:rPr lang="en-US" sz="1400" i="1" baseline="30000"/>
              <a:t>2</a:t>
            </a:r>
            <a:r>
              <a:rPr lang="en-US" sz="1400">
                <a:solidFill>
                  <a:srgbClr val="345079"/>
                </a:solidFill>
              </a:rPr>
              <a:t>, Jonathan Hurst</a:t>
            </a:r>
            <a:r>
              <a:rPr lang="en-US" sz="1400" i="1" baseline="30000"/>
              <a:t>2</a:t>
            </a:r>
            <a:r>
              <a:rPr lang="en-US" sz="1400">
                <a:solidFill>
                  <a:srgbClr val="345079"/>
                </a:solidFill>
              </a:rPr>
              <a:t>, Phil Wingfield</a:t>
            </a:r>
            <a:r>
              <a:rPr lang="en-US" sz="1400" i="1" baseline="30000"/>
              <a:t>3</a:t>
            </a:r>
            <a:r>
              <a:rPr lang="en-US" sz="1400">
                <a:solidFill>
                  <a:srgbClr val="345079"/>
                </a:solidFill>
              </a:rPr>
              <a:t>, Martyn Bull</a:t>
            </a:r>
            <a:r>
              <a:rPr lang="en-US" sz="1400" i="1" baseline="30000"/>
              <a:t>3</a:t>
            </a:r>
            <a:r>
              <a:rPr lang="en-US" sz="1400">
                <a:solidFill>
                  <a:srgbClr val="345079"/>
                </a:solidFill>
              </a:rPr>
              <a:t>, Matthew Ward</a:t>
            </a:r>
            <a:r>
              <a:rPr lang="en-US" sz="1400" i="1" baseline="30000"/>
              <a:t>4</a:t>
            </a:r>
            <a:r>
              <a:rPr lang="en-US" sz="1400">
                <a:solidFill>
                  <a:srgbClr val="345079"/>
                </a:solidFill>
              </a:rPr>
              <a:t>, Thomas Smith</a:t>
            </a:r>
            <a:r>
              <a:rPr lang="en-US" sz="1400" i="1" baseline="30000"/>
              <a:t>5</a:t>
            </a:r>
            <a:r>
              <a:rPr lang="en-US" sz="1400">
                <a:solidFill>
                  <a:srgbClr val="345079"/>
                </a:solidFill>
              </a:rPr>
              <a:t>, Eric Rial</a:t>
            </a:r>
            <a:r>
              <a:rPr lang="en-US" sz="1400" i="1" baseline="30000"/>
              <a:t>5</a:t>
            </a:r>
            <a:r>
              <a:rPr lang="en-US" sz="1400">
                <a:solidFill>
                  <a:srgbClr val="345079"/>
                </a:solidFill>
              </a:rPr>
              <a:t>, Sami Rishmawi</a:t>
            </a:r>
            <a:r>
              <a:rPr lang="en-US" sz="1400" i="1" baseline="30000"/>
              <a:t>5</a:t>
            </a:r>
            <a:r>
              <a:rPr lang="en-US" sz="1400">
                <a:solidFill>
                  <a:srgbClr val="345079"/>
                </a:solidFill>
              </a:rPr>
              <a:t>, and Russ Brown</a:t>
            </a:r>
            <a:r>
              <a:rPr lang="en-US" sz="1400" i="1" baseline="30000"/>
              <a:t>6</a:t>
            </a:r>
          </a:p>
          <a:p>
            <a:pPr algn="l">
              <a:lnSpc>
                <a:spcPct val="100000"/>
              </a:lnSpc>
              <a:spcBef>
                <a:spcPts val="600"/>
              </a:spcBef>
            </a:pPr>
            <a:r>
              <a:rPr lang="en-US" sz="1800" b="0" smtClean="0">
                <a:solidFill>
                  <a:srgbClr val="345079"/>
                </a:solidFill>
              </a:rPr>
              <a:t>June 14-16, 2016</a:t>
            </a:r>
            <a:endParaRPr lang="en-US" sz="1800" b="0">
              <a:solidFill>
                <a:srgbClr val="34507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718203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Joint Effects Model Increment 2.0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5861" y="821095"/>
            <a:ext cx="8434873" cy="5499242"/>
          </a:xfrm>
        </p:spPr>
        <p:txBody>
          <a:bodyPr/>
          <a:lstStyle/>
          <a:p>
            <a:r>
              <a:rPr lang="en-US" sz="2400"/>
              <a:t>The </a:t>
            </a:r>
            <a:r>
              <a:rPr lang="en-US" sz="2400" smtClean="0"/>
              <a:t>Accredited </a:t>
            </a:r>
            <a:r>
              <a:rPr lang="en-US" sz="2400" dirty="0"/>
              <a:t>and Operationally Tested Tool to Model The Effects of Chemical, Biological, Radiological, and Nuclear (CBRN) Weapon Strikes and </a:t>
            </a:r>
            <a:r>
              <a:rPr lang="en-US" sz="2400" dirty="0" smtClean="0"/>
              <a:t>Incidents</a:t>
            </a:r>
          </a:p>
          <a:p>
            <a:pPr lvl="1"/>
            <a:r>
              <a:rPr lang="en-US" sz="2400" dirty="0" smtClean="0"/>
              <a:t>Received Limited Fielding Decision for the National </a:t>
            </a:r>
            <a:r>
              <a:rPr lang="en-US" sz="2400" dirty="0"/>
              <a:t>Guard Bureau (</a:t>
            </a:r>
            <a:r>
              <a:rPr lang="en-US" sz="2400" dirty="0" smtClean="0"/>
              <a:t>NGB) in April 2016, Full fielding: NGB, and Air Force expected Summer 2016.</a:t>
            </a:r>
          </a:p>
          <a:p>
            <a:pPr lvl="1"/>
            <a:r>
              <a:rPr lang="en-US" sz="2400" dirty="0" smtClean="0"/>
              <a:t>Has an Authorization to Operate (ATO)</a:t>
            </a:r>
          </a:p>
          <a:p>
            <a:pPr lvl="1"/>
            <a:r>
              <a:rPr lang="en-US" sz="2400" dirty="0" smtClean="0"/>
              <a:t>Will be the replacement for JEM Increment 1.0</a:t>
            </a:r>
          </a:p>
          <a:p>
            <a:pPr lvl="1"/>
            <a:endParaRPr lang="en-US" sz="2400" dirty="0"/>
          </a:p>
          <a:p>
            <a:r>
              <a:rPr lang="en-US" sz="2400" dirty="0"/>
              <a:t>Combines CBRN Science and </a:t>
            </a:r>
            <a:r>
              <a:rPr lang="en-US" sz="2400" dirty="0" smtClean="0"/>
              <a:t>Technology Models from 4 legacy baselines</a:t>
            </a:r>
          </a:p>
          <a:p>
            <a:endParaRPr lang="en-US" sz="2400" dirty="0"/>
          </a:p>
          <a:p>
            <a:r>
              <a:rPr lang="en-US" sz="2400" dirty="0"/>
              <a:t>Scalable </a:t>
            </a:r>
            <a:r>
              <a:rPr lang="en-US" sz="2400" dirty="0" smtClean="0"/>
              <a:t>Architecture</a:t>
            </a:r>
            <a:r>
              <a:rPr lang="en-US" sz="2400" dirty="0"/>
              <a:t>: Deploy to </a:t>
            </a:r>
            <a:r>
              <a:rPr lang="en-US" sz="2400" dirty="0" smtClean="0"/>
              <a:t>forward staged DIL Workstations </a:t>
            </a:r>
            <a:r>
              <a:rPr lang="en-US" sz="2400" dirty="0"/>
              <a:t>and </a:t>
            </a:r>
            <a:r>
              <a:rPr lang="en-US" sz="2400" dirty="0" smtClean="0"/>
              <a:t>cloud Servers</a:t>
            </a:r>
            <a:endParaRPr lang="en-US" sz="2400" dirty="0"/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58548679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JEM 2.0 Hazard Areas and Human Effects</a:t>
            </a:r>
            <a:endParaRPr lang="en-US"/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6226340" y="738944"/>
            <a:ext cx="2930392" cy="5772264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1">
                  <a:lumMod val="50000"/>
                </a:schemeClr>
              </a:buClr>
              <a:buSzPct val="80000"/>
              <a:buFont typeface="Monotype Sorts" pitchFamily="2" charset="2"/>
              <a:buChar char="l"/>
              <a:defRPr sz="28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1">
                  <a:lumMod val="50000"/>
                </a:schemeClr>
              </a:buClr>
              <a:buSzPct val="80000"/>
              <a:buFont typeface="Arial" panose="020B0604020202020204" pitchFamily="34" charset="0"/>
              <a:buChar char="─"/>
              <a:defRPr sz="2600">
                <a:solidFill>
                  <a:schemeClr val="bg1">
                    <a:lumMod val="50000"/>
                  </a:schemeClr>
                </a:solidFill>
                <a:latin typeface="+mn-lt"/>
              </a:defRPr>
            </a:lvl2pPr>
            <a:lvl3pPr marL="120015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1">
                  <a:lumMod val="50000"/>
                </a:schemeClr>
              </a:buClr>
              <a:buSzPct val="80000"/>
              <a:buFont typeface="Monotype Sorts" pitchFamily="2" charset="2"/>
              <a:buChar char="n"/>
              <a:defRPr sz="2400">
                <a:solidFill>
                  <a:schemeClr val="bg1">
                    <a:lumMod val="50000"/>
                  </a:schemeClr>
                </a:solidFill>
                <a:latin typeface="+mn-lt"/>
              </a:defRPr>
            </a:lvl3pPr>
            <a:lvl4pPr marL="154305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1">
                  <a:lumMod val="50000"/>
                </a:schemeClr>
              </a:buClr>
              <a:buSzPct val="80000"/>
              <a:buFont typeface="Arial" panose="020B0604020202020204" pitchFamily="34" charset="0"/>
              <a:buChar char="─"/>
              <a:defRPr sz="2200">
                <a:solidFill>
                  <a:schemeClr val="bg1">
                    <a:lumMod val="50000"/>
                  </a:schemeClr>
                </a:solidFill>
                <a:latin typeface="+mn-lt"/>
              </a:defRPr>
            </a:lvl4pPr>
            <a:lvl5pPr marL="188595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1">
                  <a:lumMod val="50000"/>
                </a:schemeClr>
              </a:buClr>
              <a:buSzPct val="80000"/>
              <a:buFont typeface="Monotype Sorts" pitchFamily="2" charset="2"/>
              <a:buChar char="n"/>
              <a:defRPr sz="2000">
                <a:solidFill>
                  <a:schemeClr val="bg1">
                    <a:lumMod val="50000"/>
                  </a:schemeClr>
                </a:solidFill>
                <a:latin typeface="+mn-lt"/>
              </a:defRPr>
            </a:lvl5pPr>
            <a:lvl6pPr marL="234315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Font typeface="Monotype Sorts" pitchFamily="2" charset="2"/>
              <a:buChar char="n"/>
              <a:defRPr sz="2000">
                <a:solidFill>
                  <a:schemeClr val="bg2"/>
                </a:solidFill>
                <a:latin typeface="+mn-lt"/>
              </a:defRPr>
            </a:lvl6pPr>
            <a:lvl7pPr marL="280035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Font typeface="Monotype Sorts" pitchFamily="2" charset="2"/>
              <a:buChar char="n"/>
              <a:defRPr sz="2000">
                <a:solidFill>
                  <a:schemeClr val="bg2"/>
                </a:solidFill>
                <a:latin typeface="+mn-lt"/>
              </a:defRPr>
            </a:lvl7pPr>
            <a:lvl8pPr marL="325755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Font typeface="Monotype Sorts" pitchFamily="2" charset="2"/>
              <a:buChar char="n"/>
              <a:defRPr sz="2000">
                <a:solidFill>
                  <a:schemeClr val="bg2"/>
                </a:solidFill>
                <a:latin typeface="+mn-lt"/>
              </a:defRPr>
            </a:lvl8pPr>
            <a:lvl9pPr marL="371475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Font typeface="Monotype Sorts" pitchFamily="2" charset="2"/>
              <a:buChar char="n"/>
              <a:defRPr sz="2000">
                <a:solidFill>
                  <a:schemeClr val="bg2"/>
                </a:solidFill>
                <a:latin typeface="+mn-lt"/>
              </a:defRPr>
            </a:lvl9pPr>
          </a:lstStyle>
          <a:p>
            <a:pPr>
              <a:buClr>
                <a:srgbClr val="FFFFFF">
                  <a:lumMod val="50000"/>
                </a:srgbClr>
              </a:buClr>
            </a:pPr>
            <a:r>
              <a:rPr lang="en-US" sz="2000" b="0" kern="0" smtClean="0">
                <a:solidFill>
                  <a:srgbClr val="FFFFFF">
                    <a:lumMod val="50000"/>
                  </a:srgbClr>
                </a:solidFill>
              </a:rPr>
              <a:t>View and Animate Hazard Area Layers in 4 dimensions; 2D on the map at chosen altitude, vertical slices; animate over time</a:t>
            </a:r>
          </a:p>
          <a:p>
            <a:pPr>
              <a:buClr>
                <a:srgbClr val="FFFFFF">
                  <a:lumMod val="50000"/>
                </a:srgbClr>
              </a:buClr>
            </a:pPr>
            <a:endParaRPr lang="en-US" sz="2000" b="0" kern="0" smtClean="0">
              <a:solidFill>
                <a:srgbClr val="FFFFFF">
                  <a:lumMod val="50000"/>
                </a:srgbClr>
              </a:solidFill>
            </a:endParaRPr>
          </a:p>
          <a:p>
            <a:pPr>
              <a:buClr>
                <a:srgbClr val="FFFFFF">
                  <a:lumMod val="50000"/>
                </a:srgbClr>
              </a:buClr>
            </a:pPr>
            <a:r>
              <a:rPr lang="en-US" sz="2000" b="0" kern="0" smtClean="0">
                <a:solidFill>
                  <a:srgbClr val="FFFFFF">
                    <a:lumMod val="50000"/>
                  </a:srgbClr>
                </a:solidFill>
              </a:rPr>
              <a:t>Select Which Measure(s) to View, e.g. Concentration, Probability of Casualty, etc.</a:t>
            </a:r>
          </a:p>
          <a:p>
            <a:pPr>
              <a:buClr>
                <a:srgbClr val="FFFFFF">
                  <a:lumMod val="50000"/>
                </a:srgbClr>
              </a:buClr>
            </a:pPr>
            <a:endParaRPr lang="en-US" sz="2000" b="0" kern="0" smtClean="0">
              <a:solidFill>
                <a:srgbClr val="FFFFFF">
                  <a:lumMod val="50000"/>
                </a:srgbClr>
              </a:solidFill>
            </a:endParaRPr>
          </a:p>
          <a:p>
            <a:pPr>
              <a:buClr>
                <a:srgbClr val="FFFFFF">
                  <a:lumMod val="50000"/>
                </a:srgbClr>
              </a:buClr>
            </a:pPr>
            <a:r>
              <a:rPr lang="en-US" sz="2000" b="0" kern="0" smtClean="0">
                <a:solidFill>
                  <a:srgbClr val="FFFFFF">
                    <a:lumMod val="50000"/>
                  </a:srgbClr>
                </a:solidFill>
              </a:rPr>
              <a:t>See </a:t>
            </a:r>
            <a:r>
              <a:rPr lang="en-US" sz="2000" b="0" kern="0">
                <a:solidFill>
                  <a:srgbClr val="FFFFFF">
                    <a:lumMod val="50000"/>
                  </a:srgbClr>
                </a:solidFill>
              </a:rPr>
              <a:t>t</a:t>
            </a:r>
            <a:r>
              <a:rPr lang="en-US" sz="2000" b="0" kern="0" smtClean="0">
                <a:solidFill>
                  <a:srgbClr val="FFFFFF">
                    <a:lumMod val="50000"/>
                  </a:srgbClr>
                </a:solidFill>
              </a:rPr>
              <a:t>he Number Of Affected People In Each Level of Hazard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9" y="635627"/>
            <a:ext cx="6221253" cy="5914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21958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>
        <p:wipe/>
      </p:transition>
    </mc:Choice>
    <mc:Fallback xmlns="">
      <p:transition spd="slow" advClick="0" advTm="5000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Rectangle 89"/>
          <p:cNvSpPr/>
          <p:nvPr/>
        </p:nvSpPr>
        <p:spPr>
          <a:xfrm>
            <a:off x="5069241" y="2473889"/>
            <a:ext cx="627682" cy="990148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t"/>
          <a:lstStyle/>
          <a:p>
            <a:r>
              <a:rPr lang="en-US" sz="900" smtClean="0"/>
              <a:t>T&amp;D Ctl</a:t>
            </a:r>
            <a:endParaRPr lang="en-US" sz="900"/>
          </a:p>
        </p:txBody>
      </p:sp>
      <p:sp>
        <p:nvSpPr>
          <p:cNvPr id="89" name="Rectangle 88"/>
          <p:cNvSpPr/>
          <p:nvPr/>
        </p:nvSpPr>
        <p:spPr>
          <a:xfrm>
            <a:off x="455722" y="3748417"/>
            <a:ext cx="664773" cy="100584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t"/>
          <a:lstStyle/>
          <a:p>
            <a:r>
              <a:rPr lang="en-US" sz="900" smtClean="0"/>
              <a:t>Met MC</a:t>
            </a:r>
            <a:endParaRPr lang="en-US" sz="900"/>
          </a:p>
        </p:txBody>
      </p:sp>
      <p:sp>
        <p:nvSpPr>
          <p:cNvPr id="100" name="Rectangle 99"/>
          <p:cNvSpPr/>
          <p:nvPr/>
        </p:nvSpPr>
        <p:spPr>
          <a:xfrm>
            <a:off x="3597472" y="3748417"/>
            <a:ext cx="646200" cy="100584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t"/>
          <a:lstStyle/>
          <a:p>
            <a:r>
              <a:rPr lang="en-US" sz="900" smtClean="0"/>
              <a:t>Rad Act</a:t>
            </a:r>
            <a:endParaRPr lang="en-US" sz="9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1344" y="22306"/>
            <a:ext cx="8662656" cy="648290"/>
          </a:xfrm>
        </p:spPr>
        <p:txBody>
          <a:bodyPr/>
          <a:lstStyle/>
          <a:p>
            <a:r>
              <a:rPr lang="en-US" smtClean="0"/>
              <a:t>JEM CCMI Components, by referents</a:t>
            </a:r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4930282" y="3748417"/>
            <a:ext cx="915271" cy="100584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t"/>
          <a:lstStyle/>
          <a:p>
            <a:r>
              <a:rPr lang="en-US" sz="900" smtClean="0"/>
              <a:t>T&amp;D</a:t>
            </a:r>
            <a:endParaRPr lang="en-US" sz="900"/>
          </a:p>
        </p:txBody>
      </p:sp>
      <p:sp>
        <p:nvSpPr>
          <p:cNvPr id="5" name="Rectangle 4"/>
          <p:cNvSpPr/>
          <p:nvPr/>
        </p:nvSpPr>
        <p:spPr>
          <a:xfrm>
            <a:off x="34372" y="2465122"/>
            <a:ext cx="4676346" cy="1001902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t"/>
          <a:lstStyle/>
          <a:p>
            <a:r>
              <a:rPr lang="en-US" sz="900" smtClean="0"/>
              <a:t>Incident Source Models</a:t>
            </a:r>
            <a:endParaRPr lang="en-US" sz="900"/>
          </a:p>
        </p:txBody>
      </p:sp>
      <p:sp>
        <p:nvSpPr>
          <p:cNvPr id="6" name="Rounded Rectangle 5"/>
          <p:cNvSpPr/>
          <p:nvPr/>
        </p:nvSpPr>
        <p:spPr>
          <a:xfrm rot="16200000">
            <a:off x="3670565" y="2877233"/>
            <a:ext cx="624456" cy="304800"/>
          </a:xfrm>
          <a:prstGeom prst="roundRect">
            <a:avLst/>
          </a:prstGeom>
          <a:solidFill>
            <a:srgbClr val="92D050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700" smtClean="0"/>
              <a:t>Analytic Incident</a:t>
            </a:r>
            <a:endParaRPr lang="en-US" sz="700"/>
          </a:p>
        </p:txBody>
      </p:sp>
      <p:sp>
        <p:nvSpPr>
          <p:cNvPr id="7" name="Rounded Rectangle 6"/>
          <p:cNvSpPr/>
          <p:nvPr/>
        </p:nvSpPr>
        <p:spPr>
          <a:xfrm rot="16200000">
            <a:off x="3257139" y="2877233"/>
            <a:ext cx="630396" cy="30480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800" smtClean="0"/>
              <a:t>Rad Weapon</a:t>
            </a:r>
            <a:endParaRPr lang="en-US" sz="800"/>
          </a:p>
        </p:txBody>
      </p:sp>
      <p:sp>
        <p:nvSpPr>
          <p:cNvPr id="8" name="Rounded Rectangle 7"/>
          <p:cNvSpPr/>
          <p:nvPr/>
        </p:nvSpPr>
        <p:spPr>
          <a:xfrm rot="16200000">
            <a:off x="386917" y="2877232"/>
            <a:ext cx="624456" cy="304800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800" smtClean="0"/>
              <a:t>Nuclear Weapon</a:t>
            </a:r>
            <a:endParaRPr lang="en-US" sz="800"/>
          </a:p>
        </p:txBody>
      </p:sp>
      <p:sp>
        <p:nvSpPr>
          <p:cNvPr id="9" name="Rounded Rectangle 8"/>
          <p:cNvSpPr/>
          <p:nvPr/>
        </p:nvSpPr>
        <p:spPr>
          <a:xfrm rot="16200000">
            <a:off x="17419" y="2870678"/>
            <a:ext cx="624456" cy="304800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800" smtClean="0"/>
              <a:t>NTwpn</a:t>
            </a:r>
            <a:endParaRPr lang="en-US" sz="800"/>
          </a:p>
        </p:txBody>
      </p:sp>
      <p:sp>
        <p:nvSpPr>
          <p:cNvPr id="10" name="Rounded Rectangle 9"/>
          <p:cNvSpPr/>
          <p:nvPr/>
        </p:nvSpPr>
        <p:spPr>
          <a:xfrm rot="16200000">
            <a:off x="2439197" y="2877233"/>
            <a:ext cx="624456" cy="304800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800" smtClean="0"/>
              <a:t>HAR</a:t>
            </a:r>
            <a:endParaRPr lang="en-US" sz="800"/>
          </a:p>
        </p:txBody>
      </p:sp>
      <p:sp>
        <p:nvSpPr>
          <p:cNvPr id="11" name="Rounded Rectangle 10"/>
          <p:cNvSpPr/>
          <p:nvPr/>
        </p:nvSpPr>
        <p:spPr>
          <a:xfrm rot="16200000">
            <a:off x="1618285" y="2877233"/>
            <a:ext cx="624456" cy="304800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800"/>
              <a:t>CSWI</a:t>
            </a:r>
          </a:p>
        </p:txBody>
      </p:sp>
      <p:sp>
        <p:nvSpPr>
          <p:cNvPr id="12" name="Rounded Rectangle 11"/>
          <p:cNvSpPr/>
          <p:nvPr/>
        </p:nvSpPr>
        <p:spPr>
          <a:xfrm rot="16200000">
            <a:off x="1207829" y="2877233"/>
            <a:ext cx="624456" cy="304800"/>
          </a:xfrm>
          <a:prstGeom prst="roundRect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800"/>
              <a:t>CBWS (VLS)</a:t>
            </a:r>
          </a:p>
        </p:txBody>
      </p:sp>
      <p:sp>
        <p:nvSpPr>
          <p:cNvPr id="13" name="Rounded Rectangle 12"/>
          <p:cNvSpPr/>
          <p:nvPr/>
        </p:nvSpPr>
        <p:spPr>
          <a:xfrm rot="16200000">
            <a:off x="2028741" y="2877233"/>
            <a:ext cx="624456" cy="30480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800" smtClean="0"/>
              <a:t>CBFS</a:t>
            </a:r>
            <a:endParaRPr lang="en-US" sz="800"/>
          </a:p>
        </p:txBody>
      </p:sp>
      <p:sp>
        <p:nvSpPr>
          <p:cNvPr id="14" name="Rounded Rectangle 13"/>
          <p:cNvSpPr/>
          <p:nvPr/>
        </p:nvSpPr>
        <p:spPr>
          <a:xfrm rot="16200000">
            <a:off x="2849653" y="2877233"/>
            <a:ext cx="624456" cy="30480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800" smtClean="0"/>
              <a:t>Nuclear Facility</a:t>
            </a:r>
            <a:endParaRPr lang="en-US" sz="800"/>
          </a:p>
        </p:txBody>
      </p:sp>
      <p:sp>
        <p:nvSpPr>
          <p:cNvPr id="15" name="Rectangle 14"/>
          <p:cNvSpPr/>
          <p:nvPr/>
        </p:nvSpPr>
        <p:spPr>
          <a:xfrm>
            <a:off x="53755" y="5220529"/>
            <a:ext cx="1472308" cy="102245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t"/>
          <a:lstStyle/>
          <a:p>
            <a:r>
              <a:rPr lang="en-US" sz="900" smtClean="0"/>
              <a:t>Met Sources</a:t>
            </a:r>
            <a:endParaRPr lang="en-US" sz="900"/>
          </a:p>
        </p:txBody>
      </p:sp>
      <p:sp>
        <p:nvSpPr>
          <p:cNvPr id="16" name="Rectangle 15"/>
          <p:cNvSpPr/>
          <p:nvPr/>
        </p:nvSpPr>
        <p:spPr>
          <a:xfrm>
            <a:off x="2921355" y="933798"/>
            <a:ext cx="710338" cy="1083131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t"/>
          <a:lstStyle/>
          <a:p>
            <a:r>
              <a:rPr lang="en-US" sz="900" smtClean="0"/>
              <a:t>Agent Material</a:t>
            </a:r>
            <a:endParaRPr lang="en-US" sz="900"/>
          </a:p>
        </p:txBody>
      </p:sp>
      <p:sp>
        <p:nvSpPr>
          <p:cNvPr id="17" name="Rounded Rectangle 16"/>
          <p:cNvSpPr/>
          <p:nvPr/>
        </p:nvSpPr>
        <p:spPr>
          <a:xfrm rot="16200000">
            <a:off x="2909857" y="1478871"/>
            <a:ext cx="697173" cy="287183"/>
          </a:xfrm>
          <a:prstGeom prst="roundRect">
            <a:avLst/>
          </a:prstGeom>
          <a:solidFill>
            <a:srgbClr val="92D050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800" smtClean="0"/>
              <a:t>Agent Material</a:t>
            </a:r>
            <a:endParaRPr lang="en-US" sz="800"/>
          </a:p>
        </p:txBody>
      </p:sp>
      <p:sp>
        <p:nvSpPr>
          <p:cNvPr id="18" name="Rounded Rectangle 17"/>
          <p:cNvSpPr/>
          <p:nvPr/>
        </p:nvSpPr>
        <p:spPr>
          <a:xfrm rot="16200000">
            <a:off x="284848" y="5680896"/>
            <a:ext cx="643438" cy="250446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800" smtClean="0"/>
              <a:t>MDS</a:t>
            </a:r>
            <a:endParaRPr lang="en-US" sz="800"/>
          </a:p>
        </p:txBody>
      </p:sp>
      <p:sp>
        <p:nvSpPr>
          <p:cNvPr id="19" name="Rounded Rectangle 18"/>
          <p:cNvSpPr/>
          <p:nvPr/>
        </p:nvSpPr>
        <p:spPr>
          <a:xfrm rot="16200000">
            <a:off x="597411" y="5680896"/>
            <a:ext cx="643438" cy="250446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800"/>
              <a:t>AFWA</a:t>
            </a:r>
          </a:p>
        </p:txBody>
      </p:sp>
      <p:sp>
        <p:nvSpPr>
          <p:cNvPr id="20" name="Rounded Rectangle 19"/>
          <p:cNvSpPr/>
          <p:nvPr/>
        </p:nvSpPr>
        <p:spPr>
          <a:xfrm rot="16200000">
            <a:off x="470051" y="4179902"/>
            <a:ext cx="640080" cy="27432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lang="en-US" sz="800" smtClean="0"/>
              <a:t>SWIFT</a:t>
            </a:r>
            <a:endParaRPr lang="en-US" sz="800"/>
          </a:p>
        </p:txBody>
      </p:sp>
      <p:sp>
        <p:nvSpPr>
          <p:cNvPr id="21" name="Rounded Rectangle 20"/>
          <p:cNvSpPr/>
          <p:nvPr/>
        </p:nvSpPr>
        <p:spPr>
          <a:xfrm rot="16200000">
            <a:off x="933576" y="5680896"/>
            <a:ext cx="643438" cy="250446"/>
          </a:xfrm>
          <a:prstGeom prst="roundRect">
            <a:avLst/>
          </a:prstGeom>
          <a:solidFill>
            <a:srgbClr val="92D050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800"/>
              <a:t>METGM</a:t>
            </a:r>
          </a:p>
        </p:txBody>
      </p:sp>
      <p:sp>
        <p:nvSpPr>
          <p:cNvPr id="22" name="Rectangle 21"/>
          <p:cNvSpPr/>
          <p:nvPr/>
        </p:nvSpPr>
        <p:spPr>
          <a:xfrm>
            <a:off x="5352970" y="5221199"/>
            <a:ext cx="831175" cy="102178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t"/>
          <a:lstStyle/>
          <a:p>
            <a:r>
              <a:rPr lang="en-US" sz="900" smtClean="0"/>
              <a:t>Secondary Evap</a:t>
            </a:r>
            <a:endParaRPr lang="en-US" sz="900"/>
          </a:p>
        </p:txBody>
      </p:sp>
      <p:sp>
        <p:nvSpPr>
          <p:cNvPr id="23" name="Rounded Rectangle 22"/>
          <p:cNvSpPr/>
          <p:nvPr/>
        </p:nvSpPr>
        <p:spPr>
          <a:xfrm rot="16200000">
            <a:off x="5679969" y="5730276"/>
            <a:ext cx="718268" cy="244839"/>
          </a:xfrm>
          <a:prstGeom prst="roundRect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700" smtClean="0"/>
              <a:t>Secondary Evap</a:t>
            </a:r>
            <a:endParaRPr lang="en-US" sz="700"/>
          </a:p>
        </p:txBody>
      </p:sp>
      <p:sp>
        <p:nvSpPr>
          <p:cNvPr id="24" name="Rectangle 23"/>
          <p:cNvSpPr/>
          <p:nvPr/>
        </p:nvSpPr>
        <p:spPr>
          <a:xfrm>
            <a:off x="7025453" y="2473889"/>
            <a:ext cx="890563" cy="990148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t"/>
          <a:lstStyle/>
          <a:p>
            <a:r>
              <a:rPr lang="en-US" sz="900" smtClean="0"/>
              <a:t>Effects Collator</a:t>
            </a:r>
            <a:endParaRPr lang="en-US" sz="900"/>
          </a:p>
        </p:txBody>
      </p:sp>
      <p:sp>
        <p:nvSpPr>
          <p:cNvPr id="25" name="Rounded Rectangle 24"/>
          <p:cNvSpPr/>
          <p:nvPr/>
        </p:nvSpPr>
        <p:spPr>
          <a:xfrm rot="16200000">
            <a:off x="7158738" y="2968938"/>
            <a:ext cx="623994" cy="304800"/>
          </a:xfrm>
          <a:prstGeom prst="roundRect">
            <a:avLst/>
          </a:prstGeom>
          <a:solidFill>
            <a:srgbClr val="92D050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800" smtClean="0"/>
              <a:t>Eff Coll</a:t>
            </a:r>
            <a:endParaRPr lang="en-US" sz="800"/>
          </a:p>
        </p:txBody>
      </p:sp>
      <p:sp>
        <p:nvSpPr>
          <p:cNvPr id="26" name="Rounded Rectangle 25"/>
          <p:cNvSpPr/>
          <p:nvPr/>
        </p:nvSpPr>
        <p:spPr>
          <a:xfrm rot="16200000">
            <a:off x="-66543" y="5680896"/>
            <a:ext cx="643438" cy="250446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800"/>
              <a:t>Hist</a:t>
            </a:r>
          </a:p>
        </p:txBody>
      </p:sp>
      <p:sp>
        <p:nvSpPr>
          <p:cNvPr id="27" name="Rounded Rectangle 26"/>
          <p:cNvSpPr/>
          <p:nvPr/>
        </p:nvSpPr>
        <p:spPr>
          <a:xfrm rot="16200000">
            <a:off x="797373" y="2877232"/>
            <a:ext cx="624456" cy="304800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800" smtClean="0"/>
              <a:t>MInt</a:t>
            </a:r>
            <a:endParaRPr lang="en-US" sz="800"/>
          </a:p>
        </p:txBody>
      </p:sp>
      <p:sp>
        <p:nvSpPr>
          <p:cNvPr id="28" name="Rounded Rectangle 27"/>
          <p:cNvSpPr/>
          <p:nvPr/>
        </p:nvSpPr>
        <p:spPr>
          <a:xfrm rot="16200000">
            <a:off x="3608650" y="4179902"/>
            <a:ext cx="640080" cy="274320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lang="en-US" sz="800" smtClean="0"/>
              <a:t>RTH</a:t>
            </a:r>
            <a:endParaRPr lang="en-US" sz="800"/>
          </a:p>
        </p:txBody>
      </p:sp>
      <p:sp>
        <p:nvSpPr>
          <p:cNvPr id="29" name="Rounded Rectangle 28"/>
          <p:cNvSpPr/>
          <p:nvPr/>
        </p:nvSpPr>
        <p:spPr>
          <a:xfrm rot="16200000">
            <a:off x="5074287" y="2885305"/>
            <a:ext cx="624456" cy="304800"/>
          </a:xfrm>
          <a:prstGeom prst="roundRect">
            <a:avLst/>
          </a:prstGeom>
          <a:solidFill>
            <a:srgbClr val="92D050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800"/>
              <a:t>T&amp;D Cntrlr</a:t>
            </a:r>
          </a:p>
        </p:txBody>
      </p:sp>
      <p:sp>
        <p:nvSpPr>
          <p:cNvPr id="30" name="Rounded Rectangle 29"/>
          <p:cNvSpPr/>
          <p:nvPr/>
        </p:nvSpPr>
        <p:spPr>
          <a:xfrm rot="16200000">
            <a:off x="4842528" y="4179903"/>
            <a:ext cx="640080" cy="274320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lang="en-US" sz="800" smtClean="0"/>
              <a:t>SCIPUFF</a:t>
            </a:r>
            <a:endParaRPr lang="en-US" sz="800"/>
          </a:p>
        </p:txBody>
      </p:sp>
      <p:sp>
        <p:nvSpPr>
          <p:cNvPr id="31" name="Rounded Rectangle 30"/>
          <p:cNvSpPr/>
          <p:nvPr/>
        </p:nvSpPr>
        <p:spPr>
          <a:xfrm rot="16200000">
            <a:off x="5251742" y="4179903"/>
            <a:ext cx="640080" cy="274320"/>
          </a:xfrm>
          <a:prstGeom prst="roundRect">
            <a:avLst/>
          </a:prstGeom>
          <a:solidFill>
            <a:srgbClr val="92D050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lang="en-US" sz="800"/>
              <a:t>UDM</a:t>
            </a:r>
          </a:p>
        </p:txBody>
      </p:sp>
      <p:sp>
        <p:nvSpPr>
          <p:cNvPr id="32" name="Rectangle 31"/>
          <p:cNvSpPr/>
          <p:nvPr/>
        </p:nvSpPr>
        <p:spPr>
          <a:xfrm>
            <a:off x="6893565" y="3748417"/>
            <a:ext cx="600865" cy="100584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t"/>
          <a:lstStyle/>
          <a:p>
            <a:r>
              <a:rPr lang="en-US" sz="900" smtClean="0"/>
              <a:t>Effects</a:t>
            </a:r>
            <a:endParaRPr lang="en-US" sz="900"/>
          </a:p>
        </p:txBody>
      </p:sp>
      <p:sp>
        <p:nvSpPr>
          <p:cNvPr id="33" name="Rounded Rectangle 32"/>
          <p:cNvSpPr/>
          <p:nvPr/>
        </p:nvSpPr>
        <p:spPr>
          <a:xfrm rot="16200000">
            <a:off x="6867570" y="4179903"/>
            <a:ext cx="640080" cy="27432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lang="en-US" sz="800" smtClean="0"/>
              <a:t>FxCODA</a:t>
            </a:r>
            <a:endParaRPr lang="en-US" sz="800"/>
          </a:p>
        </p:txBody>
      </p:sp>
      <p:sp>
        <p:nvSpPr>
          <p:cNvPr id="34" name="Rectangle 33"/>
          <p:cNvSpPr/>
          <p:nvPr/>
        </p:nvSpPr>
        <p:spPr>
          <a:xfrm>
            <a:off x="1783310" y="3748417"/>
            <a:ext cx="633190" cy="100584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t"/>
          <a:lstStyle/>
          <a:p>
            <a:r>
              <a:rPr lang="en-US" sz="900" smtClean="0"/>
              <a:t>Met-P</a:t>
            </a:r>
            <a:endParaRPr lang="en-US" sz="900"/>
          </a:p>
        </p:txBody>
      </p:sp>
      <p:sp>
        <p:nvSpPr>
          <p:cNvPr id="35" name="Rounded Rectangle 34"/>
          <p:cNvSpPr/>
          <p:nvPr/>
        </p:nvSpPr>
        <p:spPr>
          <a:xfrm rot="16200000">
            <a:off x="1816425" y="4179902"/>
            <a:ext cx="640080" cy="27432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t" anchorCtr="0"/>
          <a:lstStyle/>
          <a:p>
            <a:r>
              <a:rPr lang="en-US" sz="800"/>
              <a:t>SWIM</a:t>
            </a:r>
          </a:p>
        </p:txBody>
      </p:sp>
      <p:sp>
        <p:nvSpPr>
          <p:cNvPr id="37" name="Rectangle 36"/>
          <p:cNvSpPr/>
          <p:nvPr/>
        </p:nvSpPr>
        <p:spPr>
          <a:xfrm>
            <a:off x="3327210" y="5220529"/>
            <a:ext cx="593362" cy="102245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t"/>
          <a:lstStyle/>
          <a:p>
            <a:r>
              <a:rPr lang="en-US" sz="900">
                <a:solidFill>
                  <a:schemeClr val="dk1"/>
                </a:solidFill>
              </a:rPr>
              <a:t>Terrain</a:t>
            </a:r>
          </a:p>
        </p:txBody>
      </p:sp>
      <p:sp>
        <p:nvSpPr>
          <p:cNvPr id="39" name="Rounded Rectangle 38"/>
          <p:cNvSpPr/>
          <p:nvPr/>
        </p:nvSpPr>
        <p:spPr>
          <a:xfrm rot="16200000">
            <a:off x="3309973" y="5748535"/>
            <a:ext cx="643438" cy="250446"/>
          </a:xfrm>
          <a:prstGeom prst="roundRect">
            <a:avLst/>
          </a:prstGeom>
          <a:solidFill>
            <a:srgbClr val="92D050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800"/>
              <a:t>Terrain</a:t>
            </a:r>
          </a:p>
        </p:txBody>
      </p:sp>
      <p:sp>
        <p:nvSpPr>
          <p:cNvPr id="41" name="Rectangle 40"/>
          <p:cNvSpPr/>
          <p:nvPr/>
        </p:nvSpPr>
        <p:spPr>
          <a:xfrm>
            <a:off x="1776929" y="5221199"/>
            <a:ext cx="651615" cy="102178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t"/>
          <a:lstStyle/>
          <a:p>
            <a:r>
              <a:rPr lang="en-US" sz="900">
                <a:solidFill>
                  <a:schemeClr val="dk1"/>
                </a:solidFill>
              </a:rPr>
              <a:t>Land Use</a:t>
            </a:r>
          </a:p>
        </p:txBody>
      </p:sp>
      <p:sp>
        <p:nvSpPr>
          <p:cNvPr id="42" name="Rounded Rectangle 41"/>
          <p:cNvSpPr/>
          <p:nvPr/>
        </p:nvSpPr>
        <p:spPr>
          <a:xfrm rot="16200000">
            <a:off x="1749557" y="5753570"/>
            <a:ext cx="672639" cy="250446"/>
          </a:xfrm>
          <a:prstGeom prst="roundRect">
            <a:avLst/>
          </a:prstGeom>
          <a:solidFill>
            <a:srgbClr val="92D050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800"/>
              <a:t>Land Use</a:t>
            </a:r>
          </a:p>
        </p:txBody>
      </p:sp>
      <p:sp>
        <p:nvSpPr>
          <p:cNvPr id="43" name="Rectangle 42"/>
          <p:cNvSpPr/>
          <p:nvPr/>
        </p:nvSpPr>
        <p:spPr>
          <a:xfrm>
            <a:off x="7582620" y="3748417"/>
            <a:ext cx="780083" cy="100584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t"/>
          <a:lstStyle/>
          <a:p>
            <a:r>
              <a:rPr lang="en-US" sz="900">
                <a:solidFill>
                  <a:schemeClr val="dk1"/>
                </a:solidFill>
              </a:rPr>
              <a:t>Population</a:t>
            </a:r>
          </a:p>
        </p:txBody>
      </p:sp>
      <p:sp>
        <p:nvSpPr>
          <p:cNvPr id="45" name="Rounded Rectangle 44"/>
          <p:cNvSpPr/>
          <p:nvPr/>
        </p:nvSpPr>
        <p:spPr>
          <a:xfrm rot="16200000">
            <a:off x="7700775" y="4179903"/>
            <a:ext cx="640080" cy="274320"/>
          </a:xfrm>
          <a:prstGeom prst="roundRect">
            <a:avLst/>
          </a:prstGeom>
          <a:solidFill>
            <a:srgbClr val="92D050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lang="en-US" sz="800" smtClean="0"/>
              <a:t>GEDIS-P</a:t>
            </a:r>
            <a:endParaRPr lang="en-US" sz="800"/>
          </a:p>
        </p:txBody>
      </p:sp>
      <p:sp>
        <p:nvSpPr>
          <p:cNvPr id="47" name="Rectangle 46"/>
          <p:cNvSpPr/>
          <p:nvPr/>
        </p:nvSpPr>
        <p:spPr>
          <a:xfrm>
            <a:off x="2558833" y="5220529"/>
            <a:ext cx="653322" cy="102245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t"/>
          <a:lstStyle/>
          <a:p>
            <a:r>
              <a:rPr lang="en-US" sz="900">
                <a:solidFill>
                  <a:schemeClr val="dk1"/>
                </a:solidFill>
              </a:rPr>
              <a:t>Land Prop</a:t>
            </a:r>
          </a:p>
        </p:txBody>
      </p:sp>
      <p:sp>
        <p:nvSpPr>
          <p:cNvPr id="48" name="Rectangle 47"/>
          <p:cNvSpPr/>
          <p:nvPr/>
        </p:nvSpPr>
        <p:spPr>
          <a:xfrm>
            <a:off x="4710718" y="5221198"/>
            <a:ext cx="533400" cy="1000307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t"/>
          <a:lstStyle/>
          <a:p>
            <a:r>
              <a:rPr lang="en-US" sz="900">
                <a:solidFill>
                  <a:schemeClr val="dk1"/>
                </a:solidFill>
              </a:rPr>
              <a:t>Urban</a:t>
            </a:r>
          </a:p>
        </p:txBody>
      </p:sp>
      <p:sp>
        <p:nvSpPr>
          <p:cNvPr id="49" name="Rounded Rectangle 48"/>
          <p:cNvSpPr/>
          <p:nvPr/>
        </p:nvSpPr>
        <p:spPr>
          <a:xfrm rot="16200000">
            <a:off x="2580233" y="5744622"/>
            <a:ext cx="664846" cy="250446"/>
          </a:xfrm>
          <a:prstGeom prst="roundRect">
            <a:avLst/>
          </a:prstGeom>
          <a:solidFill>
            <a:srgbClr val="92D050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800"/>
              <a:t>Land Prop</a:t>
            </a:r>
          </a:p>
        </p:txBody>
      </p:sp>
      <p:sp>
        <p:nvSpPr>
          <p:cNvPr id="50" name="Rounded Rectangle 49"/>
          <p:cNvSpPr/>
          <p:nvPr/>
        </p:nvSpPr>
        <p:spPr>
          <a:xfrm rot="16200000">
            <a:off x="4666622" y="5696857"/>
            <a:ext cx="643438" cy="250446"/>
          </a:xfrm>
          <a:prstGeom prst="roundRect">
            <a:avLst/>
          </a:prstGeom>
          <a:solidFill>
            <a:srgbClr val="92D050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800"/>
              <a:t>Urban</a:t>
            </a:r>
          </a:p>
        </p:txBody>
      </p:sp>
      <p:sp>
        <p:nvSpPr>
          <p:cNvPr id="51" name="Rectangle 50"/>
          <p:cNvSpPr/>
          <p:nvPr/>
        </p:nvSpPr>
        <p:spPr>
          <a:xfrm>
            <a:off x="6111964" y="933797"/>
            <a:ext cx="516972" cy="1083131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t"/>
          <a:lstStyle/>
          <a:p>
            <a:r>
              <a:rPr lang="en-US" sz="900" smtClean="0"/>
              <a:t>OG</a:t>
            </a:r>
            <a:endParaRPr lang="en-US" sz="900"/>
          </a:p>
        </p:txBody>
      </p:sp>
      <p:sp>
        <p:nvSpPr>
          <p:cNvPr id="52" name="Rounded Rectangle 51"/>
          <p:cNvSpPr/>
          <p:nvPr/>
        </p:nvSpPr>
        <p:spPr>
          <a:xfrm rot="16200000">
            <a:off x="5980415" y="1434880"/>
            <a:ext cx="765121" cy="287183"/>
          </a:xfrm>
          <a:prstGeom prst="roundRect">
            <a:avLst/>
          </a:prstGeom>
          <a:solidFill>
            <a:srgbClr val="92D050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800"/>
              <a:t>Output Generator</a:t>
            </a:r>
          </a:p>
        </p:txBody>
      </p:sp>
      <p:sp>
        <p:nvSpPr>
          <p:cNvPr id="53" name="Rectangle 52"/>
          <p:cNvSpPr/>
          <p:nvPr/>
        </p:nvSpPr>
        <p:spPr>
          <a:xfrm>
            <a:off x="1719385" y="943101"/>
            <a:ext cx="762000" cy="1083131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t"/>
          <a:lstStyle/>
          <a:p>
            <a:r>
              <a:rPr lang="en-US" sz="900" smtClean="0"/>
              <a:t>Explosive Warhead</a:t>
            </a:r>
            <a:endParaRPr lang="en-US" sz="900"/>
          </a:p>
        </p:txBody>
      </p:sp>
      <p:sp>
        <p:nvSpPr>
          <p:cNvPr id="54" name="Rounded Rectangle 53"/>
          <p:cNvSpPr/>
          <p:nvPr/>
        </p:nvSpPr>
        <p:spPr>
          <a:xfrm rot="16200000">
            <a:off x="1734654" y="1479080"/>
            <a:ext cx="715360" cy="287183"/>
          </a:xfrm>
          <a:prstGeom prst="roundRect">
            <a:avLst/>
          </a:prstGeom>
          <a:solidFill>
            <a:srgbClr val="92D050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800"/>
              <a:t>Explosive Warhead</a:t>
            </a:r>
          </a:p>
        </p:txBody>
      </p:sp>
      <p:sp>
        <p:nvSpPr>
          <p:cNvPr id="55" name="Rectangle 54"/>
          <p:cNvSpPr/>
          <p:nvPr/>
        </p:nvSpPr>
        <p:spPr>
          <a:xfrm>
            <a:off x="572793" y="960193"/>
            <a:ext cx="737165" cy="1083131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t"/>
          <a:lstStyle/>
          <a:p>
            <a:r>
              <a:rPr lang="en-US" sz="900" smtClean="0"/>
              <a:t>Munitions</a:t>
            </a:r>
            <a:endParaRPr lang="en-US" sz="900"/>
          </a:p>
        </p:txBody>
      </p:sp>
      <p:sp>
        <p:nvSpPr>
          <p:cNvPr id="56" name="Rounded Rectangle 55"/>
          <p:cNvSpPr/>
          <p:nvPr/>
        </p:nvSpPr>
        <p:spPr>
          <a:xfrm rot="16200000">
            <a:off x="563181" y="1471294"/>
            <a:ext cx="765121" cy="287183"/>
          </a:xfrm>
          <a:prstGeom prst="roundRect">
            <a:avLst/>
          </a:prstGeom>
          <a:solidFill>
            <a:srgbClr val="92D050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800"/>
              <a:t>Munitions</a:t>
            </a:r>
          </a:p>
        </p:txBody>
      </p:sp>
      <p:sp>
        <p:nvSpPr>
          <p:cNvPr id="3" name="Rectangle 2"/>
          <p:cNvSpPr/>
          <p:nvPr/>
        </p:nvSpPr>
        <p:spPr>
          <a:xfrm>
            <a:off x="8244305" y="933797"/>
            <a:ext cx="761424" cy="209286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 anchorCtr="0"/>
          <a:lstStyle/>
          <a:p>
            <a:pPr algn="ctr"/>
            <a:r>
              <a:rPr lang="en-US" smtClean="0"/>
              <a:t>Key</a:t>
            </a:r>
            <a:endParaRPr lang="en-US"/>
          </a:p>
        </p:txBody>
      </p:sp>
      <p:sp>
        <p:nvSpPr>
          <p:cNvPr id="72" name="Rounded Rectangle 71"/>
          <p:cNvSpPr/>
          <p:nvPr/>
        </p:nvSpPr>
        <p:spPr>
          <a:xfrm>
            <a:off x="8287837" y="2081305"/>
            <a:ext cx="657226" cy="304800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800" smtClean="0"/>
              <a:t>JEM </a:t>
            </a:r>
          </a:p>
          <a:p>
            <a:pPr algn="ctr"/>
            <a:r>
              <a:rPr lang="en-US" sz="800" smtClean="0"/>
              <a:t>Incr 1</a:t>
            </a:r>
            <a:endParaRPr lang="en-US" sz="800"/>
          </a:p>
        </p:txBody>
      </p:sp>
      <p:sp>
        <p:nvSpPr>
          <p:cNvPr id="73" name="Rounded Rectangle 72"/>
          <p:cNvSpPr/>
          <p:nvPr/>
        </p:nvSpPr>
        <p:spPr>
          <a:xfrm>
            <a:off x="8287837" y="1739328"/>
            <a:ext cx="657226" cy="30480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800" smtClean="0"/>
              <a:t>HPAC v168</a:t>
            </a:r>
            <a:endParaRPr lang="en-US" sz="800"/>
          </a:p>
        </p:txBody>
      </p:sp>
      <p:sp>
        <p:nvSpPr>
          <p:cNvPr id="74" name="Rounded Rectangle 73"/>
          <p:cNvSpPr/>
          <p:nvPr/>
        </p:nvSpPr>
        <p:spPr>
          <a:xfrm>
            <a:off x="8273565" y="1049751"/>
            <a:ext cx="671498" cy="304800"/>
          </a:xfrm>
          <a:prstGeom prst="roundRect">
            <a:avLst/>
          </a:prstGeom>
          <a:solidFill>
            <a:srgbClr val="92D050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800" smtClean="0"/>
              <a:t>CATT</a:t>
            </a:r>
            <a:endParaRPr lang="en-US" sz="800"/>
          </a:p>
        </p:txBody>
      </p:sp>
      <p:sp>
        <p:nvSpPr>
          <p:cNvPr id="75" name="Rounded Rectangle 74"/>
          <p:cNvSpPr/>
          <p:nvPr/>
        </p:nvSpPr>
        <p:spPr>
          <a:xfrm>
            <a:off x="8280330" y="1390996"/>
            <a:ext cx="657226" cy="304800"/>
          </a:xfrm>
          <a:prstGeom prst="roundRect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800" smtClean="0"/>
              <a:t>VLS Drive</a:t>
            </a:r>
            <a:endParaRPr lang="en-US" sz="800"/>
          </a:p>
        </p:txBody>
      </p:sp>
      <p:cxnSp>
        <p:nvCxnSpPr>
          <p:cNvPr id="96" name="Straight Arrow Connector 95"/>
          <p:cNvCxnSpPr>
            <a:stCxn id="55" idx="2"/>
          </p:cNvCxnSpPr>
          <p:nvPr/>
        </p:nvCxnSpPr>
        <p:spPr bwMode="auto">
          <a:xfrm>
            <a:off x="941376" y="2043324"/>
            <a:ext cx="7395" cy="43972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dash"/>
            <a:round/>
            <a:headEnd type="none" w="med" len="med"/>
            <a:tailEnd type="arrow"/>
          </a:ln>
          <a:effectLst/>
        </p:spPr>
      </p:cxnSp>
      <p:cxnSp>
        <p:nvCxnSpPr>
          <p:cNvPr id="98" name="Straight Arrow Connector 97"/>
          <p:cNvCxnSpPr>
            <a:stCxn id="53" idx="2"/>
          </p:cNvCxnSpPr>
          <p:nvPr/>
        </p:nvCxnSpPr>
        <p:spPr bwMode="auto">
          <a:xfrm flipH="1">
            <a:off x="2097635" y="2026232"/>
            <a:ext cx="2750" cy="45682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dash"/>
            <a:round/>
            <a:headEnd type="none" w="med" len="med"/>
            <a:tailEnd type="arrow"/>
          </a:ln>
          <a:effectLst/>
        </p:spPr>
      </p:cxnSp>
      <p:cxnSp>
        <p:nvCxnSpPr>
          <p:cNvPr id="101" name="Straight Arrow Connector 100"/>
          <p:cNvCxnSpPr>
            <a:stCxn id="16" idx="2"/>
          </p:cNvCxnSpPr>
          <p:nvPr/>
        </p:nvCxnSpPr>
        <p:spPr bwMode="auto">
          <a:xfrm flipH="1">
            <a:off x="3267483" y="2016929"/>
            <a:ext cx="9041" cy="448193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04" name="Straight Arrow Connector 103"/>
          <p:cNvCxnSpPr>
            <a:stCxn id="5" idx="3"/>
            <a:endCxn id="90" idx="1"/>
          </p:cNvCxnSpPr>
          <p:nvPr/>
        </p:nvCxnSpPr>
        <p:spPr bwMode="auto">
          <a:xfrm>
            <a:off x="4710718" y="2966073"/>
            <a:ext cx="358523" cy="289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06" name="Straight Arrow Connector 105"/>
          <p:cNvCxnSpPr>
            <a:stCxn id="90" idx="3"/>
            <a:endCxn id="24" idx="1"/>
          </p:cNvCxnSpPr>
          <p:nvPr/>
        </p:nvCxnSpPr>
        <p:spPr bwMode="auto">
          <a:xfrm>
            <a:off x="5696923" y="2968963"/>
            <a:ext cx="1328530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12" name="Straight Arrow Connector 111"/>
          <p:cNvCxnSpPr>
            <a:stCxn id="4" idx="0"/>
            <a:endCxn id="90" idx="2"/>
          </p:cNvCxnSpPr>
          <p:nvPr/>
        </p:nvCxnSpPr>
        <p:spPr bwMode="auto">
          <a:xfrm flipH="1" flipV="1">
            <a:off x="5383082" y="3464037"/>
            <a:ext cx="4836" cy="28438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14" name="Straight Arrow Connector 113"/>
          <p:cNvCxnSpPr>
            <a:stCxn id="100" idx="0"/>
          </p:cNvCxnSpPr>
          <p:nvPr/>
        </p:nvCxnSpPr>
        <p:spPr bwMode="auto">
          <a:xfrm flipV="1">
            <a:off x="3920572" y="3484955"/>
            <a:ext cx="0" cy="26346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dash"/>
            <a:round/>
            <a:headEnd type="none" w="med" len="med"/>
            <a:tailEnd type="arrow"/>
          </a:ln>
          <a:effectLst/>
        </p:spPr>
      </p:cxnSp>
      <p:cxnSp>
        <p:nvCxnSpPr>
          <p:cNvPr id="117" name="Straight Arrow Connector 116"/>
          <p:cNvCxnSpPr>
            <a:stCxn id="100" idx="3"/>
            <a:endCxn id="4" idx="1"/>
          </p:cNvCxnSpPr>
          <p:nvPr/>
        </p:nvCxnSpPr>
        <p:spPr bwMode="auto">
          <a:xfrm>
            <a:off x="4243672" y="4251337"/>
            <a:ext cx="686610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dash"/>
            <a:round/>
            <a:headEnd type="none" w="med" len="med"/>
            <a:tailEnd type="arrow"/>
          </a:ln>
          <a:effectLst/>
        </p:spPr>
      </p:cxnSp>
      <p:cxnSp>
        <p:nvCxnSpPr>
          <p:cNvPr id="119" name="Straight Arrow Connector 118"/>
          <p:cNvCxnSpPr>
            <a:stCxn id="32" idx="0"/>
          </p:cNvCxnSpPr>
          <p:nvPr/>
        </p:nvCxnSpPr>
        <p:spPr bwMode="auto">
          <a:xfrm flipV="1">
            <a:off x="7193998" y="3433337"/>
            <a:ext cx="8853" cy="31508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21" name="Straight Arrow Connector 120"/>
          <p:cNvCxnSpPr/>
          <p:nvPr/>
        </p:nvCxnSpPr>
        <p:spPr bwMode="auto">
          <a:xfrm flipV="1">
            <a:off x="7721698" y="3443617"/>
            <a:ext cx="0" cy="31798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24" name="Straight Arrow Connector 123"/>
          <p:cNvCxnSpPr>
            <a:stCxn id="22" idx="0"/>
          </p:cNvCxnSpPr>
          <p:nvPr/>
        </p:nvCxnSpPr>
        <p:spPr bwMode="auto">
          <a:xfrm flipH="1" flipV="1">
            <a:off x="5768557" y="4791391"/>
            <a:ext cx="1" cy="42980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dash"/>
            <a:round/>
            <a:headEnd type="none" w="med" len="med"/>
            <a:tailEnd type="arrow"/>
          </a:ln>
          <a:effectLst/>
        </p:spPr>
      </p:cxnSp>
      <p:cxnSp>
        <p:nvCxnSpPr>
          <p:cNvPr id="126" name="Straight Arrow Connector 125"/>
          <p:cNvCxnSpPr>
            <a:stCxn id="48" idx="0"/>
          </p:cNvCxnSpPr>
          <p:nvPr/>
        </p:nvCxnSpPr>
        <p:spPr bwMode="auto">
          <a:xfrm flipV="1">
            <a:off x="4977418" y="4791391"/>
            <a:ext cx="10923" cy="429807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dash"/>
            <a:round/>
            <a:headEnd type="none" w="med" len="med"/>
            <a:tailEnd type="arrow"/>
          </a:ln>
          <a:effectLst/>
        </p:spPr>
      </p:cxnSp>
      <p:cxnSp>
        <p:nvCxnSpPr>
          <p:cNvPr id="128" name="Straight Arrow Connector 127"/>
          <p:cNvCxnSpPr>
            <a:stCxn id="89" idx="3"/>
            <a:endCxn id="34" idx="1"/>
          </p:cNvCxnSpPr>
          <p:nvPr/>
        </p:nvCxnSpPr>
        <p:spPr bwMode="auto">
          <a:xfrm>
            <a:off x="1120495" y="4251337"/>
            <a:ext cx="662815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30" name="Straight Arrow Connector 129"/>
          <p:cNvCxnSpPr>
            <a:stCxn id="34" idx="0"/>
          </p:cNvCxnSpPr>
          <p:nvPr/>
        </p:nvCxnSpPr>
        <p:spPr bwMode="auto">
          <a:xfrm flipV="1">
            <a:off x="2099905" y="3484955"/>
            <a:ext cx="2832" cy="26346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34" name="Elbow Connector 133"/>
          <p:cNvCxnSpPr>
            <a:stCxn id="15" idx="0"/>
            <a:endCxn id="89" idx="2"/>
          </p:cNvCxnSpPr>
          <p:nvPr/>
        </p:nvCxnSpPr>
        <p:spPr bwMode="auto">
          <a:xfrm rot="16200000" flipV="1">
            <a:off x="555873" y="4986493"/>
            <a:ext cx="466272" cy="1800"/>
          </a:xfrm>
          <a:prstGeom prst="bentConnector3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36" name="Elbow Connector 135"/>
          <p:cNvCxnSpPr>
            <a:stCxn id="15" idx="0"/>
            <a:endCxn id="34" idx="2"/>
          </p:cNvCxnSpPr>
          <p:nvPr/>
        </p:nvCxnSpPr>
        <p:spPr bwMode="auto">
          <a:xfrm rot="5400000" flipH="1" flipV="1">
            <a:off x="1211771" y="4332395"/>
            <a:ext cx="466272" cy="1309996"/>
          </a:xfrm>
          <a:prstGeom prst="bentConnector3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38" name="Elbow Connector 137"/>
          <p:cNvCxnSpPr>
            <a:stCxn id="41" idx="0"/>
            <a:endCxn id="89" idx="2"/>
          </p:cNvCxnSpPr>
          <p:nvPr/>
        </p:nvCxnSpPr>
        <p:spPr bwMode="auto">
          <a:xfrm rot="16200000" flipV="1">
            <a:off x="1211952" y="4330414"/>
            <a:ext cx="466942" cy="1314628"/>
          </a:xfrm>
          <a:prstGeom prst="bentConnector3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40" name="Elbow Connector 139"/>
          <p:cNvCxnSpPr>
            <a:stCxn id="47" idx="0"/>
            <a:endCxn id="34" idx="2"/>
          </p:cNvCxnSpPr>
          <p:nvPr/>
        </p:nvCxnSpPr>
        <p:spPr bwMode="auto">
          <a:xfrm rot="16200000" flipV="1">
            <a:off x="2259564" y="4594598"/>
            <a:ext cx="466272" cy="785589"/>
          </a:xfrm>
          <a:prstGeom prst="bentConnector3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42" name="Elbow Connector 141"/>
          <p:cNvCxnSpPr>
            <a:stCxn id="37" idx="0"/>
            <a:endCxn id="34" idx="2"/>
          </p:cNvCxnSpPr>
          <p:nvPr/>
        </p:nvCxnSpPr>
        <p:spPr bwMode="auto">
          <a:xfrm rot="16200000" flipV="1">
            <a:off x="2628762" y="4225400"/>
            <a:ext cx="466272" cy="1523986"/>
          </a:xfrm>
          <a:prstGeom prst="bentConnector3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44" name="Elbow Connector 143"/>
          <p:cNvCxnSpPr>
            <a:stCxn id="41" idx="0"/>
            <a:endCxn id="34" idx="2"/>
          </p:cNvCxnSpPr>
          <p:nvPr/>
        </p:nvCxnSpPr>
        <p:spPr bwMode="auto">
          <a:xfrm rot="16200000" flipV="1">
            <a:off x="1867850" y="4986312"/>
            <a:ext cx="466942" cy="2832"/>
          </a:xfrm>
          <a:prstGeom prst="bentConnector3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40" name="Elbow Connector 39"/>
          <p:cNvCxnSpPr>
            <a:stCxn id="90" idx="0"/>
            <a:endCxn id="51" idx="1"/>
          </p:cNvCxnSpPr>
          <p:nvPr/>
        </p:nvCxnSpPr>
        <p:spPr bwMode="auto">
          <a:xfrm rot="5400000" flipH="1" flipV="1">
            <a:off x="5248260" y="1610185"/>
            <a:ext cx="998526" cy="728882"/>
          </a:xfrm>
          <a:prstGeom prst="bentConnector2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46" name="Elbow Connector 45"/>
          <p:cNvCxnSpPr>
            <a:stCxn id="24" idx="0"/>
            <a:endCxn id="51" idx="3"/>
          </p:cNvCxnSpPr>
          <p:nvPr/>
        </p:nvCxnSpPr>
        <p:spPr bwMode="auto">
          <a:xfrm rot="16200000" flipV="1">
            <a:off x="6550573" y="1553726"/>
            <a:ext cx="998526" cy="841799"/>
          </a:xfrm>
          <a:prstGeom prst="bentConnector2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82" name="Rounded Rectangle 81"/>
          <p:cNvSpPr/>
          <p:nvPr/>
        </p:nvSpPr>
        <p:spPr>
          <a:xfrm rot="16200000">
            <a:off x="4081024" y="2877232"/>
            <a:ext cx="624456" cy="304800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800" smtClean="0"/>
              <a:t>SIR</a:t>
            </a:r>
            <a:endParaRPr lang="en-US" sz="800"/>
          </a:p>
        </p:txBody>
      </p:sp>
      <p:sp>
        <p:nvSpPr>
          <p:cNvPr id="87" name="Rounded Rectangle 86"/>
          <p:cNvSpPr/>
          <p:nvPr/>
        </p:nvSpPr>
        <p:spPr>
          <a:xfrm>
            <a:off x="8287837" y="2465122"/>
            <a:ext cx="657226" cy="304800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800" smtClean="0"/>
              <a:t>JEM </a:t>
            </a:r>
          </a:p>
          <a:p>
            <a:pPr algn="ctr"/>
            <a:r>
              <a:rPr lang="en-US" sz="800" smtClean="0"/>
              <a:t>2.0</a:t>
            </a:r>
            <a:endParaRPr lang="en-US" sz="800"/>
          </a:p>
        </p:txBody>
      </p:sp>
    </p:spTree>
    <p:extLst>
      <p:ext uri="{BB962C8B-B14F-4D97-AF65-F5344CB8AC3E}">
        <p14:creationId xmlns:p14="http://schemas.microsoft.com/office/powerpoint/2010/main" val="183048121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571346" y="22306"/>
            <a:ext cx="8572654" cy="512861"/>
          </a:xfrm>
        </p:spPr>
        <p:txBody>
          <a:bodyPr/>
          <a:lstStyle/>
          <a:p>
            <a:r>
              <a:rPr lang="en-US" altLang="en-US"/>
              <a:t>CCMI Updates for a scalable web application</a:t>
            </a:r>
            <a:endParaRPr lang="en-GB"/>
          </a:p>
        </p:txBody>
      </p:sp>
      <p:pic>
        <p:nvPicPr>
          <p:cNvPr id="12" name="Content Placeholder 11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582" y="2782857"/>
            <a:ext cx="3988136" cy="3684075"/>
          </a:xfrm>
        </p:spPr>
      </p:pic>
      <p:pic>
        <p:nvPicPr>
          <p:cNvPr id="11" name="Content Placeholder 10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6388" y="2857997"/>
            <a:ext cx="3832238" cy="3521134"/>
          </a:xfrm>
        </p:spPr>
      </p:pic>
      <p:sp>
        <p:nvSpPr>
          <p:cNvPr id="6" name="Text Placeholder 5"/>
          <p:cNvSpPr>
            <a:spLocks noGrp="1"/>
          </p:cNvSpPr>
          <p:nvPr>
            <p:ph type="body" idx="4294967295"/>
          </p:nvPr>
        </p:nvSpPr>
        <p:spPr>
          <a:xfrm>
            <a:off x="0" y="2419803"/>
            <a:ext cx="4040188" cy="639762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marL="0" indent="0">
              <a:buNone/>
            </a:pPr>
            <a:r>
              <a:rPr lang="en-GB" b="1" i="1" noProof="1"/>
              <a:t>MultiIsm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4294967295"/>
          </p:nvPr>
        </p:nvSpPr>
        <p:spPr>
          <a:xfrm>
            <a:off x="4876388" y="2418424"/>
            <a:ext cx="4041775" cy="639762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marL="0" indent="0">
              <a:buNone/>
            </a:pPr>
            <a:r>
              <a:rPr lang="en-GB" b="1" i="1" noProof="1"/>
              <a:t>MetChoice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4294967295"/>
          </p:nvPr>
        </p:nvSpPr>
        <p:spPr>
          <a:xfrm>
            <a:off x="7694023" y="6618515"/>
            <a:ext cx="1502228" cy="30480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0D330B65-1B71-4602-9F37-1114868F7D7B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161365" y="774551"/>
            <a:ext cx="8413923" cy="16438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  <a:norm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1">
                  <a:lumMod val="50000"/>
                </a:schemeClr>
              </a:buClr>
              <a:buSzPct val="80000"/>
              <a:buFont typeface="Monotype Sorts" pitchFamily="2" charset="2"/>
              <a:buChar char="l"/>
              <a:defRPr sz="28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1">
                  <a:lumMod val="50000"/>
                </a:schemeClr>
              </a:buClr>
              <a:buSzPct val="80000"/>
              <a:buFont typeface="Arial" panose="020B0604020202020204" pitchFamily="34" charset="0"/>
              <a:buChar char="─"/>
              <a:defRPr sz="2400">
                <a:solidFill>
                  <a:schemeClr val="bg1">
                    <a:lumMod val="50000"/>
                  </a:schemeClr>
                </a:solidFill>
                <a:latin typeface="+mn-lt"/>
              </a:defRPr>
            </a:lvl2pPr>
            <a:lvl3pPr marL="120015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1">
                  <a:lumMod val="50000"/>
                </a:schemeClr>
              </a:buClr>
              <a:buSzPct val="80000"/>
              <a:buFont typeface="Monotype Sorts" pitchFamily="2" charset="2"/>
              <a:buChar char="n"/>
              <a:defRPr sz="2000">
                <a:solidFill>
                  <a:schemeClr val="bg1">
                    <a:lumMod val="50000"/>
                  </a:schemeClr>
                </a:solidFill>
                <a:latin typeface="+mn-lt"/>
              </a:defRPr>
            </a:lvl3pPr>
            <a:lvl4pPr marL="154305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1">
                  <a:lumMod val="50000"/>
                </a:schemeClr>
              </a:buClr>
              <a:buSzPct val="80000"/>
              <a:buFont typeface="Arial" panose="020B0604020202020204" pitchFamily="34" charset="0"/>
              <a:buChar char="─"/>
              <a:defRPr sz="1800">
                <a:solidFill>
                  <a:schemeClr val="bg1">
                    <a:lumMod val="50000"/>
                  </a:schemeClr>
                </a:solidFill>
                <a:latin typeface="+mn-lt"/>
              </a:defRPr>
            </a:lvl4pPr>
            <a:lvl5pPr marL="188595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1">
                  <a:lumMod val="50000"/>
                </a:schemeClr>
              </a:buClr>
              <a:buSzPct val="80000"/>
              <a:buFont typeface="Monotype Sorts" pitchFamily="2" charset="2"/>
              <a:buChar char="n"/>
              <a:defRPr sz="1800">
                <a:solidFill>
                  <a:schemeClr val="bg1">
                    <a:lumMod val="50000"/>
                  </a:schemeClr>
                </a:solidFill>
                <a:latin typeface="+mn-lt"/>
              </a:defRPr>
            </a:lvl5pPr>
            <a:lvl6pPr marL="234315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Font typeface="Monotype Sorts" pitchFamily="2" charset="2"/>
              <a:buChar char="n"/>
              <a:defRPr sz="1800">
                <a:solidFill>
                  <a:schemeClr val="bg2"/>
                </a:solidFill>
                <a:latin typeface="+mn-lt"/>
              </a:defRPr>
            </a:lvl6pPr>
            <a:lvl7pPr marL="280035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Font typeface="Monotype Sorts" pitchFamily="2" charset="2"/>
              <a:buChar char="n"/>
              <a:defRPr sz="1800">
                <a:solidFill>
                  <a:schemeClr val="bg2"/>
                </a:solidFill>
                <a:latin typeface="+mn-lt"/>
              </a:defRPr>
            </a:lvl7pPr>
            <a:lvl8pPr marL="325755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Font typeface="Monotype Sorts" pitchFamily="2" charset="2"/>
              <a:buChar char="n"/>
              <a:defRPr sz="1800">
                <a:solidFill>
                  <a:schemeClr val="bg2"/>
                </a:solidFill>
                <a:latin typeface="+mn-lt"/>
              </a:defRPr>
            </a:lvl8pPr>
            <a:lvl9pPr marL="371475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Font typeface="Monotype Sorts" pitchFamily="2" charset="2"/>
              <a:buChar char="n"/>
              <a:defRPr sz="1800">
                <a:solidFill>
                  <a:schemeClr val="bg2"/>
                </a:solidFill>
                <a:latin typeface="+mn-lt"/>
              </a:defRPr>
            </a:lvl9pPr>
          </a:lstStyle>
          <a:p>
            <a:r>
              <a:rPr lang="en-US" sz="1800" b="0" kern="0" smtClean="0"/>
              <a:t>Increase CCMI blueprint flexibility to reduce the risk of insertion of new components into the framework</a:t>
            </a:r>
          </a:p>
          <a:p>
            <a:pPr lvl="1"/>
            <a:r>
              <a:rPr lang="en-US" sz="1400" b="0" kern="0" smtClean="0"/>
              <a:t>Allow users to run multiple components of the same type (multi-ism)</a:t>
            </a:r>
          </a:p>
          <a:p>
            <a:pPr lvl="1"/>
            <a:r>
              <a:rPr lang="en-US" sz="1400" b="0" kern="0" smtClean="0"/>
              <a:t>Allow users to choose between components of the same type at run time (MetChoice)</a:t>
            </a:r>
          </a:p>
          <a:p>
            <a:pPr lvl="1"/>
            <a:r>
              <a:rPr lang="en-US" sz="1400" b="0" kern="0" smtClean="0"/>
              <a:t>Allow JEM 2.0 to run models concurrently to improve runtime performance (CCMI-IsRunConcurrent)</a:t>
            </a:r>
          </a:p>
        </p:txBody>
      </p:sp>
    </p:spTree>
    <p:extLst>
      <p:ext uri="{BB962C8B-B14F-4D97-AF65-F5344CB8AC3E}">
        <p14:creationId xmlns:p14="http://schemas.microsoft.com/office/powerpoint/2010/main" val="395373351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Example Scenario Wiring</a:t>
            </a:r>
            <a:endParaRPr lang="en-GB"/>
          </a:p>
        </p:txBody>
      </p:sp>
      <p:sp>
        <p:nvSpPr>
          <p:cNvPr id="6" name="Text Placeholder 5"/>
          <p:cNvSpPr>
            <a:spLocks noGrp="1"/>
          </p:cNvSpPr>
          <p:nvPr>
            <p:ph sz="half" idx="1"/>
          </p:nvPr>
        </p:nvSpPr>
        <p:spPr>
          <a:xfrm>
            <a:off x="628650" y="1054249"/>
            <a:ext cx="3948113" cy="5041751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marL="0" indent="0">
              <a:buNone/>
            </a:pPr>
            <a:r>
              <a:rPr lang="en-GB" b="1"/>
              <a:t>Static Wiring*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sz="half" idx="2"/>
          </p:nvPr>
        </p:nvSpPr>
        <p:spPr>
          <a:xfrm>
            <a:off x="4729162" y="1054249"/>
            <a:ext cx="4296503" cy="5041751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marL="0" indent="0">
              <a:buNone/>
            </a:pPr>
            <a:r>
              <a:rPr lang="en-GB" b="1"/>
              <a:t>Runtime Wiring* showing Dynamic Children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7271658" y="6143596"/>
            <a:ext cx="1872344" cy="247906"/>
          </a:xfrm>
          <a:prstGeom prst="rect">
            <a:avLst/>
          </a:prstGeom>
          <a:noFill/>
        </p:spPr>
        <p:txBody>
          <a:bodyPr wrap="square" lIns="108347" tIns="54174" rIns="108347" bIns="54174" rtlCol="0">
            <a:spAutoFit/>
          </a:bodyPr>
          <a:lstStyle/>
          <a:p>
            <a:r>
              <a:rPr lang="en-GB" sz="900"/>
              <a:t>* Not all components shown</a:t>
            </a:r>
          </a:p>
        </p:txBody>
      </p:sp>
      <p:sp>
        <p:nvSpPr>
          <p:cNvPr id="5" name="Rectangle 4"/>
          <p:cNvSpPr/>
          <p:nvPr/>
        </p:nvSpPr>
        <p:spPr>
          <a:xfrm>
            <a:off x="1650956" y="2382290"/>
            <a:ext cx="517900" cy="49027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900" noProof="1"/>
              <a:t>OG</a:t>
            </a:r>
          </a:p>
        </p:txBody>
      </p:sp>
      <p:sp>
        <p:nvSpPr>
          <p:cNvPr id="10" name="Rectangle 9"/>
          <p:cNvSpPr/>
          <p:nvPr/>
        </p:nvSpPr>
        <p:spPr>
          <a:xfrm>
            <a:off x="1650956" y="3127779"/>
            <a:ext cx="517900" cy="49027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900" noProof="1"/>
              <a:t>T&amp;D</a:t>
            </a:r>
            <a:endParaRPr lang="en-GB" noProof="1"/>
          </a:p>
        </p:txBody>
      </p:sp>
      <p:sp>
        <p:nvSpPr>
          <p:cNvPr id="11" name="Rectangle 10"/>
          <p:cNvSpPr/>
          <p:nvPr/>
        </p:nvSpPr>
        <p:spPr>
          <a:xfrm>
            <a:off x="1618701" y="4556815"/>
            <a:ext cx="563432" cy="490271"/>
          </a:xfrm>
          <a:prstGeom prst="rect">
            <a:avLst/>
          </a:prstGeom>
          <a:ln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900" noProof="1"/>
              <a:t>ISM B</a:t>
            </a:r>
            <a:endParaRPr lang="en-GB" noProof="1"/>
          </a:p>
        </p:txBody>
      </p:sp>
      <p:sp>
        <p:nvSpPr>
          <p:cNvPr id="13" name="Rectangle 12"/>
          <p:cNvSpPr/>
          <p:nvPr/>
        </p:nvSpPr>
        <p:spPr>
          <a:xfrm>
            <a:off x="2535255" y="4556815"/>
            <a:ext cx="772020" cy="49027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900" noProof="1"/>
              <a:t>MetChoice</a:t>
            </a:r>
            <a:endParaRPr lang="en-GB" noProof="1"/>
          </a:p>
        </p:txBody>
      </p:sp>
      <p:sp>
        <p:nvSpPr>
          <p:cNvPr id="14" name="Rectangle 13"/>
          <p:cNvSpPr/>
          <p:nvPr/>
        </p:nvSpPr>
        <p:spPr>
          <a:xfrm>
            <a:off x="482682" y="4556815"/>
            <a:ext cx="713251" cy="49027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900" noProof="1"/>
              <a:t>MultiIsm</a:t>
            </a:r>
            <a:endParaRPr lang="en-GB" noProof="1"/>
          </a:p>
        </p:txBody>
      </p:sp>
      <p:sp>
        <p:nvSpPr>
          <p:cNvPr id="16" name="Rectangle 15"/>
          <p:cNvSpPr/>
          <p:nvPr/>
        </p:nvSpPr>
        <p:spPr>
          <a:xfrm>
            <a:off x="3689209" y="4264929"/>
            <a:ext cx="874526" cy="490271"/>
          </a:xfrm>
          <a:prstGeom prst="rect">
            <a:avLst/>
          </a:prstGeom>
          <a:ln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900" noProof="1"/>
              <a:t>Met A</a:t>
            </a:r>
          </a:p>
        </p:txBody>
      </p:sp>
      <p:sp>
        <p:nvSpPr>
          <p:cNvPr id="17" name="Rectangle 16"/>
          <p:cNvSpPr/>
          <p:nvPr/>
        </p:nvSpPr>
        <p:spPr>
          <a:xfrm>
            <a:off x="3689210" y="4862204"/>
            <a:ext cx="874526" cy="490271"/>
          </a:xfrm>
          <a:prstGeom prst="rect">
            <a:avLst/>
          </a:prstGeom>
          <a:ln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900" noProof="1"/>
              <a:t>Met B</a:t>
            </a:r>
          </a:p>
        </p:txBody>
      </p:sp>
      <p:sp>
        <p:nvSpPr>
          <p:cNvPr id="21" name="Rectangle 20"/>
          <p:cNvSpPr/>
          <p:nvPr/>
        </p:nvSpPr>
        <p:spPr>
          <a:xfrm>
            <a:off x="1618701" y="3960895"/>
            <a:ext cx="563432" cy="490271"/>
          </a:xfrm>
          <a:prstGeom prst="rect">
            <a:avLst/>
          </a:prstGeom>
          <a:ln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900" noProof="1"/>
              <a:t>ISM A</a:t>
            </a:r>
            <a:endParaRPr lang="en-GB" noProof="1"/>
          </a:p>
        </p:txBody>
      </p:sp>
      <p:cxnSp>
        <p:nvCxnSpPr>
          <p:cNvPr id="23" name="Straight Connector 22"/>
          <p:cNvCxnSpPr>
            <a:stCxn id="5" idx="2"/>
            <a:endCxn id="10" idx="0"/>
          </p:cNvCxnSpPr>
          <p:nvPr/>
        </p:nvCxnSpPr>
        <p:spPr>
          <a:xfrm>
            <a:off x="1909906" y="2872561"/>
            <a:ext cx="0" cy="255218"/>
          </a:xfrm>
          <a:prstGeom prst="line">
            <a:avLst/>
          </a:prstGeom>
          <a:ln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>
            <a:endCxn id="14" idx="0"/>
          </p:cNvCxnSpPr>
          <p:nvPr/>
        </p:nvCxnSpPr>
        <p:spPr>
          <a:xfrm flipH="1">
            <a:off x="839308" y="3618051"/>
            <a:ext cx="811649" cy="938764"/>
          </a:xfrm>
          <a:prstGeom prst="line">
            <a:avLst/>
          </a:prstGeom>
          <a:ln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>
            <a:endCxn id="55" idx="1"/>
          </p:cNvCxnSpPr>
          <p:nvPr/>
        </p:nvCxnSpPr>
        <p:spPr>
          <a:xfrm>
            <a:off x="1213333" y="4952560"/>
            <a:ext cx="405368" cy="444347"/>
          </a:xfrm>
          <a:prstGeom prst="line">
            <a:avLst/>
          </a:prstGeom>
          <a:ln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>
            <a:endCxn id="21" idx="1"/>
          </p:cNvCxnSpPr>
          <p:nvPr/>
        </p:nvCxnSpPr>
        <p:spPr>
          <a:xfrm flipV="1">
            <a:off x="1213333" y="4206031"/>
            <a:ext cx="405368" cy="437464"/>
          </a:xfrm>
          <a:prstGeom prst="line">
            <a:avLst/>
          </a:prstGeom>
          <a:ln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>
            <a:endCxn id="13" idx="0"/>
          </p:cNvCxnSpPr>
          <p:nvPr/>
        </p:nvCxnSpPr>
        <p:spPr>
          <a:xfrm>
            <a:off x="2168857" y="3618051"/>
            <a:ext cx="752408" cy="938764"/>
          </a:xfrm>
          <a:prstGeom prst="line">
            <a:avLst/>
          </a:prstGeom>
          <a:ln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>
            <a:stCxn id="55" idx="3"/>
          </p:cNvCxnSpPr>
          <p:nvPr/>
        </p:nvCxnSpPr>
        <p:spPr>
          <a:xfrm flipV="1">
            <a:off x="2182133" y="4952560"/>
            <a:ext cx="381934" cy="444347"/>
          </a:xfrm>
          <a:prstGeom prst="line">
            <a:avLst/>
          </a:prstGeom>
          <a:ln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>
            <a:stCxn id="21" idx="3"/>
          </p:cNvCxnSpPr>
          <p:nvPr/>
        </p:nvCxnSpPr>
        <p:spPr>
          <a:xfrm>
            <a:off x="2182133" y="4206031"/>
            <a:ext cx="381934" cy="437464"/>
          </a:xfrm>
          <a:prstGeom prst="line">
            <a:avLst/>
          </a:prstGeom>
          <a:ln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Straight Connector 97"/>
          <p:cNvCxnSpPr>
            <a:endCxn id="16" idx="1"/>
          </p:cNvCxnSpPr>
          <p:nvPr/>
        </p:nvCxnSpPr>
        <p:spPr>
          <a:xfrm flipV="1">
            <a:off x="3307275" y="4510065"/>
            <a:ext cx="381934" cy="142449"/>
          </a:xfrm>
          <a:prstGeom prst="line">
            <a:avLst/>
          </a:prstGeom>
          <a:ln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Straight Connector 99"/>
          <p:cNvCxnSpPr>
            <a:endCxn id="17" idx="1"/>
          </p:cNvCxnSpPr>
          <p:nvPr/>
        </p:nvCxnSpPr>
        <p:spPr>
          <a:xfrm>
            <a:off x="3307275" y="4952560"/>
            <a:ext cx="381935" cy="154780"/>
          </a:xfrm>
          <a:prstGeom prst="line">
            <a:avLst/>
          </a:prstGeom>
          <a:ln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Left Brace 42"/>
          <p:cNvSpPr/>
          <p:nvPr/>
        </p:nvSpPr>
        <p:spPr>
          <a:xfrm rot="16200000">
            <a:off x="1807381" y="5583895"/>
            <a:ext cx="179246" cy="653520"/>
          </a:xfrm>
          <a:prstGeom prst="lef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4" name="TextBox 43"/>
          <p:cNvSpPr txBox="1"/>
          <p:nvPr/>
        </p:nvSpPr>
        <p:spPr>
          <a:xfrm>
            <a:off x="1259635" y="5957304"/>
            <a:ext cx="1275619" cy="4847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/>
            <a:r>
              <a:rPr lang="en-GB" sz="900" i="1" noProof="1"/>
              <a:t>CCMI-IsRunConcurrent</a:t>
            </a:r>
          </a:p>
          <a:p>
            <a:pPr marL="0" lvl="1"/>
            <a:endParaRPr lang="en-GB" sz="500" i="1" noProof="1"/>
          </a:p>
        </p:txBody>
      </p:sp>
      <p:sp>
        <p:nvSpPr>
          <p:cNvPr id="45" name="Left Brace 44"/>
          <p:cNvSpPr/>
          <p:nvPr/>
        </p:nvSpPr>
        <p:spPr>
          <a:xfrm rot="16200000">
            <a:off x="745483" y="4838174"/>
            <a:ext cx="179245" cy="756454"/>
          </a:xfrm>
          <a:prstGeom prst="lef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6" name="TextBox 45"/>
          <p:cNvSpPr txBox="1"/>
          <p:nvPr/>
        </p:nvSpPr>
        <p:spPr>
          <a:xfrm>
            <a:off x="120446" y="5228671"/>
            <a:ext cx="1441105" cy="4847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/>
            <a:r>
              <a:rPr lang="en-GB" sz="900" i="1" noProof="1"/>
              <a:t>CCMI-HasDynamicChildren</a:t>
            </a:r>
          </a:p>
          <a:p>
            <a:pPr marL="0" lvl="1"/>
            <a:endParaRPr lang="en-GB" sz="500" i="1" noProof="1"/>
          </a:p>
        </p:txBody>
      </p:sp>
      <p:sp>
        <p:nvSpPr>
          <p:cNvPr id="47" name="Left Brace 46"/>
          <p:cNvSpPr/>
          <p:nvPr/>
        </p:nvSpPr>
        <p:spPr>
          <a:xfrm rot="16200000">
            <a:off x="2839426" y="4820556"/>
            <a:ext cx="179245" cy="756454"/>
          </a:xfrm>
          <a:prstGeom prst="lef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8" name="TextBox 47"/>
          <p:cNvSpPr txBox="1"/>
          <p:nvPr/>
        </p:nvSpPr>
        <p:spPr>
          <a:xfrm>
            <a:off x="2214388" y="5245432"/>
            <a:ext cx="1441105" cy="4847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/>
            <a:r>
              <a:rPr lang="en-GB" sz="900" i="1" noProof="1"/>
              <a:t>CCMI-HasDynamicChildren</a:t>
            </a:r>
          </a:p>
          <a:p>
            <a:pPr marL="0" lvl="1"/>
            <a:endParaRPr lang="en-GB" sz="500" i="1" noProof="1"/>
          </a:p>
        </p:txBody>
      </p:sp>
      <p:grpSp>
        <p:nvGrpSpPr>
          <p:cNvPr id="15" name="Group 14"/>
          <p:cNvGrpSpPr/>
          <p:nvPr/>
        </p:nvGrpSpPr>
        <p:grpSpPr>
          <a:xfrm>
            <a:off x="4984503" y="2365101"/>
            <a:ext cx="3917898" cy="3935189"/>
            <a:chOff x="4710182" y="1677470"/>
            <a:chExt cx="3702280" cy="2791069"/>
          </a:xfrm>
        </p:grpSpPr>
        <p:sp>
          <p:nvSpPr>
            <p:cNvPr id="583" name="Rectangle 582"/>
            <p:cNvSpPr/>
            <p:nvPr/>
          </p:nvSpPr>
          <p:spPr>
            <a:xfrm>
              <a:off x="5795530" y="1677470"/>
              <a:ext cx="489398" cy="347729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900" noProof="1"/>
                <a:t>OG</a:t>
              </a:r>
            </a:p>
          </p:txBody>
        </p:sp>
        <p:sp>
          <p:nvSpPr>
            <p:cNvPr id="584" name="Rectangle 583"/>
            <p:cNvSpPr/>
            <p:nvPr/>
          </p:nvSpPr>
          <p:spPr>
            <a:xfrm>
              <a:off x="5795530" y="2218407"/>
              <a:ext cx="489398" cy="347729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900" noProof="1"/>
                <a:t>T&amp;D</a:t>
              </a:r>
              <a:endParaRPr lang="en-GB" noProof="1"/>
            </a:p>
          </p:txBody>
        </p:sp>
        <p:sp>
          <p:nvSpPr>
            <p:cNvPr id="585" name="Rectangle 584"/>
            <p:cNvSpPr/>
            <p:nvPr/>
          </p:nvSpPr>
          <p:spPr>
            <a:xfrm>
              <a:off x="5795530" y="3239108"/>
              <a:ext cx="489398" cy="347729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900" noProof="1">
                  <a:solidFill>
                    <a:schemeClr val="tx1"/>
                  </a:solidFill>
                </a:rPr>
                <a:t>ISM A</a:t>
              </a:r>
              <a:endParaRPr lang="en-GB" noProof="1">
                <a:solidFill>
                  <a:schemeClr val="tx1"/>
                </a:solidFill>
              </a:endParaRPr>
            </a:p>
          </p:txBody>
        </p:sp>
        <p:sp>
          <p:nvSpPr>
            <p:cNvPr id="586" name="Rectangle 585"/>
            <p:cNvSpPr/>
            <p:nvPr/>
          </p:nvSpPr>
          <p:spPr>
            <a:xfrm>
              <a:off x="6664922" y="3239108"/>
              <a:ext cx="752565" cy="347729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900" noProof="1"/>
                <a:t>MetChoice</a:t>
              </a:r>
              <a:endParaRPr lang="en-GB" noProof="1"/>
            </a:p>
          </p:txBody>
        </p:sp>
        <p:sp>
          <p:nvSpPr>
            <p:cNvPr id="587" name="Rectangle 586"/>
            <p:cNvSpPr/>
            <p:nvPr/>
          </p:nvSpPr>
          <p:spPr>
            <a:xfrm>
              <a:off x="4710182" y="3239108"/>
              <a:ext cx="673997" cy="347729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900" noProof="1"/>
                <a:t>MultiIsm</a:t>
              </a:r>
              <a:endParaRPr lang="en-GB" noProof="1"/>
            </a:p>
          </p:txBody>
        </p:sp>
        <p:sp>
          <p:nvSpPr>
            <p:cNvPr id="588" name="Rectangle 587"/>
            <p:cNvSpPr/>
            <p:nvPr/>
          </p:nvSpPr>
          <p:spPr>
            <a:xfrm>
              <a:off x="7586065" y="3239108"/>
              <a:ext cx="826397" cy="347729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900" noProof="1">
                  <a:solidFill>
                    <a:schemeClr val="tx1"/>
                  </a:solidFill>
                </a:rPr>
                <a:t>Met A</a:t>
              </a:r>
            </a:p>
          </p:txBody>
        </p:sp>
        <p:sp>
          <p:nvSpPr>
            <p:cNvPr id="590" name="Rectangle 589"/>
            <p:cNvSpPr/>
            <p:nvPr/>
          </p:nvSpPr>
          <p:spPr>
            <a:xfrm>
              <a:off x="5795530" y="2809903"/>
              <a:ext cx="489398" cy="347729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900" noProof="1">
                  <a:solidFill>
                    <a:schemeClr val="tx1"/>
                  </a:solidFill>
                </a:rPr>
                <a:t>ISM A</a:t>
              </a:r>
              <a:endParaRPr lang="en-GB" noProof="1">
                <a:solidFill>
                  <a:schemeClr val="tx1"/>
                </a:solidFill>
              </a:endParaRPr>
            </a:p>
          </p:txBody>
        </p:sp>
        <p:cxnSp>
          <p:nvCxnSpPr>
            <p:cNvPr id="591" name="Straight Connector 590"/>
            <p:cNvCxnSpPr>
              <a:stCxn id="583" idx="2"/>
              <a:endCxn id="584" idx="0"/>
            </p:cNvCxnSpPr>
            <p:nvPr/>
          </p:nvCxnSpPr>
          <p:spPr>
            <a:xfrm>
              <a:off x="6040229" y="2025199"/>
              <a:ext cx="0" cy="193208"/>
            </a:xfrm>
            <a:prstGeom prst="line">
              <a:avLst/>
            </a:prstGeom>
            <a:ln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2" name="Straight Connector 591"/>
            <p:cNvCxnSpPr>
              <a:endCxn id="587" idx="0"/>
            </p:cNvCxnSpPr>
            <p:nvPr/>
          </p:nvCxnSpPr>
          <p:spPr>
            <a:xfrm flipH="1">
              <a:off x="5047181" y="2566136"/>
              <a:ext cx="748349" cy="672972"/>
            </a:xfrm>
            <a:prstGeom prst="line">
              <a:avLst/>
            </a:prstGeom>
            <a:ln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3" name="Straight Connector 592"/>
            <p:cNvCxnSpPr/>
            <p:nvPr/>
          </p:nvCxnSpPr>
          <p:spPr>
            <a:xfrm>
              <a:off x="5384179" y="3412972"/>
              <a:ext cx="411351" cy="0"/>
            </a:xfrm>
            <a:prstGeom prst="line">
              <a:avLst/>
            </a:prstGeom>
            <a:ln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4" name="Straight Connector 593"/>
            <p:cNvCxnSpPr>
              <a:endCxn id="590" idx="1"/>
            </p:cNvCxnSpPr>
            <p:nvPr/>
          </p:nvCxnSpPr>
          <p:spPr>
            <a:xfrm flipV="1">
              <a:off x="5384179" y="2983768"/>
              <a:ext cx="411351" cy="265553"/>
            </a:xfrm>
            <a:prstGeom prst="line">
              <a:avLst/>
            </a:prstGeom>
            <a:ln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5" name="Straight Connector 594"/>
            <p:cNvCxnSpPr>
              <a:endCxn id="586" idx="0"/>
            </p:cNvCxnSpPr>
            <p:nvPr/>
          </p:nvCxnSpPr>
          <p:spPr>
            <a:xfrm>
              <a:off x="6284928" y="2566136"/>
              <a:ext cx="756277" cy="672971"/>
            </a:xfrm>
            <a:prstGeom prst="line">
              <a:avLst/>
            </a:prstGeom>
            <a:ln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6" name="Straight Connector 595"/>
            <p:cNvCxnSpPr>
              <a:stCxn id="585" idx="3"/>
              <a:endCxn id="586" idx="1"/>
            </p:cNvCxnSpPr>
            <p:nvPr/>
          </p:nvCxnSpPr>
          <p:spPr>
            <a:xfrm>
              <a:off x="6284927" y="3412973"/>
              <a:ext cx="379995" cy="0"/>
            </a:xfrm>
            <a:prstGeom prst="line">
              <a:avLst/>
            </a:prstGeom>
            <a:ln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7" name="Straight Connector 596"/>
            <p:cNvCxnSpPr>
              <a:stCxn id="590" idx="3"/>
            </p:cNvCxnSpPr>
            <p:nvPr/>
          </p:nvCxnSpPr>
          <p:spPr>
            <a:xfrm>
              <a:off x="6284928" y="2983768"/>
              <a:ext cx="379994" cy="265553"/>
            </a:xfrm>
            <a:prstGeom prst="line">
              <a:avLst/>
            </a:prstGeom>
            <a:ln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8" name="Straight Connector 597"/>
            <p:cNvCxnSpPr/>
            <p:nvPr/>
          </p:nvCxnSpPr>
          <p:spPr>
            <a:xfrm>
              <a:off x="7419926" y="3412972"/>
              <a:ext cx="157137" cy="0"/>
            </a:xfrm>
            <a:prstGeom prst="line">
              <a:avLst/>
            </a:prstGeom>
            <a:ln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00" name="Rectangle 599"/>
            <p:cNvSpPr/>
            <p:nvPr/>
          </p:nvSpPr>
          <p:spPr>
            <a:xfrm>
              <a:off x="5789434" y="3664819"/>
              <a:ext cx="489398" cy="347729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900" noProof="1">
                  <a:solidFill>
                    <a:schemeClr val="tx1"/>
                  </a:solidFill>
                </a:rPr>
                <a:t>ISM B</a:t>
              </a:r>
              <a:endParaRPr lang="en-GB" noProof="1">
                <a:solidFill>
                  <a:schemeClr val="tx1"/>
                </a:solidFill>
              </a:endParaRPr>
            </a:p>
          </p:txBody>
        </p:sp>
        <p:cxnSp>
          <p:nvCxnSpPr>
            <p:cNvPr id="602" name="Straight Connector 601"/>
            <p:cNvCxnSpPr>
              <a:endCxn id="600" idx="1"/>
            </p:cNvCxnSpPr>
            <p:nvPr/>
          </p:nvCxnSpPr>
          <p:spPr>
            <a:xfrm>
              <a:off x="5378083" y="3567538"/>
              <a:ext cx="411351" cy="271146"/>
            </a:xfrm>
            <a:prstGeom prst="line">
              <a:avLst/>
            </a:prstGeom>
            <a:ln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4" name="Straight Connector 603"/>
            <p:cNvCxnSpPr>
              <a:stCxn id="600" idx="3"/>
            </p:cNvCxnSpPr>
            <p:nvPr/>
          </p:nvCxnSpPr>
          <p:spPr>
            <a:xfrm flipV="1">
              <a:off x="6278832" y="3586837"/>
              <a:ext cx="379994" cy="251847"/>
            </a:xfrm>
            <a:prstGeom prst="line">
              <a:avLst/>
            </a:prstGeom>
            <a:ln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1" name="Left Brace 50"/>
            <p:cNvSpPr/>
            <p:nvPr/>
          </p:nvSpPr>
          <p:spPr>
            <a:xfrm rot="16200000">
              <a:off x="5976786" y="3801152"/>
              <a:ext cx="127132" cy="617554"/>
            </a:xfrm>
            <a:prstGeom prst="leftBrac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2" name="TextBox 51"/>
            <p:cNvSpPr txBox="1"/>
            <p:nvPr/>
          </p:nvSpPr>
          <p:spPr>
            <a:xfrm>
              <a:off x="5590460" y="4124727"/>
              <a:ext cx="911069" cy="3438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lvl="1"/>
              <a:r>
                <a:rPr lang="en-GB" sz="900" noProof="1"/>
                <a:t>Run in parallel</a:t>
              </a:r>
            </a:p>
            <a:p>
              <a:pPr marL="0" lvl="1"/>
              <a:endParaRPr lang="en-GB" sz="500" i="1" noProof="1"/>
            </a:p>
          </p:txBody>
        </p:sp>
      </p:grpSp>
      <p:sp>
        <p:nvSpPr>
          <p:cNvPr id="3" name="Slide Number Placeholder 2"/>
          <p:cNvSpPr>
            <a:spLocks noGrp="1"/>
          </p:cNvSpPr>
          <p:nvPr>
            <p:ph type="sldNum" sz="quarter" idx="4294967295"/>
          </p:nvPr>
        </p:nvSpPr>
        <p:spPr>
          <a:xfrm>
            <a:off x="7694023" y="6618515"/>
            <a:ext cx="1502228" cy="30480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0D330B65-1B71-4602-9F37-1114868F7D7B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  <p:sp>
        <p:nvSpPr>
          <p:cNvPr id="55" name="Rectangle 54"/>
          <p:cNvSpPr/>
          <p:nvPr/>
        </p:nvSpPr>
        <p:spPr>
          <a:xfrm>
            <a:off x="1618701" y="5151771"/>
            <a:ext cx="563432" cy="490271"/>
          </a:xfrm>
          <a:prstGeom prst="rect">
            <a:avLst/>
          </a:prstGeom>
          <a:ln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900" noProof="1"/>
              <a:t>ISM </a:t>
            </a:r>
            <a:r>
              <a:rPr lang="en-GB" sz="900" noProof="1" smtClean="0"/>
              <a:t>C</a:t>
            </a:r>
            <a:endParaRPr lang="en-GB" noProof="1"/>
          </a:p>
        </p:txBody>
      </p:sp>
      <p:cxnSp>
        <p:nvCxnSpPr>
          <p:cNvPr id="59" name="Straight Connector 58"/>
          <p:cNvCxnSpPr>
            <a:stCxn id="11" idx="3"/>
            <a:endCxn id="13" idx="1"/>
          </p:cNvCxnSpPr>
          <p:nvPr/>
        </p:nvCxnSpPr>
        <p:spPr>
          <a:xfrm>
            <a:off x="2182133" y="4801951"/>
            <a:ext cx="353122" cy="0"/>
          </a:xfrm>
          <a:prstGeom prst="line">
            <a:avLst/>
          </a:prstGeom>
          <a:ln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Connector 63"/>
          <p:cNvCxnSpPr>
            <a:stCxn id="14" idx="3"/>
            <a:endCxn id="11" idx="1"/>
          </p:cNvCxnSpPr>
          <p:nvPr/>
        </p:nvCxnSpPr>
        <p:spPr>
          <a:xfrm>
            <a:off x="1195933" y="4801951"/>
            <a:ext cx="422768" cy="0"/>
          </a:xfrm>
          <a:prstGeom prst="line">
            <a:avLst/>
          </a:prstGeom>
          <a:ln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9984689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Quick integration of a new ISM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4045" y="1042650"/>
            <a:ext cx="8048625" cy="1356305"/>
          </a:xfrm>
        </p:spPr>
        <p:txBody>
          <a:bodyPr/>
          <a:lstStyle/>
          <a:p>
            <a:r>
              <a:rPr lang="en-US" sz="2400" smtClean="0"/>
              <a:t>JEM users need an easy way to efficiently model TIC/TIM releases so JPM IS created a new ISM called Simple Incident Release (SIR)</a:t>
            </a:r>
          </a:p>
        </p:txBody>
      </p:sp>
      <p:sp>
        <p:nvSpPr>
          <p:cNvPr id="4" name="Content Placeholder 2"/>
          <p:cNvSpPr txBox="1">
            <a:spLocks/>
          </p:cNvSpPr>
          <p:nvPr/>
        </p:nvSpPr>
        <p:spPr bwMode="auto">
          <a:xfrm>
            <a:off x="571346" y="2280621"/>
            <a:ext cx="3815833" cy="40556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1">
                  <a:lumMod val="50000"/>
                </a:schemeClr>
              </a:buClr>
              <a:buSzPct val="80000"/>
              <a:buFont typeface="Monotype Sorts" pitchFamily="2" charset="2"/>
              <a:buChar char="l"/>
              <a:defRPr sz="28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1">
                  <a:lumMod val="50000"/>
                </a:schemeClr>
              </a:buClr>
              <a:buSzPct val="80000"/>
              <a:buFont typeface="Arial" panose="020B0604020202020204" pitchFamily="34" charset="0"/>
              <a:buChar char="─"/>
              <a:defRPr sz="2600">
                <a:solidFill>
                  <a:schemeClr val="bg1">
                    <a:lumMod val="50000"/>
                  </a:schemeClr>
                </a:solidFill>
                <a:latin typeface="+mn-lt"/>
              </a:defRPr>
            </a:lvl2pPr>
            <a:lvl3pPr marL="120015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1">
                  <a:lumMod val="50000"/>
                </a:schemeClr>
              </a:buClr>
              <a:buSzPct val="80000"/>
              <a:buFont typeface="Monotype Sorts" pitchFamily="2" charset="2"/>
              <a:buChar char="n"/>
              <a:defRPr sz="2400">
                <a:solidFill>
                  <a:schemeClr val="bg1">
                    <a:lumMod val="50000"/>
                  </a:schemeClr>
                </a:solidFill>
                <a:latin typeface="+mn-lt"/>
              </a:defRPr>
            </a:lvl3pPr>
            <a:lvl4pPr marL="154305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1">
                  <a:lumMod val="50000"/>
                </a:schemeClr>
              </a:buClr>
              <a:buSzPct val="80000"/>
              <a:buFont typeface="Arial" panose="020B0604020202020204" pitchFamily="34" charset="0"/>
              <a:buChar char="─"/>
              <a:defRPr sz="2200">
                <a:solidFill>
                  <a:schemeClr val="bg1">
                    <a:lumMod val="50000"/>
                  </a:schemeClr>
                </a:solidFill>
                <a:latin typeface="+mn-lt"/>
              </a:defRPr>
            </a:lvl4pPr>
            <a:lvl5pPr marL="188595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1">
                  <a:lumMod val="50000"/>
                </a:schemeClr>
              </a:buClr>
              <a:buSzPct val="80000"/>
              <a:buFont typeface="Monotype Sorts" pitchFamily="2" charset="2"/>
              <a:buChar char="n"/>
              <a:defRPr sz="2000">
                <a:solidFill>
                  <a:schemeClr val="bg1">
                    <a:lumMod val="50000"/>
                  </a:schemeClr>
                </a:solidFill>
                <a:latin typeface="+mn-lt"/>
              </a:defRPr>
            </a:lvl5pPr>
            <a:lvl6pPr marL="234315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Font typeface="Monotype Sorts" pitchFamily="2" charset="2"/>
              <a:buChar char="n"/>
              <a:defRPr sz="2000">
                <a:solidFill>
                  <a:schemeClr val="bg2"/>
                </a:solidFill>
                <a:latin typeface="+mn-lt"/>
              </a:defRPr>
            </a:lvl6pPr>
            <a:lvl7pPr marL="280035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Font typeface="Monotype Sorts" pitchFamily="2" charset="2"/>
              <a:buChar char="n"/>
              <a:defRPr sz="2000">
                <a:solidFill>
                  <a:schemeClr val="bg2"/>
                </a:solidFill>
                <a:latin typeface="+mn-lt"/>
              </a:defRPr>
            </a:lvl7pPr>
            <a:lvl8pPr marL="325755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Font typeface="Monotype Sorts" pitchFamily="2" charset="2"/>
              <a:buChar char="n"/>
              <a:defRPr sz="2000">
                <a:solidFill>
                  <a:schemeClr val="bg2"/>
                </a:solidFill>
                <a:latin typeface="+mn-lt"/>
              </a:defRPr>
            </a:lvl8pPr>
            <a:lvl9pPr marL="371475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80000"/>
              <a:buFont typeface="Monotype Sorts" pitchFamily="2" charset="2"/>
              <a:buChar char="n"/>
              <a:defRPr sz="2000">
                <a:solidFill>
                  <a:schemeClr val="bg2"/>
                </a:solidFill>
                <a:latin typeface="+mn-lt"/>
              </a:defRPr>
            </a:lvl9pPr>
          </a:lstStyle>
          <a:p>
            <a:r>
              <a:rPr lang="en-US" sz="2400" b="0" smtClean="0"/>
              <a:t>SIR was </a:t>
            </a:r>
            <a:r>
              <a:rPr lang="en-US" sz="2400" b="0"/>
              <a:t>developed using the CCMI ISM blueprint and delivered with CATT test </a:t>
            </a:r>
            <a:r>
              <a:rPr lang="en-US" sz="2400" b="0" smtClean="0"/>
              <a:t>cases.</a:t>
            </a:r>
          </a:p>
          <a:p>
            <a:r>
              <a:rPr lang="en-US" sz="2400" b="0" smtClean="0"/>
              <a:t>This </a:t>
            </a:r>
            <a:r>
              <a:rPr lang="en-US" sz="2400" b="0"/>
              <a:t>greatly simplified integration </a:t>
            </a:r>
            <a:r>
              <a:rPr lang="en-US" sz="2400" b="0" smtClean="0"/>
              <a:t>and testing within JEM </a:t>
            </a:r>
            <a:r>
              <a:rPr lang="en-US" sz="2400" b="0"/>
              <a:t>2.0</a:t>
            </a:r>
          </a:p>
          <a:p>
            <a:r>
              <a:rPr lang="en-US" sz="2400" b="0"/>
              <a:t>The GDIT team was able to fully integrate SIR into JEM 2.0 in </a:t>
            </a:r>
            <a:r>
              <a:rPr lang="en-US" sz="2400" b="0" smtClean="0"/>
              <a:t>&lt; 4 </a:t>
            </a:r>
            <a:r>
              <a:rPr lang="en-US" sz="2400" b="0"/>
              <a:t>weeks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9878" y="2398955"/>
            <a:ext cx="4610100" cy="3629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452201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1346" y="22306"/>
            <a:ext cx="8572654" cy="574853"/>
          </a:xfrm>
        </p:spPr>
        <p:txBody>
          <a:bodyPr/>
          <a:lstStyle/>
          <a:p>
            <a:r>
              <a:rPr lang="en-US" dirty="0" smtClean="0"/>
              <a:t>Future Work</a:t>
            </a:r>
            <a:r>
              <a:rPr lang="en-US" dirty="0"/>
              <a:t>;</a:t>
            </a:r>
            <a:r>
              <a:rPr lang="en-US" dirty="0" smtClean="0"/>
              <a:t> Integrate Updated / New Models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ISMs that have been updated such as MINT, RDWD, NWI, etc.</a:t>
            </a:r>
          </a:p>
          <a:p>
            <a:endParaRPr lang="en-US" dirty="0"/>
          </a:p>
          <a:p>
            <a:r>
              <a:rPr lang="en-US" dirty="0" smtClean="0"/>
              <a:t>New Interior Building Hazard (IBH) as an ISM and using a new blueprint for interior T&amp;D models</a:t>
            </a:r>
          </a:p>
          <a:p>
            <a:endParaRPr lang="en-US" dirty="0"/>
          </a:p>
          <a:p>
            <a:r>
              <a:rPr lang="en-US" dirty="0" smtClean="0"/>
              <a:t>New Shelter Stay Time component</a:t>
            </a:r>
          </a:p>
          <a:p>
            <a:endParaRPr lang="en-US" dirty="0"/>
          </a:p>
          <a:p>
            <a:r>
              <a:rPr lang="en-US" dirty="0" smtClean="0"/>
              <a:t>New Source Term Estimation components </a:t>
            </a:r>
            <a:r>
              <a:rPr lang="en-US" smtClean="0"/>
              <a:t>and blueprint changes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245446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Testing highlights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4046" y="1042650"/>
            <a:ext cx="7991242" cy="5465726"/>
          </a:xfrm>
        </p:spPr>
        <p:txBody>
          <a:bodyPr/>
          <a:lstStyle/>
          <a:p>
            <a:r>
              <a:rPr lang="en-US" smtClean="0"/>
              <a:t>Use the CCMI Automated Test Tool (CATT) to run over 800 component tests</a:t>
            </a:r>
          </a:p>
          <a:p>
            <a:pPr lvl="1"/>
            <a:r>
              <a:rPr lang="en-US" smtClean="0"/>
              <a:t>Test components without the entire system</a:t>
            </a:r>
          </a:p>
          <a:p>
            <a:pPr lvl="1"/>
            <a:r>
              <a:rPr lang="en-US" smtClean="0"/>
              <a:t>Provides visibility and logging of all data flows between components</a:t>
            </a:r>
          </a:p>
          <a:p>
            <a:pPr lvl="1"/>
            <a:r>
              <a:rPr lang="en-US" smtClean="0"/>
              <a:t>Helps quickly identify regression test issues</a:t>
            </a:r>
          </a:p>
          <a:p>
            <a:pPr lvl="1"/>
            <a:r>
              <a:rPr lang="en-US" smtClean="0"/>
              <a:t>Helps diagnose component behavior </a:t>
            </a:r>
          </a:p>
          <a:p>
            <a:r>
              <a:rPr lang="en-US" smtClean="0"/>
              <a:t>Run over 3000 regression and V&amp;V tests</a:t>
            </a:r>
          </a:p>
          <a:p>
            <a:r>
              <a:rPr lang="en-US" smtClean="0"/>
              <a:t>Verification Validation and Accreditation is in the final stages with preliminary results looking good. Future work will maintain chain of accreditation.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439728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Authors’ Contact information</a:t>
            </a:r>
            <a:endParaRPr lang="en-US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9674541"/>
              </p:ext>
            </p:extLst>
          </p:nvPr>
        </p:nvGraphicFramePr>
        <p:xfrm>
          <a:off x="839095" y="1323191"/>
          <a:ext cx="7422778" cy="436935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711389"/>
                <a:gridCol w="3711389"/>
              </a:tblGrid>
              <a:tr h="1510003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baseline="3000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r>
                        <a:rPr lang="en-US" sz="1800" b="1">
                          <a:solidFill>
                            <a:schemeClr val="tx1"/>
                          </a:solidFill>
                          <a:effectLst/>
                        </a:rPr>
                        <a:t>General Dynamics Information Technology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chemeClr val="tx1"/>
                          </a:solidFill>
                          <a:effectLst/>
                        </a:rPr>
                        <a:t>One Corporate Place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chemeClr val="tx1"/>
                          </a:solidFill>
                          <a:effectLst/>
                        </a:rPr>
                        <a:t>Middletown, RI  02842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chemeClr val="tx1"/>
                          </a:solidFill>
                          <a:effectLst/>
                        </a:rPr>
                        <a:t>(401) 845-3656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8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baseline="30000">
                          <a:solidFill>
                            <a:schemeClr val="tx1"/>
                          </a:solidFill>
                          <a:effectLst/>
                        </a:rPr>
                        <a:t>2</a:t>
                      </a:r>
                      <a:r>
                        <a:rPr lang="en-US" sz="1800" b="1">
                          <a:solidFill>
                            <a:schemeClr val="tx1"/>
                          </a:solidFill>
                          <a:effectLst/>
                        </a:rPr>
                        <a:t>Aeris LLC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chemeClr val="tx1"/>
                          </a:solidFill>
                          <a:effectLst/>
                        </a:rPr>
                        <a:t>1314 Main Street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chemeClr val="tx1"/>
                          </a:solidFill>
                          <a:effectLst/>
                        </a:rPr>
                        <a:t>Louisville, CO 80027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chemeClr val="tx1"/>
                          </a:solidFill>
                          <a:effectLst/>
                        </a:rPr>
                        <a:t>(720) 370-9012</a:t>
                      </a:r>
                      <a:endParaRPr lang="en-US" sz="18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</a:tr>
              <a:tr h="1351838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baseline="30000">
                          <a:solidFill>
                            <a:schemeClr val="tx1"/>
                          </a:solidFill>
                          <a:effectLst/>
                        </a:rPr>
                        <a:t>3</a:t>
                      </a:r>
                      <a:r>
                        <a:rPr lang="en-US" sz="1800" b="1">
                          <a:solidFill>
                            <a:schemeClr val="tx1"/>
                          </a:solidFill>
                          <a:effectLst/>
                        </a:rPr>
                        <a:t>Riskaware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chemeClr val="tx1"/>
                          </a:solidFill>
                          <a:effectLst/>
                        </a:rPr>
                        <a:t>Colston Tower, Colston St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chemeClr val="tx1"/>
                          </a:solidFill>
                          <a:effectLst/>
                        </a:rPr>
                        <a:t>City of Bristol BS1 5AQ, UK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chemeClr val="tx1"/>
                          </a:solidFill>
                          <a:effectLst/>
                        </a:rPr>
                        <a:t>+44 (0) 117 929 1058</a:t>
                      </a:r>
                      <a:endParaRPr lang="en-US" sz="18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baseline="30000">
                          <a:solidFill>
                            <a:schemeClr val="tx1"/>
                          </a:solidFill>
                          <a:effectLst/>
                        </a:rPr>
                        <a:t>4</a:t>
                      </a:r>
                      <a:r>
                        <a:rPr lang="en-US" sz="1800" b="1">
                          <a:solidFill>
                            <a:schemeClr val="tx1"/>
                          </a:solidFill>
                          <a:effectLst/>
                        </a:rPr>
                        <a:t>Maritime Planning Associates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chemeClr val="tx1"/>
                          </a:solidFill>
                          <a:effectLst/>
                        </a:rPr>
                        <a:t> (401) 263-7227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chemeClr val="tx1"/>
                          </a:solidFill>
                          <a:effectLst/>
                        </a:rPr>
                        <a:t>12 Sherman Street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chemeClr val="tx1"/>
                          </a:solidFill>
                          <a:effectLst/>
                        </a:rPr>
                        <a:t>Newport, RI 02840</a:t>
                      </a:r>
                      <a:endParaRPr lang="en-US" sz="18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</a:tr>
              <a:tr h="1258336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baseline="30000">
                          <a:solidFill>
                            <a:schemeClr val="tx1"/>
                          </a:solidFill>
                          <a:effectLst/>
                        </a:rPr>
                        <a:t>5</a:t>
                      </a:r>
                      <a:r>
                        <a:rPr lang="en-US" sz="1800" b="1">
                          <a:solidFill>
                            <a:schemeClr val="tx1"/>
                          </a:solidFill>
                          <a:effectLst/>
                        </a:rPr>
                        <a:t>Joint Project Manager Information Systems (JPM IS)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chemeClr val="tx1"/>
                          </a:solidFill>
                          <a:effectLst/>
                        </a:rPr>
                        <a:t>Joint Program Executive Office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>
                          <a:solidFill>
                            <a:schemeClr val="tx1"/>
                          </a:solidFill>
                          <a:effectLst/>
                        </a:rPr>
                        <a:t>for Chemical Biological Defense (JPEO-CBD)</a:t>
                      </a:r>
                      <a:endParaRPr lang="en-US" sz="18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CA" sz="1800" b="1" baseline="30000">
                          <a:solidFill>
                            <a:schemeClr val="tx1"/>
                          </a:solidFill>
                          <a:effectLst/>
                        </a:rPr>
                        <a:t>6</a:t>
                      </a:r>
                      <a:r>
                        <a:rPr lang="fr-CA" sz="1800" b="1">
                          <a:solidFill>
                            <a:schemeClr val="tx1"/>
                          </a:solidFill>
                          <a:effectLst/>
                        </a:rPr>
                        <a:t>Naval Surface Warfare Center, Dahlgren Division, Code B24</a:t>
                      </a:r>
                      <a:endParaRPr lang="en-US" sz="1800" b="1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CA" sz="1800" b="1">
                          <a:solidFill>
                            <a:schemeClr val="tx1"/>
                          </a:solidFill>
                          <a:effectLst/>
                        </a:rPr>
                        <a:t>4045 Higley Rd, Suite 344 </a:t>
                      </a:r>
                      <a:endParaRPr lang="en-US" sz="1800" b="1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CA" sz="1800" b="1">
                          <a:solidFill>
                            <a:schemeClr val="tx1"/>
                          </a:solidFill>
                          <a:effectLst/>
                        </a:rPr>
                        <a:t>Dahlgren, VA 22448</a:t>
                      </a:r>
                      <a:endParaRPr lang="en-US" sz="18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6098970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GD35T">
  <a:themeElements>
    <a:clrScheme name="Custom 9">
      <a:dk1>
        <a:srgbClr val="000000"/>
      </a:dk1>
      <a:lt1>
        <a:srgbClr val="FFFFFF"/>
      </a:lt1>
      <a:dk2>
        <a:srgbClr val="003896"/>
      </a:dk2>
      <a:lt2>
        <a:srgbClr val="000000"/>
      </a:lt2>
      <a:accent1>
        <a:srgbClr val="59178A"/>
      </a:accent1>
      <a:accent2>
        <a:srgbClr val="BA122B"/>
      </a:accent2>
      <a:accent3>
        <a:srgbClr val="FFFFFF"/>
      </a:accent3>
      <a:accent4>
        <a:srgbClr val="000000"/>
      </a:accent4>
      <a:accent5>
        <a:srgbClr val="B5ABC4"/>
      </a:accent5>
      <a:accent6>
        <a:srgbClr val="A80F26"/>
      </a:accent6>
      <a:hlink>
        <a:srgbClr val="2777FF"/>
      </a:hlink>
      <a:folHlink>
        <a:srgbClr val="00824A"/>
      </a:folHlink>
    </a:clrScheme>
    <a:fontScheme name="GD35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2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2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GD35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D35T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D35T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D35T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D35T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D35T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D35T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C:\GEN DYN\GD NEW PPT 97\NEW PPT 97\NEW CORP\GD35T.ppt</Template>
  <TotalTime>0</TotalTime>
  <Words>736</Words>
  <Application>Microsoft Office PowerPoint</Application>
  <PresentationFormat>On-screen Show (4:3)</PresentationFormat>
  <Paragraphs>161</Paragraphs>
  <Slides>10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Monotype Sorts</vt:lpstr>
      <vt:lpstr>Times New Roman</vt:lpstr>
      <vt:lpstr>GD35T</vt:lpstr>
      <vt:lpstr>PowerPoint Presentation</vt:lpstr>
      <vt:lpstr>Joint Effects Model Increment 2.0</vt:lpstr>
      <vt:lpstr>JEM 2.0 Hazard Areas and Human Effects</vt:lpstr>
      <vt:lpstr>JEM CCMI Components, by referents</vt:lpstr>
      <vt:lpstr>CCMI Updates for a scalable web application</vt:lpstr>
      <vt:lpstr>Example Scenario Wiring</vt:lpstr>
      <vt:lpstr>Quick integration of a new ISM</vt:lpstr>
      <vt:lpstr>Future Work; Integrate Updated / New Models</vt:lpstr>
      <vt:lpstr>Testing highlights</vt:lpstr>
      <vt:lpstr>Authors’ Contact information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2016-05-31T13:36:42Z</dcterms:created>
  <dcterms:modified xsi:type="dcterms:W3CDTF">2016-06-15T19:10:48Z</dcterms:modified>
</cp:coreProperties>
</file>