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57" r:id="rId2"/>
  </p:sldMasterIdLst>
  <p:notesMasterIdLst>
    <p:notesMasterId r:id="rId14"/>
  </p:notesMasterIdLst>
  <p:sldIdLst>
    <p:sldId id="271" r:id="rId3"/>
    <p:sldId id="272" r:id="rId4"/>
    <p:sldId id="273" r:id="rId5"/>
    <p:sldId id="274" r:id="rId6"/>
    <p:sldId id="276" r:id="rId7"/>
    <p:sldId id="275" r:id="rId8"/>
    <p:sldId id="279" r:id="rId9"/>
    <p:sldId id="278" r:id="rId10"/>
    <p:sldId id="283" r:id="rId11"/>
    <p:sldId id="282" r:id="rId12"/>
    <p:sldId id="281" r:id="rId13"/>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FE3"/>
    <a:srgbClr val="E5F3F7"/>
    <a:srgbClr val="ABFFAB"/>
    <a:srgbClr val="66FF66"/>
    <a:srgbClr val="9900FF"/>
    <a:srgbClr val="E2A7FF"/>
    <a:srgbClr val="FFDB01"/>
    <a:srgbClr val="3A3D44"/>
    <a:srgbClr val="FDEF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06" autoAdjust="0"/>
  </p:normalViewPr>
  <p:slideViewPr>
    <p:cSldViewPr showGuides="1">
      <p:cViewPr>
        <p:scale>
          <a:sx n="100" d="100"/>
          <a:sy n="100" d="100"/>
        </p:scale>
        <p:origin x="-1860" y="-210"/>
      </p:cViewPr>
      <p:guideLst>
        <p:guide orient="horz" pos="245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58EAD87-5A86-4234-9AE2-312128D05CE3}" type="datetimeFigureOut">
              <a:rPr lang="en-US" smtClean="0"/>
              <a:t>6/13/2016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6926091-A835-4A99-BE15-0B33A9E71323}" type="slidenum">
              <a:rPr lang="en-US" smtClean="0"/>
              <a:t>‹#›</a:t>
            </a:fld>
            <a:endParaRPr lang="en-US"/>
          </a:p>
        </p:txBody>
      </p:sp>
    </p:spTree>
    <p:extLst>
      <p:ext uri="{BB962C8B-B14F-4D97-AF65-F5344CB8AC3E}">
        <p14:creationId xmlns:p14="http://schemas.microsoft.com/office/powerpoint/2010/main" val="3987190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DISTRIBUTION A:</a:t>
            </a:r>
            <a:r>
              <a:rPr lang="en-US" sz="1300" dirty="0"/>
              <a:t> Approved for public release; distribution unlimited.</a:t>
            </a:r>
          </a:p>
          <a:p>
            <a:r>
              <a:rPr lang="en-US" sz="1300" b="1" dirty="0"/>
              <a:t>DISTRIBUTION B:</a:t>
            </a:r>
            <a:r>
              <a:rPr lang="en-US" sz="1300" dirty="0"/>
              <a:t> Distribution authorized to U.S. Government agencies; </a:t>
            </a:r>
            <a:r>
              <a:rPr lang="en-US" sz="1300" i="1" dirty="0"/>
              <a:t>reason (month year)</a:t>
            </a:r>
            <a:r>
              <a:rPr lang="en-US" sz="1300" dirty="0"/>
              <a:t>. Other requests for this document shall be referred to </a:t>
            </a:r>
            <a:r>
              <a:rPr lang="en-US" sz="1300" i="1" dirty="0"/>
              <a:t>the name of controlling office</a:t>
            </a:r>
            <a:r>
              <a:rPr lang="en-US" sz="1300" dirty="0"/>
              <a:t>.</a:t>
            </a:r>
          </a:p>
          <a:p>
            <a:r>
              <a:rPr lang="en-US" sz="1300" b="1" dirty="0"/>
              <a:t>DISTRIBUTION C:</a:t>
            </a:r>
            <a:r>
              <a:rPr lang="en-US" sz="1300" dirty="0"/>
              <a:t> Distribution authorized to U.S. Government agencies and their contractors; </a:t>
            </a:r>
            <a:r>
              <a:rPr lang="en-US" sz="1300" i="1" dirty="0"/>
              <a:t>reason</a:t>
            </a:r>
            <a:r>
              <a:rPr lang="en-US" sz="1300" dirty="0"/>
              <a:t> </a:t>
            </a:r>
            <a:r>
              <a:rPr lang="en-US" sz="1300" i="1" dirty="0"/>
              <a:t>(month year)</a:t>
            </a:r>
            <a:r>
              <a:rPr lang="en-US" sz="1300" dirty="0"/>
              <a:t>. Other requests for this document shall be referred to </a:t>
            </a:r>
            <a:r>
              <a:rPr lang="en-US" sz="1300" i="1" dirty="0"/>
              <a:t>the name of controlling office</a:t>
            </a:r>
            <a:r>
              <a:rPr lang="en-US" sz="1300" dirty="0"/>
              <a:t>.</a:t>
            </a:r>
          </a:p>
          <a:p>
            <a:r>
              <a:rPr lang="en-US" sz="1300" b="1" dirty="0"/>
              <a:t>DISTRIBUTION D:</a:t>
            </a:r>
            <a:r>
              <a:rPr lang="en-US" sz="1300" dirty="0"/>
              <a:t> Distribution authorized to Department of Defense (</a:t>
            </a:r>
            <a:r>
              <a:rPr lang="en-US" sz="1300" dirty="0" err="1"/>
              <a:t>DoD</a:t>
            </a:r>
            <a:r>
              <a:rPr lang="en-US" sz="1300" dirty="0"/>
              <a:t>) and U.S. </a:t>
            </a:r>
            <a:r>
              <a:rPr lang="en-US" sz="1300" dirty="0" err="1"/>
              <a:t>DoD</a:t>
            </a:r>
            <a:r>
              <a:rPr lang="en-US" sz="1300" dirty="0"/>
              <a:t> contractors only; </a:t>
            </a:r>
            <a:r>
              <a:rPr lang="en-US" sz="1300" i="1" dirty="0"/>
              <a:t>reason</a:t>
            </a:r>
            <a:r>
              <a:rPr lang="en-US" sz="1300" dirty="0"/>
              <a:t> </a:t>
            </a:r>
            <a:r>
              <a:rPr lang="en-US" sz="1300" i="1" dirty="0"/>
              <a:t>(month year)</a:t>
            </a:r>
            <a:r>
              <a:rPr lang="en-US" sz="1300" dirty="0"/>
              <a:t>. Other requests for this document shall be referred to </a:t>
            </a:r>
            <a:r>
              <a:rPr lang="en-US" sz="1300" i="1" dirty="0"/>
              <a:t>the name of controlling office</a:t>
            </a:r>
            <a:r>
              <a:rPr lang="en-US" sz="1300" dirty="0"/>
              <a:t>.</a:t>
            </a:r>
          </a:p>
          <a:p>
            <a:r>
              <a:rPr lang="en-US" sz="1300" b="1" dirty="0"/>
              <a:t>DISTRIBUTION E:</a:t>
            </a:r>
            <a:r>
              <a:rPr lang="en-US" sz="1300" dirty="0"/>
              <a:t> Distribution authorized to Department of Defense Components only; </a:t>
            </a:r>
            <a:r>
              <a:rPr lang="en-US" sz="1300" i="1" dirty="0"/>
              <a:t>reason (month year)</a:t>
            </a:r>
            <a:r>
              <a:rPr lang="en-US" sz="1300" dirty="0"/>
              <a:t>. Other requests for this document shall be referred to </a:t>
            </a:r>
            <a:r>
              <a:rPr lang="en-US" sz="1300" i="1" dirty="0"/>
              <a:t>the name of controlling office</a:t>
            </a:r>
            <a:r>
              <a:rPr lang="en-US" sz="1300" dirty="0"/>
              <a:t>.</a:t>
            </a:r>
          </a:p>
          <a:p>
            <a:r>
              <a:rPr lang="en-US" sz="1300" b="1" dirty="0"/>
              <a:t>DISTRIBUTION F:</a:t>
            </a:r>
            <a:r>
              <a:rPr lang="en-US" sz="1300" dirty="0"/>
              <a:t> Further dissemination only as directed by </a:t>
            </a:r>
            <a:r>
              <a:rPr lang="en-US" sz="1300" i="1" dirty="0"/>
              <a:t>the name of controlling office (month year)</a:t>
            </a:r>
            <a:r>
              <a:rPr lang="en-US" sz="1300" dirty="0"/>
              <a:t> or higher </a:t>
            </a:r>
            <a:r>
              <a:rPr lang="en-US" sz="1300" dirty="0" err="1"/>
              <a:t>DoD</a:t>
            </a:r>
            <a:r>
              <a:rPr lang="en-US" sz="1300" dirty="0"/>
              <a:t> authority.</a:t>
            </a:r>
          </a:p>
          <a:p>
            <a:r>
              <a:rPr lang="en-US" sz="1300" dirty="0"/>
              <a:t> </a:t>
            </a:r>
          </a:p>
          <a:p>
            <a:r>
              <a:rPr lang="en-US" sz="1300" dirty="0"/>
              <a:t>REASONS:</a:t>
            </a:r>
          </a:p>
          <a:p>
            <a:pPr lvl="0"/>
            <a:r>
              <a:rPr lang="en-US" sz="1300" dirty="0"/>
              <a:t>Administrative or operational use (B, C, D, E)</a:t>
            </a:r>
          </a:p>
          <a:p>
            <a:pPr lvl="0"/>
            <a:r>
              <a:rPr lang="en-US" sz="1300" dirty="0"/>
              <a:t>Contractor performance evaluation (B, E)</a:t>
            </a:r>
          </a:p>
          <a:p>
            <a:pPr lvl="0"/>
            <a:r>
              <a:rPr lang="en-US" sz="1300" dirty="0"/>
              <a:t>Critical technology (B, C, D, E)</a:t>
            </a:r>
          </a:p>
          <a:p>
            <a:pPr lvl="0"/>
            <a:r>
              <a:rPr lang="en-US" sz="1300" dirty="0"/>
              <a:t>Direct military support (E)</a:t>
            </a:r>
          </a:p>
          <a:p>
            <a:pPr lvl="0"/>
            <a:r>
              <a:rPr lang="en-US" sz="1300" dirty="0"/>
              <a:t>Export controlled (B, C, D, E)</a:t>
            </a:r>
          </a:p>
          <a:p>
            <a:pPr lvl="0"/>
            <a:r>
              <a:rPr lang="en-US" sz="1300" dirty="0"/>
              <a:t>Foreign government information (B, C, D, E)</a:t>
            </a:r>
          </a:p>
          <a:p>
            <a:pPr lvl="0"/>
            <a:r>
              <a:rPr lang="en-US" sz="1300" dirty="0"/>
              <a:t>Operations security (B, E)</a:t>
            </a:r>
          </a:p>
          <a:p>
            <a:pPr lvl="0"/>
            <a:r>
              <a:rPr lang="en-US" sz="1300" dirty="0"/>
              <a:t>Premature dissemination (B, E)</a:t>
            </a:r>
          </a:p>
          <a:p>
            <a:pPr lvl="0"/>
            <a:r>
              <a:rPr lang="en-US" sz="1300" dirty="0"/>
              <a:t>Proprietary information (B, E)</a:t>
            </a:r>
          </a:p>
          <a:p>
            <a:pPr lvl="0"/>
            <a:r>
              <a:rPr lang="en-US" sz="1300" dirty="0"/>
              <a:t>Test and evaluation (B, E)</a:t>
            </a:r>
          </a:p>
          <a:p>
            <a:pPr lvl="0"/>
            <a:r>
              <a:rPr lang="en-US" sz="1300" dirty="0"/>
              <a:t>Software documentation (B, C, D, E)</a:t>
            </a:r>
          </a:p>
          <a:p>
            <a:pPr lvl="0"/>
            <a:r>
              <a:rPr lang="en-US" sz="1300" dirty="0"/>
              <a:t>Specific authority (B, C, D, E)</a:t>
            </a:r>
          </a:p>
          <a:p>
            <a:pPr lvl="0"/>
            <a:r>
              <a:rPr lang="en-US" sz="1300" dirty="0"/>
              <a:t>Vulnerability information (B, C, D, E)</a:t>
            </a:r>
          </a:p>
        </p:txBody>
      </p:sp>
      <p:sp>
        <p:nvSpPr>
          <p:cNvPr id="4" name="Slide Number Placeholder 3"/>
          <p:cNvSpPr>
            <a:spLocks noGrp="1"/>
          </p:cNvSpPr>
          <p:nvPr>
            <p:ph type="sldNum" sz="quarter" idx="10"/>
          </p:nvPr>
        </p:nvSpPr>
        <p:spPr/>
        <p:txBody>
          <a:bodyPr/>
          <a:lstStyle/>
          <a:p>
            <a:fld id="{16926091-A835-4A99-BE15-0B33A9E71323}" type="slidenum">
              <a:rPr lang="en-US" smtClean="0"/>
              <a:t>1</a:t>
            </a:fld>
            <a:endParaRPr lang="en-US"/>
          </a:p>
        </p:txBody>
      </p:sp>
    </p:spTree>
    <p:extLst>
      <p:ext uri="{BB962C8B-B14F-4D97-AF65-F5344CB8AC3E}">
        <p14:creationId xmlns:p14="http://schemas.microsoft.com/office/powerpoint/2010/main" val="676324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Harold,</a:t>
            </a:r>
            <a:r>
              <a:rPr lang="en-US" baseline="0" dirty="0" smtClean="0"/>
              <a:t> I’ll supply the same image using the smoothed flow after it finished running.</a:t>
            </a:r>
            <a:endParaRPr lang="en-US" dirty="0" smtClean="0"/>
          </a:p>
        </p:txBody>
      </p:sp>
      <p:sp>
        <p:nvSpPr>
          <p:cNvPr id="4" name="Slide Number Placeholder 3"/>
          <p:cNvSpPr>
            <a:spLocks noGrp="1"/>
          </p:cNvSpPr>
          <p:nvPr>
            <p:ph type="sldNum" sz="quarter" idx="10"/>
          </p:nvPr>
        </p:nvSpPr>
        <p:spPr/>
        <p:txBody>
          <a:bodyPr/>
          <a:lstStyle/>
          <a:p>
            <a:fld id="{16926091-A835-4A99-BE15-0B33A9E71323}" type="slidenum">
              <a:rPr lang="en-US" smtClean="0"/>
              <a:t>6</a:t>
            </a:fld>
            <a:endParaRPr lang="en-US"/>
          </a:p>
        </p:txBody>
      </p:sp>
    </p:spTree>
    <p:extLst>
      <p:ext uri="{BB962C8B-B14F-4D97-AF65-F5344CB8AC3E}">
        <p14:creationId xmlns:p14="http://schemas.microsoft.com/office/powerpoint/2010/main" val="641820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Darcy flow</a:t>
            </a:r>
            <a:r>
              <a:rPr lang="en-US" baseline="0" dirty="0" smtClean="0"/>
              <a:t> drag model is fairly well accepted in the porous media models. It is commonly referred to as “Darcy’s law”. The coefficient is fitted using data, but it is applicable in many forms of porous media.</a:t>
            </a:r>
            <a:endParaRPr lang="en-US" dirty="0"/>
          </a:p>
        </p:txBody>
      </p:sp>
      <p:sp>
        <p:nvSpPr>
          <p:cNvPr id="4" name="Slide Number Placeholder 3"/>
          <p:cNvSpPr>
            <a:spLocks noGrp="1"/>
          </p:cNvSpPr>
          <p:nvPr>
            <p:ph type="sldNum" sz="quarter" idx="10"/>
          </p:nvPr>
        </p:nvSpPr>
        <p:spPr/>
        <p:txBody>
          <a:bodyPr/>
          <a:lstStyle/>
          <a:p>
            <a:fld id="{16926091-A835-4A99-BE15-0B33A9E71323}" type="slidenum">
              <a:rPr lang="en-US" smtClean="0"/>
              <a:t>8</a:t>
            </a:fld>
            <a:endParaRPr lang="en-US"/>
          </a:p>
        </p:txBody>
      </p:sp>
    </p:spTree>
    <p:extLst>
      <p:ext uri="{BB962C8B-B14F-4D97-AF65-F5344CB8AC3E}">
        <p14:creationId xmlns:p14="http://schemas.microsoft.com/office/powerpoint/2010/main" val="3176970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image" Target="../media/image1.png"/><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4320209" y="1462834"/>
            <a:ext cx="4267200" cy="1146175"/>
          </a:xfrm>
        </p:spPr>
        <p:txBody>
          <a:bodyPr anchor="t">
            <a:normAutofit/>
          </a:bodyPr>
          <a:lstStyle>
            <a:lvl1pPr algn="ctr">
              <a:defRPr sz="2800" b="1">
                <a:solidFill>
                  <a:schemeClr val="tx2"/>
                </a:solidFill>
                <a:latin typeface="Cambria" panose="02040503050406030204"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4320209" y="2456609"/>
            <a:ext cx="4267200" cy="457200"/>
          </a:xfrm>
        </p:spPr>
        <p:txBody>
          <a:bodyPr>
            <a:normAutofit/>
          </a:bodyPr>
          <a:lstStyle>
            <a:lvl1pPr marL="0" indent="0" algn="ctr">
              <a:buNone/>
              <a:defRPr sz="2000" i="1">
                <a:solidFill>
                  <a:schemeClr val="accent1"/>
                </a:solidFill>
                <a:latin typeface="Cambria" panose="020405030504060302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TextBox 7"/>
          <p:cNvSpPr txBox="1"/>
          <p:nvPr userDrawn="1"/>
        </p:nvSpPr>
        <p:spPr>
          <a:xfrm>
            <a:off x="4320209" y="3925965"/>
            <a:ext cx="4267200" cy="261610"/>
          </a:xfrm>
          <a:prstGeom prst="rect">
            <a:avLst/>
          </a:prstGeom>
          <a:noFill/>
        </p:spPr>
        <p:txBody>
          <a:bodyPr wrap="square" rtlCol="0">
            <a:spAutoFit/>
          </a:bodyPr>
          <a:lstStyle/>
          <a:p>
            <a:pPr algn="ctr"/>
            <a:r>
              <a:rPr lang="en-US" sz="1100" i="1" dirty="0" smtClean="0"/>
              <a:t>Presented by</a:t>
            </a:r>
            <a:endParaRPr lang="en-US" sz="1100" i="1" dirty="0"/>
          </a:p>
        </p:txBody>
      </p:sp>
      <p:sp>
        <p:nvSpPr>
          <p:cNvPr id="10" name="Text Placeholder 9"/>
          <p:cNvSpPr>
            <a:spLocks noGrp="1"/>
          </p:cNvSpPr>
          <p:nvPr>
            <p:ph type="body" sz="quarter" idx="10"/>
          </p:nvPr>
        </p:nvSpPr>
        <p:spPr>
          <a:xfrm>
            <a:off x="4320209" y="4154145"/>
            <a:ext cx="4191000" cy="457200"/>
          </a:xfrm>
        </p:spPr>
        <p:txBody>
          <a:bodyPr>
            <a:normAutofit/>
          </a:bodyPr>
          <a:lstStyle>
            <a:lvl1pPr marL="0" indent="0" algn="ctr">
              <a:buNone/>
              <a:defRPr sz="2000" b="1"/>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
        <p:nvSpPr>
          <p:cNvPr id="12" name="Text Placeholder 11"/>
          <p:cNvSpPr>
            <a:spLocks noGrp="1"/>
          </p:cNvSpPr>
          <p:nvPr>
            <p:ph type="body" sz="quarter" idx="11"/>
          </p:nvPr>
        </p:nvSpPr>
        <p:spPr>
          <a:xfrm>
            <a:off x="4320209" y="4458945"/>
            <a:ext cx="4191000" cy="381000"/>
          </a:xfrm>
        </p:spPr>
        <p:txBody>
          <a:bodyPr>
            <a:noAutofit/>
          </a:bodyPr>
          <a:lstStyle>
            <a:lvl1pPr marL="0" indent="0" algn="ctr">
              <a:buNone/>
              <a:defRPr sz="1600" i="1"/>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smtClean="0"/>
              <a:t>Click to edit Master text styles</a:t>
            </a:r>
          </a:p>
        </p:txBody>
      </p:sp>
      <p:sp>
        <p:nvSpPr>
          <p:cNvPr id="14" name="Text Placeholder 13"/>
          <p:cNvSpPr>
            <a:spLocks noGrp="1"/>
          </p:cNvSpPr>
          <p:nvPr>
            <p:ph type="body" sz="quarter" idx="12"/>
          </p:nvPr>
        </p:nvSpPr>
        <p:spPr>
          <a:xfrm>
            <a:off x="4320209" y="3066209"/>
            <a:ext cx="4267200" cy="304800"/>
          </a:xfrm>
        </p:spPr>
        <p:txBody>
          <a:bodyPr>
            <a:noAutofit/>
          </a:bodyPr>
          <a:lstStyle>
            <a:lvl1pPr marL="0" indent="0" algn="ctr">
              <a:buFontTx/>
              <a:buNone/>
              <a:defRPr sz="1600">
                <a:solidFill>
                  <a:schemeClr val="accent1"/>
                </a:solidFill>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smtClean="0"/>
              <a:t>Click to edit Master text styles</a:t>
            </a:r>
          </a:p>
        </p:txBody>
      </p:sp>
      <p:sp>
        <p:nvSpPr>
          <p:cNvPr id="11" name="Rectangle 10"/>
          <p:cNvSpPr/>
          <p:nvPr userDrawn="1"/>
        </p:nvSpPr>
        <p:spPr>
          <a:xfrm>
            <a:off x="0" y="6107596"/>
            <a:ext cx="3483665" cy="750404"/>
          </a:xfrm>
          <a:prstGeom prst="rect">
            <a:avLst/>
          </a:prstGeom>
        </p:spPr>
        <p:txBody>
          <a:bodyPr wrap="square" anchor="ctr">
            <a:noAutofit/>
          </a:bodyPr>
          <a:lstStyle/>
          <a:p>
            <a:pPr algn="ctr"/>
            <a:r>
              <a:rPr lang="en-US" sz="1300" b="0" dirty="0" smtClean="0">
                <a:solidFill>
                  <a:srgbClr val="FFDB01"/>
                </a:solidFill>
                <a:latin typeface="Cambria" panose="02040503050406030204" pitchFamily="18" charset="0"/>
              </a:rPr>
              <a:t>CBR</a:t>
            </a:r>
            <a:r>
              <a:rPr lang="en-US" sz="1300" b="0" baseline="0" dirty="0" smtClean="0">
                <a:solidFill>
                  <a:srgbClr val="FFDB01"/>
                </a:solidFill>
                <a:latin typeface="Cambria" panose="02040503050406030204" pitchFamily="18" charset="0"/>
              </a:rPr>
              <a:t> Analysis, Testing, and Systems Engineering Branch</a:t>
            </a:r>
            <a:r>
              <a:rPr lang="en-US" sz="1300" b="0" dirty="0" smtClean="0">
                <a:solidFill>
                  <a:srgbClr val="FFDB01"/>
                </a:solidFill>
                <a:latin typeface="+mj-lt"/>
              </a:rPr>
              <a:t/>
            </a:r>
            <a:br>
              <a:rPr lang="en-US" sz="1300" b="0" dirty="0" smtClean="0">
                <a:solidFill>
                  <a:srgbClr val="FFDB01"/>
                </a:solidFill>
                <a:latin typeface="+mj-lt"/>
              </a:rPr>
            </a:br>
            <a:r>
              <a:rPr lang="en-US" sz="1100" b="0" i="0" dirty="0" smtClean="0">
                <a:solidFill>
                  <a:schemeClr val="bg1">
                    <a:lumMod val="85000"/>
                  </a:schemeClr>
                </a:solidFill>
                <a:latin typeface="+mj-lt"/>
              </a:rPr>
              <a:t>(B24)</a:t>
            </a:r>
          </a:p>
        </p:txBody>
      </p:sp>
      <p:sp>
        <p:nvSpPr>
          <p:cNvPr id="16" name="Text Placeholder 15"/>
          <p:cNvSpPr>
            <a:spLocks noGrp="1"/>
          </p:cNvSpPr>
          <p:nvPr>
            <p:ph type="body" sz="quarter" idx="13"/>
          </p:nvPr>
        </p:nvSpPr>
        <p:spPr>
          <a:xfrm>
            <a:off x="3504319" y="6211956"/>
            <a:ext cx="5639681" cy="646043"/>
          </a:xfrm>
        </p:spPr>
        <p:txBody>
          <a:bodyPr bIns="0" anchor="ctr">
            <a:noAutofit/>
          </a:bodyPr>
          <a:lstStyle>
            <a:lvl1pPr marL="0" indent="0" algn="ctr">
              <a:buFontTx/>
              <a:buNone/>
              <a:defRPr sz="800">
                <a:solidFill>
                  <a:schemeClr val="tx1">
                    <a:lumMod val="65000"/>
                    <a:lumOff val="35000"/>
                  </a:schemeClr>
                </a:solidFill>
              </a:defRPr>
            </a:lvl1pPr>
            <a:lvl2pPr marL="457200" indent="0">
              <a:buFontTx/>
              <a:buNone/>
              <a:defRPr sz="1000"/>
            </a:lvl2pPr>
            <a:lvl3pPr marL="914400" indent="0">
              <a:buFontTx/>
              <a:buNone/>
              <a:defRPr sz="1000"/>
            </a:lvl3pPr>
            <a:lvl4pPr marL="1371600" indent="0">
              <a:buFontTx/>
              <a:buNone/>
              <a:defRPr sz="1000"/>
            </a:lvl4pPr>
            <a:lvl5pPr marL="1828800" indent="0">
              <a:buFontTx/>
              <a:buNone/>
              <a:defRPr sz="1000"/>
            </a:lvl5pPr>
          </a:lstStyle>
          <a:p>
            <a:pPr lvl="0"/>
            <a:r>
              <a:rPr lang="en-US" smtClean="0"/>
              <a:t>Click to edit Master text styles</a:t>
            </a:r>
          </a:p>
        </p:txBody>
      </p:sp>
      <p:graphicFrame>
        <p:nvGraphicFramePr>
          <p:cNvPr id="4" name="Object 3" descr="Parchment"/>
          <p:cNvGraphicFramePr>
            <a:graphicFrameLocks noChangeAspect="1"/>
          </p:cNvGraphicFramePr>
          <p:nvPr userDrawn="1">
            <p:extLst>
              <p:ext uri="{D42A27DB-BD31-4B8C-83A1-F6EECF244321}">
                <p14:modId xmlns:p14="http://schemas.microsoft.com/office/powerpoint/2010/main" val="3240659281"/>
              </p:ext>
            </p:extLst>
          </p:nvPr>
        </p:nvGraphicFramePr>
        <p:xfrm>
          <a:off x="251520" y="87313"/>
          <a:ext cx="2995612" cy="1652587"/>
        </p:xfrm>
        <a:graphic>
          <a:graphicData uri="http://schemas.openxmlformats.org/presentationml/2006/ole">
            <mc:AlternateContent xmlns:mc="http://schemas.openxmlformats.org/markup-compatibility/2006">
              <mc:Choice xmlns:v="urn:schemas-microsoft-com:vml" Requires="v">
                <p:oleObj spid="_x0000_s1029" name="Photo Editor Photo" r:id="rId4" imgW="3809524" imgH="2095793" progId="">
                  <p:embed/>
                </p:oleObj>
              </mc:Choice>
              <mc:Fallback>
                <p:oleObj name="Photo Editor Photo" r:id="rId4" imgW="3809524" imgH="2095793" progId="">
                  <p:embed/>
                  <p:pic>
                    <p:nvPicPr>
                      <p:cNvPr id="0" name="Object 1" descr="Parchme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87313"/>
                        <a:ext cx="2995612" cy="16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6047112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3732321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966337"/>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146615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014745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36228"/>
            <a:ext cx="4038600" cy="52871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36228"/>
            <a:ext cx="4038600" cy="52871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463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20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95209"/>
            <a:ext cx="4040188" cy="4628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20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95209"/>
            <a:ext cx="4041775" cy="4628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3332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4048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513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4" name="Straight Connector 3"/>
          <p:cNvCxnSpPr/>
          <p:nvPr userDrawn="1"/>
        </p:nvCxnSpPr>
        <p:spPr>
          <a:xfrm>
            <a:off x="4569020" y="1139169"/>
            <a:ext cx="0" cy="2726599"/>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42608" y="3886200"/>
            <a:ext cx="441406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Picture Placeholder 16"/>
          <p:cNvSpPr>
            <a:spLocks noGrp="1"/>
          </p:cNvSpPr>
          <p:nvPr>
            <p:ph type="pic" sz="quarter" idx="10"/>
          </p:nvPr>
        </p:nvSpPr>
        <p:spPr>
          <a:xfrm>
            <a:off x="4713439" y="1231120"/>
            <a:ext cx="4260850" cy="2543973"/>
          </a:xfrm>
        </p:spPr>
        <p:txBody>
          <a:bodyPr/>
          <a:lstStyle/>
          <a:p>
            <a:r>
              <a:rPr lang="en-US" smtClean="0"/>
              <a:t>Click icon to add picture</a:t>
            </a:r>
            <a:endParaRPr lang="en-US"/>
          </a:p>
        </p:txBody>
      </p:sp>
      <p:sp>
        <p:nvSpPr>
          <p:cNvPr id="19" name="Text Placeholder 18"/>
          <p:cNvSpPr>
            <a:spLocks noGrp="1"/>
          </p:cNvSpPr>
          <p:nvPr>
            <p:ph type="body" sz="quarter" idx="11"/>
          </p:nvPr>
        </p:nvSpPr>
        <p:spPr>
          <a:xfrm>
            <a:off x="193374" y="1220788"/>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smtClean="0"/>
              <a:t>Click to edit Master text styles</a:t>
            </a:r>
          </a:p>
          <a:p>
            <a:pPr lvl="1"/>
            <a:r>
              <a:rPr lang="en-US" smtClean="0"/>
              <a:t>Second level</a:t>
            </a:r>
          </a:p>
          <a:p>
            <a:pPr lvl="2"/>
            <a:r>
              <a:rPr lang="en-US" smtClean="0"/>
              <a:t>Third level</a:t>
            </a:r>
          </a:p>
        </p:txBody>
      </p:sp>
      <p:sp>
        <p:nvSpPr>
          <p:cNvPr id="20" name="Text Placeholder 18"/>
          <p:cNvSpPr>
            <a:spLocks noGrp="1"/>
          </p:cNvSpPr>
          <p:nvPr>
            <p:ph type="body" sz="quarter" idx="12"/>
          </p:nvPr>
        </p:nvSpPr>
        <p:spPr>
          <a:xfrm>
            <a:off x="193374" y="4065304"/>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smtClean="0"/>
              <a:t>Click to edit Master text styles</a:t>
            </a:r>
          </a:p>
          <a:p>
            <a:pPr lvl="1"/>
            <a:r>
              <a:rPr lang="en-US" smtClean="0"/>
              <a:t>Second level</a:t>
            </a:r>
          </a:p>
          <a:p>
            <a:pPr lvl="2"/>
            <a:r>
              <a:rPr lang="en-US" smtClean="0"/>
              <a:t>Third level</a:t>
            </a:r>
          </a:p>
        </p:txBody>
      </p:sp>
      <p:sp>
        <p:nvSpPr>
          <p:cNvPr id="21" name="Text Placeholder 18"/>
          <p:cNvSpPr>
            <a:spLocks noGrp="1"/>
          </p:cNvSpPr>
          <p:nvPr>
            <p:ph type="body" sz="quarter" idx="13"/>
          </p:nvPr>
        </p:nvSpPr>
        <p:spPr>
          <a:xfrm>
            <a:off x="4713439" y="4065304"/>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smtClean="0"/>
              <a:t>Click to edit Master text styles</a:t>
            </a:r>
          </a:p>
          <a:p>
            <a:pPr lvl="1"/>
            <a:r>
              <a:rPr lang="en-US" smtClean="0"/>
              <a:t>Second level</a:t>
            </a:r>
          </a:p>
          <a:p>
            <a:pPr lvl="2"/>
            <a:r>
              <a:rPr lang="en-US" smtClean="0"/>
              <a:t>Third level</a:t>
            </a:r>
          </a:p>
        </p:txBody>
      </p:sp>
      <p:cxnSp>
        <p:nvCxnSpPr>
          <p:cNvPr id="26" name="Straight Connector 25"/>
          <p:cNvCxnSpPr/>
          <p:nvPr userDrawn="1"/>
        </p:nvCxnSpPr>
        <p:spPr>
          <a:xfrm>
            <a:off x="4587324" y="3886200"/>
            <a:ext cx="441406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569020" y="3907063"/>
            <a:ext cx="0" cy="2726599"/>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39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9997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966337"/>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146615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87822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36228"/>
            <a:ext cx="4038600" cy="52871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36228"/>
            <a:ext cx="4038600" cy="52871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73986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20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95209"/>
            <a:ext cx="4040188" cy="4628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520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95209"/>
            <a:ext cx="4041775" cy="4628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44005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4356988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705858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Qua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cxnSp>
        <p:nvCxnSpPr>
          <p:cNvPr id="4" name="Straight Connector 3"/>
          <p:cNvCxnSpPr/>
          <p:nvPr userDrawn="1"/>
        </p:nvCxnSpPr>
        <p:spPr>
          <a:xfrm>
            <a:off x="4569020" y="1139169"/>
            <a:ext cx="0" cy="2726599"/>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42608" y="3886200"/>
            <a:ext cx="441406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Picture Placeholder 16"/>
          <p:cNvSpPr>
            <a:spLocks noGrp="1"/>
          </p:cNvSpPr>
          <p:nvPr>
            <p:ph type="pic" sz="quarter" idx="10"/>
          </p:nvPr>
        </p:nvSpPr>
        <p:spPr>
          <a:xfrm>
            <a:off x="4713439" y="1231120"/>
            <a:ext cx="4260850" cy="2543973"/>
          </a:xfrm>
        </p:spPr>
        <p:txBody>
          <a:bodyPr/>
          <a:lstStyle/>
          <a:p>
            <a:endParaRPr lang="en-US"/>
          </a:p>
        </p:txBody>
      </p:sp>
      <p:sp>
        <p:nvSpPr>
          <p:cNvPr id="19" name="Text Placeholder 18"/>
          <p:cNvSpPr>
            <a:spLocks noGrp="1"/>
          </p:cNvSpPr>
          <p:nvPr>
            <p:ph type="body" sz="quarter" idx="11"/>
          </p:nvPr>
        </p:nvSpPr>
        <p:spPr>
          <a:xfrm>
            <a:off x="193374" y="1220788"/>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0" name="Text Placeholder 18"/>
          <p:cNvSpPr>
            <a:spLocks noGrp="1"/>
          </p:cNvSpPr>
          <p:nvPr>
            <p:ph type="body" sz="quarter" idx="12"/>
          </p:nvPr>
        </p:nvSpPr>
        <p:spPr>
          <a:xfrm>
            <a:off x="193374" y="4065304"/>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8"/>
          <p:cNvSpPr>
            <a:spLocks noGrp="1"/>
          </p:cNvSpPr>
          <p:nvPr>
            <p:ph type="body" sz="quarter" idx="13"/>
          </p:nvPr>
        </p:nvSpPr>
        <p:spPr>
          <a:xfrm>
            <a:off x="4713439" y="4065304"/>
            <a:ext cx="4229100" cy="2570162"/>
          </a:xfrm>
        </p:spPr>
        <p:txBody>
          <a:bodyPr/>
          <a:lstStyle>
            <a:lvl1pPr marL="112713" indent="-112713">
              <a:defRPr sz="1600" b="1"/>
            </a:lvl1pPr>
            <a:lvl2pPr marL="342900" indent="-112713">
              <a:tabLst/>
              <a:defRPr sz="1400"/>
            </a:lvl2pPr>
            <a:lvl3pPr marL="515938" indent="-117475">
              <a:defRPr sz="1400"/>
            </a:lvl3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26" name="Straight Connector 25"/>
          <p:cNvCxnSpPr/>
          <p:nvPr userDrawn="1"/>
        </p:nvCxnSpPr>
        <p:spPr>
          <a:xfrm>
            <a:off x="4587324" y="3886200"/>
            <a:ext cx="441406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569020" y="3907063"/>
            <a:ext cx="0" cy="2726599"/>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8441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png"/><Relationship Id="rId5" Type="http://schemas.openxmlformats.org/officeDocument/2006/relationships/slideLayout" Target="../slideLayouts/slideLayout13.xml"/><Relationship Id="rId10" Type="http://schemas.openxmlformats.org/officeDocument/2006/relationships/oleObject" Target="../embeddings/oleObject3.bin"/><Relationship Id="rId4" Type="http://schemas.openxmlformats.org/officeDocument/2006/relationships/slideLayout" Target="../slideLayouts/slideLayout12.xml"/><Relationship Id="rId9" Type="http://schemas.openxmlformats.org/officeDocument/2006/relationships/vmlDrawing" Target="../drawings/vmlDrawing3.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p:nvPr/>
        </p:nvSpPr>
        <p:spPr>
          <a:xfrm>
            <a:off x="0" y="6500191"/>
            <a:ext cx="8567057" cy="355339"/>
          </a:xfrm>
          <a:prstGeom prst="rect">
            <a:avLst/>
          </a:prstGeom>
          <a:gradFill flip="none" rotWithShape="1">
            <a:gsLst>
              <a:gs pos="100000">
                <a:schemeClr val="bg1">
                  <a:lumMod val="85000"/>
                </a:schemeClr>
              </a:gs>
              <a:gs pos="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0"/>
            <a:ext cx="2365180" cy="815009"/>
          </a:xfrm>
          <a:prstGeom prst="rect">
            <a:avLst/>
          </a:prstGeom>
          <a:gradFill>
            <a:gsLst>
              <a:gs pos="0">
                <a:schemeClr val="bg1">
                  <a:lumMod val="8500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17542" y="0"/>
            <a:ext cx="7747663" cy="81500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469"/>
            <a:ext cx="8229600" cy="524630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0" y="820947"/>
            <a:ext cx="9144000" cy="86834"/>
          </a:xfrm>
          <a:prstGeom prst="rect">
            <a:avLst/>
          </a:prstGeom>
          <a:gradFill>
            <a:gsLst>
              <a:gs pos="0">
                <a:schemeClr val="tx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790267" y="6605137"/>
            <a:ext cx="1353721" cy="261610"/>
          </a:xfrm>
          <a:prstGeom prst="rect">
            <a:avLst/>
          </a:prstGeom>
          <a:noFill/>
        </p:spPr>
        <p:txBody>
          <a:bodyPr wrap="square" rIns="182880" rtlCol="0">
            <a:spAutoFit/>
          </a:bodyPr>
          <a:lstStyle/>
          <a:p>
            <a:pPr algn="r"/>
            <a:fld id="{13C08B1B-55A2-42BD-A74E-BCC248896FE9}" type="slidenum">
              <a:rPr lang="en-US" sz="1100" b="0" smtClean="0">
                <a:solidFill>
                  <a:schemeClr val="tx1">
                    <a:lumMod val="50000"/>
                    <a:lumOff val="50000"/>
                  </a:schemeClr>
                </a:solidFill>
              </a:rPr>
              <a:t>‹#›</a:t>
            </a:fld>
            <a:endParaRPr lang="en-US" sz="1100" b="0" dirty="0">
              <a:solidFill>
                <a:schemeClr val="tx1">
                  <a:lumMod val="50000"/>
                  <a:lumOff val="50000"/>
                </a:schemeClr>
              </a:solidFill>
            </a:endParaRPr>
          </a:p>
        </p:txBody>
      </p:sp>
      <p:sp>
        <p:nvSpPr>
          <p:cNvPr id="13" name="TextBox 12"/>
          <p:cNvSpPr txBox="1"/>
          <p:nvPr/>
        </p:nvSpPr>
        <p:spPr>
          <a:xfrm>
            <a:off x="755576" y="6543206"/>
            <a:ext cx="7657897" cy="312324"/>
          </a:xfrm>
          <a:prstGeom prst="rect">
            <a:avLst/>
          </a:prstGeom>
          <a:noFill/>
        </p:spPr>
        <p:txBody>
          <a:bodyPr wrap="square" tIns="0" bIns="0" rtlCol="0" anchor="ctr">
            <a:noAutofit/>
          </a:bodyPr>
          <a:lstStyle/>
          <a:p>
            <a:pPr algn="ctr"/>
            <a:r>
              <a:rPr lang="en-US" sz="800" i="1" dirty="0" smtClean="0">
                <a:solidFill>
                  <a:schemeClr val="tx1">
                    <a:lumMod val="50000"/>
                    <a:lumOff val="50000"/>
                  </a:schemeClr>
                </a:solidFill>
              </a:rPr>
              <a:t>UNCLASSIFIED – NSWCDD-PN-16-00224 – Approved for Public Release</a:t>
            </a:r>
          </a:p>
          <a:p>
            <a:pPr algn="ctr"/>
            <a:r>
              <a:rPr lang="en-US" sz="800" i="1" dirty="0" smtClean="0">
                <a:solidFill>
                  <a:schemeClr val="tx1">
                    <a:lumMod val="50000"/>
                    <a:lumOff val="50000"/>
                  </a:schemeClr>
                </a:solidFill>
              </a:rPr>
              <a:t>Distribution Statement A; Distribution is unlimited</a:t>
            </a:r>
          </a:p>
        </p:txBody>
      </p:sp>
      <p:graphicFrame>
        <p:nvGraphicFramePr>
          <p:cNvPr id="4" name="Object 3" descr="Parchment"/>
          <p:cNvGraphicFramePr>
            <a:graphicFrameLocks noChangeAspect="1"/>
          </p:cNvGraphicFramePr>
          <p:nvPr userDrawn="1">
            <p:extLst>
              <p:ext uri="{D42A27DB-BD31-4B8C-83A1-F6EECF244321}">
                <p14:modId xmlns:p14="http://schemas.microsoft.com/office/powerpoint/2010/main" val="1361868"/>
              </p:ext>
            </p:extLst>
          </p:nvPr>
        </p:nvGraphicFramePr>
        <p:xfrm>
          <a:off x="35496" y="116632"/>
          <a:ext cx="1174747" cy="648072"/>
        </p:xfrm>
        <a:graphic>
          <a:graphicData uri="http://schemas.openxmlformats.org/presentationml/2006/ole">
            <mc:AlternateContent xmlns:mc="http://schemas.openxmlformats.org/markup-compatibility/2006">
              <mc:Choice xmlns:v="urn:schemas-microsoft-com:vml" Requires="v">
                <p:oleObj spid="_x0000_s2054" name="Photo Editor Photo" r:id="rId11" imgW="3809524" imgH="2095793" progId="">
                  <p:embed/>
                </p:oleObj>
              </mc:Choice>
              <mc:Fallback>
                <p:oleObj name="Photo Editor Photo" r:id="rId11" imgW="3809524" imgH="2095793" progId="">
                  <p:embed/>
                  <p:pic>
                    <p:nvPicPr>
                      <p:cNvPr id="0" name="Object 1" descr="Parchmen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496" y="116632"/>
                        <a:ext cx="1174747" cy="64807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353734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txStyles>
    <p:titleStyle>
      <a:lvl1pPr algn="l" defTabSz="914400" rtl="0" eaLnBrk="1" latinLnBrk="0" hangingPunct="1">
        <a:spcBef>
          <a:spcPct val="0"/>
        </a:spcBef>
        <a:buNone/>
        <a:defRPr sz="3400" b="1" kern="1200">
          <a:solidFill>
            <a:schemeClr val="tx2"/>
          </a:solidFill>
          <a:latin typeface="+mj-lt"/>
          <a:ea typeface="+mj-ea"/>
          <a:cs typeface="+mj-cs"/>
        </a:defRPr>
      </a:lvl1pPr>
    </p:titleStyle>
    <p:bodyStyle>
      <a:lvl1pPr marL="230188" indent="-230188" algn="l" defTabSz="914400" rtl="0" eaLnBrk="1" latinLnBrk="0" hangingPunct="1">
        <a:spcBef>
          <a:spcPct val="20000"/>
        </a:spcBef>
        <a:buFont typeface="Wingdings" panose="05000000000000000000" pitchFamily="2" charset="2"/>
        <a:buChar char="§"/>
        <a:defRPr sz="2800" kern="1200">
          <a:solidFill>
            <a:schemeClr val="tx1"/>
          </a:solidFill>
          <a:latin typeface="+mn-lt"/>
          <a:ea typeface="+mn-ea"/>
          <a:cs typeface="+mn-cs"/>
        </a:defRPr>
      </a:lvl1pPr>
      <a:lvl2pPr marL="571500" indent="-282575"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800100" indent="-16827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089025"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317625" indent="-174625"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2365180" cy="973026"/>
          </a:xfrm>
          <a:prstGeom prst="rect">
            <a:avLst/>
          </a:prstGeom>
          <a:gradFill>
            <a:gsLst>
              <a:gs pos="0">
                <a:schemeClr val="bg1">
                  <a:lumMod val="8500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950167"/>
            <a:ext cx="9144000" cy="86834"/>
          </a:xfrm>
          <a:prstGeom prst="rect">
            <a:avLst/>
          </a:prstGeom>
          <a:gradFill>
            <a:gsLst>
              <a:gs pos="0">
                <a:schemeClr val="tx2"/>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197864"/>
            <a:ext cx="8229600" cy="5248656"/>
          </a:xfrm>
          <a:prstGeom prst="rect">
            <a:avLst/>
          </a:prstGeom>
        </p:spPr>
        <p:txBody>
          <a:bodyPr vert="horz" lIns="91440" tIns="45720" rIns="91440" bIns="45720" rtlCol="0">
            <a:normAutofit/>
          </a:bodyPr>
          <a:lstStyle/>
          <a:p>
            <a:pPr marL="230188" lvl="0" indent="-230188" algn="l" defTabSz="914400" rtl="0" eaLnBrk="1" latinLnBrk="0" hangingPunct="1">
              <a:spcBef>
                <a:spcPct val="20000"/>
              </a:spcBef>
              <a:buFont typeface="Wingdings" panose="05000000000000000000" pitchFamily="2" charset="2"/>
              <a:buChar char="§"/>
            </a:pPr>
            <a:r>
              <a:rPr lang="en-US" dirty="0" smtClean="0"/>
              <a:t>Click to edit Master text styles</a:t>
            </a:r>
          </a:p>
          <a:p>
            <a:pPr marL="684213" lvl="1" indent="-223838" algn="l" defTabSz="914400" rtl="0" eaLnBrk="1" latinLnBrk="0" hangingPunct="1">
              <a:spcBef>
                <a:spcPct val="20000"/>
              </a:spcBef>
              <a:buFont typeface="Arial" panose="020B0604020202020204" pitchFamily="34" charset="0"/>
              <a:buChar char="–"/>
            </a:pPr>
            <a:r>
              <a:rPr lang="en-US" dirty="0" smtClean="0"/>
              <a:t>Second level</a:t>
            </a:r>
          </a:p>
          <a:p>
            <a:pPr marL="1027113" lvl="2" indent="-225425" algn="l" defTabSz="914400" rtl="0" eaLnBrk="1" latinLnBrk="0" hangingPunct="1">
              <a:spcBef>
                <a:spcPct val="20000"/>
              </a:spcBef>
              <a:buFont typeface="Arial" panose="020B0604020202020204" pitchFamily="34" charset="0"/>
              <a:buChar char="•"/>
            </a:pPr>
            <a:r>
              <a:rPr lang="en-US" dirty="0" smtClean="0"/>
              <a:t>Third level</a:t>
            </a:r>
          </a:p>
          <a:p>
            <a:pPr marL="1374775" lvl="3" indent="-230188" algn="l" defTabSz="914400" rtl="0" eaLnBrk="1" latinLnBrk="0" hangingPunct="1">
              <a:spcBef>
                <a:spcPct val="20000"/>
              </a:spcBef>
              <a:buFont typeface="Arial" panose="020B0604020202020204" pitchFamily="34" charset="0"/>
              <a:buChar char="–"/>
            </a:pPr>
            <a:r>
              <a:rPr lang="en-US" dirty="0" smtClean="0"/>
              <a:t>Fourth level</a:t>
            </a:r>
          </a:p>
          <a:p>
            <a:pPr marL="1716088" lvl="4" indent="-230188" algn="l" defTabSz="914400" rtl="0" eaLnBrk="1" latinLnBrk="0" hangingPunct="1">
              <a:spcBef>
                <a:spcPct val="20000"/>
              </a:spcBef>
              <a:buFont typeface="Arial" panose="020B0604020202020204" pitchFamily="34" charset="0"/>
              <a:buChar char="»"/>
            </a:pPr>
            <a:r>
              <a:rPr lang="en-US" dirty="0" smtClean="0"/>
              <a:t>Fifth level</a:t>
            </a:r>
            <a:endParaRPr lang="en-US" dirty="0"/>
          </a:p>
        </p:txBody>
      </p:sp>
      <p:sp>
        <p:nvSpPr>
          <p:cNvPr id="11" name="TextBox 10"/>
          <p:cNvSpPr txBox="1"/>
          <p:nvPr/>
        </p:nvSpPr>
        <p:spPr>
          <a:xfrm>
            <a:off x="7790267" y="6605137"/>
            <a:ext cx="1353721" cy="261610"/>
          </a:xfrm>
          <a:prstGeom prst="rect">
            <a:avLst/>
          </a:prstGeom>
          <a:noFill/>
        </p:spPr>
        <p:txBody>
          <a:bodyPr wrap="square" rIns="182880" rtlCol="0">
            <a:spAutoFit/>
          </a:bodyPr>
          <a:lstStyle/>
          <a:p>
            <a:pPr algn="r"/>
            <a:fld id="{13C08B1B-55A2-42BD-A74E-BCC248896FE9}" type="slidenum">
              <a:rPr lang="en-US" sz="1100" b="0" smtClean="0">
                <a:solidFill>
                  <a:schemeClr val="tx1">
                    <a:lumMod val="50000"/>
                    <a:lumOff val="50000"/>
                  </a:schemeClr>
                </a:solidFill>
              </a:rPr>
              <a:t>‹#›</a:t>
            </a:fld>
            <a:endParaRPr lang="en-US" sz="1100" b="0" dirty="0">
              <a:solidFill>
                <a:schemeClr val="tx1">
                  <a:lumMod val="50000"/>
                  <a:lumOff val="50000"/>
                </a:schemeClr>
              </a:solidFill>
            </a:endParaRPr>
          </a:p>
        </p:txBody>
      </p:sp>
      <p:sp>
        <p:nvSpPr>
          <p:cNvPr id="2" name="Title Placeholder 1"/>
          <p:cNvSpPr>
            <a:spLocks noGrp="1"/>
          </p:cNvSpPr>
          <p:nvPr>
            <p:ph type="title"/>
          </p:nvPr>
        </p:nvSpPr>
        <p:spPr>
          <a:xfrm>
            <a:off x="1176968" y="97368"/>
            <a:ext cx="7787520" cy="82245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8" name="TextBox 7"/>
          <p:cNvSpPr txBox="1"/>
          <p:nvPr/>
        </p:nvSpPr>
        <p:spPr>
          <a:xfrm>
            <a:off x="453857" y="6540270"/>
            <a:ext cx="8222599" cy="312324"/>
          </a:xfrm>
          <a:prstGeom prst="rect">
            <a:avLst/>
          </a:prstGeom>
          <a:noFill/>
        </p:spPr>
        <p:txBody>
          <a:bodyPr wrap="square" tIns="0" bIns="0" rtlCol="0" anchor="ctr">
            <a:noAutofit/>
          </a:bodyPr>
          <a:lstStyle/>
          <a:p>
            <a:pPr algn="ctr"/>
            <a:r>
              <a:rPr lang="en-US" sz="700" i="1" dirty="0" smtClean="0">
                <a:solidFill>
                  <a:schemeClr val="tx1">
                    <a:lumMod val="50000"/>
                    <a:lumOff val="50000"/>
                  </a:schemeClr>
                </a:solidFill>
              </a:rPr>
              <a:t>UNCLASSIFIED – NSWCDD-PN-16-00224 – Approved for Public Release</a:t>
            </a:r>
          </a:p>
          <a:p>
            <a:pPr algn="ctr"/>
            <a:r>
              <a:rPr lang="en-US" sz="700" i="1" dirty="0" smtClean="0">
                <a:solidFill>
                  <a:schemeClr val="tx1">
                    <a:lumMod val="50000"/>
                    <a:lumOff val="50000"/>
                  </a:schemeClr>
                </a:solidFill>
              </a:rPr>
              <a:t>Distribution Statement A; Distribution is unlimited</a:t>
            </a:r>
          </a:p>
        </p:txBody>
      </p:sp>
      <p:cxnSp>
        <p:nvCxnSpPr>
          <p:cNvPr id="9" name="Straight Connector 8"/>
          <p:cNvCxnSpPr/>
          <p:nvPr/>
        </p:nvCxnSpPr>
        <p:spPr>
          <a:xfrm>
            <a:off x="0" y="6540270"/>
            <a:ext cx="914398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Object 3" descr="Parchment"/>
          <p:cNvGraphicFramePr>
            <a:graphicFrameLocks noChangeAspect="1"/>
          </p:cNvGraphicFramePr>
          <p:nvPr userDrawn="1">
            <p:extLst>
              <p:ext uri="{D42A27DB-BD31-4B8C-83A1-F6EECF244321}">
                <p14:modId xmlns:p14="http://schemas.microsoft.com/office/powerpoint/2010/main" val="2567758720"/>
              </p:ext>
            </p:extLst>
          </p:nvPr>
        </p:nvGraphicFramePr>
        <p:xfrm>
          <a:off x="34925" y="187425"/>
          <a:ext cx="1174750" cy="649287"/>
        </p:xfrm>
        <a:graphic>
          <a:graphicData uri="http://schemas.openxmlformats.org/presentationml/2006/ole">
            <mc:AlternateContent xmlns:mc="http://schemas.openxmlformats.org/markup-compatibility/2006">
              <mc:Choice xmlns:v="urn:schemas-microsoft-com:vml" Requires="v">
                <p:oleObj spid="_x0000_s3077" name="Photo Editor Photo" r:id="rId10" imgW="3809524" imgH="2095793" progId="">
                  <p:embed/>
                </p:oleObj>
              </mc:Choice>
              <mc:Fallback>
                <p:oleObj name="Photo Editor Photo" r:id="rId10" imgW="3809524" imgH="2095793" progId="">
                  <p:embed/>
                  <p:pic>
                    <p:nvPicPr>
                      <p:cNvPr id="0" name="Object 3" descr="Parchmen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925" y="187425"/>
                        <a:ext cx="11747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30357019"/>
      </p:ext>
    </p:extLst>
  </p:cSld>
  <p:clrMap bg1="lt1" tx1="dk1" bg2="lt2" tx2="dk2" accent1="accent1" accent2="accent2" accent3="accent3" accent4="accent4" accent5="accent5" accent6="accent6" hlink="hlink" folHlink="folHlink"/>
  <p:sldLayoutIdLst>
    <p:sldLayoutId id="2147483659" r:id="rId1"/>
    <p:sldLayoutId id="2147483668" r:id="rId2"/>
    <p:sldLayoutId id="2147483669" r:id="rId3"/>
    <p:sldLayoutId id="2147483670" r:id="rId4"/>
    <p:sldLayoutId id="2147483671" r:id="rId5"/>
    <p:sldLayoutId id="2147483672" r:id="rId6"/>
    <p:sldLayoutId id="2147483673" r:id="rId7"/>
  </p:sldLayoutIdLst>
  <p:timing>
    <p:tnLst>
      <p:par>
        <p:cTn id="1" dur="indefinite" restart="never" nodeType="tmRoot"/>
      </p:par>
    </p:tnLst>
  </p:timing>
  <p:txStyles>
    <p:titleStyle>
      <a:lvl1pPr algn="l" defTabSz="914400" rtl="0" eaLnBrk="1" latinLnBrk="0" hangingPunct="1">
        <a:spcBef>
          <a:spcPct val="0"/>
        </a:spcBef>
        <a:buNone/>
        <a:defRPr lang="en-US" sz="3400" b="1" kern="1200" dirty="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800" kern="1200" dirty="0" smtClean="0">
          <a:solidFill>
            <a:schemeClr val="tx1"/>
          </a:solidFill>
          <a:latin typeface="+mn-lt"/>
          <a:ea typeface="+mn-ea"/>
          <a:cs typeface="+mn-cs"/>
        </a:defRPr>
      </a:lvl1pPr>
      <a:lvl2pPr marL="917575" indent="-457200" algn="l" defTabSz="914400" rtl="0" eaLnBrk="1" latinLnBrk="0" hangingPunct="1">
        <a:spcBef>
          <a:spcPct val="20000"/>
        </a:spcBef>
        <a:buFont typeface="Arial" panose="020B0604020202020204" pitchFamily="34" charset="0"/>
        <a:buChar char="–"/>
        <a:defRPr lang="en-US" sz="2400" kern="1200" dirty="0" smtClean="0">
          <a:solidFill>
            <a:schemeClr val="tx1"/>
          </a:solidFill>
          <a:latin typeface="+mn-lt"/>
          <a:ea typeface="+mn-ea"/>
          <a:cs typeface="+mn-cs"/>
        </a:defRPr>
      </a:lvl2pPr>
      <a:lvl3pPr marL="1144588" indent="-342900" algn="l" defTabSz="914400" rtl="0" eaLnBrk="1" latinLnBrk="0" hangingPunct="1">
        <a:spcBef>
          <a:spcPct val="20000"/>
        </a:spcBef>
        <a:buFont typeface="Arial" panose="020B0604020202020204" pitchFamily="34" charset="0"/>
        <a:buChar char="•"/>
        <a:defRPr lang="en-US" sz="2000" kern="1200" dirty="0" smtClean="0">
          <a:solidFill>
            <a:schemeClr val="tx1"/>
          </a:solidFill>
          <a:latin typeface="+mn-lt"/>
          <a:ea typeface="+mn-ea"/>
          <a:cs typeface="+mn-cs"/>
        </a:defRPr>
      </a:lvl3pPr>
      <a:lvl4pPr marL="1487487" indent="-342900" algn="l" defTabSz="914400" rtl="0" eaLnBrk="1" latinLnBrk="0" hangingPunct="1">
        <a:spcBef>
          <a:spcPct val="20000"/>
        </a:spcBef>
        <a:buFont typeface="Arial" panose="020B0604020202020204" pitchFamily="34" charset="0"/>
        <a:buChar char="–"/>
        <a:defRPr lang="en-US" sz="1800" kern="1200" dirty="0" smtClean="0">
          <a:solidFill>
            <a:schemeClr val="tx1"/>
          </a:solidFill>
          <a:latin typeface="+mn-lt"/>
          <a:ea typeface="+mn-ea"/>
          <a:cs typeface="+mn-cs"/>
        </a:defRPr>
      </a:lvl4pPr>
      <a:lvl5pPr marL="1828800" indent="-342900" algn="l" defTabSz="914400" rtl="0" eaLnBrk="1" latinLnBrk="0" hangingPunct="1">
        <a:spcBef>
          <a:spcPct val="20000"/>
        </a:spcBef>
        <a:buFont typeface="Arial" panose="020B0604020202020204" pitchFamily="34" charset="0"/>
        <a:buChar char="»"/>
        <a:defRPr lang="en-US" sz="1600" kern="1200" dirty="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JECP SPM</a:t>
            </a:r>
            <a:r>
              <a:rPr lang="en-US" dirty="0"/>
              <a:t/>
            </a:r>
            <a:br>
              <a:rPr lang="en-US" dirty="0"/>
            </a:br>
            <a:r>
              <a:rPr lang="en-US" dirty="0" smtClean="0"/>
              <a:t>SKUI Model Development</a:t>
            </a:r>
            <a:endParaRPr lang="en-US" dirty="0"/>
          </a:p>
        </p:txBody>
      </p:sp>
      <p:sp>
        <p:nvSpPr>
          <p:cNvPr id="3" name="Subtitle 2"/>
          <p:cNvSpPr>
            <a:spLocks noGrp="1"/>
          </p:cNvSpPr>
          <p:nvPr>
            <p:ph type="subTitle" idx="1"/>
          </p:nvPr>
        </p:nvSpPr>
        <p:spPr>
          <a:xfrm>
            <a:off x="4320209" y="2456608"/>
            <a:ext cx="4267200" cy="558195"/>
          </a:xfrm>
        </p:spPr>
        <p:txBody>
          <a:bodyPr>
            <a:noAutofit/>
          </a:bodyPr>
          <a:lstStyle/>
          <a:p>
            <a:r>
              <a:rPr lang="en-US" sz="1400" dirty="0"/>
              <a:t>20th Annual George Mason University Conference on Atmospheric Transport and Dispersion Modeling</a:t>
            </a:r>
          </a:p>
        </p:txBody>
      </p:sp>
      <p:sp>
        <p:nvSpPr>
          <p:cNvPr id="4" name="Text Placeholder 3"/>
          <p:cNvSpPr>
            <a:spLocks noGrp="1"/>
          </p:cNvSpPr>
          <p:nvPr>
            <p:ph type="body" sz="quarter" idx="10"/>
          </p:nvPr>
        </p:nvSpPr>
        <p:spPr/>
        <p:txBody>
          <a:bodyPr/>
          <a:lstStyle/>
          <a:p>
            <a:r>
              <a:rPr lang="en-US" dirty="0" smtClean="0"/>
              <a:t>Harold K. Barnette III</a:t>
            </a:r>
            <a:endParaRPr lang="en-US" dirty="0"/>
          </a:p>
        </p:txBody>
      </p:sp>
      <p:sp>
        <p:nvSpPr>
          <p:cNvPr id="5" name="Text Placeholder 4"/>
          <p:cNvSpPr>
            <a:spLocks noGrp="1"/>
          </p:cNvSpPr>
          <p:nvPr>
            <p:ph type="body" sz="quarter" idx="11"/>
          </p:nvPr>
        </p:nvSpPr>
        <p:spPr/>
        <p:txBody>
          <a:bodyPr/>
          <a:lstStyle/>
          <a:p>
            <a:r>
              <a:rPr lang="en-US" dirty="0" smtClean="0"/>
              <a:t>Engineer</a:t>
            </a:r>
            <a:endParaRPr lang="en-US" dirty="0"/>
          </a:p>
        </p:txBody>
      </p:sp>
      <p:sp>
        <p:nvSpPr>
          <p:cNvPr id="6" name="Text Placeholder 5"/>
          <p:cNvSpPr>
            <a:spLocks noGrp="1"/>
          </p:cNvSpPr>
          <p:nvPr>
            <p:ph type="body" sz="quarter" idx="12"/>
          </p:nvPr>
        </p:nvSpPr>
        <p:spPr/>
        <p:txBody>
          <a:bodyPr/>
          <a:lstStyle/>
          <a:p>
            <a:r>
              <a:rPr lang="en-US" dirty="0" smtClean="0"/>
              <a:t>14-16 June 2016</a:t>
            </a:r>
            <a:endParaRPr lang="en-US" dirty="0"/>
          </a:p>
        </p:txBody>
      </p:sp>
      <p:sp>
        <p:nvSpPr>
          <p:cNvPr id="7" name="Text Placeholder 6"/>
          <p:cNvSpPr>
            <a:spLocks noGrp="1"/>
          </p:cNvSpPr>
          <p:nvPr>
            <p:ph type="body" sz="quarter" idx="13"/>
          </p:nvPr>
        </p:nvSpPr>
        <p:spPr/>
        <p:txBody>
          <a:bodyPr/>
          <a:lstStyle/>
          <a:p>
            <a:r>
              <a:rPr lang="en-US" b="1" dirty="0"/>
              <a:t>UNCLASSIFIED – NSWCDD-PN-16-00224 – Approved for Public Release</a:t>
            </a:r>
          </a:p>
          <a:p>
            <a:r>
              <a:rPr lang="en-US" b="1" dirty="0"/>
              <a:t>Distribution Statement A; Distribution is unlimited</a:t>
            </a:r>
          </a:p>
        </p:txBody>
      </p:sp>
      <p:pic>
        <p:nvPicPr>
          <p:cNvPr id="9" name="Picture 14" descr="CBRDivision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8968" y="5039279"/>
            <a:ext cx="1069848" cy="106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5415" y="5040445"/>
            <a:ext cx="1067283" cy="1068682"/>
          </a:xfrm>
          <a:prstGeom prst="rect">
            <a:avLst/>
          </a:prstGeom>
        </p:spPr>
      </p:pic>
    </p:spTree>
    <p:extLst>
      <p:ext uri="{BB962C8B-B14F-4D97-AF65-F5344CB8AC3E}">
        <p14:creationId xmlns:p14="http://schemas.microsoft.com/office/powerpoint/2010/main" val="3621207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57201" y="1200469"/>
            <a:ext cx="4583823" cy="5246305"/>
          </a:xfrm>
        </p:spPr>
        <p:txBody>
          <a:bodyPr>
            <a:normAutofit/>
          </a:bodyPr>
          <a:lstStyle/>
          <a:p>
            <a:r>
              <a:rPr lang="en-US" dirty="0"/>
              <a:t>What is JECP?</a:t>
            </a:r>
          </a:p>
          <a:p>
            <a:pPr lvl="1"/>
            <a:r>
              <a:rPr lang="en-US" dirty="0" smtClean="0"/>
              <a:t>JECP = </a:t>
            </a:r>
            <a:r>
              <a:rPr lang="en-US" u="sng" dirty="0" smtClean="0"/>
              <a:t>J</a:t>
            </a:r>
            <a:r>
              <a:rPr lang="en-US" dirty="0" smtClean="0"/>
              <a:t>oint </a:t>
            </a:r>
            <a:r>
              <a:rPr lang="en-US" u="sng" dirty="0"/>
              <a:t>E</a:t>
            </a:r>
            <a:r>
              <a:rPr lang="en-US" dirty="0"/>
              <a:t>xpeditionary </a:t>
            </a:r>
            <a:r>
              <a:rPr lang="en-US" u="sng" dirty="0"/>
              <a:t>C</a:t>
            </a:r>
            <a:r>
              <a:rPr lang="en-US" dirty="0"/>
              <a:t>ollective </a:t>
            </a:r>
            <a:r>
              <a:rPr lang="en-US" u="sng" dirty="0"/>
              <a:t>P</a:t>
            </a:r>
            <a:r>
              <a:rPr lang="en-US" dirty="0"/>
              <a:t>rotection</a:t>
            </a:r>
          </a:p>
          <a:p>
            <a:pPr lvl="1"/>
            <a:r>
              <a:rPr lang="en-US" dirty="0"/>
              <a:t>A family of shelter systems developed to protect Joint Expeditionary Forces and their assets through a versatile and transportable COLPRO capability</a:t>
            </a:r>
          </a:p>
          <a:p>
            <a:pPr lvl="1"/>
            <a:r>
              <a:rPr lang="en-US" dirty="0"/>
              <a:t>ACAT III program of record (POR)</a:t>
            </a:r>
          </a:p>
          <a:p>
            <a:endParaRPr lang="en-US" dirty="0"/>
          </a:p>
        </p:txBody>
      </p:sp>
      <p:pic>
        <p:nvPicPr>
          <p:cNvPr id="4" name="Picture 3" descr="SAL.jpg"/>
          <p:cNvPicPr>
            <a:picLocks noChangeAspect="1"/>
          </p:cNvPicPr>
          <p:nvPr/>
        </p:nvPicPr>
        <p:blipFill rotWithShape="1">
          <a:blip r:embed="rId2">
            <a:extLst>
              <a:ext uri="{28A0092B-C50C-407E-A947-70E740481C1C}">
                <a14:useLocalDpi xmlns:a14="http://schemas.microsoft.com/office/drawing/2010/main" val="0"/>
              </a:ext>
            </a:extLst>
          </a:blip>
          <a:srcRect t="21645"/>
          <a:stretch/>
        </p:blipFill>
        <p:spPr bwMode="auto">
          <a:xfrm>
            <a:off x="5213239" y="1139882"/>
            <a:ext cx="3514101" cy="200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197121" y="3160716"/>
            <a:ext cx="3629980" cy="307777"/>
          </a:xfrm>
          <a:prstGeom prst="rect">
            <a:avLst/>
          </a:prstGeom>
          <a:noFill/>
        </p:spPr>
        <p:txBody>
          <a:bodyPr wrap="square" rtlCol="0">
            <a:spAutoFit/>
          </a:bodyPr>
          <a:lstStyle/>
          <a:p>
            <a:r>
              <a:rPr lang="en-US" sz="1400" b="0" i="1" dirty="0" smtClean="0">
                <a:latin typeface="+mn-lt"/>
              </a:rPr>
              <a:t>JECP Standalone Large Shelter with MPE airlock</a:t>
            </a:r>
            <a:endParaRPr lang="en-US" sz="1400" b="0" i="1" dirty="0">
              <a:latin typeface="+mn-lt"/>
            </a:endParaRPr>
          </a:p>
        </p:txBody>
      </p:sp>
      <p:pic>
        <p:nvPicPr>
          <p:cNvPr id="8" name="Picture 2" descr="N:\Test\CQT Data and Test Report\Photos\CQT Week 1 Photos\DSC01315.JPG"/>
          <p:cNvPicPr>
            <a:picLocks noChangeAspect="1" noChangeArrowheads="1"/>
          </p:cNvPicPr>
          <p:nvPr/>
        </p:nvPicPr>
        <p:blipFill>
          <a:blip r:embed="rId3">
            <a:extLst>
              <a:ext uri="{28A0092B-C50C-407E-A947-70E740481C1C}">
                <a14:useLocalDpi xmlns:a14="http://schemas.microsoft.com/office/drawing/2010/main" val="0"/>
              </a:ext>
            </a:extLst>
          </a:blip>
          <a:srcRect r="3967"/>
          <a:stretch>
            <a:fillRect/>
          </a:stretch>
        </p:blipFill>
        <p:spPr bwMode="auto">
          <a:xfrm>
            <a:off x="5584487" y="3625686"/>
            <a:ext cx="2948146" cy="230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072708" y="5926884"/>
            <a:ext cx="3971704" cy="523220"/>
          </a:xfrm>
          <a:prstGeom prst="rect">
            <a:avLst/>
          </a:prstGeom>
          <a:noFill/>
        </p:spPr>
        <p:txBody>
          <a:bodyPr wrap="square" rtlCol="0">
            <a:spAutoFit/>
          </a:bodyPr>
          <a:lstStyle/>
          <a:p>
            <a:pPr algn="ctr"/>
            <a:r>
              <a:rPr lang="en-US" sz="1400" b="0" i="1" dirty="0" smtClean="0">
                <a:latin typeface="+mn-lt"/>
              </a:rPr>
              <a:t>JECP Structure Kit Improved (SKI) Shelter with SPE airlock</a:t>
            </a:r>
            <a:endParaRPr lang="en-US" sz="1400" b="0" i="1" dirty="0">
              <a:latin typeface="+mn-lt"/>
            </a:endParaRPr>
          </a:p>
        </p:txBody>
      </p:sp>
    </p:spTree>
    <p:extLst>
      <p:ext uri="{BB962C8B-B14F-4D97-AF65-F5344CB8AC3E}">
        <p14:creationId xmlns:p14="http://schemas.microsoft.com/office/powerpoint/2010/main" val="1491957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57200" y="1200469"/>
            <a:ext cx="4694222" cy="5246305"/>
          </a:xfrm>
        </p:spPr>
        <p:txBody>
          <a:bodyPr>
            <a:normAutofit fontScale="92500"/>
          </a:bodyPr>
          <a:lstStyle/>
          <a:p>
            <a:r>
              <a:rPr lang="en-US" dirty="0"/>
              <a:t>What is the JECP SPM?</a:t>
            </a:r>
          </a:p>
          <a:p>
            <a:pPr lvl="1"/>
            <a:r>
              <a:rPr lang="en-US" dirty="0"/>
              <a:t>SPM = </a:t>
            </a:r>
            <a:r>
              <a:rPr lang="en-US" u="sng" dirty="0"/>
              <a:t>S</a:t>
            </a:r>
            <a:r>
              <a:rPr lang="en-US" dirty="0"/>
              <a:t>ystem </a:t>
            </a:r>
            <a:r>
              <a:rPr lang="en-US" u="sng" dirty="0"/>
              <a:t>P</a:t>
            </a:r>
            <a:r>
              <a:rPr lang="en-US" dirty="0"/>
              <a:t>erformance </a:t>
            </a:r>
            <a:r>
              <a:rPr lang="en-US" u="sng" dirty="0"/>
              <a:t>M</a:t>
            </a:r>
            <a:r>
              <a:rPr lang="en-US" dirty="0"/>
              <a:t>odel</a:t>
            </a:r>
          </a:p>
          <a:p>
            <a:pPr lvl="1"/>
            <a:r>
              <a:rPr lang="en-US" dirty="0"/>
              <a:t>A software product </a:t>
            </a:r>
            <a:r>
              <a:rPr lang="en-US" dirty="0" smtClean="0"/>
              <a:t>sponsored by DTRA and developed by NSWC Dahlgren </a:t>
            </a:r>
            <a:r>
              <a:rPr lang="en-US" dirty="0" smtClean="0"/>
              <a:t>and other partners to </a:t>
            </a:r>
            <a:r>
              <a:rPr lang="en-US" dirty="0"/>
              <a:t>model the Collective Protection (COLPRO) performance of JECP shelters (JECP KPP-1)</a:t>
            </a:r>
          </a:p>
          <a:p>
            <a:pPr lvl="1"/>
            <a:r>
              <a:rPr lang="en-US" dirty="0"/>
              <a:t>Designed to supplement JECP testing with </a:t>
            </a:r>
            <a:r>
              <a:rPr lang="en-US" dirty="0" smtClean="0"/>
              <a:t>simulations</a:t>
            </a:r>
          </a:p>
          <a:p>
            <a:pPr lvl="1"/>
            <a:r>
              <a:rPr lang="en-US" dirty="0" smtClean="0"/>
              <a:t>Accredited by the JECP Product Manager for JECP Phase 1 shelters.</a:t>
            </a:r>
            <a:endParaRPr lang="en-US" dirty="0"/>
          </a:p>
          <a:p>
            <a:endParaRPr lang="en-US" dirty="0"/>
          </a:p>
        </p:txBody>
      </p:sp>
      <p:sp>
        <p:nvSpPr>
          <p:cNvPr id="4" name="TextBox 3"/>
          <p:cNvSpPr txBox="1"/>
          <p:nvPr/>
        </p:nvSpPr>
        <p:spPr>
          <a:xfrm>
            <a:off x="179512" y="6237312"/>
            <a:ext cx="8784976" cy="261610"/>
          </a:xfrm>
          <a:prstGeom prst="rect">
            <a:avLst/>
          </a:prstGeom>
          <a:solidFill>
            <a:srgbClr val="FFFF80"/>
          </a:solidFill>
        </p:spPr>
        <p:txBody>
          <a:bodyPr wrap="square">
            <a:spAutoFit/>
          </a:bodyPr>
          <a:lstStyle/>
          <a:p>
            <a:pPr algn="ctr">
              <a:defRPr/>
            </a:pPr>
            <a:r>
              <a:rPr lang="en-US" sz="1100" b="0" i="1" dirty="0">
                <a:latin typeface="+mn-lt"/>
                <a:cs typeface="Arial" charset="0"/>
              </a:rPr>
              <a:t>The JECP SPM is a software product designed to model </a:t>
            </a:r>
            <a:r>
              <a:rPr lang="en-US" sz="1100" b="0" i="1" dirty="0" smtClean="0">
                <a:latin typeface="+mn-lt"/>
                <a:cs typeface="Arial" charset="0"/>
              </a:rPr>
              <a:t>COLPRO </a:t>
            </a:r>
            <a:r>
              <a:rPr lang="en-US" sz="1100" b="0" i="1" dirty="0">
                <a:latin typeface="+mn-lt"/>
                <a:cs typeface="Arial" charset="0"/>
              </a:rPr>
              <a:t>performance </a:t>
            </a:r>
            <a:r>
              <a:rPr lang="en-US" sz="1100" b="0" i="1" dirty="0" smtClean="0">
                <a:latin typeface="+mn-lt"/>
                <a:cs typeface="Arial" charset="0"/>
              </a:rPr>
              <a:t>of the JECP shelters for </a:t>
            </a:r>
            <a:r>
              <a:rPr lang="en-US" sz="1100" b="0" i="1" dirty="0">
                <a:latin typeface="+mn-lt"/>
                <a:cs typeface="Arial" charset="0"/>
              </a:rPr>
              <a:t>the purpose of supplementing JECP T&amp;E efforts.</a:t>
            </a:r>
          </a:p>
        </p:txBody>
      </p:sp>
      <p:pic>
        <p:nvPicPr>
          <p:cNvPr id="5" name="Picture 405" descr="F:\working\Tasks\JECP_SPM\Briefing Products\Presentations\2014\2014_09_03_DTRA_Dr_Hann\animation_2D_GUI\2D_GUI.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273557" y="1313470"/>
            <a:ext cx="3641843" cy="383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273557" y="5195093"/>
            <a:ext cx="3641843" cy="307777"/>
          </a:xfrm>
          <a:prstGeom prst="rect">
            <a:avLst/>
          </a:prstGeom>
          <a:noFill/>
        </p:spPr>
        <p:txBody>
          <a:bodyPr wrap="square">
            <a:spAutoFit/>
          </a:bodyPr>
          <a:lstStyle/>
          <a:p>
            <a:pPr algn="ctr">
              <a:defRPr/>
            </a:pPr>
            <a:r>
              <a:rPr lang="en-US" sz="1400" b="0" i="1" dirty="0">
                <a:latin typeface="+mn-lt"/>
                <a:cs typeface="Arial" charset="0"/>
              </a:rPr>
              <a:t>JECP SPM </a:t>
            </a:r>
            <a:r>
              <a:rPr lang="en-US" sz="1400" b="0" i="1" dirty="0" smtClean="0">
                <a:latin typeface="+mn-lt"/>
                <a:cs typeface="Arial" charset="0"/>
              </a:rPr>
              <a:t>GUI – 2D view</a:t>
            </a:r>
            <a:endParaRPr lang="en-US" sz="1400" b="0" i="1" dirty="0">
              <a:latin typeface="+mn-lt"/>
              <a:cs typeface="Arial" charset="0"/>
            </a:endParaRPr>
          </a:p>
        </p:txBody>
      </p:sp>
    </p:spTree>
    <p:extLst>
      <p:ext uri="{BB962C8B-B14F-4D97-AF65-F5344CB8AC3E}">
        <p14:creationId xmlns:p14="http://schemas.microsoft.com/office/powerpoint/2010/main" val="153945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57200" y="1200469"/>
            <a:ext cx="4087640" cy="5246305"/>
          </a:xfrm>
        </p:spPr>
        <p:txBody>
          <a:bodyPr/>
          <a:lstStyle/>
          <a:p>
            <a:r>
              <a:rPr lang="en-US" dirty="0" smtClean="0"/>
              <a:t>About the JECP SKUI</a:t>
            </a:r>
          </a:p>
          <a:p>
            <a:pPr lvl="1"/>
            <a:r>
              <a:rPr lang="en-US" dirty="0" smtClean="0"/>
              <a:t>JECP Phase 2 shelter</a:t>
            </a:r>
          </a:p>
          <a:p>
            <a:pPr lvl="1"/>
            <a:r>
              <a:rPr lang="en-US" dirty="0" smtClean="0"/>
              <a:t>Utilizes Passive Filtration</a:t>
            </a:r>
          </a:p>
          <a:p>
            <a:pPr lvl="2"/>
            <a:r>
              <a:rPr lang="en-US" dirty="0" smtClean="0"/>
              <a:t>Airflow through filters is dependent on external pressures.</a:t>
            </a:r>
          </a:p>
          <a:p>
            <a:pPr lvl="2"/>
            <a:r>
              <a:rPr lang="en-US" dirty="0" smtClean="0"/>
              <a:t>Passive filters are protected by a rainfly or an unimproved structure (e.g., cave, barn, etc.)</a:t>
            </a:r>
          </a:p>
          <a:p>
            <a:pPr lvl="1"/>
            <a:r>
              <a:rPr lang="en-US" dirty="0" smtClean="0"/>
              <a:t>No Airlock</a:t>
            </a:r>
          </a:p>
          <a:p>
            <a:pPr lvl="1"/>
            <a:r>
              <a:rPr lang="en-US" dirty="0" smtClean="0"/>
              <a:t>No Overpressure</a:t>
            </a:r>
            <a:endParaRPr lang="en-US" dirty="0"/>
          </a:p>
        </p:txBody>
      </p:sp>
      <p:sp>
        <p:nvSpPr>
          <p:cNvPr id="5" name="TextBox 4"/>
          <p:cNvSpPr txBox="1"/>
          <p:nvPr/>
        </p:nvSpPr>
        <p:spPr>
          <a:xfrm>
            <a:off x="5102504" y="3238219"/>
            <a:ext cx="3480341" cy="276999"/>
          </a:xfrm>
          <a:prstGeom prst="rect">
            <a:avLst/>
          </a:prstGeom>
          <a:noFill/>
        </p:spPr>
        <p:txBody>
          <a:bodyPr wrap="square" rtlCol="0">
            <a:spAutoFit/>
          </a:bodyPr>
          <a:lstStyle/>
          <a:p>
            <a:pPr algn="ctr"/>
            <a:r>
              <a:rPr lang="en-US" sz="1200" b="0" i="1" dirty="0" smtClean="0">
                <a:latin typeface="+mn-lt"/>
              </a:rPr>
              <a:t>JECP Structure Kit Unimproved (SKUI) with Rainfly</a:t>
            </a:r>
            <a:endParaRPr lang="en-US" sz="1200" b="0" i="1" dirty="0">
              <a:latin typeface="+mn-lt"/>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1539" y="3789233"/>
            <a:ext cx="29622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102505" y="5886839"/>
            <a:ext cx="3480341" cy="276999"/>
          </a:xfrm>
          <a:prstGeom prst="rect">
            <a:avLst/>
          </a:prstGeom>
          <a:noFill/>
        </p:spPr>
        <p:txBody>
          <a:bodyPr wrap="square" rtlCol="0">
            <a:spAutoFit/>
          </a:bodyPr>
          <a:lstStyle/>
          <a:p>
            <a:pPr algn="ctr"/>
            <a:r>
              <a:rPr lang="en-US" sz="1200" b="0" i="1" dirty="0" smtClean="0">
                <a:latin typeface="+mn-lt"/>
              </a:rPr>
              <a:t>Passive Filter Layers</a:t>
            </a:r>
            <a:endParaRPr lang="en-US" sz="1200" b="0" i="1" dirty="0">
              <a:latin typeface="+mn-lt"/>
            </a:endParaRPr>
          </a:p>
        </p:txBody>
      </p:sp>
      <p:pic>
        <p:nvPicPr>
          <p:cNvPr id="2054" name="Picture 6" descr="F:\working\Tasks\JECP_SPM\Reference\shelter_drawings\Final_for_SPM\SAM picture to JPM P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6289" y="1171011"/>
            <a:ext cx="3552772" cy="2067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2229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SKUI Modeling Concept</a:t>
            </a:r>
            <a:endParaRPr lang="en-US" dirty="0"/>
          </a:p>
        </p:txBody>
      </p:sp>
      <p:sp>
        <p:nvSpPr>
          <p:cNvPr id="5" name="Rectangle 4"/>
          <p:cNvSpPr/>
          <p:nvPr/>
        </p:nvSpPr>
        <p:spPr>
          <a:xfrm>
            <a:off x="253498" y="1124745"/>
            <a:ext cx="8638982" cy="4608512"/>
          </a:xfrm>
          <a:prstGeom prst="rect">
            <a:avLst/>
          </a:prstGeom>
          <a:solidFill>
            <a:srgbClr val="E5F3F7"/>
          </a:solidFill>
          <a:ln w="127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accent5">
                    <a:lumMod val="75000"/>
                  </a:schemeClr>
                </a:solidFill>
              </a:rPr>
              <a:t>Lagrangian Particle Model (MESO-RUSTIC)</a:t>
            </a:r>
            <a:endParaRPr lang="en-US" b="1" dirty="0">
              <a:solidFill>
                <a:schemeClr val="accent5">
                  <a:lumMod val="75000"/>
                </a:schemeClr>
              </a:solidFill>
            </a:endParaRPr>
          </a:p>
        </p:txBody>
      </p:sp>
      <p:sp>
        <p:nvSpPr>
          <p:cNvPr id="6" name="Rectangle 5"/>
          <p:cNvSpPr/>
          <p:nvPr/>
        </p:nvSpPr>
        <p:spPr>
          <a:xfrm>
            <a:off x="3419872" y="1795012"/>
            <a:ext cx="3672408" cy="3229196"/>
          </a:xfrm>
          <a:prstGeom prst="rect">
            <a:avLst/>
          </a:prstGeom>
          <a:solidFill>
            <a:srgbClr val="FDEFE3"/>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accent6">
                    <a:lumMod val="75000"/>
                  </a:schemeClr>
                </a:solidFill>
              </a:rPr>
              <a:t>CFD Model (ADVED_NS)</a:t>
            </a:r>
            <a:endParaRPr lang="en-US" b="1" dirty="0">
              <a:solidFill>
                <a:schemeClr val="accent6">
                  <a:lumMod val="75000"/>
                </a:schemeClr>
              </a:solidFill>
            </a:endParaRPr>
          </a:p>
        </p:txBody>
      </p:sp>
      <p:sp>
        <p:nvSpPr>
          <p:cNvPr id="7" name="Cloud 6"/>
          <p:cNvSpPr/>
          <p:nvPr/>
        </p:nvSpPr>
        <p:spPr>
          <a:xfrm>
            <a:off x="683568" y="2780928"/>
            <a:ext cx="1728192" cy="1071538"/>
          </a:xfrm>
          <a:prstGeom prst="cloud">
            <a:avLst/>
          </a:prstGeom>
          <a:solidFill>
            <a:schemeClr val="accent3">
              <a:lumMod val="60000"/>
              <a:lumOff val="40000"/>
              <a:alpha val="39000"/>
            </a:schemeClr>
          </a:solidFill>
          <a:ln w="127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accent3">
                    <a:lumMod val="50000"/>
                  </a:schemeClr>
                </a:solidFill>
              </a:rPr>
              <a:t>Contaminant Release</a:t>
            </a:r>
            <a:endParaRPr lang="en-US" sz="1200" dirty="0">
              <a:solidFill>
                <a:schemeClr val="accent3">
                  <a:lumMod val="50000"/>
                </a:schemeClr>
              </a:solidFill>
            </a:endParaRPr>
          </a:p>
        </p:txBody>
      </p:sp>
      <p:cxnSp>
        <p:nvCxnSpPr>
          <p:cNvPr id="9" name="Straight Arrow Connector 8"/>
          <p:cNvCxnSpPr/>
          <p:nvPr/>
        </p:nvCxnSpPr>
        <p:spPr>
          <a:xfrm>
            <a:off x="3059832" y="3114140"/>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059832" y="420866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059832" y="3661401"/>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059832" y="256687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5112060" y="161499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3815916" y="161499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4463988" y="161499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5760132" y="161499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6408204" y="161499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V="1">
            <a:off x="5112060" y="520422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flipV="1">
            <a:off x="3815916" y="520422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V="1">
            <a:off x="4463988" y="520422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6200000" flipV="1">
            <a:off x="5760132" y="520422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6200000" flipV="1">
            <a:off x="6408204" y="520422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419872" y="5384249"/>
            <a:ext cx="3708412" cy="276999"/>
          </a:xfrm>
          <a:prstGeom prst="rect">
            <a:avLst/>
          </a:prstGeom>
          <a:noFill/>
        </p:spPr>
        <p:txBody>
          <a:bodyPr wrap="square" rtlCol="0">
            <a:spAutoFit/>
          </a:bodyPr>
          <a:lstStyle/>
          <a:p>
            <a:pPr algn="ctr"/>
            <a:r>
              <a:rPr lang="en-US" sz="1200" i="1" dirty="0" smtClean="0">
                <a:solidFill>
                  <a:schemeClr val="accent1">
                    <a:lumMod val="75000"/>
                  </a:schemeClr>
                </a:solidFill>
              </a:rPr>
              <a:t>Concentration and flow boundary conditions</a:t>
            </a:r>
            <a:endParaRPr lang="en-US" sz="1200" i="1" dirty="0">
              <a:solidFill>
                <a:schemeClr val="accent1">
                  <a:lumMod val="75000"/>
                </a:schemeClr>
              </a:solidFill>
            </a:endParaRPr>
          </a:p>
        </p:txBody>
      </p:sp>
      <p:sp>
        <p:nvSpPr>
          <p:cNvPr id="37" name="Rectangle 36"/>
          <p:cNvSpPr/>
          <p:nvPr/>
        </p:nvSpPr>
        <p:spPr>
          <a:xfrm>
            <a:off x="3995937" y="2235642"/>
            <a:ext cx="2592287" cy="2376264"/>
          </a:xfrm>
          <a:prstGeom prst="rect">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4409982" y="2235642"/>
            <a:ext cx="1764196" cy="276999"/>
          </a:xfrm>
          <a:prstGeom prst="rect">
            <a:avLst/>
          </a:prstGeom>
          <a:noFill/>
        </p:spPr>
        <p:txBody>
          <a:bodyPr wrap="square" rtlCol="0">
            <a:spAutoFit/>
          </a:bodyPr>
          <a:lstStyle/>
          <a:p>
            <a:pPr algn="ctr"/>
            <a:r>
              <a:rPr lang="en-US" sz="1200" i="1" dirty="0" smtClean="0">
                <a:solidFill>
                  <a:schemeClr val="tx1">
                    <a:lumMod val="50000"/>
                    <a:lumOff val="50000"/>
                  </a:schemeClr>
                </a:solidFill>
              </a:rPr>
              <a:t>Unimproved Structure</a:t>
            </a:r>
            <a:endParaRPr lang="en-US" sz="1200" i="1" dirty="0">
              <a:solidFill>
                <a:schemeClr val="tx1">
                  <a:lumMod val="50000"/>
                  <a:lumOff val="50000"/>
                </a:schemeClr>
              </a:solidFill>
            </a:endParaRPr>
          </a:p>
        </p:txBody>
      </p:sp>
      <p:sp>
        <p:nvSpPr>
          <p:cNvPr id="39" name="Rectangle 38"/>
          <p:cNvSpPr/>
          <p:nvPr/>
        </p:nvSpPr>
        <p:spPr>
          <a:xfrm>
            <a:off x="4626005" y="2933597"/>
            <a:ext cx="1349885" cy="919537"/>
          </a:xfrm>
          <a:prstGeom prst="rect">
            <a:avLst/>
          </a:prstGeom>
          <a:solidFill>
            <a:schemeClr val="accent2">
              <a:lumMod val="20000"/>
              <a:lumOff val="80000"/>
            </a:schemeClr>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b="1" dirty="0" smtClean="0">
                <a:solidFill>
                  <a:schemeClr val="accent2">
                    <a:lumMod val="75000"/>
                  </a:schemeClr>
                </a:solidFill>
              </a:rPr>
              <a:t>SKUI</a:t>
            </a:r>
            <a:endParaRPr lang="en-US" b="1" dirty="0">
              <a:solidFill>
                <a:schemeClr val="accent2">
                  <a:lumMod val="75000"/>
                </a:schemeClr>
              </a:solidFill>
            </a:endParaRPr>
          </a:p>
        </p:txBody>
      </p:sp>
      <p:cxnSp>
        <p:nvCxnSpPr>
          <p:cNvPr id="40" name="Straight Arrow Connector 39"/>
          <p:cNvCxnSpPr/>
          <p:nvPr/>
        </p:nvCxnSpPr>
        <p:spPr>
          <a:xfrm>
            <a:off x="3059832" y="2019618"/>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059832" y="475592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7092280" y="3114140"/>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7092280" y="420866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7092280" y="3661401"/>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7092280" y="2566879"/>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7092280" y="2019618"/>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7092280" y="4755922"/>
            <a:ext cx="360040" cy="0"/>
          </a:xfrm>
          <a:prstGeom prst="straightConnector1">
            <a:avLst/>
          </a:prstGeom>
          <a:ln>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4860032" y="3853134"/>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5076056" y="3853134"/>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5292080" y="3853134"/>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5508104" y="3853134"/>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5724128" y="3853134"/>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860032" y="2749902"/>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076056" y="2749902"/>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292080" y="2749902"/>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5508104" y="2749902"/>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724128" y="2749902"/>
            <a:ext cx="0" cy="180019"/>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453723" y="3073937"/>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4453723" y="3289961"/>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4453723" y="3505985"/>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4453723" y="3722008"/>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flipV="1">
            <a:off x="5975891" y="3073937"/>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H="1" flipV="1">
            <a:off x="5975891" y="3289961"/>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H="1" flipV="1">
            <a:off x="5975891" y="3505985"/>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H="1" flipV="1">
            <a:off x="5975891" y="3722008"/>
            <a:ext cx="180285" cy="1"/>
          </a:xfrm>
          <a:prstGeom prst="straightConnector1">
            <a:avLst/>
          </a:prstGeom>
          <a:ln>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229694" y="4028421"/>
            <a:ext cx="2142506" cy="430887"/>
          </a:xfrm>
          <a:prstGeom prst="rect">
            <a:avLst/>
          </a:prstGeom>
          <a:noFill/>
        </p:spPr>
        <p:txBody>
          <a:bodyPr wrap="square" rtlCol="0">
            <a:spAutoFit/>
          </a:bodyPr>
          <a:lstStyle/>
          <a:p>
            <a:pPr algn="ctr"/>
            <a:r>
              <a:rPr lang="en-US" sz="1100" i="1" dirty="0" smtClean="0">
                <a:solidFill>
                  <a:schemeClr val="accent6">
                    <a:lumMod val="75000"/>
                  </a:schemeClr>
                </a:solidFill>
              </a:rPr>
              <a:t>Concentration and pressure boundary conditions</a:t>
            </a:r>
            <a:endParaRPr lang="en-US" sz="1100" i="1" dirty="0">
              <a:solidFill>
                <a:schemeClr val="accent6">
                  <a:lumMod val="75000"/>
                </a:schemeClr>
              </a:solidFill>
            </a:endParaRPr>
          </a:p>
        </p:txBody>
      </p:sp>
      <p:sp>
        <p:nvSpPr>
          <p:cNvPr id="69" name="TextBox 68"/>
          <p:cNvSpPr txBox="1"/>
          <p:nvPr/>
        </p:nvSpPr>
        <p:spPr>
          <a:xfrm>
            <a:off x="253498" y="5909210"/>
            <a:ext cx="8638982" cy="400110"/>
          </a:xfrm>
          <a:prstGeom prst="rect">
            <a:avLst/>
          </a:prstGeom>
          <a:solidFill>
            <a:srgbClr val="FFFF80"/>
          </a:solidFill>
        </p:spPr>
        <p:txBody>
          <a:bodyPr wrap="square">
            <a:spAutoFit/>
          </a:bodyPr>
          <a:lstStyle/>
          <a:p>
            <a:pPr algn="ctr">
              <a:defRPr/>
            </a:pPr>
            <a:r>
              <a:rPr lang="en-US" sz="2000" b="0" i="1" dirty="0" smtClean="0">
                <a:latin typeface="+mn-lt"/>
                <a:cs typeface="Arial" charset="0"/>
              </a:rPr>
              <a:t>Desire run time to be on the order of hours and not days</a:t>
            </a:r>
            <a:endParaRPr lang="en-US" sz="2000" b="0" i="1" dirty="0">
              <a:latin typeface="+mn-lt"/>
              <a:cs typeface="Arial" charset="0"/>
            </a:endParaRPr>
          </a:p>
        </p:txBody>
      </p:sp>
      <p:sp>
        <p:nvSpPr>
          <p:cNvPr id="70" name="Rectangle 69"/>
          <p:cNvSpPr/>
          <p:nvPr/>
        </p:nvSpPr>
        <p:spPr>
          <a:xfrm>
            <a:off x="4716016" y="3311801"/>
            <a:ext cx="558062" cy="410208"/>
          </a:xfrm>
          <a:prstGeom prst="rect">
            <a:avLst/>
          </a:prstGeom>
          <a:solidFill>
            <a:srgbClr val="AB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rgbClr val="9900FF"/>
                </a:solidFill>
              </a:rPr>
              <a:t>Box Model</a:t>
            </a:r>
            <a:endParaRPr lang="en-US" sz="1000" dirty="0">
              <a:solidFill>
                <a:srgbClr val="9900FF"/>
              </a:solidFill>
            </a:endParaRPr>
          </a:p>
        </p:txBody>
      </p:sp>
      <p:sp>
        <p:nvSpPr>
          <p:cNvPr id="71" name="Rectangle 70"/>
          <p:cNvSpPr/>
          <p:nvPr/>
        </p:nvSpPr>
        <p:spPr>
          <a:xfrm>
            <a:off x="5310082" y="3311800"/>
            <a:ext cx="558062" cy="410207"/>
          </a:xfrm>
          <a:prstGeom prst="rect">
            <a:avLst/>
          </a:prstGeom>
          <a:solidFill>
            <a:srgbClr val="ABFF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rgbClr val="9900FF"/>
                </a:solidFill>
              </a:rPr>
              <a:t>Filter Model</a:t>
            </a:r>
            <a:endParaRPr lang="en-US" sz="1000" dirty="0">
              <a:solidFill>
                <a:srgbClr val="9900FF"/>
              </a:solidFill>
            </a:endParaRPr>
          </a:p>
        </p:txBody>
      </p:sp>
    </p:spTree>
    <p:extLst>
      <p:ext uri="{BB962C8B-B14F-4D97-AF65-F5344CB8AC3E}">
        <p14:creationId xmlns:p14="http://schemas.microsoft.com/office/powerpoint/2010/main" val="4097514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49464" y="2503533"/>
            <a:ext cx="2455713" cy="3886689"/>
            <a:chOff x="3205799" y="1412776"/>
            <a:chExt cx="3237285" cy="5123693"/>
          </a:xfrm>
        </p:grpSpPr>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3211"/>
            <a:stretch/>
          </p:blipFill>
          <p:spPr bwMode="auto">
            <a:xfrm>
              <a:off x="3275857" y="1412776"/>
              <a:ext cx="2020044" cy="5027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5179618" y="6232024"/>
              <a:ext cx="1263466" cy="304443"/>
            </a:xfrm>
            <a:prstGeom prst="rect">
              <a:avLst/>
            </a:prstGeom>
            <a:noFill/>
          </p:spPr>
          <p:txBody>
            <a:bodyPr wrap="square" rtlCol="0">
              <a:spAutoFit/>
            </a:bodyPr>
            <a:lstStyle/>
            <a:p>
              <a:r>
                <a:rPr lang="en-US" sz="900" i="1" dirty="0" smtClean="0"/>
                <a:t>ADVED_NS Grid</a:t>
              </a:r>
              <a:endParaRPr lang="en-US" sz="900" b="0" i="1" dirty="0"/>
            </a:p>
          </p:txBody>
        </p:sp>
        <p:sp>
          <p:nvSpPr>
            <p:cNvPr id="14" name="TextBox 13"/>
            <p:cNvSpPr txBox="1"/>
            <p:nvPr/>
          </p:nvSpPr>
          <p:spPr>
            <a:xfrm>
              <a:off x="3205799" y="6232026"/>
              <a:ext cx="1138226" cy="304443"/>
            </a:xfrm>
            <a:prstGeom prst="rect">
              <a:avLst/>
            </a:prstGeom>
            <a:noFill/>
          </p:spPr>
          <p:txBody>
            <a:bodyPr wrap="square" rtlCol="0">
              <a:spAutoFit/>
            </a:bodyPr>
            <a:lstStyle/>
            <a:p>
              <a:pPr algn="r"/>
              <a:r>
                <a:rPr lang="en-US" sz="900" i="1" dirty="0" smtClean="0"/>
                <a:t>RUSTIC grid</a:t>
              </a:r>
              <a:endParaRPr lang="en-US" sz="900" b="0" i="1" dirty="0"/>
            </a:p>
          </p:txBody>
        </p:sp>
        <p:cxnSp>
          <p:nvCxnSpPr>
            <p:cNvPr id="12" name="Straight Connector 11"/>
            <p:cNvCxnSpPr/>
            <p:nvPr/>
          </p:nvCxnSpPr>
          <p:spPr>
            <a:xfrm>
              <a:off x="4737160" y="6184092"/>
              <a:ext cx="0" cy="3302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4334150" y="6375811"/>
              <a:ext cx="403010" cy="0"/>
            </a:xfrm>
            <a:prstGeom prst="straightConnector1">
              <a:avLst/>
            </a:prstGeom>
            <a:ln>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737160" y="6376369"/>
              <a:ext cx="403010" cy="0"/>
            </a:xfrm>
            <a:prstGeom prst="straightConnector1">
              <a:avLst/>
            </a:prstGeom>
            <a:ln>
              <a:solidFill>
                <a:schemeClr val="tx1">
                  <a:lumMod val="50000"/>
                  <a:lumOff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dirty="0"/>
              <a:t>CFD Airflow Boundary Conditions</a:t>
            </a:r>
          </a:p>
        </p:txBody>
      </p:sp>
      <p:sp>
        <p:nvSpPr>
          <p:cNvPr id="5" name="Content Placeholder 4"/>
          <p:cNvSpPr>
            <a:spLocks noGrp="1"/>
          </p:cNvSpPr>
          <p:nvPr>
            <p:ph idx="1"/>
          </p:nvPr>
        </p:nvSpPr>
        <p:spPr>
          <a:xfrm>
            <a:off x="457200" y="1052737"/>
            <a:ext cx="8152790" cy="1224135"/>
          </a:xfrm>
        </p:spPr>
        <p:txBody>
          <a:bodyPr>
            <a:normAutofit/>
          </a:bodyPr>
          <a:lstStyle/>
          <a:p>
            <a:r>
              <a:rPr lang="en-US" sz="2000" dirty="0" smtClean="0"/>
              <a:t>RUSTIC grid is coarser than ADVED_NS grid.</a:t>
            </a:r>
          </a:p>
          <a:p>
            <a:r>
              <a:rPr lang="en-US" sz="2000" dirty="0" smtClean="0"/>
              <a:t>Direct transition of RUSTIC airflow to ADVED_NS causes “staircase” effect.</a:t>
            </a:r>
          </a:p>
          <a:p>
            <a:r>
              <a:rPr lang="en-US" sz="2000" dirty="0" smtClean="0"/>
              <a:t>Linear interpolation used to eliminate “staircase” effect.</a:t>
            </a:r>
            <a:endParaRPr lang="en-US" sz="2000" dirty="0"/>
          </a:p>
        </p:txBody>
      </p:sp>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30" r="35905"/>
          <a:stretch/>
        </p:blipFill>
        <p:spPr bwMode="auto">
          <a:xfrm>
            <a:off x="7026793" y="2492896"/>
            <a:ext cx="1361631" cy="3793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6516216" y="2235409"/>
            <a:ext cx="2427143" cy="276999"/>
          </a:xfrm>
          <a:prstGeom prst="rect">
            <a:avLst/>
          </a:prstGeom>
          <a:noFill/>
        </p:spPr>
        <p:txBody>
          <a:bodyPr wrap="square" rtlCol="0">
            <a:spAutoFit/>
          </a:bodyPr>
          <a:lstStyle/>
          <a:p>
            <a:pPr algn="ctr"/>
            <a:r>
              <a:rPr lang="en-US" sz="1200" i="1" dirty="0" smtClean="0"/>
              <a:t>Profile after linear interpolation</a:t>
            </a:r>
            <a:endParaRPr lang="en-US" sz="1200" b="0" i="1" dirty="0">
              <a:latin typeface="+mn-lt"/>
            </a:endParaRPr>
          </a:p>
        </p:txBody>
      </p:sp>
      <p:sp>
        <p:nvSpPr>
          <p:cNvPr id="24" name="TextBox 23"/>
          <p:cNvSpPr txBox="1"/>
          <p:nvPr/>
        </p:nvSpPr>
        <p:spPr>
          <a:xfrm>
            <a:off x="97539" y="2235410"/>
            <a:ext cx="2427143" cy="276999"/>
          </a:xfrm>
          <a:prstGeom prst="rect">
            <a:avLst/>
          </a:prstGeom>
          <a:noFill/>
        </p:spPr>
        <p:txBody>
          <a:bodyPr wrap="square" rtlCol="0">
            <a:spAutoFit/>
          </a:bodyPr>
          <a:lstStyle/>
          <a:p>
            <a:pPr algn="ctr"/>
            <a:r>
              <a:rPr lang="en-US" sz="1200" i="1" dirty="0" smtClean="0"/>
              <a:t>Profile before linear interpolation</a:t>
            </a:r>
            <a:endParaRPr lang="en-US" sz="1200" b="0" i="1" dirty="0">
              <a:latin typeface="+mn-lt"/>
            </a:endParaRPr>
          </a:p>
        </p:txBody>
      </p:sp>
      <p:sp>
        <p:nvSpPr>
          <p:cNvPr id="19" name="Freeform 18"/>
          <p:cNvSpPr/>
          <p:nvPr/>
        </p:nvSpPr>
        <p:spPr>
          <a:xfrm>
            <a:off x="1593554" y="2872226"/>
            <a:ext cx="386158" cy="3001251"/>
          </a:xfrm>
          <a:custGeom>
            <a:avLst/>
            <a:gdLst>
              <a:gd name="connsiteX0" fmla="*/ 0 w 314150"/>
              <a:gd name="connsiteY0" fmla="*/ 3001251 h 3001251"/>
              <a:gd name="connsiteX1" fmla="*/ 0 w 314150"/>
              <a:gd name="connsiteY1" fmla="*/ 2591735 h 3001251"/>
              <a:gd name="connsiteX2" fmla="*/ 89757 w 314150"/>
              <a:gd name="connsiteY2" fmla="*/ 2591735 h 3001251"/>
              <a:gd name="connsiteX3" fmla="*/ 89757 w 314150"/>
              <a:gd name="connsiteY3" fmla="*/ 2199048 h 3001251"/>
              <a:gd name="connsiteX4" fmla="*/ 173905 w 314150"/>
              <a:gd name="connsiteY4" fmla="*/ 2199048 h 3001251"/>
              <a:gd name="connsiteX5" fmla="*/ 173905 w 314150"/>
              <a:gd name="connsiteY5" fmla="*/ 1772702 h 3001251"/>
              <a:gd name="connsiteX6" fmla="*/ 224393 w 314150"/>
              <a:gd name="connsiteY6" fmla="*/ 1772702 h 3001251"/>
              <a:gd name="connsiteX7" fmla="*/ 224393 w 314150"/>
              <a:gd name="connsiteY7" fmla="*/ 1408064 h 3001251"/>
              <a:gd name="connsiteX8" fmla="*/ 269272 w 314150"/>
              <a:gd name="connsiteY8" fmla="*/ 1408064 h 3001251"/>
              <a:gd name="connsiteX9" fmla="*/ 269272 w 314150"/>
              <a:gd name="connsiteY9" fmla="*/ 998547 h 3001251"/>
              <a:gd name="connsiteX10" fmla="*/ 291711 w 314150"/>
              <a:gd name="connsiteY10" fmla="*/ 998547 h 3001251"/>
              <a:gd name="connsiteX11" fmla="*/ 291711 w 314150"/>
              <a:gd name="connsiteY11" fmla="*/ 549762 h 3001251"/>
              <a:gd name="connsiteX12" fmla="*/ 314150 w 314150"/>
              <a:gd name="connsiteY12" fmla="*/ 549762 h 3001251"/>
              <a:gd name="connsiteX13" fmla="*/ 314150 w 314150"/>
              <a:gd name="connsiteY13" fmla="*/ 0 h 300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150" h="3001251">
                <a:moveTo>
                  <a:pt x="0" y="3001251"/>
                </a:moveTo>
                <a:lnTo>
                  <a:pt x="0" y="2591735"/>
                </a:lnTo>
                <a:lnTo>
                  <a:pt x="89757" y="2591735"/>
                </a:lnTo>
                <a:lnTo>
                  <a:pt x="89757" y="2199048"/>
                </a:lnTo>
                <a:lnTo>
                  <a:pt x="173905" y="2199048"/>
                </a:lnTo>
                <a:lnTo>
                  <a:pt x="173905" y="1772702"/>
                </a:lnTo>
                <a:lnTo>
                  <a:pt x="224393" y="1772702"/>
                </a:lnTo>
                <a:lnTo>
                  <a:pt x="224393" y="1408064"/>
                </a:lnTo>
                <a:lnTo>
                  <a:pt x="269272" y="1408064"/>
                </a:lnTo>
                <a:lnTo>
                  <a:pt x="269272" y="998547"/>
                </a:lnTo>
                <a:lnTo>
                  <a:pt x="291711" y="998547"/>
                </a:lnTo>
                <a:lnTo>
                  <a:pt x="291711" y="549762"/>
                </a:lnTo>
                <a:lnTo>
                  <a:pt x="314150" y="549762"/>
                </a:lnTo>
                <a:lnTo>
                  <a:pt x="31415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8219210" y="2900275"/>
            <a:ext cx="313230" cy="2945153"/>
          </a:xfrm>
          <a:custGeom>
            <a:avLst/>
            <a:gdLst>
              <a:gd name="connsiteX0" fmla="*/ 0 w 241222"/>
              <a:gd name="connsiteY0" fmla="*/ 2945153 h 2945153"/>
              <a:gd name="connsiteX1" fmla="*/ 112196 w 241222"/>
              <a:gd name="connsiteY1" fmla="*/ 2731980 h 2945153"/>
              <a:gd name="connsiteX2" fmla="*/ 140245 w 241222"/>
              <a:gd name="connsiteY2" fmla="*/ 2558076 h 2945153"/>
              <a:gd name="connsiteX3" fmla="*/ 162684 w 241222"/>
              <a:gd name="connsiteY3" fmla="*/ 2350513 h 2945153"/>
              <a:gd name="connsiteX4" fmla="*/ 173904 w 241222"/>
              <a:gd name="connsiteY4" fmla="*/ 2137340 h 2945153"/>
              <a:gd name="connsiteX5" fmla="*/ 190733 w 241222"/>
              <a:gd name="connsiteY5" fmla="*/ 1733433 h 2945153"/>
              <a:gd name="connsiteX6" fmla="*/ 241222 w 241222"/>
              <a:gd name="connsiteY6" fmla="*/ 0 h 2945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222" h="2945153">
                <a:moveTo>
                  <a:pt x="0" y="2945153"/>
                </a:moveTo>
                <a:lnTo>
                  <a:pt x="112196" y="2731980"/>
                </a:lnTo>
                <a:lnTo>
                  <a:pt x="140245" y="2558076"/>
                </a:lnTo>
                <a:lnTo>
                  <a:pt x="162684" y="2350513"/>
                </a:lnTo>
                <a:lnTo>
                  <a:pt x="173904" y="2137340"/>
                </a:lnTo>
                <a:lnTo>
                  <a:pt x="190733" y="1733433"/>
                </a:lnTo>
                <a:lnTo>
                  <a:pt x="241222"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2555776" y="4077072"/>
            <a:ext cx="3716330" cy="276999"/>
          </a:xfrm>
          <a:prstGeom prst="rect">
            <a:avLst/>
          </a:prstGeom>
          <a:noFill/>
        </p:spPr>
        <p:txBody>
          <a:bodyPr wrap="square" rtlCol="0">
            <a:spAutoFit/>
          </a:bodyPr>
          <a:lstStyle/>
          <a:p>
            <a:pPr algn="ctr"/>
            <a:r>
              <a:rPr lang="en-US" sz="1200" i="1" dirty="0" smtClean="0"/>
              <a:t>Example of particle dispersion with staircase inflow</a:t>
            </a:r>
            <a:endParaRPr lang="en-US" sz="1200" b="0" i="1" dirty="0">
              <a:latin typeface="+mn-lt"/>
            </a:endParaRPr>
          </a:p>
        </p:txBody>
      </p:sp>
      <p:pic>
        <p:nvPicPr>
          <p:cNvPr id="25" name="Picture 24" descr="Particles-Unsmoothed.png"/>
          <p:cNvPicPr>
            <a:picLocks noChangeAspect="1"/>
          </p:cNvPicPr>
          <p:nvPr/>
        </p:nvPicPr>
        <p:blipFill rotWithShape="1">
          <a:blip r:embed="rId5" cstate="print">
            <a:extLst>
              <a:ext uri="{28A0092B-C50C-407E-A947-70E740481C1C}">
                <a14:useLocalDpi xmlns:a14="http://schemas.microsoft.com/office/drawing/2010/main" val="0"/>
              </a:ext>
            </a:extLst>
          </a:blip>
          <a:srcRect t="13892" r="29417"/>
          <a:stretch/>
        </p:blipFill>
        <p:spPr>
          <a:xfrm>
            <a:off x="2627784" y="2348880"/>
            <a:ext cx="3735288" cy="1788401"/>
          </a:xfrm>
          <a:prstGeom prst="rect">
            <a:avLst/>
          </a:prstGeom>
        </p:spPr>
      </p:pic>
      <p:pic>
        <p:nvPicPr>
          <p:cNvPr id="26" name="Picture 25" descr="Particles-Smoothed.png"/>
          <p:cNvPicPr>
            <a:picLocks noChangeAspect="1"/>
          </p:cNvPicPr>
          <p:nvPr/>
        </p:nvPicPr>
        <p:blipFill rotWithShape="1">
          <a:blip r:embed="rId6" cstate="print">
            <a:extLst>
              <a:ext uri="{28A0092B-C50C-407E-A947-70E740481C1C}">
                <a14:useLocalDpi xmlns:a14="http://schemas.microsoft.com/office/drawing/2010/main" val="0"/>
              </a:ext>
            </a:extLst>
          </a:blip>
          <a:srcRect l="-28509" t="15976" r="28509" b="-3078"/>
          <a:stretch/>
        </p:blipFill>
        <p:spPr>
          <a:xfrm>
            <a:off x="1115616" y="4365104"/>
            <a:ext cx="5256584" cy="1796918"/>
          </a:xfrm>
          <a:prstGeom prst="rect">
            <a:avLst/>
          </a:prstGeom>
        </p:spPr>
      </p:pic>
      <p:sp>
        <p:nvSpPr>
          <p:cNvPr id="27" name="TextBox 26"/>
          <p:cNvSpPr txBox="1"/>
          <p:nvPr/>
        </p:nvSpPr>
        <p:spPr>
          <a:xfrm>
            <a:off x="2699792" y="6021288"/>
            <a:ext cx="3716330" cy="276999"/>
          </a:xfrm>
          <a:prstGeom prst="rect">
            <a:avLst/>
          </a:prstGeom>
          <a:noFill/>
        </p:spPr>
        <p:txBody>
          <a:bodyPr wrap="square" rtlCol="0">
            <a:spAutoFit/>
          </a:bodyPr>
          <a:lstStyle/>
          <a:p>
            <a:pPr algn="ctr"/>
            <a:r>
              <a:rPr lang="en-US" sz="1200" i="1" dirty="0" smtClean="0"/>
              <a:t>Example of particle dispersion with interpolated inflow</a:t>
            </a:r>
            <a:endParaRPr lang="en-US" sz="1200" b="0" i="1" dirty="0">
              <a:latin typeface="+mn-lt"/>
            </a:endParaRPr>
          </a:p>
        </p:txBody>
      </p:sp>
      <p:sp>
        <p:nvSpPr>
          <p:cNvPr id="3" name="Right Arrow 2"/>
          <p:cNvSpPr/>
          <p:nvPr/>
        </p:nvSpPr>
        <p:spPr>
          <a:xfrm>
            <a:off x="2125962" y="3140968"/>
            <a:ext cx="28579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flipH="1">
            <a:off x="6588224" y="5155551"/>
            <a:ext cx="285798"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4743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Unimproved Structures</a:t>
            </a:r>
            <a:endParaRPr lang="en-US" dirty="0"/>
          </a:p>
        </p:txBody>
      </p:sp>
      <p:sp>
        <p:nvSpPr>
          <p:cNvPr id="3" name="Content Placeholder 2"/>
          <p:cNvSpPr>
            <a:spLocks noGrp="1"/>
          </p:cNvSpPr>
          <p:nvPr>
            <p:ph idx="1"/>
          </p:nvPr>
        </p:nvSpPr>
        <p:spPr>
          <a:xfrm>
            <a:off x="457200" y="1052737"/>
            <a:ext cx="8229600" cy="5394038"/>
          </a:xfrm>
        </p:spPr>
        <p:txBody>
          <a:bodyPr>
            <a:normAutofit/>
          </a:bodyPr>
          <a:lstStyle/>
          <a:p>
            <a:pPr marL="0" indent="0">
              <a:buNone/>
            </a:pPr>
            <a:r>
              <a:rPr lang="en-US" sz="2400" dirty="0" smtClean="0"/>
              <a:t>The SKUI is always contained within some type of structure.</a:t>
            </a:r>
            <a:endParaRPr lang="en-US" sz="2400" dirty="0"/>
          </a:p>
        </p:txBody>
      </p:sp>
      <p:pic>
        <p:nvPicPr>
          <p:cNvPr id="4" name="Picture 3" descr="SKI Structure.jpg"/>
          <p:cNvPicPr>
            <a:picLocks noChangeAspect="1"/>
          </p:cNvPicPr>
          <p:nvPr/>
        </p:nvPicPr>
        <p:blipFill>
          <a:blip r:embed="rId2" cstate="print"/>
          <a:stretch>
            <a:fillRect/>
          </a:stretch>
        </p:blipFill>
        <p:spPr>
          <a:xfrm>
            <a:off x="457200" y="1700808"/>
            <a:ext cx="2543175" cy="1907381"/>
          </a:xfrm>
          <a:prstGeom prst="rect">
            <a:avLst/>
          </a:prstGeom>
          <a:ln>
            <a:solidFill>
              <a:schemeClr val="tx1"/>
            </a:solidFill>
          </a:ln>
        </p:spPr>
      </p:pic>
      <p:pic>
        <p:nvPicPr>
          <p:cNvPr id="6" name="Picture 2" descr="F:\working\Tasks\JECP_SPM\SKUI_modeling\run1 - Copy\frame001.png"/>
          <p:cNvPicPr>
            <a:picLocks noChangeAspect="1" noChangeArrowheads="1"/>
          </p:cNvPicPr>
          <p:nvPr/>
        </p:nvPicPr>
        <p:blipFill rotWithShape="1">
          <a:blip r:embed="rId3">
            <a:extLst>
              <a:ext uri="{28A0092B-C50C-407E-A947-70E740481C1C}">
                <a14:useLocalDpi xmlns:a14="http://schemas.microsoft.com/office/drawing/2010/main" val="0"/>
              </a:ext>
            </a:extLst>
          </a:blip>
          <a:srcRect t="11949" b="4942"/>
          <a:stretch/>
        </p:blipFill>
        <p:spPr bwMode="auto">
          <a:xfrm>
            <a:off x="5666752" y="1700808"/>
            <a:ext cx="3060061" cy="190738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DSCN4884"/>
          <p:cNvPicPr>
            <a:picLocks noChangeAspect="1" noChangeArrowheads="1"/>
          </p:cNvPicPr>
          <p:nvPr/>
        </p:nvPicPr>
        <p:blipFill>
          <a:blip r:embed="rId4" cstate="print">
            <a:extLst>
              <a:ext uri="{28A0092B-C50C-407E-A947-70E740481C1C}">
                <a14:useLocalDpi xmlns:a14="http://schemas.microsoft.com/office/drawing/2010/main" val="0"/>
              </a:ext>
            </a:extLst>
          </a:blip>
          <a:srcRect t="19531" r="18164" b="9766"/>
          <a:stretch>
            <a:fillRect/>
          </a:stretch>
        </p:blipFill>
        <p:spPr bwMode="auto">
          <a:xfrm>
            <a:off x="457200" y="4365104"/>
            <a:ext cx="2589365" cy="168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F:\working\Tasks\JECP_SPM\meta_models\Passive_Shelter\ADVEDNS_runs_SAM\SAM_grid_development\4_build_grid\thicker_fly_fixed_rev1\no_fly\frame003.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2253"/>
          <a:stretch/>
        </p:blipFill>
        <p:spPr bwMode="auto">
          <a:xfrm>
            <a:off x="5823613" y="4365104"/>
            <a:ext cx="2746338" cy="16860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17216" y="3608189"/>
            <a:ext cx="2823142" cy="276999"/>
          </a:xfrm>
          <a:prstGeom prst="rect">
            <a:avLst/>
          </a:prstGeom>
          <a:noFill/>
        </p:spPr>
        <p:txBody>
          <a:bodyPr wrap="square" rtlCol="0">
            <a:spAutoFit/>
          </a:bodyPr>
          <a:lstStyle/>
          <a:p>
            <a:pPr algn="ctr"/>
            <a:r>
              <a:rPr lang="en-US" sz="1200" i="1" dirty="0" smtClean="0"/>
              <a:t>Simple House built at EAFB for JECP T&amp;E</a:t>
            </a:r>
            <a:endParaRPr lang="en-US" sz="1200" b="0" i="1" dirty="0">
              <a:latin typeface="+mn-lt"/>
            </a:endParaRPr>
          </a:p>
        </p:txBody>
      </p:sp>
      <p:sp>
        <p:nvSpPr>
          <p:cNvPr id="9" name="TextBox 8"/>
          <p:cNvSpPr txBox="1"/>
          <p:nvPr/>
        </p:nvSpPr>
        <p:spPr>
          <a:xfrm>
            <a:off x="5357068" y="3625244"/>
            <a:ext cx="3679428" cy="276999"/>
          </a:xfrm>
          <a:prstGeom prst="rect">
            <a:avLst/>
          </a:prstGeom>
          <a:noFill/>
        </p:spPr>
        <p:txBody>
          <a:bodyPr wrap="square" rtlCol="0">
            <a:spAutoFit/>
          </a:bodyPr>
          <a:lstStyle/>
          <a:p>
            <a:pPr algn="ctr"/>
            <a:r>
              <a:rPr lang="en-US" sz="1200" i="1" dirty="0" smtClean="0"/>
              <a:t>ADVED_NS representation Simple House containing SKUI</a:t>
            </a:r>
            <a:endParaRPr lang="en-US" sz="1200" b="0" i="1" dirty="0">
              <a:latin typeface="+mn-lt"/>
            </a:endParaRPr>
          </a:p>
        </p:txBody>
      </p:sp>
      <p:sp>
        <p:nvSpPr>
          <p:cNvPr id="7" name="Right Arrow 6"/>
          <p:cNvSpPr/>
          <p:nvPr/>
        </p:nvSpPr>
        <p:spPr>
          <a:xfrm>
            <a:off x="3724275" y="2519958"/>
            <a:ext cx="1314450" cy="457200"/>
          </a:xfrm>
          <a:prstGeom prst="rightArrow">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724275" y="5132040"/>
            <a:ext cx="1314450" cy="457200"/>
          </a:xfrm>
          <a:prstGeom prst="rightArrow">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17216" y="6050190"/>
            <a:ext cx="2823142" cy="276999"/>
          </a:xfrm>
          <a:prstGeom prst="rect">
            <a:avLst/>
          </a:prstGeom>
          <a:noFill/>
        </p:spPr>
        <p:txBody>
          <a:bodyPr wrap="square" rtlCol="0">
            <a:spAutoFit/>
          </a:bodyPr>
          <a:lstStyle/>
          <a:p>
            <a:pPr algn="ctr"/>
            <a:r>
              <a:rPr lang="en-US" sz="1200" i="1" dirty="0" smtClean="0"/>
              <a:t>SKUI covered by Rainfly</a:t>
            </a:r>
            <a:endParaRPr lang="en-US" sz="1200" b="0" i="1" dirty="0">
              <a:latin typeface="+mn-lt"/>
            </a:endParaRPr>
          </a:p>
        </p:txBody>
      </p:sp>
      <p:sp>
        <p:nvSpPr>
          <p:cNvPr id="14" name="TextBox 13"/>
          <p:cNvSpPr txBox="1"/>
          <p:nvPr/>
        </p:nvSpPr>
        <p:spPr>
          <a:xfrm>
            <a:off x="5582939" y="6050189"/>
            <a:ext cx="3227686" cy="276999"/>
          </a:xfrm>
          <a:prstGeom prst="rect">
            <a:avLst/>
          </a:prstGeom>
          <a:noFill/>
        </p:spPr>
        <p:txBody>
          <a:bodyPr wrap="square" rtlCol="0">
            <a:spAutoFit/>
          </a:bodyPr>
          <a:lstStyle/>
          <a:p>
            <a:pPr algn="ctr"/>
            <a:r>
              <a:rPr lang="en-US" sz="1200" i="1" dirty="0" smtClean="0"/>
              <a:t>ADVED_NS representation of SKUI with Rainfly</a:t>
            </a:r>
            <a:endParaRPr lang="en-US" sz="1200" b="0" i="1" dirty="0">
              <a:latin typeface="+mn-lt"/>
            </a:endParaRPr>
          </a:p>
        </p:txBody>
      </p:sp>
    </p:spTree>
    <p:extLst>
      <p:ext uri="{BB962C8B-B14F-4D97-AF65-F5344CB8AC3E}">
        <p14:creationId xmlns:p14="http://schemas.microsoft.com/office/powerpoint/2010/main" val="2237470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68144" y="3504691"/>
            <a:ext cx="3051375" cy="3164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Passive Filter Modeling</a:t>
            </a:r>
            <a:endParaRPr lang="en-US" dirty="0"/>
          </a:p>
        </p:txBody>
      </p:sp>
      <p:sp>
        <p:nvSpPr>
          <p:cNvPr id="3" name="Content Placeholder 2"/>
          <p:cNvSpPr>
            <a:spLocks noGrp="1"/>
          </p:cNvSpPr>
          <p:nvPr>
            <p:ph idx="1"/>
          </p:nvPr>
        </p:nvSpPr>
        <p:spPr>
          <a:xfrm>
            <a:off x="457200" y="1200469"/>
            <a:ext cx="5410944" cy="5246305"/>
          </a:xfrm>
        </p:spPr>
        <p:txBody>
          <a:bodyPr>
            <a:normAutofit fontScale="92500" lnSpcReduction="10000"/>
          </a:bodyPr>
          <a:lstStyle/>
          <a:p>
            <a:r>
              <a:rPr lang="en-US" sz="2400" dirty="0" smtClean="0"/>
              <a:t>Each filter panel will be divided into cells</a:t>
            </a:r>
          </a:p>
          <a:p>
            <a:pPr lvl="1"/>
            <a:r>
              <a:rPr lang="en-US" sz="2000" dirty="0" smtClean="0"/>
              <a:t>Each cell will have a unique concentration and pressure history computed by ADVED_NS</a:t>
            </a:r>
          </a:p>
          <a:p>
            <a:r>
              <a:rPr lang="en-US" sz="2400" dirty="0" smtClean="0"/>
              <a:t>Velocity of air through a filter cell is a function of pressure acting on the cell.</a:t>
            </a:r>
          </a:p>
          <a:p>
            <a:pPr lvl="1"/>
            <a:r>
              <a:rPr lang="en-US" sz="2000" dirty="0" smtClean="0"/>
              <a:t>ADVED_NS approximates passive filters as solid objects for pressure computation to reduce computation time.</a:t>
            </a:r>
          </a:p>
          <a:p>
            <a:pPr lvl="1"/>
            <a:r>
              <a:rPr lang="en-US" sz="2000" dirty="0" smtClean="0"/>
              <a:t>Darcy’s </a:t>
            </a:r>
            <a:r>
              <a:rPr lang="en-US" sz="2000" dirty="0"/>
              <a:t>law </a:t>
            </a:r>
            <a:r>
              <a:rPr lang="en-US" sz="2000" dirty="0" smtClean="0"/>
              <a:t>is used </a:t>
            </a:r>
            <a:r>
              <a:rPr lang="en-US" sz="2000" dirty="0"/>
              <a:t>to compute velocity of </a:t>
            </a:r>
            <a:r>
              <a:rPr lang="en-US" sz="2000" dirty="0" smtClean="0"/>
              <a:t>air (coefficient derived from test data).</a:t>
            </a:r>
          </a:p>
          <a:p>
            <a:pPr lvl="1"/>
            <a:r>
              <a:rPr lang="en-US" sz="2000" dirty="0" smtClean="0"/>
              <a:t>Air velocity is used as an input to the carbon and HEPA filter models.</a:t>
            </a:r>
          </a:p>
          <a:p>
            <a:pPr marL="230188" lvl="1" indent="-230188">
              <a:buFont typeface="Wingdings" panose="05000000000000000000" pitchFamily="2" charset="2"/>
              <a:buChar char="§"/>
            </a:pPr>
            <a:r>
              <a:rPr lang="en-US" dirty="0"/>
              <a:t>Cumulative flow of air used to determine SKUI purge rate.</a:t>
            </a:r>
          </a:p>
          <a:p>
            <a:pPr marL="458788" lvl="2" indent="-230188">
              <a:buFont typeface="Wingdings" panose="05000000000000000000" pitchFamily="2" charset="2"/>
              <a:buChar char="§"/>
            </a:pPr>
            <a:r>
              <a:rPr lang="en-US" dirty="0" smtClean="0"/>
              <a:t>Volumetric </a:t>
            </a:r>
            <a:r>
              <a:rPr lang="en-US" dirty="0"/>
              <a:t>flow of air through </a:t>
            </a:r>
            <a:r>
              <a:rPr lang="en-US" dirty="0" smtClean="0"/>
              <a:t>a cell </a:t>
            </a:r>
            <a:r>
              <a:rPr lang="en-US" dirty="0"/>
              <a:t>equals area of </a:t>
            </a:r>
            <a:r>
              <a:rPr lang="en-US" dirty="0" smtClean="0"/>
              <a:t>the cell </a:t>
            </a:r>
            <a:r>
              <a:rPr lang="en-US" dirty="0"/>
              <a:t>times air velocity.</a:t>
            </a:r>
          </a:p>
          <a:p>
            <a:endParaRPr lang="en-US" dirty="0"/>
          </a:p>
        </p:txBody>
      </p:sp>
      <p:pic>
        <p:nvPicPr>
          <p:cNvPr id="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7124"/>
          <a:stretch/>
        </p:blipFill>
        <p:spPr bwMode="auto">
          <a:xfrm>
            <a:off x="6156176" y="1027024"/>
            <a:ext cx="2578341" cy="2401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Group 41"/>
          <p:cNvGrpSpPr/>
          <p:nvPr/>
        </p:nvGrpSpPr>
        <p:grpSpPr>
          <a:xfrm>
            <a:off x="6624638" y="1623987"/>
            <a:ext cx="561979" cy="671538"/>
            <a:chOff x="6624638" y="1623987"/>
            <a:chExt cx="561979" cy="671538"/>
          </a:xfrm>
        </p:grpSpPr>
        <p:cxnSp>
          <p:nvCxnSpPr>
            <p:cNvPr id="7" name="Straight Connector 6"/>
            <p:cNvCxnSpPr/>
            <p:nvPr/>
          </p:nvCxnSpPr>
          <p:spPr>
            <a:xfrm>
              <a:off x="6624638" y="1704974"/>
              <a:ext cx="315056" cy="5905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867535" y="1623987"/>
              <a:ext cx="319082" cy="5667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624638" y="1623987"/>
              <a:ext cx="242897" cy="8098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939694" y="2190750"/>
              <a:ext cx="246923" cy="1047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692771" y="1727358"/>
              <a:ext cx="246923" cy="8239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755969" y="1659717"/>
              <a:ext cx="315056" cy="5905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746086" y="1834070"/>
              <a:ext cx="245264" cy="868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6813858" y="1956805"/>
              <a:ext cx="245264" cy="868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6867535" y="2078426"/>
              <a:ext cx="261928" cy="968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4" name="Straight Arrow Connector 43"/>
          <p:cNvCxnSpPr/>
          <p:nvPr/>
        </p:nvCxnSpPr>
        <p:spPr>
          <a:xfrm>
            <a:off x="5457139" y="1419149"/>
            <a:ext cx="1016813" cy="28582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420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ADVED_NS Snapshots</a:t>
            </a:r>
            <a:endParaRPr lang="en-US" dirty="0"/>
          </a:p>
        </p:txBody>
      </p:sp>
      <p:pic>
        <p:nvPicPr>
          <p:cNvPr id="4" name="Picture 3" descr="frame001.png"/>
          <p:cNvPicPr>
            <a:picLocks noChangeAspect="1"/>
          </p:cNvPicPr>
          <p:nvPr/>
        </p:nvPicPr>
        <p:blipFill rotWithShape="1">
          <a:blip r:embed="rId2" cstate="print">
            <a:extLst>
              <a:ext uri="{28A0092B-C50C-407E-A947-70E740481C1C}">
                <a14:useLocalDpi xmlns:a14="http://schemas.microsoft.com/office/drawing/2010/main" val="0"/>
              </a:ext>
            </a:extLst>
          </a:blip>
          <a:srcRect l="6926" t="33464" r="26445" b="26903"/>
          <a:stretch/>
        </p:blipFill>
        <p:spPr>
          <a:xfrm>
            <a:off x="5354517" y="1279793"/>
            <a:ext cx="3537963" cy="1730236"/>
          </a:xfrm>
          <a:prstGeom prst="rect">
            <a:avLst/>
          </a:prstGeom>
        </p:spPr>
      </p:pic>
      <p:sp>
        <p:nvSpPr>
          <p:cNvPr id="5" name="TextBox 4"/>
          <p:cNvSpPr txBox="1"/>
          <p:nvPr/>
        </p:nvSpPr>
        <p:spPr>
          <a:xfrm>
            <a:off x="5354517" y="3007985"/>
            <a:ext cx="3520668" cy="276999"/>
          </a:xfrm>
          <a:prstGeom prst="rect">
            <a:avLst/>
          </a:prstGeom>
          <a:noFill/>
        </p:spPr>
        <p:txBody>
          <a:bodyPr wrap="square" rtlCol="0">
            <a:spAutoFit/>
          </a:bodyPr>
          <a:lstStyle/>
          <a:p>
            <a:pPr algn="ctr"/>
            <a:r>
              <a:rPr lang="en-US" sz="1200" i="1" dirty="0" smtClean="0"/>
              <a:t>3D Streamlines flowing over the house structure</a:t>
            </a:r>
            <a:endParaRPr lang="en-US" sz="1200" b="0" i="1" dirty="0">
              <a:latin typeface="+mn-lt"/>
            </a:endParaRPr>
          </a:p>
        </p:txBody>
      </p:sp>
      <p:pic>
        <p:nvPicPr>
          <p:cNvPr id="6" name="Picture 5" descr="frame002.png"/>
          <p:cNvPicPr>
            <a:picLocks noChangeAspect="1"/>
          </p:cNvPicPr>
          <p:nvPr/>
        </p:nvPicPr>
        <p:blipFill rotWithShape="1">
          <a:blip r:embed="rId3" cstate="print">
            <a:extLst>
              <a:ext uri="{28A0092B-C50C-407E-A947-70E740481C1C}">
                <a14:useLocalDpi xmlns:a14="http://schemas.microsoft.com/office/drawing/2010/main" val="0"/>
              </a:ext>
            </a:extLst>
          </a:blip>
          <a:srcRect t="13447" b="10004"/>
          <a:stretch/>
        </p:blipFill>
        <p:spPr>
          <a:xfrm>
            <a:off x="6117565" y="3645024"/>
            <a:ext cx="2749242" cy="1730236"/>
          </a:xfrm>
          <a:prstGeom prst="rect">
            <a:avLst/>
          </a:prstGeom>
        </p:spPr>
      </p:pic>
      <p:sp>
        <p:nvSpPr>
          <p:cNvPr id="7" name="TextBox 6"/>
          <p:cNvSpPr txBox="1"/>
          <p:nvPr/>
        </p:nvSpPr>
        <p:spPr>
          <a:xfrm>
            <a:off x="6117565" y="5386505"/>
            <a:ext cx="2749242" cy="461665"/>
          </a:xfrm>
          <a:prstGeom prst="rect">
            <a:avLst/>
          </a:prstGeom>
          <a:noFill/>
        </p:spPr>
        <p:txBody>
          <a:bodyPr wrap="square" rtlCol="0">
            <a:spAutoFit/>
          </a:bodyPr>
          <a:lstStyle/>
          <a:p>
            <a:pPr algn="ctr"/>
            <a:r>
              <a:rPr lang="en-US" sz="1200" i="1" dirty="0" smtClean="0"/>
              <a:t>2D Streamlines and pressures interacting with the house structure and the SKUI</a:t>
            </a:r>
            <a:endParaRPr lang="en-US" sz="1200" b="0" i="1" dirty="0">
              <a:latin typeface="+mn-lt"/>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268760"/>
            <a:ext cx="4566499" cy="3998330"/>
          </a:xfrm>
          <a:prstGeom prst="rect">
            <a:avLst/>
          </a:prstGeom>
          <a:noFill/>
          <a:ln w="9525">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97538" y="5267090"/>
            <a:ext cx="3786430" cy="461665"/>
          </a:xfrm>
          <a:prstGeom prst="rect">
            <a:avLst/>
          </a:prstGeom>
          <a:noFill/>
        </p:spPr>
        <p:txBody>
          <a:bodyPr wrap="square" rtlCol="0">
            <a:spAutoFit/>
          </a:bodyPr>
          <a:lstStyle/>
          <a:p>
            <a:pPr algn="ctr"/>
            <a:r>
              <a:rPr lang="en-US" sz="1200" i="1" dirty="0" smtClean="0"/>
              <a:t>Case where concentrations within the house structure remain fairly uniform throughout the interior</a:t>
            </a:r>
            <a:endParaRPr lang="en-US" sz="1200" b="0" i="1" dirty="0">
              <a:latin typeface="+mn-lt"/>
            </a:endParaRPr>
          </a:p>
        </p:txBody>
      </p:sp>
    </p:spTree>
    <p:extLst>
      <p:ext uri="{BB962C8B-B14F-4D97-AF65-F5344CB8AC3E}">
        <p14:creationId xmlns:p14="http://schemas.microsoft.com/office/powerpoint/2010/main" val="24766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Path</a:t>
            </a:r>
            <a:endParaRPr lang="en-US" dirty="0"/>
          </a:p>
        </p:txBody>
      </p:sp>
      <p:sp>
        <p:nvSpPr>
          <p:cNvPr id="3" name="Content Placeholder 2"/>
          <p:cNvSpPr>
            <a:spLocks noGrp="1"/>
          </p:cNvSpPr>
          <p:nvPr>
            <p:ph idx="1"/>
          </p:nvPr>
        </p:nvSpPr>
        <p:spPr/>
        <p:txBody>
          <a:bodyPr/>
          <a:lstStyle/>
          <a:p>
            <a:r>
              <a:rPr lang="en-US" dirty="0" smtClean="0"/>
              <a:t>Model development in progress.</a:t>
            </a:r>
          </a:p>
          <a:p>
            <a:pPr lvl="1"/>
            <a:r>
              <a:rPr lang="en-US" dirty="0" smtClean="0"/>
              <a:t>Finish ADVED_NS modifications required to support model concept.</a:t>
            </a:r>
          </a:p>
          <a:p>
            <a:pPr lvl="1"/>
            <a:r>
              <a:rPr lang="en-US" dirty="0" smtClean="0"/>
              <a:t>Integration of ADVED_NS into the JECP SPM.</a:t>
            </a:r>
          </a:p>
          <a:p>
            <a:r>
              <a:rPr lang="en-US" dirty="0" smtClean="0"/>
              <a:t>Model testing and verification.</a:t>
            </a:r>
          </a:p>
          <a:p>
            <a:r>
              <a:rPr lang="en-US" dirty="0" smtClean="0"/>
              <a:t>Model validation.</a:t>
            </a:r>
            <a:endParaRPr lang="en-US" dirty="0"/>
          </a:p>
        </p:txBody>
      </p:sp>
    </p:spTree>
    <p:extLst>
      <p:ext uri="{BB962C8B-B14F-4D97-AF65-F5344CB8AC3E}">
        <p14:creationId xmlns:p14="http://schemas.microsoft.com/office/powerpoint/2010/main" val="35220774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90910" y="2276872"/>
            <a:ext cx="2749242" cy="646331"/>
          </a:xfrm>
          <a:prstGeom prst="rect">
            <a:avLst/>
          </a:prstGeom>
          <a:noFill/>
        </p:spPr>
        <p:txBody>
          <a:bodyPr wrap="square" rtlCol="0">
            <a:spAutoFit/>
          </a:bodyPr>
          <a:lstStyle/>
          <a:p>
            <a:pPr algn="ctr"/>
            <a:r>
              <a:rPr lang="en-US" sz="3600" b="1" dirty="0" smtClean="0"/>
              <a:t>Questions?</a:t>
            </a:r>
            <a:endParaRPr lang="en-US" sz="36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74119"/>
            <a:ext cx="9144000" cy="2279217"/>
          </a:xfrm>
          <a:prstGeom prst="rect">
            <a:avLst/>
          </a:prstGeom>
        </p:spPr>
      </p:pic>
    </p:spTree>
    <p:extLst>
      <p:ext uri="{BB962C8B-B14F-4D97-AF65-F5344CB8AC3E}">
        <p14:creationId xmlns:p14="http://schemas.microsoft.com/office/powerpoint/2010/main" val="2645240919"/>
      </p:ext>
    </p:extLst>
  </p:cSld>
  <p:clrMapOvr>
    <a:masterClrMapping/>
  </p:clrMapOvr>
  <p:timing>
    <p:tnLst>
      <p:par>
        <p:cTn id="1" dur="indefinite" restart="never" nodeType="tmRoot"/>
      </p:par>
    </p:tnLst>
  </p:timing>
</p:sld>
</file>

<file path=ppt/theme/theme1.xml><?xml version="1.0" encoding="utf-8"?>
<a:theme xmlns:a="http://schemas.openxmlformats.org/drawingml/2006/main" name="B24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ahlgren Onl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B24 Template</Template>
  <TotalTime>0</TotalTime>
  <Words>803</Words>
  <Application>Microsoft Office PowerPoint</Application>
  <PresentationFormat>On-screen Show (4:3)</PresentationFormat>
  <Paragraphs>105</Paragraphs>
  <Slides>11</Slides>
  <Notes>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14" baseType="lpstr">
      <vt:lpstr>B24 Template</vt:lpstr>
      <vt:lpstr>Dahlgren Only</vt:lpstr>
      <vt:lpstr>Photo Editor Photo</vt:lpstr>
      <vt:lpstr>JECP SPM SKUI Model Development</vt:lpstr>
      <vt:lpstr>Background</vt:lpstr>
      <vt:lpstr>Background</vt:lpstr>
      <vt:lpstr>Background</vt:lpstr>
      <vt:lpstr>SKUI Modeling Concept</vt:lpstr>
      <vt:lpstr>CFD Airflow Boundary Conditions</vt:lpstr>
      <vt:lpstr>Unimproved Structures</vt:lpstr>
      <vt:lpstr>Passive Filter Modeling</vt:lpstr>
      <vt:lpstr>ADVED_NS Snapshots</vt:lpstr>
      <vt:lpstr>Forward Path</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2016-04-21T20:05:03Z</dcterms:created>
  <dcterms:modified xsi:type="dcterms:W3CDTF">2016-06-13T12:42:40Z</dcterms:modified>
</cp:coreProperties>
</file>