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wmv" ContentType="video/x-ms-wmv"/>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442" r:id="rId2"/>
    <p:sldId id="533" r:id="rId3"/>
    <p:sldId id="534" r:id="rId4"/>
    <p:sldId id="564" r:id="rId5"/>
    <p:sldId id="568" r:id="rId6"/>
    <p:sldId id="537" r:id="rId7"/>
    <p:sldId id="574" r:id="rId8"/>
    <p:sldId id="502" r:id="rId9"/>
    <p:sldId id="527" r:id="rId10"/>
    <p:sldId id="535" r:id="rId11"/>
    <p:sldId id="545" r:id="rId12"/>
    <p:sldId id="569" r:id="rId13"/>
    <p:sldId id="538" r:id="rId14"/>
    <p:sldId id="560" r:id="rId15"/>
    <p:sldId id="561" r:id="rId16"/>
    <p:sldId id="570" r:id="rId17"/>
    <p:sldId id="546" r:id="rId18"/>
    <p:sldId id="571" r:id="rId19"/>
    <p:sldId id="543" r:id="rId20"/>
    <p:sldId id="542" r:id="rId21"/>
    <p:sldId id="575" r:id="rId22"/>
    <p:sldId id="551" r:id="rId23"/>
    <p:sldId id="547" r:id="rId24"/>
    <p:sldId id="565" r:id="rId25"/>
    <p:sldId id="559" r:id="rId26"/>
    <p:sldId id="549" r:id="rId27"/>
    <p:sldId id="550" r:id="rId28"/>
    <p:sldId id="552" r:id="rId29"/>
    <p:sldId id="553" r:id="rId30"/>
    <p:sldId id="567" r:id="rId31"/>
    <p:sldId id="555" r:id="rId32"/>
    <p:sldId id="556" r:id="rId33"/>
    <p:sldId id="557" r:id="rId34"/>
    <p:sldId id="572" r:id="rId35"/>
    <p:sldId id="558" r:id="rId36"/>
    <p:sldId id="563" r:id="rId37"/>
    <p:sldId id="573" r:id="rId38"/>
    <p:sldId id="57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87361" autoAdjust="0"/>
  </p:normalViewPr>
  <p:slideViewPr>
    <p:cSldViewPr>
      <p:cViewPr varScale="1">
        <p:scale>
          <a:sx n="74" d="100"/>
          <a:sy n="74" d="100"/>
        </p:scale>
        <p:origin x="-1546" y="-67"/>
      </p:cViewPr>
      <p:guideLst>
        <p:guide orient="horz" pos="2160"/>
        <p:guide pos="2880"/>
      </p:guideLst>
    </p:cSldViewPr>
  </p:slideViewPr>
  <p:outlineViewPr>
    <p:cViewPr>
      <p:scale>
        <a:sx n="33" d="100"/>
        <a:sy n="33" d="100"/>
      </p:scale>
      <p:origin x="0" y="-996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0E75B-2E19-4670-AC21-6DE41FF897A6}" type="datetimeFigureOut">
              <a:rPr lang="en-US" smtClean="0"/>
              <a:pPr/>
              <a:t>6/14/2016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927E94-AB90-4D83-9FAE-44981F2C372E}" type="slidenum">
              <a:rPr lang="en-US" smtClean="0"/>
              <a:pPr/>
              <a:t>‹#›</a:t>
            </a:fld>
            <a:endParaRPr lang="en-US"/>
          </a:p>
        </p:txBody>
      </p:sp>
    </p:spTree>
    <p:extLst>
      <p:ext uri="{BB962C8B-B14F-4D97-AF65-F5344CB8AC3E}">
        <p14:creationId xmlns:p14="http://schemas.microsoft.com/office/powerpoint/2010/main" val="512655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latin typeface="Arial" charset="0"/>
            </a:endParaRPr>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84F4C3-9462-4E3B-8CA3-9E760958A2EC}" type="slidenum">
              <a:rPr lang="en-US">
                <a:latin typeface="Arial" charset="0"/>
              </a:rPr>
              <a:pPr fontAlgn="base">
                <a:spcBef>
                  <a:spcPct val="0"/>
                </a:spcBef>
                <a:spcAft>
                  <a:spcPct val="0"/>
                </a:spcAft>
              </a:pPr>
              <a:t>1</a:t>
            </a:fld>
            <a:endParaRPr lang="en-US">
              <a:latin typeface="Arial" charset="0"/>
            </a:endParaRPr>
          </a:p>
        </p:txBody>
      </p:sp>
    </p:spTree>
    <p:extLst>
      <p:ext uri="{BB962C8B-B14F-4D97-AF65-F5344CB8AC3E}">
        <p14:creationId xmlns:p14="http://schemas.microsoft.com/office/powerpoint/2010/main" val="928216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2</a:t>
            </a:fld>
            <a:endParaRPr lang="en-US"/>
          </a:p>
        </p:txBody>
      </p:sp>
    </p:spTree>
    <p:extLst>
      <p:ext uri="{BB962C8B-B14F-4D97-AF65-F5344CB8AC3E}">
        <p14:creationId xmlns:p14="http://schemas.microsoft.com/office/powerpoint/2010/main" val="1785531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has two aircraft path animations</a:t>
            </a:r>
            <a:r>
              <a:rPr lang="en-US" baseline="0" dirty="0" smtClean="0"/>
              <a:t> – may want to turn it off</a:t>
            </a:r>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17</a:t>
            </a:fld>
            <a:endParaRPr lang="en-US"/>
          </a:p>
        </p:txBody>
      </p:sp>
    </p:spTree>
    <p:extLst>
      <p:ext uri="{BB962C8B-B14F-4D97-AF65-F5344CB8AC3E}">
        <p14:creationId xmlns:p14="http://schemas.microsoft.com/office/powerpoint/2010/main" val="294408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latin typeface="Arial" charset="0"/>
            </a:endParaRPr>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84F4C3-9462-4E3B-8CA3-9E760958A2EC}" type="slidenum">
              <a:rPr lang="en-US">
                <a:latin typeface="Arial" charset="0"/>
              </a:rPr>
              <a:pPr fontAlgn="base">
                <a:spcBef>
                  <a:spcPct val="0"/>
                </a:spcBef>
                <a:spcAft>
                  <a:spcPct val="0"/>
                </a:spcAft>
              </a:pPr>
              <a:t>18</a:t>
            </a:fld>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Time series of UU </a:t>
            </a:r>
            <a:r>
              <a:rPr lang="en-US" sz="1200" kern="1200" dirty="0" err="1" smtClean="0">
                <a:solidFill>
                  <a:schemeClr val="tx1"/>
                </a:solidFill>
                <a:latin typeface="+mn-lt"/>
                <a:ea typeface="+mn-ea"/>
                <a:cs typeface="+mn-cs"/>
              </a:rPr>
              <a:t>LiDAR</a:t>
            </a:r>
            <a:r>
              <a:rPr lang="en-US" sz="1200" kern="1200" dirty="0" smtClean="0">
                <a:solidFill>
                  <a:schemeClr val="tx1"/>
                </a:solidFill>
                <a:latin typeface="+mn-lt"/>
                <a:ea typeface="+mn-ea"/>
                <a:cs typeface="+mn-cs"/>
              </a:rPr>
              <a:t> data located at the EFS-Slope site. This event is a secondary collision between the downslope (red) and valley flow (blue). (A) 5:41 UTC, a very weak thin layer of downslope flow is present . (B) 5:56 UTC, shortly after the moment of the secondary collision and the surge of turbulence observed in Figure 4.11. (C) 6:11 UTC, piled up downslope flow, flows over the undercutting valley current.</a:t>
            </a:r>
            <a:r>
              <a:rPr lang="en-US" dirty="0" smtClean="0"/>
              <a:t> </a:t>
            </a:r>
            <a:r>
              <a:rPr lang="en-US" sz="1200" kern="1200" dirty="0" smtClean="0">
                <a:solidFill>
                  <a:schemeClr val="tx1"/>
                </a:solidFill>
                <a:latin typeface="+mn-lt"/>
                <a:ea typeface="+mn-ea"/>
                <a:cs typeface="+mn-cs"/>
              </a:rPr>
              <a:t> please use arrows to show these features</a:t>
            </a:r>
          </a:p>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a:t>
            </a:r>
            <a:r>
              <a:rPr lang="en-US" dirty="0" err="1" smtClean="0"/>
              <a:t>Dugway</a:t>
            </a:r>
            <a:r>
              <a:rPr lang="en-US" dirty="0" smtClean="0"/>
              <a:t> area, stations in blue are playa stations, red are sagebrush stations</a:t>
            </a:r>
          </a:p>
          <a:p>
            <a:r>
              <a:rPr lang="en-US" dirty="0" smtClean="0"/>
              <a:t>Right:</a:t>
            </a:r>
            <a:r>
              <a:rPr lang="en-US" baseline="0" dirty="0" smtClean="0"/>
              <a:t> Mean errors for playa (blue) and sagebrush stations (red) showing very large warm biases in the early morning (1200 UTC/0500 MST) over the sagebrush area.  </a:t>
            </a:r>
          </a:p>
          <a:p>
            <a:r>
              <a:rPr lang="en-US" baseline="0" dirty="0" smtClean="0"/>
              <a:t>Similar errors have been observed in other regions.  There are implications for PBL strength and surface wind and turbulence forecasts as well – as well as issues getting dust emissions and transport right in models that attempt to parameterize this.</a:t>
            </a:r>
            <a:endParaRPr lang="en-US" dirty="0"/>
          </a:p>
        </p:txBody>
      </p:sp>
      <p:sp>
        <p:nvSpPr>
          <p:cNvPr id="4" name="Slide Number Placeholder 3"/>
          <p:cNvSpPr>
            <a:spLocks noGrp="1"/>
          </p:cNvSpPr>
          <p:nvPr>
            <p:ph type="sldNum" sz="quarter" idx="10"/>
          </p:nvPr>
        </p:nvSpPr>
        <p:spPr/>
        <p:txBody>
          <a:bodyPr/>
          <a:lstStyle/>
          <a:p>
            <a:fld id="{98FB62A3-4402-7940-8EDF-D33B6A52ED34}" type="slidenum">
              <a:rPr lang="en-US" smtClean="0"/>
              <a:pPr/>
              <a:t>23</a:t>
            </a:fld>
            <a:endParaRPr lang="en-US"/>
          </a:p>
        </p:txBody>
      </p:sp>
    </p:spTree>
    <p:extLst>
      <p:ext uri="{BB962C8B-B14F-4D97-AF65-F5344CB8AC3E}">
        <p14:creationId xmlns:p14="http://schemas.microsoft.com/office/powerpoint/2010/main" val="3876522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identified the initialized</a:t>
            </a:r>
            <a:r>
              <a:rPr lang="en-US" baseline="0" dirty="0" smtClean="0"/>
              <a:t> soil moisture and parameterization of soil thermal conductivity to be important sources of error.  The top left figure are 3 different 5cm soil moisture analyses for one case.  The SCAN soil moisture (right most map) is created from observations and is the driest.  Top right are 2 different soil thermal conductivity parameterizations, which are a function of soil moisture and soil type.  The solid lines are what’s currently in the WRF, and the dashed lines for silt loam and sandy loam soils are used in our hybrid runs.</a:t>
            </a:r>
          </a:p>
          <a:p>
            <a:endParaRPr lang="en-US" baseline="0" dirty="0" smtClean="0"/>
          </a:p>
          <a:p>
            <a:r>
              <a:rPr lang="en-US" baseline="0" dirty="0" err="1" smtClean="0"/>
              <a:t>Materhorn</a:t>
            </a:r>
            <a:r>
              <a:rPr lang="en-US" baseline="0" dirty="0" smtClean="0"/>
              <a:t> surface energy balance observations help to confirm this.  During </a:t>
            </a:r>
            <a:r>
              <a:rPr lang="en-US" baseline="0" dirty="0" err="1" smtClean="0"/>
              <a:t>materhorn</a:t>
            </a:r>
            <a:r>
              <a:rPr lang="en-US" baseline="0" dirty="0" smtClean="0"/>
              <a:t> we measured soil thermal conductivity, soil moisture, and surface energy balance components and all observed values matched better with our hybrid-scan </a:t>
            </a:r>
            <a:r>
              <a:rPr lang="en-US" baseline="0" dirty="0" err="1" smtClean="0"/>
              <a:t>wrf</a:t>
            </a:r>
            <a:r>
              <a:rPr lang="en-US" baseline="0" dirty="0" smtClean="0"/>
              <a:t> run than our control runs.</a:t>
            </a:r>
          </a:p>
          <a:p>
            <a:endParaRPr lang="en-US" baseline="0" dirty="0" smtClean="0"/>
          </a:p>
          <a:p>
            <a:r>
              <a:rPr lang="en-US" baseline="0" dirty="0" smtClean="0"/>
              <a:t>These changes led to better nighttime 2m temperature forecasts.  Bottom left shows model results using the old analysis and parameterization.  Note the large nighttime positive bias, especially for silt loam soil textures, which is the soil texture class of the sagebrush region.  Bottom right shows the new approach.  The forecast is much better at night, but the afternoon cool bias remains.  The cool bias at 1Z was unique to this case.</a:t>
            </a:r>
          </a:p>
        </p:txBody>
      </p:sp>
      <p:sp>
        <p:nvSpPr>
          <p:cNvPr id="4" name="Slide Number Placeholder 3"/>
          <p:cNvSpPr>
            <a:spLocks noGrp="1"/>
          </p:cNvSpPr>
          <p:nvPr>
            <p:ph type="sldNum" sz="quarter" idx="10"/>
          </p:nvPr>
        </p:nvSpPr>
        <p:spPr/>
        <p:txBody>
          <a:bodyPr/>
          <a:lstStyle/>
          <a:p>
            <a:fld id="{98FB62A3-4402-7940-8EDF-D33B6A52ED34}" type="slidenum">
              <a:rPr lang="en-US" smtClean="0"/>
              <a:pPr/>
              <a:t>24</a:t>
            </a:fld>
            <a:endParaRPr lang="en-US"/>
          </a:p>
        </p:txBody>
      </p:sp>
    </p:spTree>
    <p:extLst>
      <p:ext uri="{BB962C8B-B14F-4D97-AF65-F5344CB8AC3E}">
        <p14:creationId xmlns:p14="http://schemas.microsoft.com/office/powerpoint/2010/main" val="186755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smtClean="0"/>
              <a:t>for IOP8, October 18, 2012 at 2203-2228 MDT</a:t>
            </a:r>
            <a:endParaRPr lang="en-US"/>
          </a:p>
        </p:txBody>
      </p:sp>
      <p:sp>
        <p:nvSpPr>
          <p:cNvPr id="4" name="Slide Number Placeholder 3"/>
          <p:cNvSpPr>
            <a:spLocks noGrp="1"/>
          </p:cNvSpPr>
          <p:nvPr>
            <p:ph type="sldNum" sz="quarter" idx="10"/>
          </p:nvPr>
        </p:nvSpPr>
        <p:spPr/>
        <p:txBody>
          <a:bodyPr/>
          <a:lstStyle/>
          <a:p>
            <a:fld id="{CD927E94-AB90-4D83-9FAE-44981F2C372E}" type="slidenum">
              <a:rPr lang="en-US" smtClean="0"/>
              <a:pPr/>
              <a:t>27</a:t>
            </a:fld>
            <a:endParaRPr lang="en-US"/>
          </a:p>
        </p:txBody>
      </p:sp>
    </p:spTree>
    <p:extLst>
      <p:ext uri="{BB962C8B-B14F-4D97-AF65-F5344CB8AC3E}">
        <p14:creationId xmlns:p14="http://schemas.microsoft.com/office/powerpoint/2010/main" val="1285311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31</a:t>
            </a:fld>
            <a:endParaRPr lang="en-US"/>
          </a:p>
        </p:txBody>
      </p:sp>
    </p:spTree>
    <p:extLst>
      <p:ext uri="{BB962C8B-B14F-4D97-AF65-F5344CB8AC3E}">
        <p14:creationId xmlns:p14="http://schemas.microsoft.com/office/powerpoint/2010/main" val="3967348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a:spLocks noGrp="1" noRot="1" noChangeAspect="1"/>
          </p:cNvSpPr>
          <p:nvPr>
            <p:ph type="sldImg"/>
          </p:nvPr>
        </p:nvSpPr>
        <p:spPr>
          <a:prstGeom prst="rect">
            <a:avLst/>
          </a:prstGeom>
        </p:spPr>
        <p:txBody>
          <a:bodyPr/>
          <a:lstStyle/>
          <a:p>
            <a:pPr lvl="0"/>
            <a:endParaRPr/>
          </a:p>
        </p:txBody>
      </p:sp>
      <p:sp>
        <p:nvSpPr>
          <p:cNvPr id="368" name="Shape 368"/>
          <p:cNvSpPr>
            <a:spLocks noGrp="1"/>
          </p:cNvSpPr>
          <p:nvPr>
            <p:ph type="body" sz="quarter" idx="1"/>
          </p:nvPr>
        </p:nvSpPr>
        <p:spPr>
          <a:prstGeom prst="rect">
            <a:avLst/>
          </a:prstGeom>
        </p:spPr>
        <p:txBody>
          <a:bodyPr/>
          <a:lstStyle>
            <a:lvl1pPr>
              <a:defRPr sz="1900"/>
            </a:lvl1pPr>
          </a:lstStyle>
          <a:p>
            <a:pPr lvl="0">
              <a:defRPr sz="1800"/>
            </a:pPr>
            <a:r>
              <a:rPr sz="1900"/>
              <a:t>The Ph.D. project focused on the development of a system of coherent Doppler scanning lidars, known as the long-range WindScanner system, for three-dimensional measurements of wind velocity fields within a large volume of the atmospheric boundary layer.</a:t>
            </a:r>
          </a:p>
        </p:txBody>
      </p:sp>
    </p:spTree>
    <p:extLst>
      <p:ext uri="{BB962C8B-B14F-4D97-AF65-F5344CB8AC3E}">
        <p14:creationId xmlns:p14="http://schemas.microsoft.com/office/powerpoint/2010/main" val="1010242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36</a:t>
            </a:fld>
            <a:endParaRPr lang="en-US"/>
          </a:p>
        </p:txBody>
      </p:sp>
    </p:spTree>
    <p:extLst>
      <p:ext uri="{BB962C8B-B14F-4D97-AF65-F5344CB8AC3E}">
        <p14:creationId xmlns:p14="http://schemas.microsoft.com/office/powerpoint/2010/main" val="100347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7E94-AB90-4D83-9FAE-44981F2C372E}" type="slidenum">
              <a:rPr lang="en-US" smtClean="0"/>
              <a:pPr/>
              <a:t>38</a:t>
            </a:fld>
            <a:endParaRPr lang="en-US"/>
          </a:p>
        </p:txBody>
      </p:sp>
    </p:spTree>
    <p:extLst>
      <p:ext uri="{BB962C8B-B14F-4D97-AF65-F5344CB8AC3E}">
        <p14:creationId xmlns:p14="http://schemas.microsoft.com/office/powerpoint/2010/main" val="1331135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F95CCB-1C7B-4F26-BF4C-DCE0C214D8AB}" type="datetimeFigureOut">
              <a:rPr lang="en-US" smtClean="0"/>
              <a:pPr/>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95CCB-1C7B-4F26-BF4C-DCE0C214D8AB}" type="datetimeFigureOut">
              <a:rPr lang="en-US" smtClean="0"/>
              <a:pPr/>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F95CCB-1C7B-4F26-BF4C-DCE0C214D8AB}" type="datetimeFigureOut">
              <a:rPr lang="en-US" smtClean="0"/>
              <a:pPr/>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F95CCB-1C7B-4F26-BF4C-DCE0C214D8AB}" type="datetimeFigureOut">
              <a:rPr lang="en-US" smtClean="0"/>
              <a:pPr/>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F95CCB-1C7B-4F26-BF4C-DCE0C214D8AB}" type="datetimeFigureOut">
              <a:rPr lang="en-US" smtClean="0"/>
              <a:pPr/>
              <a:t>6/14/2016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F95CCB-1C7B-4F26-BF4C-DCE0C214D8AB}" type="datetimeFigureOut">
              <a:rPr lang="en-US" smtClean="0"/>
              <a:pPr/>
              <a:t>6/14/2016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95CCB-1C7B-4F26-BF4C-DCE0C214D8AB}" type="datetimeFigureOut">
              <a:rPr lang="en-US" smtClean="0"/>
              <a:pPr/>
              <a:t>6/14/2016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F95CCB-1C7B-4F26-BF4C-DCE0C214D8AB}" type="datetimeFigureOut">
              <a:rPr lang="en-US" smtClean="0"/>
              <a:pPr/>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F95CCB-1C7B-4F26-BF4C-DCE0C214D8AB}" type="datetimeFigureOut">
              <a:rPr lang="en-US" smtClean="0"/>
              <a:pPr/>
              <a:t>6/14/2016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95CCB-1C7B-4F26-BF4C-DCE0C214D8AB}" type="datetimeFigureOut">
              <a:rPr lang="en-US" smtClean="0"/>
              <a:pPr/>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95CCB-1C7B-4F26-BF4C-DCE0C214D8AB}" type="datetimeFigureOut">
              <a:rPr lang="en-US" smtClean="0"/>
              <a:pPr/>
              <a:t>6/14/2016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BEF50-EF82-4C96-A5E3-7A72DEAF6D0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 Title and Content">
    <p:spTree>
      <p:nvGrpSpPr>
        <p:cNvPr id="1" name=""/>
        <p:cNvGrpSpPr/>
        <p:nvPr/>
      </p:nvGrpSpPr>
      <p:grpSpPr>
        <a:xfrm>
          <a:off x="0" y="0"/>
          <a:ext cx="0" cy="0"/>
          <a:chOff x="0" y="0"/>
          <a:chExt cx="0" cy="0"/>
        </a:xfrm>
      </p:grpSpPr>
      <p:sp>
        <p:nvSpPr>
          <p:cNvPr id="15" name="Shape 15"/>
          <p:cNvSpPr/>
          <p:nvPr/>
        </p:nvSpPr>
        <p:spPr>
          <a:xfrm>
            <a:off x="989012" y="6477000"/>
            <a:ext cx="4230688" cy="1397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defRPr sz="900">
                <a:latin typeface="Verdana Bold"/>
                <a:ea typeface="Verdana Bold"/>
                <a:cs typeface="Verdana Bold"/>
                <a:sym typeface="Verdana Bold"/>
              </a:defRPr>
            </a:lvl1pPr>
          </a:lstStyle>
          <a:p>
            <a:pPr lvl="0">
              <a:defRPr sz="1800">
                <a:uFillTx/>
              </a:defRPr>
            </a:pPr>
            <a:r>
              <a:rPr sz="900">
                <a:uFill>
                  <a:solidFill/>
                </a:uFill>
              </a:rPr>
              <a:t>DTU Wind Energy, Technical University of Denmark</a:t>
            </a:r>
          </a:p>
        </p:txBody>
      </p:sp>
      <p:pic>
        <p:nvPicPr>
          <p:cNvPr id="16" name="image1.jpg"/>
          <p:cNvPicPr/>
          <p:nvPr/>
        </p:nvPicPr>
        <p:blipFill>
          <a:blip r:embed="rId2">
            <a:extLst/>
          </a:blip>
          <a:stretch>
            <a:fillRect/>
          </a:stretch>
        </p:blipFill>
        <p:spPr>
          <a:xfrm>
            <a:off x="8386763" y="279400"/>
            <a:ext cx="365126" cy="530225"/>
          </a:xfrm>
          <a:prstGeom prst="rect">
            <a:avLst/>
          </a:prstGeom>
          <a:ln w="12700">
            <a:miter lim="400000"/>
          </a:ln>
        </p:spPr>
      </p:pic>
      <p:sp>
        <p:nvSpPr>
          <p:cNvPr id="17" name="Shape 17"/>
          <p:cNvSpPr/>
          <p:nvPr/>
        </p:nvSpPr>
        <p:spPr>
          <a:xfrm>
            <a:off x="9320213" y="6245225"/>
            <a:ext cx="1731962" cy="5867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100">
                <a:solidFill>
                  <a:srgbClr val="FFFFFF"/>
                </a:solidFill>
                <a:uFill>
                  <a:solidFill>
                    <a:srgbClr val="FFFFFF"/>
                  </a:solidFill>
                </a:uFill>
              </a:defRPr>
            </a:lvl1pPr>
          </a:lstStyle>
          <a:p>
            <a:pPr lvl="0">
              <a:defRPr sz="1800">
                <a:solidFill>
                  <a:srgbClr val="000000"/>
                </a:solidFill>
                <a:uFillTx/>
              </a:defRPr>
            </a:pPr>
            <a:r>
              <a:rPr sz="1100">
                <a:solidFill>
                  <a:srgbClr val="FFFFFF"/>
                </a:solidFill>
                <a:uFill>
                  <a:solidFill>
                    <a:srgbClr val="FFFFFF"/>
                  </a:solidFill>
                </a:uFill>
              </a:rPr>
              <a:t>Add Presentation Title in Footer via ”Insert”; ”Header &amp; Footer”</a:t>
            </a:r>
          </a:p>
        </p:txBody>
      </p:sp>
      <p:sp>
        <p:nvSpPr>
          <p:cNvPr id="18" name="Shape 18"/>
          <p:cNvSpPr/>
          <p:nvPr/>
        </p:nvSpPr>
        <p:spPr>
          <a:xfrm>
            <a:off x="9188450" y="6548438"/>
            <a:ext cx="144463" cy="1"/>
          </a:xfrm>
          <a:prstGeom prst="line">
            <a:avLst/>
          </a:prstGeom>
          <a:ln w="19050">
            <a:solidFill>
              <a:srgbClr val="FFFFFF"/>
            </a:solidFill>
            <a:round/>
          </a:ln>
        </p:spPr>
        <p:txBody>
          <a:bodyPr lIns="0" tIns="0" rIns="0" bIns="0"/>
          <a:lstStyle/>
          <a:p>
            <a:pPr lvl="0" defTabSz="457200">
              <a:defRPr sz="1200">
                <a:uFillTx/>
                <a:latin typeface="+mn-lt"/>
                <a:ea typeface="+mn-ea"/>
                <a:cs typeface="+mn-cs"/>
                <a:sym typeface="Helvetica"/>
              </a:defRPr>
            </a:pPr>
            <a:endParaRPr/>
          </a:p>
        </p:txBody>
      </p:sp>
      <p:sp>
        <p:nvSpPr>
          <p:cNvPr id="19" name="Shape 19"/>
          <p:cNvSpPr>
            <a:spLocks noGrp="1"/>
          </p:cNvSpPr>
          <p:nvPr>
            <p:ph type="title"/>
          </p:nvPr>
        </p:nvSpPr>
        <p:spPr>
          <a:xfrm>
            <a:off x="609600" y="0"/>
            <a:ext cx="7772400" cy="1447800"/>
          </a:xfrm>
          <a:prstGeom prst="rect">
            <a:avLst/>
          </a:prstGeom>
        </p:spPr>
        <p:txBody>
          <a:bodyPr lIns="0" tIns="0" rIns="0" bIns="0" anchor="b">
            <a:noAutofit/>
          </a:bodyPr>
          <a:lstStyle>
            <a:lvl1pPr algn="l" defTabSz="914400">
              <a:defRPr sz="2400">
                <a:uFill>
                  <a:solidFill/>
                </a:uFill>
                <a:latin typeface="Verdana Bold"/>
                <a:ea typeface="Verdana Bold"/>
                <a:cs typeface="Verdana Bold"/>
                <a:sym typeface="Verdana Bold"/>
              </a:defRPr>
            </a:lvl1pPr>
          </a:lstStyle>
          <a:p>
            <a:pPr lvl="0">
              <a:defRPr sz="1800">
                <a:uFillTx/>
              </a:defRPr>
            </a:pPr>
            <a:r>
              <a:rPr sz="2400">
                <a:uFill>
                  <a:solidFill/>
                </a:uFill>
              </a:rPr>
              <a:t>Title Text</a:t>
            </a:r>
          </a:p>
        </p:txBody>
      </p:sp>
      <p:sp>
        <p:nvSpPr>
          <p:cNvPr id="20" name="Shape 20"/>
          <p:cNvSpPr>
            <a:spLocks noGrp="1"/>
          </p:cNvSpPr>
          <p:nvPr>
            <p:ph type="body" idx="1"/>
          </p:nvPr>
        </p:nvSpPr>
        <p:spPr>
          <a:xfrm>
            <a:off x="609600" y="1600200"/>
            <a:ext cx="7772400" cy="5257800"/>
          </a:xfrm>
          <a:prstGeom prst="rect">
            <a:avLst/>
          </a:prstGeom>
        </p:spPr>
        <p:txBody>
          <a:bodyPr lIns="0" tIns="0" rIns="0" bIns="0">
            <a:noAutofit/>
          </a:bodyPr>
          <a:lstStyle>
            <a:lvl1pPr marL="188912" indent="-188912" defTabSz="914400">
              <a:spcBef>
                <a:spcPts val="300"/>
              </a:spcBef>
              <a:buFontTx/>
              <a:defRPr sz="1600">
                <a:uFill>
                  <a:solidFill/>
                </a:uFill>
                <a:latin typeface="Verdana"/>
                <a:ea typeface="Verdana"/>
                <a:cs typeface="Verdana"/>
                <a:sym typeface="Verdana"/>
              </a:defRPr>
            </a:lvl1pPr>
            <a:lvl2pPr marL="574675" indent="-195263" defTabSz="914400">
              <a:spcBef>
                <a:spcPts val="300"/>
              </a:spcBef>
              <a:buFontTx/>
              <a:defRPr sz="1600">
                <a:uFill>
                  <a:solidFill/>
                </a:uFill>
                <a:latin typeface="Verdana"/>
                <a:ea typeface="Verdana"/>
                <a:cs typeface="Verdana"/>
                <a:sym typeface="Verdana"/>
              </a:defRPr>
            </a:lvl2pPr>
            <a:lvl3pPr marL="1279525" indent="-228600" defTabSz="914400">
              <a:spcBef>
                <a:spcPts val="300"/>
              </a:spcBef>
              <a:buFontTx/>
              <a:defRPr sz="1600">
                <a:uFill>
                  <a:solidFill/>
                </a:uFill>
                <a:latin typeface="Verdana"/>
                <a:ea typeface="Verdana"/>
                <a:cs typeface="Verdana"/>
                <a:sym typeface="Verdana"/>
              </a:defRPr>
            </a:lvl3pPr>
            <a:lvl4pPr marL="1698625" indent="-228600" defTabSz="914400">
              <a:spcBef>
                <a:spcPts val="300"/>
              </a:spcBef>
              <a:buFontTx/>
              <a:defRPr sz="1600">
                <a:uFill>
                  <a:solidFill/>
                </a:uFill>
                <a:latin typeface="Verdana"/>
                <a:ea typeface="Verdana"/>
                <a:cs typeface="Verdana"/>
                <a:sym typeface="Verdana"/>
              </a:defRPr>
            </a:lvl4pPr>
            <a:lvl5pPr marL="2117725" indent="-228600" defTabSz="914400">
              <a:spcBef>
                <a:spcPts val="300"/>
              </a:spcBef>
              <a:buFontTx/>
              <a:defRPr sz="1600">
                <a:uFill>
                  <a:solidFill/>
                </a:uFill>
                <a:latin typeface="Verdana"/>
                <a:ea typeface="Verdana"/>
                <a:cs typeface="Verdana"/>
                <a:sym typeface="Verdana"/>
              </a:defRPr>
            </a:lvl5pPr>
          </a:lstStyle>
          <a:p>
            <a:pPr lvl="0">
              <a:defRPr sz="1800">
                <a:uFillTx/>
              </a:defRPr>
            </a:pPr>
            <a:r>
              <a:rPr sz="1600">
                <a:uFill>
                  <a:solidFill/>
                </a:uFill>
              </a:rPr>
              <a:t>Body Level One</a:t>
            </a:r>
          </a:p>
          <a:p>
            <a:pPr lvl="1">
              <a:defRPr sz="1800">
                <a:uFillTx/>
              </a:defRPr>
            </a:pPr>
            <a:r>
              <a:rPr sz="1600">
                <a:uFill>
                  <a:solidFill/>
                </a:uFill>
              </a:rPr>
              <a:t>Body Level Two</a:t>
            </a:r>
          </a:p>
          <a:p>
            <a:pPr lvl="2">
              <a:defRPr sz="1800">
                <a:uFillTx/>
              </a:defRPr>
            </a:pPr>
            <a:r>
              <a:rPr sz="1600">
                <a:uFill>
                  <a:solidFill/>
                </a:uFill>
              </a:rPr>
              <a:t>Body Level Three</a:t>
            </a:r>
          </a:p>
          <a:p>
            <a:pPr lvl="3">
              <a:defRPr sz="1800">
                <a:uFillTx/>
              </a:defRPr>
            </a:pPr>
            <a:r>
              <a:rPr sz="1600">
                <a:uFill>
                  <a:solidFill/>
                </a:uFill>
              </a:rPr>
              <a:t>Body Level Four</a:t>
            </a:r>
          </a:p>
          <a:p>
            <a:pPr lvl="4">
              <a:defRPr sz="1800">
                <a:uFillTx/>
              </a:defRPr>
            </a:pPr>
            <a:r>
              <a:rPr sz="1600">
                <a:uFill>
                  <a:solidFill/>
                </a:uFill>
              </a:rPr>
              <a:t>Body Level Five</a:t>
            </a:r>
          </a:p>
        </p:txBody>
      </p:sp>
      <p:sp>
        <p:nvSpPr>
          <p:cNvPr id="21" name="Shape 21"/>
          <p:cNvSpPr>
            <a:spLocks noGrp="1"/>
          </p:cNvSpPr>
          <p:nvPr>
            <p:ph type="sldNum" sz="quarter" idx="2"/>
          </p:nvPr>
        </p:nvSpPr>
        <p:spPr>
          <a:xfrm>
            <a:off x="609600" y="6477000"/>
            <a:ext cx="306389" cy="139700"/>
          </a:xfrm>
          <a:prstGeom prst="rect">
            <a:avLst/>
          </a:prstGeom>
        </p:spPr>
        <p:txBody>
          <a:bodyPr lIns="0" tIns="0" rIns="0" bIns="0" anchor="t"/>
          <a:lstStyle>
            <a:lvl1pPr algn="l" defTabSz="914400">
              <a:spcBef>
                <a:spcPts val="500"/>
              </a:spcBef>
              <a:defRPr sz="900">
                <a:solidFill>
                  <a:srgbClr val="000000"/>
                </a:solidFill>
                <a:uFill>
                  <a:solidFill/>
                </a:uFill>
                <a:latin typeface="Verdana"/>
                <a:ea typeface="Verdana"/>
                <a:cs typeface="Verdana"/>
                <a:sym typeface="Verdana"/>
              </a:defRPr>
            </a:lvl1pPr>
          </a:lstStyle>
          <a:p>
            <a:pPr lvl="0"/>
            <a:fld id="{86CB4B4D-7CA3-9044-876B-883B54F8677D}" type="slidenum">
              <a:t>‹#›</a:t>
            </a:fld>
            <a:endParaRPr/>
          </a:p>
        </p:txBody>
      </p:sp>
    </p:spTree>
    <p:extLst>
      <p:ext uri="{BB962C8B-B14F-4D97-AF65-F5344CB8AC3E}">
        <p14:creationId xmlns:p14="http://schemas.microsoft.com/office/powerpoint/2010/main" val="196007480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95CCB-1C7B-4F26-BF4C-DCE0C214D8AB}" type="datetimeFigureOut">
              <a:rPr lang="en-US" smtClean="0"/>
              <a:pPr/>
              <a:t>6/14/2016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BEF50-EF82-4C96-A5E3-7A72DEAF6D0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nd.edu/~dynamics/Materhorn"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nd.edu/~dynamics/Materhorn" TargetMode="External"/><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dx.doi.org/10.1175/BAMS-D-13-00131.1"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18" Type="http://schemas.openxmlformats.org/officeDocument/2006/relationships/image" Target="../media/image28.jpeg"/><Relationship Id="rId3" Type="http://schemas.openxmlformats.org/officeDocument/2006/relationships/image" Target="../media/image13.jpeg"/><Relationship Id="rId7" Type="http://schemas.openxmlformats.org/officeDocument/2006/relationships/image" Target="../media/image17.jpeg"/><Relationship Id="rId12" Type="http://schemas.openxmlformats.org/officeDocument/2006/relationships/image" Target="../media/image22.jpeg"/><Relationship Id="rId17" Type="http://schemas.openxmlformats.org/officeDocument/2006/relationships/image" Target="../media/image27.jpeg"/><Relationship Id="rId2" Type="http://schemas.openxmlformats.org/officeDocument/2006/relationships/slideLayout" Target="../slideLayouts/slideLayout2.xml"/><Relationship Id="rId16" Type="http://schemas.openxmlformats.org/officeDocument/2006/relationships/image" Target="../media/image26.jpeg"/><Relationship Id="rId20" Type="http://schemas.openxmlformats.org/officeDocument/2006/relationships/image" Target="../media/image30.jpeg"/><Relationship Id="rId1" Type="http://schemas.openxmlformats.org/officeDocument/2006/relationships/tags" Target="../tags/tag1.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5" Type="http://schemas.openxmlformats.org/officeDocument/2006/relationships/image" Target="../media/image25.jpeg"/><Relationship Id="rId10" Type="http://schemas.openxmlformats.org/officeDocument/2006/relationships/image" Target="../media/image20.jpeg"/><Relationship Id="rId19" Type="http://schemas.openxmlformats.org/officeDocument/2006/relationships/image" Target="../media/image29.jpeg"/><Relationship Id="rId4" Type="http://schemas.openxmlformats.org/officeDocument/2006/relationships/image" Target="../media/image14.png"/><Relationship Id="rId9" Type="http://schemas.openxmlformats.org/officeDocument/2006/relationships/image" Target="../media/image19.jpeg"/><Relationship Id="rId1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notesSlide" Target="../notesSlides/notesSlide4.xml"/><Relationship Id="rId7" Type="http://schemas.openxmlformats.org/officeDocument/2006/relationships/oleObject" Target="../embeddings/oleObject2.bin"/><Relationship Id="rId12"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6.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38.wmf"/><Relationship Id="rId4" Type="http://schemas.openxmlformats.org/officeDocument/2006/relationships/image" Target="../media/image40.jpeg"/><Relationship Id="rId9"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4.tiff"/><Relationship Id="rId4" Type="http://schemas.openxmlformats.org/officeDocument/2006/relationships/image" Target="../media/image43.tif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8.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47.tiff"/><Relationship Id="rId5" Type="http://schemas.openxmlformats.org/officeDocument/2006/relationships/image" Target="../media/image46.tiff"/><Relationship Id="rId4" Type="http://schemas.openxmlformats.org/officeDocument/2006/relationships/image" Target="../media/image45.tiff"/></Relationships>
</file>

<file path=ppt/slides/_rels/slide21.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3.png"/><Relationship Id="rId7" Type="http://schemas.openxmlformats.org/officeDocument/2006/relationships/image" Target="../media/image57.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 Id="rId9" Type="http://schemas.openxmlformats.org/officeDocument/2006/relationships/image" Target="../media/image59.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1.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60.w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7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notesSlide" Target="../notesSlides/notesSlid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eg"/></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82.jpeg"/><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6" descr="ND_BannerImage.jpg"/>
          <p:cNvPicPr>
            <a:picLocks noChangeAspect="1"/>
          </p:cNvPicPr>
          <p:nvPr/>
        </p:nvPicPr>
        <p:blipFill>
          <a:blip r:embed="rId3" cstate="print"/>
          <a:srcRect/>
          <a:stretch>
            <a:fillRect/>
          </a:stretch>
        </p:blipFill>
        <p:spPr bwMode="auto">
          <a:xfrm>
            <a:off x="0" y="-457200"/>
            <a:ext cx="9144000" cy="2128838"/>
          </a:xfrm>
          <a:prstGeom prst="rect">
            <a:avLst/>
          </a:prstGeom>
          <a:noFill/>
          <a:ln w="9525">
            <a:noFill/>
            <a:miter lim="800000"/>
            <a:headEnd/>
            <a:tailEnd/>
          </a:ln>
        </p:spPr>
      </p:pic>
      <p:sp>
        <p:nvSpPr>
          <p:cNvPr id="14338" name="Rectangle 2"/>
          <p:cNvSpPr>
            <a:spLocks noGrp="1" noChangeArrowheads="1"/>
          </p:cNvSpPr>
          <p:nvPr>
            <p:ph type="ctrTitle"/>
          </p:nvPr>
        </p:nvSpPr>
        <p:spPr>
          <a:xfrm>
            <a:off x="304800" y="1828800"/>
            <a:ext cx="8729932" cy="1578633"/>
          </a:xfrm>
        </p:spPr>
        <p:txBody>
          <a:bodyPr>
            <a:normAutofit/>
          </a:bodyPr>
          <a:lstStyle/>
          <a:p>
            <a:r>
              <a:rPr lang="en-US" sz="3200" dirty="0" smtClean="0"/>
              <a:t/>
            </a:r>
            <a:br>
              <a:rPr lang="en-US" sz="3200" dirty="0" smtClean="0"/>
            </a:br>
            <a:r>
              <a:rPr lang="en-US" sz="3200" b="1" dirty="0" smtClean="0"/>
              <a:t> </a:t>
            </a:r>
            <a:r>
              <a:rPr lang="en-US" sz="3200" dirty="0" smtClean="0"/>
              <a:t/>
            </a:r>
            <a:br>
              <a:rPr lang="en-US" sz="3200" dirty="0" smtClean="0"/>
            </a:br>
            <a:endParaRPr lang="en-US" sz="1800" dirty="0"/>
          </a:p>
        </p:txBody>
      </p:sp>
      <p:sp>
        <p:nvSpPr>
          <p:cNvPr id="18435" name="Rectangle 3"/>
          <p:cNvSpPr>
            <a:spLocks noGrp="1" noChangeArrowheads="1"/>
          </p:cNvSpPr>
          <p:nvPr>
            <p:ph type="subTitle" idx="1"/>
          </p:nvPr>
        </p:nvSpPr>
        <p:spPr>
          <a:xfrm>
            <a:off x="978694" y="1928652"/>
            <a:ext cx="7377813" cy="1372442"/>
          </a:xfrm>
        </p:spPr>
        <p:txBody>
          <a:bodyPr rtlCol="0">
            <a:normAutofit fontScale="25000" lnSpcReduction="20000"/>
          </a:bodyPr>
          <a:lstStyle/>
          <a:p>
            <a:r>
              <a:rPr lang="en-US" sz="14400" dirty="0" smtClean="0">
                <a:solidFill>
                  <a:schemeClr val="tx1"/>
                </a:solidFill>
              </a:rPr>
              <a:t>The </a:t>
            </a:r>
            <a:r>
              <a:rPr lang="en-US" sz="14400" dirty="0" smtClean="0">
                <a:solidFill>
                  <a:srgbClr val="FF0000"/>
                </a:solidFill>
              </a:rPr>
              <a:t>M</a:t>
            </a:r>
            <a:r>
              <a:rPr lang="en-US" sz="14400" dirty="0" smtClean="0">
                <a:solidFill>
                  <a:schemeClr val="tx1"/>
                </a:solidFill>
              </a:rPr>
              <a:t>ount</a:t>
            </a:r>
            <a:r>
              <a:rPr lang="en-US" sz="14400" dirty="0" smtClean="0">
                <a:solidFill>
                  <a:srgbClr val="FF0000"/>
                </a:solidFill>
              </a:rPr>
              <a:t>a</a:t>
            </a:r>
            <a:r>
              <a:rPr lang="en-US" sz="14400" dirty="0" smtClean="0">
                <a:solidFill>
                  <a:schemeClr val="tx1"/>
                </a:solidFill>
              </a:rPr>
              <a:t>in </a:t>
            </a:r>
            <a:r>
              <a:rPr lang="en-US" sz="14400" dirty="0" smtClean="0">
                <a:solidFill>
                  <a:srgbClr val="FF0000"/>
                </a:solidFill>
              </a:rPr>
              <a:t>Ter</a:t>
            </a:r>
            <a:r>
              <a:rPr lang="en-US" sz="14400" dirty="0" smtClean="0">
                <a:solidFill>
                  <a:schemeClr val="tx1"/>
                </a:solidFill>
              </a:rPr>
              <a:t>rain Atmosp</a:t>
            </a:r>
            <a:r>
              <a:rPr lang="en-US" sz="14400" dirty="0" smtClean="0">
                <a:solidFill>
                  <a:srgbClr val="FF0000"/>
                </a:solidFill>
              </a:rPr>
              <a:t>h</a:t>
            </a:r>
            <a:r>
              <a:rPr lang="en-US" sz="14400" dirty="0" smtClean="0">
                <a:solidFill>
                  <a:schemeClr val="tx1"/>
                </a:solidFill>
              </a:rPr>
              <a:t>eric M</a:t>
            </a:r>
            <a:r>
              <a:rPr lang="en-US" sz="14400" dirty="0" smtClean="0">
                <a:solidFill>
                  <a:srgbClr val="FF0000"/>
                </a:solidFill>
              </a:rPr>
              <a:t>o</a:t>
            </a:r>
            <a:r>
              <a:rPr lang="en-US" sz="14400" dirty="0" smtClean="0">
                <a:solidFill>
                  <a:schemeClr val="tx1"/>
                </a:solidFill>
              </a:rPr>
              <a:t>deling and Obse</a:t>
            </a:r>
            <a:r>
              <a:rPr lang="en-US" sz="14400" dirty="0" smtClean="0">
                <a:solidFill>
                  <a:srgbClr val="FF0000"/>
                </a:solidFill>
              </a:rPr>
              <a:t>r</a:t>
            </a:r>
            <a:r>
              <a:rPr lang="en-US" sz="14400" dirty="0" smtClean="0">
                <a:solidFill>
                  <a:schemeClr val="tx1"/>
                </a:solidFill>
              </a:rPr>
              <a:t>vatio</a:t>
            </a:r>
            <a:r>
              <a:rPr lang="en-US" sz="14400" dirty="0" smtClean="0">
                <a:solidFill>
                  <a:srgbClr val="FF0000"/>
                </a:solidFill>
              </a:rPr>
              <a:t>n</a:t>
            </a:r>
            <a:r>
              <a:rPr lang="en-US" sz="14400" dirty="0" smtClean="0">
                <a:solidFill>
                  <a:schemeClr val="tx1"/>
                </a:solidFill>
              </a:rPr>
              <a:t>s (MATERHORN) Program (2011-2016)</a:t>
            </a:r>
            <a:endParaRPr lang="en-US" sz="14400" dirty="0">
              <a:solidFill>
                <a:schemeClr val="tx1"/>
              </a:solidFill>
            </a:endParaRPr>
          </a:p>
        </p:txBody>
      </p:sp>
      <p:pic>
        <p:nvPicPr>
          <p:cNvPr id="14341" name="Picture 8" descr="EFD_ND13.png"/>
          <p:cNvPicPr>
            <a:picLocks noChangeAspect="1"/>
          </p:cNvPicPr>
          <p:nvPr/>
        </p:nvPicPr>
        <p:blipFill>
          <a:blip r:embed="rId4" cstate="print"/>
          <a:srcRect/>
          <a:stretch>
            <a:fillRect/>
          </a:stretch>
        </p:blipFill>
        <p:spPr bwMode="auto">
          <a:xfrm>
            <a:off x="304800" y="5210175"/>
            <a:ext cx="1347788" cy="1371600"/>
          </a:xfrm>
          <a:prstGeom prst="rect">
            <a:avLst/>
          </a:prstGeom>
          <a:noFill/>
          <a:ln w="9525">
            <a:noFill/>
            <a:miter lim="800000"/>
            <a:headEnd/>
            <a:tailEnd/>
          </a:ln>
        </p:spPr>
      </p:pic>
      <p:pic>
        <p:nvPicPr>
          <p:cNvPr id="14342" name="Picture 5" descr="NotreDameSeal.png"/>
          <p:cNvPicPr>
            <a:picLocks noChangeAspect="1"/>
          </p:cNvPicPr>
          <p:nvPr/>
        </p:nvPicPr>
        <p:blipFill>
          <a:blip r:embed="rId5" cstate="print"/>
          <a:srcRect l="2678" t="3101" r="39339" b="22015"/>
          <a:stretch>
            <a:fillRect/>
          </a:stretch>
        </p:blipFill>
        <p:spPr bwMode="auto">
          <a:xfrm>
            <a:off x="7456488" y="5187950"/>
            <a:ext cx="1374775" cy="1371600"/>
          </a:xfrm>
          <a:prstGeom prst="rect">
            <a:avLst/>
          </a:prstGeom>
          <a:noFill/>
          <a:ln w="9525">
            <a:noFill/>
            <a:miter lim="800000"/>
            <a:headEnd/>
            <a:tailEnd/>
          </a:ln>
        </p:spPr>
      </p:pic>
      <p:sp>
        <p:nvSpPr>
          <p:cNvPr id="8" name="Rectangle 7"/>
          <p:cNvSpPr/>
          <p:nvPr/>
        </p:nvSpPr>
        <p:spPr>
          <a:xfrm>
            <a:off x="685800" y="3310740"/>
            <a:ext cx="7772400" cy="2693045"/>
          </a:xfrm>
          <a:prstGeom prst="rect">
            <a:avLst/>
          </a:prstGeom>
        </p:spPr>
        <p:txBody>
          <a:bodyPr wrap="square">
            <a:spAutoFit/>
          </a:bodyPr>
          <a:lstStyle/>
          <a:p>
            <a:pPr algn="ctr">
              <a:spcBef>
                <a:spcPts val="600"/>
              </a:spcBef>
              <a:spcAft>
                <a:spcPts val="600"/>
              </a:spcAft>
              <a:defRPr/>
            </a:pPr>
            <a:r>
              <a:rPr lang="en-US" sz="2400" b="1" dirty="0" smtClean="0"/>
              <a:t>By</a:t>
            </a:r>
            <a:endParaRPr lang="en-US" sz="2800" b="1" dirty="0" smtClean="0"/>
          </a:p>
          <a:p>
            <a:pPr algn="ctr">
              <a:defRPr/>
            </a:pPr>
            <a:r>
              <a:rPr lang="en-US" sz="2800" b="1" dirty="0" smtClean="0"/>
              <a:t>H.J.S</a:t>
            </a:r>
            <a:r>
              <a:rPr lang="en-US" sz="2800" b="1" dirty="0"/>
              <a:t>. Fernando</a:t>
            </a:r>
            <a:r>
              <a:rPr lang="en-US" sz="2800" dirty="0"/>
              <a:t>, Univ. of Notre </a:t>
            </a:r>
            <a:r>
              <a:rPr lang="en-US" sz="2800" dirty="0" smtClean="0"/>
              <a:t>Dame</a:t>
            </a:r>
            <a:endParaRPr lang="en-US" sz="2800" dirty="0" smtClean="0"/>
          </a:p>
          <a:p>
            <a:pPr algn="ctr">
              <a:defRPr/>
            </a:pPr>
            <a:r>
              <a:rPr lang="en-US" sz="2800" b="1" dirty="0" smtClean="0"/>
              <a:t>J</a:t>
            </a:r>
            <a:r>
              <a:rPr lang="en-US" sz="2800" b="1" dirty="0"/>
              <a:t>. P. </a:t>
            </a:r>
            <a:r>
              <a:rPr lang="en-US" sz="2800" b="1" dirty="0" smtClean="0"/>
              <a:t>Hacker</a:t>
            </a:r>
            <a:r>
              <a:rPr lang="en-US" sz="2800" dirty="0" smtClean="0"/>
              <a:t>, Naval Postgraduate School/NCAR</a:t>
            </a:r>
          </a:p>
          <a:p>
            <a:pPr algn="ctr">
              <a:defRPr/>
            </a:pPr>
            <a:r>
              <a:rPr lang="en-US" sz="2800" b="1" dirty="0" smtClean="0"/>
              <a:t>F</a:t>
            </a:r>
            <a:r>
              <a:rPr lang="en-US" sz="2800" b="1" dirty="0"/>
              <a:t>. K. </a:t>
            </a:r>
            <a:r>
              <a:rPr lang="en-US" sz="2800" b="1" dirty="0" smtClean="0"/>
              <a:t>Chow</a:t>
            </a:r>
            <a:r>
              <a:rPr lang="en-US" sz="2800" dirty="0" smtClean="0"/>
              <a:t>, University of California, Berkeley</a:t>
            </a:r>
          </a:p>
          <a:p>
            <a:pPr algn="ctr">
              <a:defRPr/>
            </a:pPr>
            <a:r>
              <a:rPr lang="en-US" sz="2800" b="1" dirty="0" smtClean="0"/>
              <a:t>E</a:t>
            </a:r>
            <a:r>
              <a:rPr lang="en-US" sz="2800" b="1" dirty="0"/>
              <a:t>. R. </a:t>
            </a:r>
            <a:r>
              <a:rPr lang="en-US" sz="2800" b="1" dirty="0" err="1" smtClean="0"/>
              <a:t>Pardyjak</a:t>
            </a:r>
            <a:r>
              <a:rPr lang="en-US" sz="2800" dirty="0" smtClean="0"/>
              <a:t>, University of Utah</a:t>
            </a:r>
          </a:p>
          <a:p>
            <a:pPr algn="ctr">
              <a:defRPr/>
            </a:pPr>
            <a:r>
              <a:rPr lang="en-US" sz="2800" b="1" dirty="0" smtClean="0"/>
              <a:t>S.F.J. De </a:t>
            </a:r>
            <a:r>
              <a:rPr lang="en-US" sz="2800" b="1" dirty="0" err="1" smtClean="0"/>
              <a:t>Wekker</a:t>
            </a:r>
            <a:r>
              <a:rPr lang="en-US" sz="2800" dirty="0" smtClean="0"/>
              <a:t>, University of Virginia</a:t>
            </a:r>
            <a:endParaRPr lang="en-US" sz="2800" dirty="0"/>
          </a:p>
        </p:txBody>
      </p:sp>
    </p:spTree>
    <p:extLst>
      <p:ext uri="{BB962C8B-B14F-4D97-AF65-F5344CB8AC3E}">
        <p14:creationId xmlns:p14="http://schemas.microsoft.com/office/powerpoint/2010/main" val="115641381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noChangeArrowheads="1"/>
          </p:cNvSpPr>
          <p:nvPr>
            <p:ph type="subTitle" idx="1"/>
          </p:nvPr>
        </p:nvSpPr>
        <p:spPr>
          <a:xfrm>
            <a:off x="1295400" y="407003"/>
            <a:ext cx="6934200" cy="6450997"/>
          </a:xfrm>
        </p:spPr>
        <p:txBody>
          <a:bodyPr wrap="square" rtlCol="0">
            <a:spAutoFit/>
          </a:bodyPr>
          <a:lstStyle/>
          <a:p>
            <a:pPr eaLnBrk="1" fontAlgn="auto" hangingPunct="1">
              <a:spcBef>
                <a:spcPts val="1200"/>
              </a:spcBef>
              <a:spcAft>
                <a:spcPts val="0"/>
              </a:spcAft>
              <a:defRPr/>
            </a:pPr>
            <a:r>
              <a:rPr lang="en-US" sz="2400" b="1" dirty="0" smtClean="0">
                <a:solidFill>
                  <a:schemeClr val="tx1"/>
                </a:solidFill>
              </a:rPr>
              <a:t>ONR  FY 2011 Multidisciplinary  University Research Initiative (MURI)</a:t>
            </a:r>
          </a:p>
          <a:p>
            <a:pPr eaLnBrk="1" fontAlgn="auto" hangingPunct="1">
              <a:spcBef>
                <a:spcPts val="1200"/>
              </a:spcBef>
              <a:spcAft>
                <a:spcPts val="0"/>
              </a:spcAft>
              <a:defRPr/>
            </a:pPr>
            <a:r>
              <a:rPr lang="en-US" sz="2400" b="1" dirty="0" smtClean="0">
                <a:solidFill>
                  <a:schemeClr val="tx1"/>
                </a:solidFill>
              </a:rPr>
              <a:t>TOPIC #7:  </a:t>
            </a:r>
          </a:p>
          <a:p>
            <a:pPr>
              <a:defRPr/>
            </a:pPr>
            <a:r>
              <a:rPr lang="en-US" sz="2400" b="1" dirty="0" smtClean="0">
                <a:solidFill>
                  <a:schemeClr val="tx1"/>
                </a:solidFill>
              </a:rPr>
              <a:t>Improved Meteorological Modeling in Mountain Terrain</a:t>
            </a:r>
            <a:endParaRPr lang="en-US" sz="2400" dirty="0" smtClean="0">
              <a:solidFill>
                <a:schemeClr val="tx1"/>
              </a:solidFill>
            </a:endParaRPr>
          </a:p>
          <a:p>
            <a:pPr>
              <a:spcBef>
                <a:spcPts val="0"/>
              </a:spcBef>
              <a:defRPr/>
            </a:pPr>
            <a:endParaRPr lang="en-US" sz="2000" dirty="0" smtClean="0">
              <a:solidFill>
                <a:schemeClr val="tx1"/>
              </a:solidFill>
            </a:endParaRPr>
          </a:p>
          <a:p>
            <a:pPr>
              <a:spcBef>
                <a:spcPts val="0"/>
              </a:spcBef>
              <a:defRPr/>
            </a:pPr>
            <a:r>
              <a:rPr lang="en-US" sz="2200" dirty="0" smtClean="0">
                <a:solidFill>
                  <a:schemeClr val="tx1"/>
                </a:solidFill>
              </a:rPr>
              <a:t>Topic Chiefs:  </a:t>
            </a:r>
          </a:p>
          <a:p>
            <a:pPr>
              <a:spcBef>
                <a:spcPts val="0"/>
              </a:spcBef>
              <a:defRPr/>
            </a:pPr>
            <a:r>
              <a:rPr lang="en-US" sz="2200" dirty="0" smtClean="0">
                <a:solidFill>
                  <a:schemeClr val="tx1"/>
                </a:solidFill>
              </a:rPr>
              <a:t>Dr. Ronald J. Ferek and  Dr. Daniel </a:t>
            </a:r>
            <a:r>
              <a:rPr lang="en-US" sz="2200" dirty="0" err="1" smtClean="0">
                <a:solidFill>
                  <a:schemeClr val="tx1"/>
                </a:solidFill>
              </a:rPr>
              <a:t>Eleuterio</a:t>
            </a:r>
            <a:r>
              <a:rPr lang="en-US" sz="2200" dirty="0" smtClean="0">
                <a:solidFill>
                  <a:schemeClr val="tx1"/>
                </a:solidFill>
              </a:rPr>
              <a:t> (ONR)</a:t>
            </a:r>
          </a:p>
          <a:p>
            <a:pPr>
              <a:spcBef>
                <a:spcPts val="0"/>
              </a:spcBef>
              <a:defRPr/>
            </a:pPr>
            <a:endParaRPr lang="en-US" sz="2200" dirty="0" smtClean="0">
              <a:solidFill>
                <a:schemeClr val="tx1"/>
              </a:solidFill>
            </a:endParaRPr>
          </a:p>
          <a:p>
            <a:pPr>
              <a:spcBef>
                <a:spcPts val="0"/>
              </a:spcBef>
              <a:defRPr/>
            </a:pPr>
            <a:r>
              <a:rPr lang="en-US" sz="2200" u="sng" dirty="0" smtClean="0">
                <a:solidFill>
                  <a:schemeClr val="tx1"/>
                </a:solidFill>
              </a:rPr>
              <a:t>Additional support:  </a:t>
            </a:r>
          </a:p>
          <a:p>
            <a:pPr>
              <a:spcBef>
                <a:spcPts val="0"/>
              </a:spcBef>
              <a:defRPr/>
            </a:pPr>
            <a:endParaRPr lang="en-US" sz="2200" dirty="0" smtClean="0">
              <a:solidFill>
                <a:schemeClr val="tx1"/>
              </a:solidFill>
            </a:endParaRPr>
          </a:p>
          <a:p>
            <a:pPr>
              <a:spcBef>
                <a:spcPts val="0"/>
              </a:spcBef>
              <a:defRPr/>
            </a:pPr>
            <a:r>
              <a:rPr lang="en-US" sz="2200" dirty="0" smtClean="0">
                <a:solidFill>
                  <a:schemeClr val="tx1"/>
                </a:solidFill>
              </a:rPr>
              <a:t>Army Research Office </a:t>
            </a:r>
          </a:p>
          <a:p>
            <a:pPr>
              <a:spcBef>
                <a:spcPts val="0"/>
              </a:spcBef>
              <a:defRPr/>
            </a:pPr>
            <a:r>
              <a:rPr lang="en-US" sz="2200" dirty="0" smtClean="0">
                <a:solidFill>
                  <a:schemeClr val="tx1"/>
                </a:solidFill>
              </a:rPr>
              <a:t>(Dr. Gordon Videen and Dr. Walter Bach)</a:t>
            </a:r>
          </a:p>
          <a:p>
            <a:pPr>
              <a:spcBef>
                <a:spcPts val="0"/>
              </a:spcBef>
              <a:defRPr/>
            </a:pPr>
            <a:endParaRPr lang="en-US" sz="2200" dirty="0">
              <a:solidFill>
                <a:schemeClr val="tx1"/>
              </a:solidFill>
            </a:endParaRPr>
          </a:p>
          <a:p>
            <a:pPr>
              <a:spcBef>
                <a:spcPts val="0"/>
              </a:spcBef>
              <a:defRPr/>
            </a:pPr>
            <a:r>
              <a:rPr lang="en-US" sz="2200" dirty="0" smtClean="0">
                <a:solidFill>
                  <a:schemeClr val="tx1"/>
                </a:solidFill>
              </a:rPr>
              <a:t>Air Force Weather Agency </a:t>
            </a:r>
          </a:p>
          <a:p>
            <a:pPr>
              <a:spcBef>
                <a:spcPts val="0"/>
              </a:spcBef>
              <a:defRPr/>
            </a:pPr>
            <a:r>
              <a:rPr lang="en-US" sz="2200" dirty="0" smtClean="0">
                <a:solidFill>
                  <a:schemeClr val="tx1"/>
                </a:solidFill>
              </a:rPr>
              <a:t>through ARL</a:t>
            </a:r>
          </a:p>
          <a:p>
            <a:pPr eaLnBrk="1" fontAlgn="auto" hangingPunct="1">
              <a:spcAft>
                <a:spcPts val="0"/>
              </a:spcAft>
              <a:defRPr/>
            </a:pPr>
            <a:endParaRPr lang="en-US" b="1" dirty="0" smtClean="0"/>
          </a:p>
        </p:txBody>
      </p:sp>
      <p:sp>
        <p:nvSpPr>
          <p:cNvPr id="7" name="TextBox 6"/>
          <p:cNvSpPr txBox="1"/>
          <p:nvPr/>
        </p:nvSpPr>
        <p:spPr>
          <a:xfrm>
            <a:off x="3048000" y="6251138"/>
            <a:ext cx="3584699" cy="646331"/>
          </a:xfrm>
          <a:prstGeom prst="rect">
            <a:avLst/>
          </a:prstGeom>
          <a:noFill/>
        </p:spPr>
        <p:txBody>
          <a:bodyPr wrap="none" rtlCol="0">
            <a:spAutoFit/>
          </a:bodyPr>
          <a:lstStyle/>
          <a:p>
            <a:r>
              <a:rPr lang="en-US" dirty="0" smtClean="0">
                <a:hlinkClick r:id="rId3"/>
              </a:rPr>
              <a:t>www.nd.edu/~dynamics/Materhorn</a:t>
            </a:r>
            <a:endParaRPr lang="en-US" dirty="0" smtClean="0"/>
          </a:p>
          <a:p>
            <a:endParaRPr lang="en-US" dirty="0"/>
          </a:p>
        </p:txBody>
      </p:sp>
    </p:spTree>
    <p:extLst>
      <p:ext uri="{BB962C8B-B14F-4D97-AF65-F5344CB8AC3E}">
        <p14:creationId xmlns:p14="http://schemas.microsoft.com/office/powerpoint/2010/main" val="80781450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p:cNvPicPr>
            <a:picLocks noChangeAspect="1"/>
          </p:cNvPicPr>
          <p:nvPr/>
        </p:nvPicPr>
        <p:blipFill>
          <a:blip r:embed="rId2" cstate="print"/>
          <a:srcRect/>
          <a:stretch>
            <a:fillRect/>
          </a:stretch>
        </p:blipFill>
        <p:spPr bwMode="auto">
          <a:xfrm>
            <a:off x="3276600" y="535953"/>
            <a:ext cx="5913120" cy="4386500"/>
          </a:xfrm>
          <a:prstGeom prst="rect">
            <a:avLst/>
          </a:prstGeom>
          <a:noFill/>
          <a:ln w="9525">
            <a:noFill/>
            <a:miter lim="800000"/>
            <a:headEnd/>
            <a:tailEnd/>
          </a:ln>
        </p:spPr>
      </p:pic>
      <p:sp>
        <p:nvSpPr>
          <p:cNvPr id="11267" name="TextBox 6"/>
          <p:cNvSpPr txBox="1">
            <a:spLocks noChangeArrowheads="1"/>
          </p:cNvSpPr>
          <p:nvPr/>
        </p:nvSpPr>
        <p:spPr bwMode="auto">
          <a:xfrm>
            <a:off x="95794" y="17190"/>
            <a:ext cx="3180806" cy="7248138"/>
          </a:xfrm>
          <a:prstGeom prst="rect">
            <a:avLst/>
          </a:prstGeom>
          <a:solidFill>
            <a:schemeClr val="bg1"/>
          </a:solidFill>
          <a:ln w="9525">
            <a:noFill/>
            <a:miter lim="800000"/>
            <a:headEnd/>
            <a:tailEnd/>
          </a:ln>
        </p:spPr>
        <p:txBody>
          <a:bodyPr wrap="square">
            <a:spAutoFit/>
          </a:bodyPr>
          <a:lstStyle/>
          <a:p>
            <a:r>
              <a:rPr lang="en-US" sz="2000" b="1" u="sng" dirty="0" smtClean="0"/>
              <a:t>Principal Investigators:</a:t>
            </a:r>
            <a:endParaRPr lang="en-US" sz="2000" b="1" u="sng" dirty="0"/>
          </a:p>
          <a:p>
            <a:pPr>
              <a:spcBef>
                <a:spcPts val="600"/>
              </a:spcBef>
            </a:pPr>
            <a:r>
              <a:rPr lang="en-US" b="1" dirty="0"/>
              <a:t>H.J.S. Fernando</a:t>
            </a:r>
          </a:p>
          <a:p>
            <a:pPr>
              <a:spcBef>
                <a:spcPts val="600"/>
              </a:spcBef>
            </a:pPr>
            <a:r>
              <a:rPr lang="en-US" dirty="0" smtClean="0"/>
              <a:t>(University of Notre Dame)</a:t>
            </a:r>
            <a:endParaRPr lang="en-US" dirty="0"/>
          </a:p>
          <a:p>
            <a:pPr>
              <a:spcBef>
                <a:spcPts val="600"/>
              </a:spcBef>
            </a:pPr>
            <a:r>
              <a:rPr lang="en-US" b="1" dirty="0"/>
              <a:t>Eric </a:t>
            </a:r>
            <a:r>
              <a:rPr lang="en-US" b="1" dirty="0" err="1"/>
              <a:t>Pardyjak</a:t>
            </a:r>
            <a:r>
              <a:rPr lang="en-US" b="1" dirty="0"/>
              <a:t> </a:t>
            </a:r>
          </a:p>
          <a:p>
            <a:pPr>
              <a:spcBef>
                <a:spcPts val="600"/>
              </a:spcBef>
            </a:pPr>
            <a:r>
              <a:rPr lang="en-US" dirty="0"/>
              <a:t>(</a:t>
            </a:r>
            <a:r>
              <a:rPr lang="en-US" dirty="0" smtClean="0"/>
              <a:t>University of Utah) </a:t>
            </a:r>
            <a:endParaRPr lang="en-US" dirty="0"/>
          </a:p>
          <a:p>
            <a:pPr>
              <a:spcBef>
                <a:spcPts val="600"/>
              </a:spcBef>
            </a:pPr>
            <a:r>
              <a:rPr lang="en-US" b="1" dirty="0" smtClean="0"/>
              <a:t>Stephan De </a:t>
            </a:r>
            <a:r>
              <a:rPr lang="en-US" b="1" dirty="0"/>
              <a:t>Wekker</a:t>
            </a:r>
          </a:p>
          <a:p>
            <a:pPr>
              <a:spcBef>
                <a:spcPts val="600"/>
              </a:spcBef>
            </a:pPr>
            <a:r>
              <a:rPr lang="en-US" dirty="0"/>
              <a:t>(</a:t>
            </a:r>
            <a:r>
              <a:rPr lang="en-US" dirty="0" smtClean="0"/>
              <a:t>University of Virginia) </a:t>
            </a:r>
            <a:endParaRPr lang="en-US" dirty="0"/>
          </a:p>
          <a:p>
            <a:pPr>
              <a:spcBef>
                <a:spcPts val="600"/>
              </a:spcBef>
            </a:pPr>
            <a:r>
              <a:rPr lang="en-US" b="1" dirty="0" smtClean="0"/>
              <a:t>Josh </a:t>
            </a:r>
            <a:r>
              <a:rPr lang="en-US" b="1" dirty="0"/>
              <a:t>Hacker </a:t>
            </a:r>
          </a:p>
          <a:p>
            <a:pPr>
              <a:spcBef>
                <a:spcPts val="600"/>
              </a:spcBef>
            </a:pPr>
            <a:r>
              <a:rPr lang="en-US" dirty="0" smtClean="0"/>
              <a:t>(NPS/NCAR) </a:t>
            </a:r>
            <a:endParaRPr lang="en-US" dirty="0"/>
          </a:p>
          <a:p>
            <a:pPr>
              <a:spcBef>
                <a:spcPts val="600"/>
              </a:spcBef>
            </a:pPr>
            <a:r>
              <a:rPr lang="en-US" b="1" dirty="0" smtClean="0"/>
              <a:t>Tina </a:t>
            </a:r>
            <a:r>
              <a:rPr lang="en-US" b="1" dirty="0" err="1" smtClean="0"/>
              <a:t>Katopodes</a:t>
            </a:r>
            <a:r>
              <a:rPr lang="en-US" b="1" dirty="0" smtClean="0"/>
              <a:t> Chow</a:t>
            </a:r>
            <a:endParaRPr lang="en-US" b="1" dirty="0"/>
          </a:p>
          <a:p>
            <a:pPr>
              <a:spcBef>
                <a:spcPts val="600"/>
              </a:spcBef>
            </a:pPr>
            <a:r>
              <a:rPr lang="en-US" dirty="0" smtClean="0"/>
              <a:t>(Univ. California, Berkeley)</a:t>
            </a:r>
          </a:p>
          <a:p>
            <a:pPr>
              <a:spcBef>
                <a:spcPts val="1200"/>
              </a:spcBef>
            </a:pPr>
            <a:r>
              <a:rPr lang="en-US" b="1" u="sng" dirty="0" smtClean="0"/>
              <a:t>Working Partners: </a:t>
            </a:r>
            <a:endParaRPr lang="en-US" b="1" u="sng" dirty="0"/>
          </a:p>
          <a:p>
            <a:pPr>
              <a:spcBef>
                <a:spcPts val="600"/>
              </a:spcBef>
            </a:pPr>
            <a:r>
              <a:rPr lang="en-US" dirty="0"/>
              <a:t>John </a:t>
            </a:r>
            <a:r>
              <a:rPr lang="en-US" dirty="0" smtClean="0"/>
              <a:t>Pace, </a:t>
            </a:r>
            <a:r>
              <a:rPr lang="en-US" dirty="0" err="1" smtClean="0"/>
              <a:t>Dragan</a:t>
            </a:r>
            <a:r>
              <a:rPr lang="en-US" dirty="0" smtClean="0"/>
              <a:t> </a:t>
            </a:r>
            <a:r>
              <a:rPr lang="en-US" dirty="0" err="1" smtClean="0"/>
              <a:t>Zajic</a:t>
            </a:r>
            <a:r>
              <a:rPr lang="en-US" dirty="0" smtClean="0"/>
              <a:t> (DPG) </a:t>
            </a:r>
            <a:endParaRPr lang="en-US" dirty="0"/>
          </a:p>
          <a:p>
            <a:pPr>
              <a:spcBef>
                <a:spcPts val="600"/>
              </a:spcBef>
            </a:pPr>
            <a:r>
              <a:rPr lang="en-US" dirty="0" smtClean="0"/>
              <a:t>Jim Doyle (NRL)</a:t>
            </a:r>
          </a:p>
          <a:p>
            <a:pPr>
              <a:spcBef>
                <a:spcPts val="600"/>
              </a:spcBef>
            </a:pPr>
            <a:r>
              <a:rPr lang="en-US" dirty="0" err="1" smtClean="0"/>
              <a:t>Yansen</a:t>
            </a:r>
            <a:r>
              <a:rPr lang="en-US" dirty="0" smtClean="0"/>
              <a:t> Wang, </a:t>
            </a:r>
          </a:p>
          <a:p>
            <a:r>
              <a:rPr lang="en-US" dirty="0" smtClean="0"/>
              <a:t>Melvin Fenton &amp; </a:t>
            </a:r>
          </a:p>
          <a:p>
            <a:r>
              <a:rPr lang="en-US" dirty="0" smtClean="0"/>
              <a:t>Ed </a:t>
            </a:r>
            <a:r>
              <a:rPr lang="en-US" dirty="0" err="1" smtClean="0"/>
              <a:t>Creegan</a:t>
            </a:r>
            <a:r>
              <a:rPr lang="en-US" dirty="0" smtClean="0"/>
              <a:t> (ARL)</a:t>
            </a:r>
          </a:p>
          <a:p>
            <a:pPr>
              <a:spcBef>
                <a:spcPts val="600"/>
              </a:spcBef>
            </a:pPr>
            <a:r>
              <a:rPr lang="en-US" dirty="0" smtClean="0"/>
              <a:t>Julian Hunt (U. London)</a:t>
            </a:r>
            <a:endParaRPr lang="en-US" dirty="0"/>
          </a:p>
          <a:p>
            <a:pPr>
              <a:spcBef>
                <a:spcPts val="600"/>
              </a:spcBef>
            </a:pPr>
            <a:r>
              <a:rPr lang="en-US" dirty="0" smtClean="0"/>
              <a:t>Eliezer Kit (Tel Aviv </a:t>
            </a:r>
            <a:r>
              <a:rPr lang="en-US" dirty="0" err="1" smtClean="0"/>
              <a:t>Univ</a:t>
            </a:r>
            <a:r>
              <a:rPr lang="en-US" dirty="0" smtClean="0"/>
              <a:t>)</a:t>
            </a:r>
            <a:endParaRPr lang="en-US" dirty="0"/>
          </a:p>
          <a:p>
            <a:endParaRPr lang="en-US" dirty="0"/>
          </a:p>
        </p:txBody>
      </p:sp>
      <p:sp>
        <p:nvSpPr>
          <p:cNvPr id="11269" name="Rectangle 8"/>
          <p:cNvSpPr>
            <a:spLocks noChangeArrowheads="1"/>
          </p:cNvSpPr>
          <p:nvPr/>
        </p:nvSpPr>
        <p:spPr bwMode="auto">
          <a:xfrm>
            <a:off x="5638800" y="5257800"/>
            <a:ext cx="3308363" cy="1815882"/>
          </a:xfrm>
          <a:prstGeom prst="rect">
            <a:avLst/>
          </a:prstGeom>
          <a:noFill/>
          <a:ln w="9525">
            <a:noFill/>
            <a:miter lim="800000"/>
            <a:headEnd/>
            <a:tailEnd/>
          </a:ln>
        </p:spPr>
        <p:txBody>
          <a:bodyPr wrap="square">
            <a:spAutoFit/>
          </a:bodyPr>
          <a:lstStyle/>
          <a:p>
            <a:r>
              <a:rPr lang="en-US" sz="1600" dirty="0"/>
              <a:t>IIBR, Israel</a:t>
            </a:r>
          </a:p>
          <a:p>
            <a:r>
              <a:rPr lang="en-US" sz="1600" dirty="0" smtClean="0"/>
              <a:t>University </a:t>
            </a:r>
            <a:r>
              <a:rPr lang="en-US" sz="1600" dirty="0"/>
              <a:t>of Bergen, Norway </a:t>
            </a:r>
          </a:p>
          <a:p>
            <a:r>
              <a:rPr lang="en-US" sz="1600" dirty="0"/>
              <a:t>University of Vienna, </a:t>
            </a:r>
            <a:r>
              <a:rPr lang="en-US" sz="1600" dirty="0" smtClean="0"/>
              <a:t>Austria</a:t>
            </a:r>
          </a:p>
          <a:p>
            <a:endParaRPr lang="en-US" sz="1600" b="1" dirty="0" smtClean="0"/>
          </a:p>
          <a:p>
            <a:endParaRPr lang="en-US" sz="1600" b="1" dirty="0" smtClean="0"/>
          </a:p>
          <a:p>
            <a:endParaRPr lang="en-US" sz="1600" b="1" dirty="0" smtClean="0"/>
          </a:p>
          <a:p>
            <a:endParaRPr lang="en-US" sz="1600" b="1" dirty="0" smtClean="0"/>
          </a:p>
        </p:txBody>
      </p:sp>
      <p:sp>
        <p:nvSpPr>
          <p:cNvPr id="3" name="TextBox 2"/>
          <p:cNvSpPr txBox="1"/>
          <p:nvPr/>
        </p:nvSpPr>
        <p:spPr>
          <a:xfrm>
            <a:off x="2971800" y="5257800"/>
            <a:ext cx="5029200" cy="1646605"/>
          </a:xfrm>
          <a:prstGeom prst="rect">
            <a:avLst/>
          </a:prstGeom>
          <a:noFill/>
        </p:spPr>
        <p:txBody>
          <a:bodyPr wrap="square" rtlCol="0">
            <a:spAutoFit/>
          </a:bodyPr>
          <a:lstStyle/>
          <a:p>
            <a:r>
              <a:rPr lang="en-US" sz="1600" dirty="0" smtClean="0"/>
              <a:t>NCAR</a:t>
            </a:r>
          </a:p>
          <a:p>
            <a:r>
              <a:rPr lang="en-US" sz="1600" dirty="0" smtClean="0"/>
              <a:t>NOAA</a:t>
            </a:r>
          </a:p>
          <a:p>
            <a:r>
              <a:rPr lang="en-US" sz="1600" dirty="0" smtClean="0"/>
              <a:t>Simpson Weather Associates</a:t>
            </a:r>
          </a:p>
          <a:p>
            <a:r>
              <a:rPr lang="en-US" sz="1600" dirty="0" smtClean="0"/>
              <a:t>Oregon </a:t>
            </a:r>
            <a:r>
              <a:rPr lang="en-US" sz="1600" dirty="0"/>
              <a:t>State </a:t>
            </a:r>
            <a:r>
              <a:rPr lang="en-US" sz="1600" dirty="0" smtClean="0"/>
              <a:t>University</a:t>
            </a:r>
          </a:p>
          <a:p>
            <a:r>
              <a:rPr lang="en-US" sz="1600" dirty="0" smtClean="0"/>
              <a:t>University of Colorado                 </a:t>
            </a:r>
          </a:p>
          <a:p>
            <a:pPr>
              <a:spcBef>
                <a:spcPts val="600"/>
              </a:spcBef>
            </a:pPr>
            <a:r>
              <a:rPr lang="en-US" sz="1600" dirty="0" smtClean="0"/>
              <a:t>		</a:t>
            </a:r>
          </a:p>
        </p:txBody>
      </p:sp>
      <p:sp>
        <p:nvSpPr>
          <p:cNvPr id="4" name="TextBox 3"/>
          <p:cNvSpPr txBox="1"/>
          <p:nvPr/>
        </p:nvSpPr>
        <p:spPr>
          <a:xfrm>
            <a:off x="3048000" y="4648200"/>
            <a:ext cx="1489254" cy="369332"/>
          </a:xfrm>
          <a:prstGeom prst="rect">
            <a:avLst/>
          </a:prstGeom>
          <a:noFill/>
        </p:spPr>
        <p:txBody>
          <a:bodyPr wrap="none" rtlCol="0">
            <a:spAutoFit/>
          </a:bodyPr>
          <a:lstStyle/>
          <a:p>
            <a:r>
              <a:rPr lang="en-US" dirty="0" smtClean="0"/>
              <a:t> </a:t>
            </a:r>
            <a:r>
              <a:rPr lang="en-US" u="sng" dirty="0" smtClean="0"/>
              <a:t>Collaborators</a:t>
            </a:r>
            <a:endParaRPr lang="en-US" u="sng" dirty="0"/>
          </a:p>
        </p:txBody>
      </p:sp>
      <p:sp>
        <p:nvSpPr>
          <p:cNvPr id="9" name="Rectangle 8"/>
          <p:cNvSpPr/>
          <p:nvPr/>
        </p:nvSpPr>
        <p:spPr>
          <a:xfrm>
            <a:off x="5638800" y="6019800"/>
            <a:ext cx="3716082" cy="584775"/>
          </a:xfrm>
          <a:prstGeom prst="rect">
            <a:avLst/>
          </a:prstGeom>
        </p:spPr>
        <p:txBody>
          <a:bodyPr wrap="none">
            <a:spAutoFit/>
          </a:bodyPr>
          <a:lstStyle/>
          <a:p>
            <a:r>
              <a:rPr lang="en-US" sz="1600" dirty="0" err="1" smtClean="0"/>
              <a:t>École</a:t>
            </a:r>
            <a:r>
              <a:rPr lang="en-US" sz="1600" dirty="0" smtClean="0"/>
              <a:t> </a:t>
            </a:r>
            <a:r>
              <a:rPr lang="en-US" sz="1600" dirty="0" err="1" smtClean="0"/>
              <a:t>Polytechnique</a:t>
            </a:r>
            <a:r>
              <a:rPr lang="en-US" sz="1600" dirty="0" smtClean="0"/>
              <a:t> De Montreal, Canada </a:t>
            </a:r>
          </a:p>
          <a:p>
            <a:r>
              <a:rPr lang="en-US" sz="1600" dirty="0" smtClean="0"/>
              <a:t>University of Lecce, Italy	</a:t>
            </a:r>
            <a:endParaRPr lang="en-US" sz="1600" dirty="0"/>
          </a:p>
        </p:txBody>
      </p:sp>
      <p:sp>
        <p:nvSpPr>
          <p:cNvPr id="2" name="TextBox 1"/>
          <p:cNvSpPr txBox="1"/>
          <p:nvPr/>
        </p:nvSpPr>
        <p:spPr>
          <a:xfrm>
            <a:off x="3687046" y="166621"/>
            <a:ext cx="5112297" cy="369332"/>
          </a:xfrm>
          <a:prstGeom prst="rect">
            <a:avLst/>
          </a:prstGeom>
          <a:noFill/>
        </p:spPr>
        <p:txBody>
          <a:bodyPr wrap="none" rtlCol="0">
            <a:spAutoFit/>
          </a:bodyPr>
          <a:lstStyle/>
          <a:p>
            <a:r>
              <a:rPr lang="en-US" b="1" dirty="0" smtClean="0"/>
              <a:t>M</a:t>
            </a:r>
            <a:r>
              <a:rPr lang="en-US" dirty="0" smtClean="0"/>
              <a:t>ultidisciplinary </a:t>
            </a:r>
            <a:r>
              <a:rPr lang="en-US" b="1" dirty="0" smtClean="0"/>
              <a:t>U</a:t>
            </a:r>
            <a:r>
              <a:rPr lang="en-US" dirty="0" smtClean="0"/>
              <a:t>niversity </a:t>
            </a:r>
            <a:r>
              <a:rPr lang="en-US" b="1" dirty="0" smtClean="0"/>
              <a:t>R</a:t>
            </a:r>
            <a:r>
              <a:rPr lang="en-US" dirty="0" smtClean="0"/>
              <a:t>esearch </a:t>
            </a:r>
            <a:r>
              <a:rPr lang="en-US" b="1" dirty="0" smtClean="0"/>
              <a:t>I</a:t>
            </a:r>
            <a:r>
              <a:rPr lang="en-US" dirty="0" smtClean="0"/>
              <a:t>nitiative MURI</a:t>
            </a:r>
          </a:p>
        </p:txBody>
      </p:sp>
    </p:spTree>
    <p:extLst>
      <p:ext uri="{BB962C8B-B14F-4D97-AF65-F5344CB8AC3E}">
        <p14:creationId xmlns:p14="http://schemas.microsoft.com/office/powerpoint/2010/main" val="35136552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001000" cy="914400"/>
          </a:xfrm>
        </p:spPr>
        <p:txBody>
          <a:bodyPr/>
          <a:lstStyle/>
          <a:p>
            <a:r>
              <a:rPr lang="en-US" dirty="0" smtClean="0"/>
              <a:t>Timeline</a:t>
            </a:r>
            <a:endParaRPr lang="en-US" dirty="0"/>
          </a:p>
        </p:txBody>
      </p:sp>
      <p:pic>
        <p:nvPicPr>
          <p:cNvPr id="4" name="Content Placeholder 3"/>
          <p:cNvPicPr>
            <a:picLocks noGrp="1"/>
          </p:cNvPicPr>
          <p:nvPr>
            <p:ph idx="1"/>
          </p:nvPr>
        </p:nvPicPr>
        <p:blipFill>
          <a:blip r:embed="rId2" cstate="print"/>
          <a:srcRect t="7860" b="7183"/>
          <a:stretch>
            <a:fillRect/>
          </a:stretch>
        </p:blipFill>
        <p:spPr bwMode="auto">
          <a:xfrm>
            <a:off x="152400" y="2286000"/>
            <a:ext cx="8229600" cy="2561923"/>
          </a:xfrm>
          <a:prstGeom prst="rect">
            <a:avLst/>
          </a:prstGeom>
          <a:noFill/>
          <a:ln w="9525">
            <a:noFill/>
            <a:miter lim="800000"/>
            <a:headEnd/>
            <a:tailEnd/>
          </a:ln>
        </p:spPr>
      </p:pic>
      <p:cxnSp>
        <p:nvCxnSpPr>
          <p:cNvPr id="9" name="Straight Arrow Connector 8"/>
          <p:cNvCxnSpPr/>
          <p:nvPr/>
        </p:nvCxnSpPr>
        <p:spPr>
          <a:xfrm>
            <a:off x="4114800" y="2667000"/>
            <a:ext cx="4088027" cy="2677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142433" y="3086023"/>
            <a:ext cx="6660447" cy="2571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Chevron 13"/>
          <p:cNvSpPr/>
          <p:nvPr/>
        </p:nvSpPr>
        <p:spPr>
          <a:xfrm>
            <a:off x="914400" y="3429000"/>
            <a:ext cx="759168" cy="259824"/>
          </a:xfrm>
          <a:prstGeom prst="chevron">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hevron 14"/>
          <p:cNvSpPr/>
          <p:nvPr/>
        </p:nvSpPr>
        <p:spPr>
          <a:xfrm>
            <a:off x="2505621" y="3216472"/>
            <a:ext cx="1575780" cy="186176"/>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1452442" y="5257800"/>
            <a:ext cx="5781916" cy="1200329"/>
          </a:xfrm>
          <a:prstGeom prst="rect">
            <a:avLst/>
          </a:prstGeom>
        </p:spPr>
        <p:txBody>
          <a:bodyPr wrap="square">
            <a:spAutoFit/>
          </a:bodyPr>
          <a:lstStyle/>
          <a:p>
            <a:r>
              <a:rPr lang="en-US" b="1" dirty="0" smtClean="0"/>
              <a:t>25 Aug. -  28 Aug. 2012:          MATERHORN-X-DRY</a:t>
            </a:r>
          </a:p>
          <a:p>
            <a:r>
              <a:rPr lang="en-US" b="1" dirty="0" smtClean="0"/>
              <a:t>25 </a:t>
            </a:r>
            <a:r>
              <a:rPr lang="en-US" b="1" dirty="0"/>
              <a:t>Sept. – 25 Oct. 2012: 	MATERHORN-X-FALL </a:t>
            </a:r>
            <a:endParaRPr lang="en-US" b="1" dirty="0" smtClean="0"/>
          </a:p>
          <a:p>
            <a:r>
              <a:rPr lang="en-US" b="1" dirty="0" smtClean="0"/>
              <a:t>1 May– 30 </a:t>
            </a:r>
            <a:r>
              <a:rPr lang="en-US" b="1" dirty="0"/>
              <a:t>May 2013: 	</a:t>
            </a:r>
            <a:r>
              <a:rPr lang="en-US" b="1" dirty="0" smtClean="0"/>
              <a:t>MATERHORN-X-SPRING</a:t>
            </a:r>
          </a:p>
          <a:p>
            <a:r>
              <a:rPr lang="en-US" b="1" dirty="0" smtClean="0"/>
              <a:t>Nov 30 –  Feb 15 2015:	MATERHORN-Fog</a:t>
            </a:r>
            <a:endParaRPr lang="en-US" dirty="0"/>
          </a:p>
        </p:txBody>
      </p:sp>
      <p:sp>
        <p:nvSpPr>
          <p:cNvPr id="17" name="TextBox 16"/>
          <p:cNvSpPr txBox="1"/>
          <p:nvPr/>
        </p:nvSpPr>
        <p:spPr>
          <a:xfrm>
            <a:off x="2819400" y="3505200"/>
            <a:ext cx="548548" cy="200055"/>
          </a:xfrm>
          <a:prstGeom prst="rect">
            <a:avLst/>
          </a:prstGeom>
          <a:noFill/>
        </p:spPr>
        <p:txBody>
          <a:bodyPr wrap="none" rtlCol="0">
            <a:spAutoFit/>
          </a:bodyPr>
          <a:lstStyle/>
          <a:p>
            <a:r>
              <a:rPr lang="en-US" sz="700" dirty="0" smtClean="0"/>
              <a:t>DPG </a:t>
            </a:r>
            <a:r>
              <a:rPr lang="en-US" sz="700" dirty="0" err="1" smtClean="0"/>
              <a:t>exp</a:t>
            </a:r>
            <a:endParaRPr lang="en-US" sz="700" dirty="0"/>
          </a:p>
        </p:txBody>
      </p:sp>
      <p:sp>
        <p:nvSpPr>
          <p:cNvPr id="18" name="TextBox 17"/>
          <p:cNvSpPr txBox="1"/>
          <p:nvPr/>
        </p:nvSpPr>
        <p:spPr>
          <a:xfrm>
            <a:off x="5562600" y="2971800"/>
            <a:ext cx="170688" cy="415498"/>
          </a:xfrm>
          <a:prstGeom prst="rect">
            <a:avLst/>
          </a:prstGeom>
          <a:noFill/>
        </p:spPr>
        <p:txBody>
          <a:bodyPr wrap="square" rtlCol="0">
            <a:spAutoFit/>
          </a:bodyPr>
          <a:lstStyle/>
          <a:p>
            <a:r>
              <a:rPr lang="en-US" sz="700" b="1" dirty="0" smtClean="0"/>
              <a:t>DRY</a:t>
            </a:r>
            <a:endParaRPr lang="en-US" sz="700" b="1" dirty="0"/>
          </a:p>
        </p:txBody>
      </p:sp>
      <p:sp>
        <p:nvSpPr>
          <p:cNvPr id="19" name="TextBox 18"/>
          <p:cNvSpPr txBox="1"/>
          <p:nvPr/>
        </p:nvSpPr>
        <p:spPr>
          <a:xfrm>
            <a:off x="2541720" y="3113913"/>
            <a:ext cx="1274708" cy="307777"/>
          </a:xfrm>
          <a:prstGeom prst="rect">
            <a:avLst/>
          </a:prstGeom>
          <a:noFill/>
        </p:spPr>
        <p:txBody>
          <a:bodyPr wrap="none" rtlCol="0">
            <a:spAutoFit/>
          </a:bodyPr>
          <a:lstStyle/>
          <a:p>
            <a:r>
              <a:rPr lang="en-US" sz="700" dirty="0" err="1" smtClean="0"/>
              <a:t>exp</a:t>
            </a:r>
            <a:r>
              <a:rPr lang="en-US" sz="700" dirty="0" smtClean="0"/>
              <a:t> preparation + modeling</a:t>
            </a:r>
          </a:p>
          <a:p>
            <a:r>
              <a:rPr lang="en-US" sz="700" dirty="0" smtClean="0"/>
              <a:t>analysis of previous work</a:t>
            </a:r>
            <a:endParaRPr lang="en-US" sz="700" dirty="0"/>
          </a:p>
        </p:txBody>
      </p:sp>
      <p:cxnSp>
        <p:nvCxnSpPr>
          <p:cNvPr id="24" name="Straight Arrow Connector 23"/>
          <p:cNvCxnSpPr/>
          <p:nvPr/>
        </p:nvCxnSpPr>
        <p:spPr>
          <a:xfrm>
            <a:off x="1103243" y="3384024"/>
            <a:ext cx="669963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1142433" y="3728830"/>
            <a:ext cx="6934767" cy="993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42433" y="3723861"/>
            <a:ext cx="6934767" cy="993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1142433" y="4191000"/>
            <a:ext cx="7060394"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1142433" y="4648200"/>
            <a:ext cx="2819967"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445909" y="990600"/>
            <a:ext cx="4014304" cy="1477328"/>
          </a:xfrm>
          <a:prstGeom prst="rect">
            <a:avLst/>
          </a:prstGeom>
          <a:noFill/>
        </p:spPr>
        <p:txBody>
          <a:bodyPr wrap="none" rtlCol="0">
            <a:spAutoFit/>
          </a:bodyPr>
          <a:lstStyle/>
          <a:p>
            <a:pPr algn="ctr"/>
            <a:r>
              <a:rPr lang="en-US" dirty="0" smtClean="0"/>
              <a:t>Reports </a:t>
            </a:r>
            <a:r>
              <a:rPr lang="en-US" dirty="0" smtClean="0"/>
              <a:t>available upon request </a:t>
            </a:r>
          </a:p>
          <a:p>
            <a:pPr algn="ctr"/>
            <a:r>
              <a:rPr lang="en-US" dirty="0" smtClean="0"/>
              <a:t>or </a:t>
            </a:r>
          </a:p>
          <a:p>
            <a:pPr algn="ctr"/>
            <a:r>
              <a:rPr lang="en-US" dirty="0" smtClean="0"/>
              <a:t>visit </a:t>
            </a:r>
            <a:r>
              <a:rPr lang="en-US" dirty="0">
                <a:hlinkClick r:id="rId3"/>
              </a:rPr>
              <a:t>www.nd.edu/~dynamics/Materhorn</a:t>
            </a:r>
            <a:endParaRPr lang="en-US" dirty="0"/>
          </a:p>
          <a:p>
            <a:endParaRPr lang="en-US" dirty="0"/>
          </a:p>
          <a:p>
            <a:r>
              <a:rPr lang="en-US" dirty="0" smtClean="0"/>
              <a:t> </a:t>
            </a:r>
            <a:endParaRPr lang="en-US" dirty="0"/>
          </a:p>
        </p:txBody>
      </p:sp>
      <p:sp>
        <p:nvSpPr>
          <p:cNvPr id="5" name="TextBox 4"/>
          <p:cNvSpPr txBox="1"/>
          <p:nvPr/>
        </p:nvSpPr>
        <p:spPr>
          <a:xfrm>
            <a:off x="7315200" y="6324600"/>
            <a:ext cx="2623554" cy="276999"/>
          </a:xfrm>
          <a:prstGeom prst="rect">
            <a:avLst/>
          </a:prstGeom>
          <a:noFill/>
        </p:spPr>
        <p:txBody>
          <a:bodyPr wrap="square" rtlCol="0">
            <a:spAutoFit/>
          </a:bodyPr>
          <a:lstStyle/>
          <a:p>
            <a:r>
              <a:rPr lang="en-US" sz="1200" dirty="0" smtClean="0">
                <a:solidFill>
                  <a:schemeClr val="bg1">
                    <a:lumMod val="85000"/>
                  </a:schemeClr>
                </a:solidFill>
              </a:rPr>
              <a:t>Barriers</a:t>
            </a:r>
            <a:endParaRPr lang="en-US" sz="1200" dirty="0">
              <a:solidFill>
                <a:schemeClr val="bg1">
                  <a:lumMod val="85000"/>
                </a:schemeClr>
              </a:solidFill>
            </a:endParaRPr>
          </a:p>
        </p:txBody>
      </p:sp>
    </p:spTree>
    <p:extLst>
      <p:ext uri="{BB962C8B-B14F-4D97-AF65-F5344CB8AC3E}">
        <p14:creationId xmlns:p14="http://schemas.microsoft.com/office/powerpoint/2010/main" val="91069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3500"/>
                            </p:stCondLst>
                            <p:childTnLst>
                              <p:par>
                                <p:cTn id="25" presetID="2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6">
                                            <p:txEl>
                                              <p:pRg st="0" end="0"/>
                                            </p:txEl>
                                          </p:spTgt>
                                        </p:tgtEl>
                                        <p:attrNameLst>
                                          <p:attrName>style.visibility</p:attrName>
                                        </p:attrNameLst>
                                      </p:cBhvr>
                                      <p:to>
                                        <p:strVal val="visible"/>
                                      </p:to>
                                    </p:set>
                                    <p:animEffect transition="in" filter="wipe(left)">
                                      <p:cBhvr>
                                        <p:cTn id="36" dur="2000"/>
                                        <p:tgtEl>
                                          <p:spTgt spid="16">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6">
                                            <p:txEl>
                                              <p:pRg st="1" end="1"/>
                                            </p:txEl>
                                          </p:spTgt>
                                        </p:tgtEl>
                                        <p:attrNameLst>
                                          <p:attrName>style.visibility</p:attrName>
                                        </p:attrNameLst>
                                      </p:cBhvr>
                                      <p:to>
                                        <p:strVal val="visible"/>
                                      </p:to>
                                    </p:set>
                                    <p:animEffect transition="in" filter="wipe(left)">
                                      <p:cBhvr>
                                        <p:cTn id="39" dur="2000"/>
                                        <p:tgtEl>
                                          <p:spTgt spid="16">
                                            <p:txEl>
                                              <p:pRg st="1" end="1"/>
                                            </p:txEl>
                                          </p:spTgt>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6">
                                            <p:txEl>
                                              <p:pRg st="2" end="2"/>
                                            </p:txEl>
                                          </p:spTgt>
                                        </p:tgtEl>
                                        <p:attrNameLst>
                                          <p:attrName>style.visibility</p:attrName>
                                        </p:attrNameLst>
                                      </p:cBhvr>
                                      <p:to>
                                        <p:strVal val="visible"/>
                                      </p:to>
                                    </p:set>
                                    <p:animEffect transition="in" filter="wipe(left)">
                                      <p:cBhvr>
                                        <p:cTn id="43" dur="2000"/>
                                        <p:tgtEl>
                                          <p:spTgt spid="16">
                                            <p:txEl>
                                              <p:pRg st="2" end="2"/>
                                            </p:txEl>
                                          </p:spTgt>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16">
                                            <p:txEl>
                                              <p:pRg st="3" end="3"/>
                                            </p:txEl>
                                          </p:spTgt>
                                        </p:tgtEl>
                                        <p:attrNameLst>
                                          <p:attrName>style.visibility</p:attrName>
                                        </p:attrNameLst>
                                      </p:cBhvr>
                                      <p:to>
                                        <p:strVal val="visible"/>
                                      </p:to>
                                    </p:set>
                                    <p:animEffect transition="in" filter="wipe(left)">
                                      <p:cBhvr>
                                        <p:cTn id="47" dur="20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b="1" dirty="0" smtClean="0">
                <a:latin typeface="Times New Roman" panose="02020603050405020304" pitchFamily="18" charset="0"/>
                <a:cs typeface="Times New Roman" panose="02020603050405020304" pitchFamily="18" charset="0"/>
              </a:rPr>
              <a:t>Some Scientific Barriers…..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81000" y="685800"/>
            <a:ext cx="9372600" cy="6553200"/>
          </a:xfrm>
        </p:spPr>
        <p:txBody>
          <a:bodyPr>
            <a:normAutofit/>
          </a:bodyPr>
          <a:lstStyle/>
          <a:p>
            <a:pPr marL="0" lvl="0" indent="0">
              <a:buNone/>
            </a:pPr>
            <a:r>
              <a:rPr lang="en-US" sz="3600" dirty="0" smtClean="0">
                <a:latin typeface="Times New Roman" panose="02020603050405020304" pitchFamily="18" charset="0"/>
                <a:cs typeface="Times New Roman" panose="02020603050405020304" pitchFamily="18" charset="0"/>
              </a:rPr>
              <a:t>(</a:t>
            </a:r>
            <a:r>
              <a:rPr lang="en-US" sz="3600" dirty="0" smtClean="0">
                <a:solidFill>
                  <a:srgbClr val="FF0000"/>
                </a:solidFill>
                <a:latin typeface="Times New Roman" panose="02020603050405020304" pitchFamily="18" charset="0"/>
                <a:cs typeface="Times New Roman" panose="02020603050405020304" pitchFamily="18" charset="0"/>
              </a:rPr>
              <a:t>1</a:t>
            </a:r>
            <a:r>
              <a:rPr lang="en-US" sz="3600" dirty="0" smtClean="0">
                <a:latin typeface="Times New Roman" panose="02020603050405020304" pitchFamily="18" charset="0"/>
                <a:cs typeface="Times New Roman" panose="02020603050405020304" pitchFamily="18" charset="0"/>
              </a:rPr>
              <a:t>) Near-surface atmospheric wind and temperature predictions in complex terrain</a:t>
            </a:r>
          </a:p>
          <a:p>
            <a:pPr marL="0" lvl="0" indent="0">
              <a:spcBef>
                <a:spcPts val="0"/>
              </a:spcBef>
              <a:buNone/>
            </a:pPr>
            <a:r>
              <a:rPr lang="en-US" sz="3600" dirty="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 </a:t>
            </a:r>
            <a:r>
              <a:rPr lang="en-US" sz="3600" u="sng" dirty="0" smtClean="0">
                <a:latin typeface="Times New Roman" panose="02020603050405020304" pitchFamily="18" charset="0"/>
                <a:cs typeface="Times New Roman" panose="02020603050405020304" pitchFamily="18" charset="0"/>
              </a:rPr>
              <a:t>poor</a:t>
            </a:r>
          </a:p>
          <a:p>
            <a:pPr marL="0" lvl="0" indent="0">
              <a:buNone/>
            </a:pPr>
            <a:r>
              <a:rPr lang="en-US" sz="3600" dirty="0" smtClean="0">
                <a:latin typeface="Times New Roman" panose="02020603050405020304" pitchFamily="18" charset="0"/>
                <a:cs typeface="Times New Roman" panose="02020603050405020304" pitchFamily="18" charset="0"/>
              </a:rPr>
              <a:t>(</a:t>
            </a:r>
            <a:r>
              <a:rPr lang="en-US" sz="3600" dirty="0" smtClean="0">
                <a:solidFill>
                  <a:srgbClr val="FF0000"/>
                </a:solidFill>
                <a:latin typeface="Times New Roman" panose="02020603050405020304" pitchFamily="18" charset="0"/>
                <a:cs typeface="Times New Roman" panose="02020603050405020304" pitchFamily="18" charset="0"/>
              </a:rPr>
              <a:t>2</a:t>
            </a:r>
            <a:r>
              <a:rPr lang="en-US" sz="3600" dirty="0" smtClean="0">
                <a:latin typeface="Times New Roman" panose="02020603050405020304" pitchFamily="18" charset="0"/>
                <a:cs typeface="Times New Roman" panose="02020603050405020304" pitchFamily="18" charset="0"/>
              </a:rPr>
              <a:t>) Accurate measurements of </a:t>
            </a:r>
            <a:r>
              <a:rPr lang="en-US" sz="3600" i="1" dirty="0" smtClean="0">
                <a:latin typeface="Times New Roman" panose="02020603050405020304" pitchFamily="18" charset="0"/>
                <a:cs typeface="Times New Roman" panose="02020603050405020304" pitchFamily="18" charset="0"/>
              </a:rPr>
              <a:t>model relevant </a:t>
            </a:r>
            <a:r>
              <a:rPr lang="en-US" sz="3600" i="1" dirty="0">
                <a:latin typeface="Times New Roman" panose="02020603050405020304" pitchFamily="18" charset="0"/>
                <a:cs typeface="Times New Roman" panose="02020603050405020304" pitchFamily="18" charset="0"/>
              </a:rPr>
              <a:t> </a:t>
            </a:r>
            <a:r>
              <a:rPr lang="en-US" sz="3600" i="1" dirty="0" smtClean="0">
                <a:latin typeface="Times New Roman" panose="02020603050405020304" pitchFamily="18" charset="0"/>
                <a:cs typeface="Times New Roman" panose="02020603050405020304" pitchFamily="18" charset="0"/>
              </a:rPr>
              <a:t>     </a:t>
            </a:r>
            <a:r>
              <a:rPr lang="en-US" sz="3600" dirty="0" smtClean="0">
                <a:latin typeface="Times New Roman" panose="02020603050405020304" pitchFamily="18" charset="0"/>
                <a:cs typeface="Times New Roman" panose="02020603050405020304" pitchFamily="18" charset="0"/>
              </a:rPr>
              <a:t>parameters (soil properties, surface energy balance) – </a:t>
            </a:r>
            <a:r>
              <a:rPr lang="en-US" sz="3600" u="sng" dirty="0" smtClean="0">
                <a:latin typeface="Times New Roman" panose="02020603050405020304" pitchFamily="18" charset="0"/>
                <a:cs typeface="Times New Roman" panose="02020603050405020304" pitchFamily="18" charset="0"/>
              </a:rPr>
              <a:t>lean </a:t>
            </a:r>
          </a:p>
          <a:p>
            <a:pPr marL="0" indent="0">
              <a:buNone/>
            </a:pPr>
            <a:r>
              <a:rPr lang="en-US" sz="3600" dirty="0" smtClean="0">
                <a:latin typeface="Times New Roman" panose="02020603050405020304" pitchFamily="18" charset="0"/>
                <a:cs typeface="Times New Roman" panose="02020603050405020304" pitchFamily="18" charset="0"/>
              </a:rPr>
              <a:t>(</a:t>
            </a:r>
            <a:r>
              <a:rPr lang="en-US" sz="3600" dirty="0" smtClean="0">
                <a:solidFill>
                  <a:srgbClr val="FF0000"/>
                </a:solidFill>
                <a:latin typeface="Times New Roman" panose="02020603050405020304" pitchFamily="18" charset="0"/>
                <a:cs typeface="Times New Roman" panose="02020603050405020304" pitchFamily="18" charset="0"/>
              </a:rPr>
              <a:t>3</a:t>
            </a:r>
            <a:r>
              <a:rPr lang="en-US" sz="3600" dirty="0" smtClean="0">
                <a:latin typeface="Times New Roman" panose="02020603050405020304" pitchFamily="18" charset="0"/>
                <a:cs typeface="Times New Roman" panose="02020603050405020304" pitchFamily="18" charset="0"/>
              </a:rPr>
              <a:t>) Near-surface temperature forecasts -  </a:t>
            </a:r>
            <a:r>
              <a:rPr lang="en-US" sz="3600" u="sng" dirty="0" smtClean="0">
                <a:latin typeface="Times New Roman" panose="02020603050405020304" pitchFamily="18" charset="0"/>
                <a:cs typeface="Times New Roman" panose="02020603050405020304" pitchFamily="18" charset="0"/>
              </a:rPr>
              <a:t>very sensitive to soil moisture</a:t>
            </a:r>
          </a:p>
          <a:p>
            <a:pPr marL="0" indent="0">
              <a:buNone/>
            </a:pPr>
            <a:r>
              <a:rPr lang="en-US" sz="3600" dirty="0" smtClean="0">
                <a:latin typeface="Times New Roman" panose="02020603050405020304" pitchFamily="18" charset="0"/>
                <a:cs typeface="Times New Roman" panose="02020603050405020304" pitchFamily="18" charset="0"/>
              </a:rPr>
              <a:t>(</a:t>
            </a:r>
            <a:r>
              <a:rPr lang="en-US" sz="3600" dirty="0" smtClean="0">
                <a:solidFill>
                  <a:srgbClr val="FF0000"/>
                </a:solidFill>
                <a:latin typeface="Times New Roman" panose="02020603050405020304" pitchFamily="18" charset="0"/>
                <a:cs typeface="Times New Roman" panose="02020603050405020304" pitchFamily="18" charset="0"/>
              </a:rPr>
              <a:t>4</a:t>
            </a:r>
            <a:r>
              <a:rPr lang="en-US" sz="3600" dirty="0" smtClean="0">
                <a:latin typeface="Times New Roman" panose="02020603050405020304" pitchFamily="18" charset="0"/>
                <a:cs typeface="Times New Roman" panose="02020603050405020304" pitchFamily="18" charset="0"/>
              </a:rPr>
              <a:t>) Holistic (multi-scale) observations of large </a:t>
            </a:r>
          </a:p>
          <a:p>
            <a:pPr marL="0" indent="0">
              <a:buNone/>
            </a:pPr>
            <a:r>
              <a:rPr lang="en-US" sz="3600" dirty="0" smtClean="0">
                <a:latin typeface="Times New Roman" panose="02020603050405020304" pitchFamily="18" charset="0"/>
                <a:cs typeface="Times New Roman" panose="02020603050405020304" pitchFamily="18" charset="0"/>
              </a:rPr>
              <a:t>to small-scale processes – </a:t>
            </a:r>
            <a:r>
              <a:rPr lang="en-US" sz="3600" u="sng" dirty="0" smtClean="0">
                <a:latin typeface="Times New Roman" panose="02020603050405020304" pitchFamily="18" charset="0"/>
                <a:cs typeface="Times New Roman" panose="02020603050405020304" pitchFamily="18" charset="0"/>
              </a:rPr>
              <a:t>rare</a:t>
            </a:r>
            <a:endParaRPr lang="en-US" u="sng" dirty="0" smtClean="0"/>
          </a:p>
          <a:p>
            <a:pPr lvl="0"/>
            <a:endParaRPr lang="en-US" dirty="0" smtClean="0"/>
          </a:p>
          <a:p>
            <a:endParaRPr lang="en-US" dirty="0"/>
          </a:p>
        </p:txBody>
      </p:sp>
      <p:sp>
        <p:nvSpPr>
          <p:cNvPr id="4" name="TextBox 3"/>
          <p:cNvSpPr txBox="1"/>
          <p:nvPr/>
        </p:nvSpPr>
        <p:spPr>
          <a:xfrm>
            <a:off x="7239000" y="6477000"/>
            <a:ext cx="1807546" cy="369332"/>
          </a:xfrm>
          <a:prstGeom prst="rect">
            <a:avLst/>
          </a:prstGeom>
          <a:noFill/>
        </p:spPr>
        <p:txBody>
          <a:bodyPr wrap="none" rtlCol="0">
            <a:spAutoFit/>
          </a:bodyPr>
          <a:lstStyle/>
          <a:p>
            <a:r>
              <a:rPr lang="en-US" dirty="0" smtClean="0">
                <a:solidFill>
                  <a:schemeClr val="bg2"/>
                </a:solidFill>
              </a:rPr>
              <a:t>Mat </a:t>
            </a:r>
            <a:r>
              <a:rPr lang="en-US" dirty="0" err="1" smtClean="0">
                <a:solidFill>
                  <a:schemeClr val="bg2"/>
                </a:solidFill>
              </a:rPr>
              <a:t>componenta</a:t>
            </a:r>
            <a:endParaRPr lang="en-US" dirty="0">
              <a:solidFill>
                <a:schemeClr val="bg2"/>
              </a:solidFill>
            </a:endParaRPr>
          </a:p>
        </p:txBody>
      </p:sp>
    </p:spTree>
    <p:extLst>
      <p:ext uri="{BB962C8B-B14F-4D97-AF65-F5344CB8AC3E}">
        <p14:creationId xmlns:p14="http://schemas.microsoft.com/office/powerpoint/2010/main" val="302339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heckerboard(across)">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checkerboard(across)">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checkerboard(across)">
                                      <p:cBhvr>
                                        <p:cTn id="26" dur="500"/>
                                        <p:tgtEl>
                                          <p:spTgt spid="3">
                                            <p:txEl>
                                              <p:pRg st="4" end="4"/>
                                            </p:txEl>
                                          </p:spTgt>
                                        </p:tgtEl>
                                      </p:cBhvr>
                                    </p:animEffect>
                                  </p:childTnLst>
                                </p:cTn>
                              </p:par>
                            </p:childTnLst>
                          </p:cTn>
                        </p:par>
                        <p:par>
                          <p:cTn id="27" fill="hold">
                            <p:stCondLst>
                              <p:cond delay="500"/>
                            </p:stCondLst>
                            <p:childTnLst>
                              <p:par>
                                <p:cTn id="28" presetID="5" presetClass="entr" presetSubtype="10" fill="hold"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checkerboard(across)">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Barriers .....</a:t>
            </a:r>
            <a:endParaRPr lang="en-US" b="1" dirty="0"/>
          </a:p>
        </p:txBody>
      </p:sp>
      <p:sp>
        <p:nvSpPr>
          <p:cNvPr id="3" name="Content Placeholder 2"/>
          <p:cNvSpPr>
            <a:spLocks noGrp="1"/>
          </p:cNvSpPr>
          <p:nvPr>
            <p:ph idx="1"/>
          </p:nvPr>
        </p:nvSpPr>
        <p:spPr>
          <a:xfrm>
            <a:off x="457200" y="1143000"/>
            <a:ext cx="8382000" cy="4953000"/>
          </a:xfrm>
        </p:spPr>
        <p:txBody>
          <a:bodyPr>
            <a:normAutofit/>
          </a:bodyPr>
          <a:lstStyle/>
          <a:p>
            <a:pPr lvl="0"/>
            <a:r>
              <a:rPr lang="en-US" u="sng" dirty="0" smtClean="0"/>
              <a:t>Ultra high-resolution </a:t>
            </a:r>
            <a:r>
              <a:rPr lang="en-US" dirty="0" smtClean="0"/>
              <a:t>(50 m horizontal or finer) simulations </a:t>
            </a:r>
            <a:r>
              <a:rPr lang="en-US" u="sng" dirty="0" smtClean="0"/>
              <a:t>have been nearly impossible </a:t>
            </a:r>
            <a:r>
              <a:rPr lang="en-US" dirty="0" smtClean="0"/>
              <a:t>over complex terrain</a:t>
            </a:r>
          </a:p>
          <a:p>
            <a:pPr lvl="0"/>
            <a:r>
              <a:rPr lang="en-US" u="sng" dirty="0" smtClean="0"/>
              <a:t>Issues remains on turbulence closure modeling, terrain representation and numerical methods </a:t>
            </a:r>
            <a:r>
              <a:rPr lang="en-US" dirty="0" smtClean="0"/>
              <a:t>(What is the best? – e.g., terrain-following vs. immersed boundary method)</a:t>
            </a:r>
          </a:p>
          <a:p>
            <a:pPr lvl="0"/>
            <a:r>
              <a:rPr lang="en-US" u="sng" dirty="0" smtClean="0"/>
              <a:t>Nocturnal predictions are not satisfactory -- </a:t>
            </a:r>
            <a:r>
              <a:rPr lang="en-US" dirty="0" smtClean="0"/>
              <a:t>unknown physical processes? </a:t>
            </a:r>
          </a:p>
          <a:p>
            <a:endParaRPr lang="en-US" dirty="0"/>
          </a:p>
        </p:txBody>
      </p:sp>
      <p:sp>
        <p:nvSpPr>
          <p:cNvPr id="4" name="TextBox 3"/>
          <p:cNvSpPr txBox="1"/>
          <p:nvPr/>
        </p:nvSpPr>
        <p:spPr>
          <a:xfrm>
            <a:off x="6934200" y="6324600"/>
            <a:ext cx="743473" cy="369332"/>
          </a:xfrm>
          <a:prstGeom prst="rect">
            <a:avLst/>
          </a:prstGeom>
          <a:noFill/>
        </p:spPr>
        <p:txBody>
          <a:bodyPr wrap="none" rtlCol="0">
            <a:spAutoFit/>
          </a:bodyPr>
          <a:lstStyle/>
          <a:p>
            <a:r>
              <a:rPr lang="en-US" dirty="0" smtClean="0">
                <a:solidFill>
                  <a:schemeClr val="bg1">
                    <a:lumMod val="85000"/>
                  </a:schemeClr>
                </a:solidFill>
              </a:rPr>
              <a:t>BAMS</a:t>
            </a:r>
            <a:endParaRPr lang="en-US" dirty="0">
              <a:solidFill>
                <a:schemeClr val="bg1">
                  <a:lumMod val="85000"/>
                </a:schemeClr>
              </a:solidFill>
            </a:endParaRPr>
          </a:p>
        </p:txBody>
      </p:sp>
    </p:spTree>
    <p:extLst>
      <p:ext uri="{BB962C8B-B14F-4D97-AF65-F5344CB8AC3E}">
        <p14:creationId xmlns:p14="http://schemas.microsoft.com/office/powerpoint/2010/main" val="50809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2"/>
            <a:ext cx="51879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62600" y="533400"/>
            <a:ext cx="3658566" cy="1815882"/>
          </a:xfrm>
          <a:prstGeom prst="rect">
            <a:avLst/>
          </a:prstGeom>
          <a:noFill/>
        </p:spPr>
        <p:txBody>
          <a:bodyPr wrap="none" rtlCol="0">
            <a:spAutoFit/>
          </a:bodyPr>
          <a:lstStyle/>
          <a:p>
            <a:pPr algn="ctr"/>
            <a:r>
              <a:rPr lang="en-US" sz="2800" b="1" dirty="0" smtClean="0">
                <a:solidFill>
                  <a:srgbClr val="FF0000"/>
                </a:solidFill>
              </a:rPr>
              <a:t>M</a:t>
            </a:r>
            <a:r>
              <a:rPr lang="en-US" sz="2800" b="1" dirty="0" smtClean="0"/>
              <a:t>ount</a:t>
            </a:r>
            <a:r>
              <a:rPr lang="en-US" sz="2800" b="1" dirty="0" smtClean="0">
                <a:solidFill>
                  <a:srgbClr val="FF0000"/>
                </a:solidFill>
              </a:rPr>
              <a:t>a</a:t>
            </a:r>
            <a:r>
              <a:rPr lang="en-US" sz="2800" b="1" dirty="0" smtClean="0"/>
              <a:t>in </a:t>
            </a:r>
            <a:r>
              <a:rPr lang="en-US" sz="2800" b="1" dirty="0" smtClean="0">
                <a:solidFill>
                  <a:srgbClr val="FF0000"/>
                </a:solidFill>
              </a:rPr>
              <a:t>Ter</a:t>
            </a:r>
            <a:r>
              <a:rPr lang="en-US" sz="2800" b="1" dirty="0" smtClean="0"/>
              <a:t>rain </a:t>
            </a:r>
          </a:p>
          <a:p>
            <a:pPr algn="ctr"/>
            <a:r>
              <a:rPr lang="en-US" sz="2800" b="1" dirty="0" smtClean="0"/>
              <a:t>Atmosp</a:t>
            </a:r>
            <a:r>
              <a:rPr lang="en-US" sz="2800" b="1" dirty="0" smtClean="0">
                <a:solidFill>
                  <a:srgbClr val="FF0000"/>
                </a:solidFill>
              </a:rPr>
              <a:t>h</a:t>
            </a:r>
            <a:r>
              <a:rPr lang="en-US" sz="2800" b="1" dirty="0" smtClean="0"/>
              <a:t>eric M</a:t>
            </a:r>
            <a:r>
              <a:rPr lang="en-US" sz="2800" b="1" dirty="0" smtClean="0">
                <a:solidFill>
                  <a:srgbClr val="FF0000"/>
                </a:solidFill>
              </a:rPr>
              <a:t>o</a:t>
            </a:r>
            <a:r>
              <a:rPr lang="en-US" sz="2800" b="1" dirty="0" smtClean="0"/>
              <a:t>deling </a:t>
            </a:r>
          </a:p>
          <a:p>
            <a:pPr algn="ctr"/>
            <a:r>
              <a:rPr lang="en-US" sz="2800" b="1" dirty="0" smtClean="0"/>
              <a:t>and </a:t>
            </a:r>
          </a:p>
          <a:p>
            <a:pPr algn="ctr"/>
            <a:r>
              <a:rPr lang="en-US" sz="2800" b="1" dirty="0" smtClean="0"/>
              <a:t>Obse</a:t>
            </a:r>
            <a:r>
              <a:rPr lang="en-US" sz="2800" b="1" dirty="0" smtClean="0">
                <a:solidFill>
                  <a:srgbClr val="FF0000"/>
                </a:solidFill>
              </a:rPr>
              <a:t>r</a:t>
            </a:r>
            <a:r>
              <a:rPr lang="en-US" sz="2800" b="1" dirty="0" smtClean="0"/>
              <a:t>vatio</a:t>
            </a:r>
            <a:r>
              <a:rPr lang="en-US" sz="2800" b="1" dirty="0" smtClean="0">
                <a:solidFill>
                  <a:srgbClr val="FF0000"/>
                </a:solidFill>
              </a:rPr>
              <a:t>n</a:t>
            </a:r>
            <a:r>
              <a:rPr lang="en-US" sz="2800" b="1" dirty="0" smtClean="0"/>
              <a:t>s Program</a:t>
            </a:r>
            <a:endParaRPr lang="en-US" sz="2800" b="1" dirty="0"/>
          </a:p>
        </p:txBody>
      </p:sp>
      <p:sp>
        <p:nvSpPr>
          <p:cNvPr id="4" name="Rectangle 3"/>
          <p:cNvSpPr/>
          <p:nvPr/>
        </p:nvSpPr>
        <p:spPr>
          <a:xfrm>
            <a:off x="5791200" y="3200400"/>
            <a:ext cx="2970834" cy="1477328"/>
          </a:xfrm>
          <a:prstGeom prst="rect">
            <a:avLst/>
          </a:prstGeom>
        </p:spPr>
        <p:txBody>
          <a:bodyPr wrap="square">
            <a:spAutoFit/>
          </a:bodyPr>
          <a:lstStyle/>
          <a:p>
            <a:r>
              <a:rPr lang="en-US" i="1" dirty="0"/>
              <a:t>Bulletin of the American Meteorological Society, </a:t>
            </a:r>
            <a:r>
              <a:rPr lang="en-US" dirty="0"/>
              <a:t>96 (11), 2015. </a:t>
            </a:r>
            <a:r>
              <a:rPr lang="en-US" dirty="0" err="1"/>
              <a:t>doi</a:t>
            </a:r>
            <a:r>
              <a:rPr lang="en-US" dirty="0"/>
              <a:t>: </a:t>
            </a:r>
            <a:r>
              <a:rPr lang="en-US" u="sng" dirty="0">
                <a:hlinkClick r:id="rId3"/>
              </a:rPr>
              <a:t>http://dx.doi.org/10.1175/BAMS-D-13-00131.1</a:t>
            </a:r>
            <a:endParaRPr lang="en-US" dirty="0"/>
          </a:p>
        </p:txBody>
      </p:sp>
    </p:spTree>
    <p:extLst>
      <p:ext uri="{BB962C8B-B14F-4D97-AF65-F5344CB8AC3E}">
        <p14:creationId xmlns:p14="http://schemas.microsoft.com/office/powerpoint/2010/main" val="3216305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2506"/>
            <a:ext cx="4795837" cy="6832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8215137" y="6277064"/>
            <a:ext cx="899926" cy="307777"/>
          </a:xfrm>
          <a:prstGeom prst="rect">
            <a:avLst/>
          </a:prstGeom>
        </p:spPr>
        <p:txBody>
          <a:bodyPr wrap="none">
            <a:spAutoFit/>
          </a:bodyPr>
          <a:lstStyle/>
          <a:p>
            <a:r>
              <a:rPr lang="en-US" sz="1400" dirty="0" smtClean="0">
                <a:solidFill>
                  <a:schemeClr val="bg2"/>
                </a:solidFill>
              </a:rPr>
              <a:t>processes</a:t>
            </a:r>
            <a:endParaRPr lang="en-US" sz="1400" dirty="0">
              <a:solidFill>
                <a:schemeClr val="bg2"/>
              </a:solidFill>
            </a:endParaRPr>
          </a:p>
        </p:txBody>
      </p:sp>
    </p:spTree>
    <p:extLst>
      <p:ext uri="{BB962C8B-B14F-4D97-AF65-F5344CB8AC3E}">
        <p14:creationId xmlns:p14="http://schemas.microsoft.com/office/powerpoint/2010/main" val="36814575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extLst>
              <a:ext uri="{28A0092B-C50C-407E-A947-70E740481C1C}">
                <a14:useLocalDpi xmlns:a14="http://schemas.microsoft.com/office/drawing/2010/main" val="0"/>
              </a:ext>
            </a:extLst>
          </a:blip>
          <a:srcRect l="9532" r="4682"/>
          <a:stretch/>
        </p:blipFill>
        <p:spPr bwMode="auto">
          <a:xfrm>
            <a:off x="228600" y="304800"/>
            <a:ext cx="8534400" cy="5943600"/>
          </a:xfrm>
          <a:prstGeom prst="rect">
            <a:avLst/>
          </a:prstGeom>
          <a:noFill/>
          <a:ln>
            <a:noFill/>
          </a:ln>
        </p:spPr>
      </p:pic>
      <p:sp>
        <p:nvSpPr>
          <p:cNvPr id="3" name="TextBox 2"/>
          <p:cNvSpPr txBox="1"/>
          <p:nvPr/>
        </p:nvSpPr>
        <p:spPr>
          <a:xfrm>
            <a:off x="7612351" y="6488668"/>
            <a:ext cx="1000595" cy="261610"/>
          </a:xfrm>
          <a:prstGeom prst="rect">
            <a:avLst/>
          </a:prstGeom>
          <a:noFill/>
        </p:spPr>
        <p:txBody>
          <a:bodyPr wrap="none" rtlCol="0">
            <a:spAutoFit/>
          </a:bodyPr>
          <a:lstStyle/>
          <a:p>
            <a:r>
              <a:rPr lang="en-US" sz="1100" dirty="0" smtClean="0">
                <a:solidFill>
                  <a:schemeClr val="bg1">
                    <a:lumMod val="85000"/>
                  </a:schemeClr>
                </a:solidFill>
              </a:rPr>
              <a:t>4 components</a:t>
            </a:r>
            <a:endParaRPr lang="en-US" sz="1100" dirty="0">
              <a:solidFill>
                <a:schemeClr val="bg1">
                  <a:lumMod val="85000"/>
                </a:schemeClr>
              </a:solidFill>
            </a:endParaRPr>
          </a:p>
        </p:txBody>
      </p:sp>
    </p:spTree>
    <p:extLst>
      <p:ext uri="{BB962C8B-B14F-4D97-AF65-F5344CB8AC3E}">
        <p14:creationId xmlns:p14="http://schemas.microsoft.com/office/powerpoint/2010/main" val="2739065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8714" y="2743200"/>
            <a:ext cx="8153400" cy="2062103"/>
          </a:xfrm>
          <a:prstGeom prst="rect">
            <a:avLst/>
          </a:prstGeom>
        </p:spPr>
        <p:txBody>
          <a:bodyPr wrap="square">
            <a:spAutoFit/>
          </a:bodyPr>
          <a:lstStyle/>
          <a:p>
            <a:r>
              <a:rPr lang="en-US" sz="3200" dirty="0" smtClean="0"/>
              <a:t>Experiments  </a:t>
            </a:r>
            <a:r>
              <a:rPr lang="en-US" sz="3200" b="1" dirty="0" smtClean="0"/>
              <a:t>			    </a:t>
            </a:r>
            <a:r>
              <a:rPr lang="en-US" sz="3200" dirty="0" smtClean="0"/>
              <a:t>(MATERHORN-X)</a:t>
            </a:r>
          </a:p>
          <a:p>
            <a:r>
              <a:rPr lang="en-US" sz="3200" dirty="0"/>
              <a:t>Modeling       		 	    (MATERHORN-M</a:t>
            </a:r>
            <a:r>
              <a:rPr lang="en-US" sz="3200" dirty="0" smtClean="0"/>
              <a:t>)</a:t>
            </a:r>
            <a:endParaRPr lang="en-US" sz="3200" dirty="0"/>
          </a:p>
          <a:p>
            <a:r>
              <a:rPr lang="en-US" sz="3200" dirty="0"/>
              <a:t>Technology </a:t>
            </a:r>
            <a:r>
              <a:rPr lang="en-US" sz="3200" dirty="0" smtClean="0"/>
              <a:t>Development         (MATERHORN-T)</a:t>
            </a:r>
          </a:p>
          <a:p>
            <a:r>
              <a:rPr lang="en-US" sz="3200" dirty="0" smtClean="0"/>
              <a:t>Parameterizations                      (MATERHORN-P)</a:t>
            </a:r>
            <a:endParaRPr lang="en-US" sz="3200" dirty="0"/>
          </a:p>
        </p:txBody>
      </p:sp>
      <p:sp>
        <p:nvSpPr>
          <p:cNvPr id="3" name="TextBox 2"/>
          <p:cNvSpPr txBox="1"/>
          <p:nvPr/>
        </p:nvSpPr>
        <p:spPr>
          <a:xfrm>
            <a:off x="667901" y="533400"/>
            <a:ext cx="7565982" cy="1938992"/>
          </a:xfrm>
          <a:prstGeom prst="rect">
            <a:avLst/>
          </a:prstGeom>
          <a:noFill/>
        </p:spPr>
        <p:txBody>
          <a:bodyPr wrap="none" rtlCol="0">
            <a:spAutoFit/>
          </a:bodyPr>
          <a:lstStyle/>
          <a:p>
            <a:pPr algn="ctr"/>
            <a:r>
              <a:rPr lang="en-US" sz="4000" dirty="0" smtClean="0">
                <a:effectLst>
                  <a:outerShdw blurRad="38100" dist="38100" dir="2700000" algn="tl">
                    <a:srgbClr val="000000">
                      <a:alpha val="43137"/>
                    </a:srgbClr>
                  </a:outerShdw>
                </a:effectLst>
              </a:rPr>
              <a:t>MATERHORN has four components </a:t>
            </a:r>
          </a:p>
          <a:p>
            <a:pPr algn="ctr"/>
            <a:r>
              <a:rPr lang="en-US" sz="4000" dirty="0" smtClean="0">
                <a:effectLst>
                  <a:outerShdw blurRad="38100" dist="38100" dir="2700000" algn="tl">
                    <a:srgbClr val="000000">
                      <a:alpha val="43137"/>
                    </a:srgbClr>
                  </a:outerShdw>
                </a:effectLst>
              </a:rPr>
              <a:t>working symbiotically </a:t>
            </a:r>
          </a:p>
          <a:p>
            <a:pPr algn="ctr"/>
            <a:r>
              <a:rPr lang="en-US" sz="4000" dirty="0" smtClean="0">
                <a:effectLst>
                  <a:outerShdw blurRad="38100" dist="38100" dir="2700000" algn="tl">
                    <a:srgbClr val="000000">
                      <a:alpha val="43137"/>
                    </a:srgbClr>
                  </a:outerShdw>
                </a:effectLst>
              </a:rPr>
              <a:t>across institutions and disciplines</a:t>
            </a:r>
            <a:endParaRPr lang="en-US" sz="4000" dirty="0">
              <a:effectLst>
                <a:outerShdw blurRad="38100" dist="38100" dir="2700000" algn="tl">
                  <a:srgbClr val="000000">
                    <a:alpha val="43137"/>
                  </a:srgbClr>
                </a:outerShdw>
              </a:effectLst>
            </a:endParaRPr>
          </a:p>
        </p:txBody>
      </p:sp>
      <p:sp>
        <p:nvSpPr>
          <p:cNvPr id="4" name="TextBox 3"/>
          <p:cNvSpPr txBox="1"/>
          <p:nvPr/>
        </p:nvSpPr>
        <p:spPr>
          <a:xfrm>
            <a:off x="7239000" y="6477000"/>
            <a:ext cx="758028" cy="369332"/>
          </a:xfrm>
          <a:prstGeom prst="rect">
            <a:avLst/>
          </a:prstGeom>
          <a:noFill/>
        </p:spPr>
        <p:txBody>
          <a:bodyPr wrap="none" rtlCol="0">
            <a:spAutoFit/>
          </a:bodyPr>
          <a:lstStyle/>
          <a:p>
            <a:r>
              <a:rPr lang="en-US" dirty="0" smtClean="0">
                <a:solidFill>
                  <a:schemeClr val="bg2"/>
                </a:solidFill>
              </a:rPr>
              <a:t>Mat-X</a:t>
            </a:r>
            <a:endParaRPr lang="en-US" dirty="0">
              <a:solidFill>
                <a:schemeClr val="bg2"/>
              </a:solidFill>
            </a:endParaRPr>
          </a:p>
        </p:txBody>
      </p:sp>
    </p:spTree>
    <p:extLst>
      <p:ext uri="{BB962C8B-B14F-4D97-AF65-F5344CB8AC3E}">
        <p14:creationId xmlns:p14="http://schemas.microsoft.com/office/powerpoint/2010/main" val="349808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5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000"/>
                                        <p:tgtEl>
                                          <p:spTgt spid="2">
                                            <p:txEl>
                                              <p:pRg st="0" end="0"/>
                                            </p:txEl>
                                          </p:spTgt>
                                        </p:tgtEl>
                                      </p:cBhvr>
                                    </p:animEffect>
                                  </p:childTnLst>
                                </p:cTn>
                              </p:par>
                            </p:childTnLst>
                          </p:cTn>
                        </p:par>
                        <p:par>
                          <p:cTn id="8" fill="hold">
                            <p:stCondLst>
                              <p:cond delay="2500"/>
                            </p:stCondLst>
                            <p:childTnLst>
                              <p:par>
                                <p:cTn id="9" presetID="22" presetClass="entr" presetSubtype="8" fill="hold" nodeType="afterEffect">
                                  <p:stCondLst>
                                    <p:cond delay="15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1000"/>
                                        <p:tgtEl>
                                          <p:spTgt spid="2">
                                            <p:txEl>
                                              <p:pRg st="1" end="1"/>
                                            </p:txEl>
                                          </p:spTgt>
                                        </p:tgtEl>
                                      </p:cBhvr>
                                    </p:animEffect>
                                  </p:childTnLst>
                                </p:cTn>
                              </p:par>
                            </p:childTnLst>
                          </p:cTn>
                        </p:par>
                        <p:par>
                          <p:cTn id="12" fill="hold">
                            <p:stCondLst>
                              <p:cond delay="5000"/>
                            </p:stCondLst>
                            <p:childTnLst>
                              <p:par>
                                <p:cTn id="13" presetID="22" presetClass="entr" presetSubtype="8" fill="hold" nodeType="afterEffect">
                                  <p:stCondLst>
                                    <p:cond delay="200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1000"/>
                                        <p:tgtEl>
                                          <p:spTgt spid="2">
                                            <p:txEl>
                                              <p:pRg st="2" end="2"/>
                                            </p:txEl>
                                          </p:spTgt>
                                        </p:tgtEl>
                                      </p:cBhvr>
                                    </p:animEffect>
                                  </p:childTnLst>
                                </p:cTn>
                              </p:par>
                            </p:childTnLst>
                          </p:cTn>
                        </p:par>
                        <p:par>
                          <p:cTn id="16" fill="hold">
                            <p:stCondLst>
                              <p:cond delay="8000"/>
                            </p:stCondLst>
                            <p:childTnLst>
                              <p:par>
                                <p:cTn id="17" presetID="22" presetClass="entr" presetSubtype="8" fill="hold"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MATERHORN </a:t>
            </a:r>
            <a:r>
              <a:rPr lang="en-US" b="1" dirty="0">
                <a:latin typeface="Times New Roman" panose="02020603050405020304" pitchFamily="18" charset="0"/>
                <a:cs typeface="Times New Roman" panose="02020603050405020304" pitchFamily="18" charset="0"/>
              </a:rPr>
              <a:t>Fall and Spring  </a:t>
            </a:r>
            <a:br>
              <a:rPr lang="en-US" b="1" dirty="0">
                <a:latin typeface="Times New Roman" panose="02020603050405020304" pitchFamily="18" charset="0"/>
                <a:cs typeface="Times New Roman" panose="02020603050405020304" pitchFamily="18" charset="0"/>
              </a:rPr>
            </a:br>
            <a:endParaRPr lang="en-US"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371600"/>
            <a:ext cx="8534400" cy="5257800"/>
          </a:xfrm>
        </p:spPr>
        <p:txBody>
          <a:bodyPr>
            <a:normAutofit fontScale="25000" lnSpcReduction="20000"/>
          </a:bodyPr>
          <a:lstStyle/>
          <a:p>
            <a:pPr marL="0" indent="0" algn="ctr">
              <a:buNone/>
            </a:pPr>
            <a:r>
              <a:rPr lang="en-US" sz="9600" b="1" dirty="0" smtClean="0">
                <a:latin typeface="Times New Roman" panose="02020603050405020304" pitchFamily="18" charset="0"/>
                <a:cs typeface="Times New Roman" panose="02020603050405020304" pitchFamily="18" charset="0"/>
              </a:rPr>
              <a:t>Granite Mountain Atmospheric Science Test bed (GMAST</a:t>
            </a:r>
            <a:r>
              <a:rPr lang="en-US" sz="9600" dirty="0" smtClean="0">
                <a:latin typeface="Times New Roman" panose="02020603050405020304" pitchFamily="18" charset="0"/>
                <a:cs typeface="Times New Roman" panose="02020603050405020304" pitchFamily="18" charset="0"/>
              </a:rPr>
              <a:t>)  </a:t>
            </a:r>
          </a:p>
          <a:p>
            <a:pPr marL="0" indent="0">
              <a:buNone/>
            </a:pPr>
            <a:r>
              <a:rPr lang="en-US" sz="9600" dirty="0" smtClean="0">
                <a:latin typeface="Times New Roman" panose="02020603050405020304" pitchFamily="18" charset="0"/>
                <a:cs typeface="Times New Roman" panose="02020603050405020304" pitchFamily="18" charset="0"/>
              </a:rPr>
              <a:t>	US Army </a:t>
            </a:r>
            <a:r>
              <a:rPr lang="en-US" sz="9600" dirty="0" err="1" smtClean="0">
                <a:latin typeface="Times New Roman" panose="02020603050405020304" pitchFamily="18" charset="0"/>
                <a:cs typeface="Times New Roman" panose="02020603050405020304" pitchFamily="18" charset="0"/>
              </a:rPr>
              <a:t>Dugway</a:t>
            </a:r>
            <a:r>
              <a:rPr lang="en-US" sz="9600" dirty="0" smtClean="0">
                <a:latin typeface="Times New Roman" panose="02020603050405020304" pitchFamily="18" charset="0"/>
                <a:cs typeface="Times New Roman" panose="02020603050405020304" pitchFamily="18" charset="0"/>
              </a:rPr>
              <a:t> Proving Ground (1252 </a:t>
            </a:r>
            <a:r>
              <a:rPr lang="en-US" sz="9600" dirty="0">
                <a:latin typeface="Times New Roman" panose="02020603050405020304" pitchFamily="18" charset="0"/>
                <a:cs typeface="Times New Roman" panose="02020603050405020304" pitchFamily="18" charset="0"/>
              </a:rPr>
              <a:t>sq. </a:t>
            </a:r>
            <a:r>
              <a:rPr lang="en-US" sz="9600" dirty="0" smtClean="0">
                <a:latin typeface="Times New Roman" panose="02020603050405020304" pitchFamily="18" charset="0"/>
                <a:cs typeface="Times New Roman" panose="02020603050405020304" pitchFamily="18" charset="0"/>
              </a:rPr>
              <a:t>miles) 	</a:t>
            </a:r>
          </a:p>
          <a:p>
            <a:pPr marL="0" indent="0" algn="ctr">
              <a:buNone/>
            </a:pPr>
            <a:endParaRPr lang="en-US" sz="7000" dirty="0" smtClean="0">
              <a:solidFill>
                <a:srgbClr val="00B050"/>
              </a:solidFill>
              <a:latin typeface="Times New Roman" panose="02020603050405020304" pitchFamily="18" charset="0"/>
              <a:cs typeface="Times New Roman" panose="02020603050405020304" pitchFamily="18" charset="0"/>
            </a:endParaRPr>
          </a:p>
          <a:p>
            <a:pPr marL="0" indent="0" algn="ctr">
              <a:buNone/>
            </a:pPr>
            <a:r>
              <a:rPr lang="en-US" sz="9600" dirty="0" smtClean="0">
                <a:solidFill>
                  <a:srgbClr val="00B050"/>
                </a:solidFill>
                <a:latin typeface="Times New Roman" panose="02020603050405020304" pitchFamily="18" charset="0"/>
                <a:cs typeface="Times New Roman" panose="02020603050405020304" pitchFamily="18" charset="0"/>
              </a:rPr>
              <a:t>Calm Winds (FALL) – October 1 - 31, 2012</a:t>
            </a:r>
          </a:p>
          <a:p>
            <a:pPr marL="0" indent="0" algn="ctr">
              <a:buNone/>
            </a:pPr>
            <a:r>
              <a:rPr lang="en-US" sz="9600" dirty="0" smtClean="0">
                <a:solidFill>
                  <a:srgbClr val="FF0000"/>
                </a:solidFill>
                <a:latin typeface="Times New Roman" panose="02020603050405020304" pitchFamily="18" charset="0"/>
                <a:cs typeface="Times New Roman" panose="02020603050405020304" pitchFamily="18" charset="0"/>
              </a:rPr>
              <a:t>Synoptic Winds (SPRING) – May 1-30, 2013</a:t>
            </a:r>
            <a:br>
              <a:rPr lang="en-US" sz="9600" dirty="0" smtClean="0">
                <a:solidFill>
                  <a:srgbClr val="FF0000"/>
                </a:solidFill>
                <a:latin typeface="Times New Roman" panose="02020603050405020304" pitchFamily="18" charset="0"/>
                <a:cs typeface="Times New Roman" panose="02020603050405020304" pitchFamily="18" charset="0"/>
              </a:rPr>
            </a:br>
            <a:endParaRPr lang="en-US" sz="9600"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en-US" sz="7000" dirty="0" smtClean="0">
                <a:latin typeface="Times New Roman" panose="02020603050405020304" pitchFamily="18" charset="0"/>
                <a:cs typeface="Times New Roman" panose="02020603050405020304" pitchFamily="18" charset="0"/>
              </a:rPr>
              <a:t>10 </a:t>
            </a:r>
            <a:r>
              <a:rPr lang="en-US" sz="7000" dirty="0">
                <a:latin typeface="Times New Roman" panose="02020603050405020304" pitchFamily="18" charset="0"/>
                <a:cs typeface="Times New Roman" panose="02020603050405020304" pitchFamily="18" charset="0"/>
              </a:rPr>
              <a:t>Intensive Operational Periods IOPs </a:t>
            </a:r>
            <a:r>
              <a:rPr lang="en-US" sz="7000" dirty="0" smtClean="0">
                <a:latin typeface="Times New Roman" panose="02020603050405020304" pitchFamily="18" charset="0"/>
                <a:cs typeface="Times New Roman" panose="02020603050405020304" pitchFamily="18" charset="0"/>
              </a:rPr>
              <a:t>each (24-36 </a:t>
            </a:r>
            <a:r>
              <a:rPr lang="en-US" sz="7000" dirty="0" err="1">
                <a:latin typeface="Times New Roman" panose="02020603050405020304" pitchFamily="18" charset="0"/>
                <a:cs typeface="Times New Roman" panose="02020603050405020304" pitchFamily="18" charset="0"/>
              </a:rPr>
              <a:t>hrs</a:t>
            </a:r>
            <a:r>
              <a:rPr lang="en-US" sz="7000" dirty="0">
                <a:latin typeface="Times New Roman" panose="02020603050405020304" pitchFamily="18" charset="0"/>
                <a:cs typeface="Times New Roman" panose="02020603050405020304" pitchFamily="18" charset="0"/>
              </a:rPr>
              <a:t>)</a:t>
            </a:r>
          </a:p>
          <a:p>
            <a:pPr marL="0" indent="0" algn="ctr">
              <a:buNone/>
            </a:pPr>
            <a:r>
              <a:rPr lang="en-US" sz="7000" dirty="0">
                <a:latin typeface="Times New Roman" panose="02020603050405020304" pitchFamily="18" charset="0"/>
                <a:cs typeface="Times New Roman" panose="02020603050405020304" pitchFamily="18" charset="0"/>
              </a:rPr>
              <a:t>5 Intensive Operational Locations  IOLs</a:t>
            </a:r>
          </a:p>
          <a:p>
            <a:pPr marL="0" indent="0" algn="ctr">
              <a:buNone/>
            </a:pPr>
            <a:r>
              <a:rPr lang="en-US" sz="7000" dirty="0">
                <a:latin typeface="Times New Roman" panose="02020603050405020304" pitchFamily="18" charset="0"/>
                <a:cs typeface="Times New Roman" panose="02020603050405020304" pitchFamily="18" charset="0"/>
              </a:rPr>
              <a:t>~ </a:t>
            </a:r>
            <a:r>
              <a:rPr lang="en-US" sz="7000" dirty="0" smtClean="0">
                <a:latin typeface="Times New Roman" panose="02020603050405020304" pitchFamily="18" charset="0"/>
                <a:cs typeface="Times New Roman" panose="02020603050405020304" pitchFamily="18" charset="0"/>
              </a:rPr>
              <a:t>50 </a:t>
            </a:r>
            <a:r>
              <a:rPr lang="en-US" sz="7000" dirty="0">
                <a:latin typeface="Times New Roman" panose="02020603050405020304" pitchFamily="18" charset="0"/>
                <a:cs typeface="Times New Roman" panose="02020603050405020304" pitchFamily="18" charset="0"/>
              </a:rPr>
              <a:t>TB Data from MATERHORN 1 and 2</a:t>
            </a:r>
          </a:p>
          <a:p>
            <a:pPr marL="0" indent="0" algn="ctr">
              <a:buNone/>
            </a:pPr>
            <a:endParaRPr lang="en-US" sz="7000" b="1" dirty="0" smtClean="0">
              <a:solidFill>
                <a:schemeClr val="tx2">
                  <a:lumMod val="60000"/>
                  <a:lumOff val="40000"/>
                </a:schemeClr>
              </a:solidFill>
              <a:latin typeface="Times New Roman" panose="02020603050405020304" pitchFamily="18" charset="0"/>
              <a:cs typeface="Times New Roman" panose="02020603050405020304" pitchFamily="18" charset="0"/>
            </a:endParaRPr>
          </a:p>
          <a:p>
            <a:pPr marL="0" indent="0" algn="ctr">
              <a:buNone/>
            </a:pPr>
            <a:r>
              <a:rPr lang="en-US" sz="9600" b="1" dirty="0">
                <a:solidFill>
                  <a:schemeClr val="tx2">
                    <a:lumMod val="60000"/>
                    <a:lumOff val="40000"/>
                  </a:schemeClr>
                </a:solidFill>
                <a:latin typeface="Times New Roman" panose="02020603050405020304" pitchFamily="18" charset="0"/>
                <a:cs typeface="Times New Roman" panose="02020603050405020304" pitchFamily="18" charset="0"/>
              </a:rPr>
              <a:t>MATERHORN - Fog</a:t>
            </a:r>
          </a:p>
          <a:p>
            <a:pPr marL="0" indent="0" algn="ctr">
              <a:buNone/>
            </a:pPr>
            <a:r>
              <a:rPr lang="en-US" sz="9600" b="1" dirty="0" smtClean="0">
                <a:solidFill>
                  <a:schemeClr val="tx2">
                    <a:lumMod val="60000"/>
                    <a:lumOff val="40000"/>
                  </a:schemeClr>
                </a:solidFill>
                <a:latin typeface="Times New Roman" panose="02020603050405020304" pitchFamily="18" charset="0"/>
                <a:cs typeface="Times New Roman" panose="02020603050405020304" pitchFamily="18" charset="0"/>
              </a:rPr>
              <a:t>November 30 2014   </a:t>
            </a:r>
            <a:r>
              <a:rPr lang="en-US" sz="9600" b="1" dirty="0">
                <a:solidFill>
                  <a:schemeClr val="tx2">
                    <a:lumMod val="60000"/>
                    <a:lumOff val="40000"/>
                  </a:schemeClr>
                </a:solidFill>
                <a:latin typeface="Times New Roman" panose="02020603050405020304" pitchFamily="18" charset="0"/>
                <a:cs typeface="Times New Roman" panose="02020603050405020304" pitchFamily="18" charset="0"/>
              </a:rPr>
              <a:t>– January 20, </a:t>
            </a:r>
            <a:r>
              <a:rPr lang="en-US" sz="9600" b="1" dirty="0" smtClean="0">
                <a:solidFill>
                  <a:schemeClr val="tx2">
                    <a:lumMod val="60000"/>
                    <a:lumOff val="40000"/>
                  </a:schemeClr>
                </a:solidFill>
                <a:latin typeface="Times New Roman" panose="02020603050405020304" pitchFamily="18" charset="0"/>
                <a:cs typeface="Times New Roman" panose="02020603050405020304" pitchFamily="18" charset="0"/>
              </a:rPr>
              <a:t>2015</a:t>
            </a:r>
          </a:p>
          <a:p>
            <a:pPr marL="0" indent="0">
              <a:buNone/>
            </a:pPr>
            <a:r>
              <a:rPr lang="en-US" sz="7000" dirty="0" smtClean="0">
                <a:latin typeface="Times New Roman" panose="02020603050405020304" pitchFamily="18" charset="0"/>
                <a:cs typeface="Times New Roman" panose="02020603050405020304" pitchFamily="18" charset="0"/>
              </a:rPr>
              <a:t>				10 IOPs</a:t>
            </a:r>
          </a:p>
          <a:p>
            <a:pPr marL="0" indent="0" algn="ctr">
              <a:buNone/>
            </a:pPr>
            <a:r>
              <a:rPr lang="en-US" sz="7000" b="1" dirty="0" smtClean="0">
                <a:latin typeface="Times New Roman" panose="02020603050405020304" pitchFamily="18" charset="0"/>
                <a:cs typeface="Times New Roman" panose="02020603050405020304" pitchFamily="18" charset="0"/>
              </a:rPr>
              <a:t>2 Locations </a:t>
            </a:r>
          </a:p>
          <a:p>
            <a:pPr marL="0" indent="0" algn="ctr">
              <a:buNone/>
            </a:pPr>
            <a:r>
              <a:rPr lang="en-US" sz="7000" b="1" dirty="0" smtClean="0">
                <a:latin typeface="Times New Roman" panose="02020603050405020304" pitchFamily="18" charset="0"/>
                <a:cs typeface="Times New Roman" panose="02020603050405020304" pitchFamily="18" charset="0"/>
              </a:rPr>
              <a:t>Heber Valley and Salt Lake Valley</a:t>
            </a:r>
          </a:p>
          <a:p>
            <a:pPr marL="0" indent="0" algn="ctr">
              <a:buNone/>
            </a:pPr>
            <a:r>
              <a:rPr lang="en-US" sz="7000" b="1" dirty="0" smtClean="0">
                <a:latin typeface="Times New Roman" panose="02020603050405020304" pitchFamily="18" charset="0"/>
                <a:cs typeface="Times New Roman" panose="02020603050405020304" pitchFamily="18" charset="0"/>
              </a:rPr>
              <a:t>Canada Environment joined in the effort</a:t>
            </a:r>
          </a:p>
          <a:p>
            <a:pPr marL="0" indent="0">
              <a:buNone/>
            </a:pP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TextBox 3"/>
          <p:cNvSpPr txBox="1"/>
          <p:nvPr/>
        </p:nvSpPr>
        <p:spPr>
          <a:xfrm>
            <a:off x="7239000" y="6477000"/>
            <a:ext cx="719556" cy="369332"/>
          </a:xfrm>
          <a:prstGeom prst="rect">
            <a:avLst/>
          </a:prstGeom>
          <a:noFill/>
        </p:spPr>
        <p:txBody>
          <a:bodyPr wrap="none" rtlCol="0">
            <a:spAutoFit/>
          </a:bodyPr>
          <a:lstStyle/>
          <a:p>
            <a:r>
              <a:rPr lang="en-US" dirty="0" smtClean="0">
                <a:solidFill>
                  <a:schemeClr val="bg2"/>
                </a:solidFill>
              </a:rPr>
              <a:t>Mat x</a:t>
            </a:r>
            <a:endParaRPr lang="en-US" dirty="0">
              <a:solidFill>
                <a:schemeClr val="bg2"/>
              </a:solidFill>
            </a:endParaRPr>
          </a:p>
        </p:txBody>
      </p:sp>
    </p:spTree>
    <p:extLst>
      <p:ext uri="{BB962C8B-B14F-4D97-AF65-F5344CB8AC3E}">
        <p14:creationId xmlns:p14="http://schemas.microsoft.com/office/powerpoint/2010/main" val="118385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animEffect transition="in" filter="barn(inVertical)">
                                      <p:cBhvr>
                                        <p:cTn id="7" dur="500"/>
                                        <p:tgtEl>
                                          <p:spTgt spid="3">
                                            <p:txEl>
                                              <p:pRg st="11" end="1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2" end="12"/>
                                            </p:txEl>
                                          </p:spTgt>
                                        </p:tgtEl>
                                        <p:attrNameLst>
                                          <p:attrName>style.visibility</p:attrName>
                                        </p:attrNameLst>
                                      </p:cBhvr>
                                      <p:to>
                                        <p:strVal val="visible"/>
                                      </p:to>
                                    </p:set>
                                    <p:animEffect transition="in" filter="barn(inVertical)">
                                      <p:cBhvr>
                                        <p:cTn id="10" dur="500"/>
                                        <p:tgtEl>
                                          <p:spTgt spid="3">
                                            <p:txEl>
                                              <p:pRg st="12" end="1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13" end="13"/>
                                            </p:txEl>
                                          </p:spTgt>
                                        </p:tgtEl>
                                        <p:attrNameLst>
                                          <p:attrName>style.visibility</p:attrName>
                                        </p:attrNameLst>
                                      </p:cBhvr>
                                      <p:to>
                                        <p:strVal val="visible"/>
                                      </p:to>
                                    </p:set>
                                    <p:animEffect transition="in" filter="barn(inVertical)">
                                      <p:cBhvr>
                                        <p:cTn id="13" dur="500"/>
                                        <p:tgtEl>
                                          <p:spTgt spid="3">
                                            <p:txEl>
                                              <p:pRg st="13" end="1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4" end="14"/>
                                            </p:txEl>
                                          </p:spTgt>
                                        </p:tgtEl>
                                        <p:attrNameLst>
                                          <p:attrName>style.visibility</p:attrName>
                                        </p:attrNameLst>
                                      </p:cBhvr>
                                      <p:to>
                                        <p:strVal val="visible"/>
                                      </p:to>
                                    </p:set>
                                    <p:animEffect transition="in" filter="barn(inVertical)">
                                      <p:cBhvr>
                                        <p:cTn id="16"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hfernand\Desktop\ALL WORK\MURI Project\Experiment Materhorn-1\Topomaps\Zoom1_var9.jpg"/>
          <p:cNvPicPr>
            <a:picLocks noChangeAspect="1" noChangeArrowheads="1"/>
          </p:cNvPicPr>
          <p:nvPr/>
        </p:nvPicPr>
        <p:blipFill>
          <a:blip r:embed="rId3" cstate="print"/>
          <a:srcRect/>
          <a:stretch>
            <a:fillRect/>
          </a:stretch>
        </p:blipFill>
        <p:spPr bwMode="auto">
          <a:xfrm>
            <a:off x="-707571" y="-300515"/>
            <a:ext cx="10693400" cy="7562850"/>
          </a:xfrm>
          <a:prstGeom prst="rect">
            <a:avLst/>
          </a:prstGeom>
          <a:noFill/>
          <a:ln w="9525">
            <a:noFill/>
            <a:miter lim="800000"/>
            <a:headEnd/>
            <a:tailEnd/>
          </a:ln>
        </p:spPr>
      </p:pic>
      <p:pic>
        <p:nvPicPr>
          <p:cNvPr id="2" name="Picture 2" descr="C:\Users\EFD Workstation\AppData\Local\Microsoft\Windows\Temporary Internet Files\Content.IE5\LSB2AN3S\MC900303659[1].wmf"/>
          <p:cNvPicPr>
            <a:picLocks noChangeAspect="1" noChangeArrowheads="1"/>
          </p:cNvPicPr>
          <p:nvPr/>
        </p:nvPicPr>
        <p:blipFill>
          <a:blip r:embed="rId4" cstate="print"/>
          <a:srcRect/>
          <a:stretch>
            <a:fillRect/>
          </a:stretch>
        </p:blipFill>
        <p:spPr bwMode="auto">
          <a:xfrm rot="-8204353">
            <a:off x="6145213" y="727075"/>
            <a:ext cx="382587" cy="292100"/>
          </a:xfrm>
          <a:prstGeom prst="rect">
            <a:avLst/>
          </a:prstGeom>
          <a:noFill/>
          <a:ln w="9525">
            <a:noFill/>
            <a:miter lim="800000"/>
            <a:headEnd/>
            <a:tailEnd/>
          </a:ln>
        </p:spPr>
      </p:pic>
      <p:pic>
        <p:nvPicPr>
          <p:cNvPr id="1027" name="Picture 3" descr="C:\Users\EFD Workstation\AppData\Local\Microsoft\Windows\Temporary Internet Files\Content.IE5\LSB2AN3S\MC900303659[1].wmf"/>
          <p:cNvPicPr>
            <a:picLocks noChangeAspect="1" noChangeArrowheads="1"/>
          </p:cNvPicPr>
          <p:nvPr/>
        </p:nvPicPr>
        <p:blipFill>
          <a:blip r:embed="rId4" cstate="print"/>
          <a:srcRect/>
          <a:stretch>
            <a:fillRect/>
          </a:stretch>
        </p:blipFill>
        <p:spPr bwMode="auto">
          <a:xfrm rot="-5400000">
            <a:off x="2097881" y="1110457"/>
            <a:ext cx="293687" cy="222250"/>
          </a:xfrm>
          <a:prstGeom prst="rect">
            <a:avLst/>
          </a:prstGeom>
          <a:noFill/>
          <a:ln w="9525">
            <a:noFill/>
            <a:miter lim="800000"/>
            <a:headEnd/>
            <a:tailEnd/>
          </a:ln>
        </p:spPr>
      </p:pic>
      <p:pic>
        <p:nvPicPr>
          <p:cNvPr id="3" name="Picture 2"/>
          <p:cNvPicPr>
            <a:picLocks noChangeAspect="1" noChangeArrowheads="1"/>
          </p:cNvPicPr>
          <p:nvPr/>
        </p:nvPicPr>
        <p:blipFill>
          <a:blip r:embed="rId5" cstate="print"/>
          <a:srcRect/>
          <a:stretch>
            <a:fillRect/>
          </a:stretch>
        </p:blipFill>
        <p:spPr bwMode="auto">
          <a:xfrm rot="-7908977">
            <a:off x="2552701" y="5033962"/>
            <a:ext cx="481012" cy="481013"/>
          </a:xfrm>
          <a:prstGeom prst="rect">
            <a:avLst/>
          </a:prstGeom>
          <a:noFill/>
          <a:ln w="9525">
            <a:noFill/>
            <a:miter lim="800000"/>
            <a:headEnd/>
            <a:tailEnd/>
          </a:ln>
        </p:spPr>
      </p:pic>
      <p:pic>
        <p:nvPicPr>
          <p:cNvPr id="7" name="Picture 6"/>
          <p:cNvPicPr>
            <a:picLocks noChangeAspect="1" noChangeArrowheads="1"/>
          </p:cNvPicPr>
          <p:nvPr/>
        </p:nvPicPr>
        <p:blipFill>
          <a:blip r:embed="rId5" cstate="print"/>
          <a:srcRect/>
          <a:stretch>
            <a:fillRect/>
          </a:stretch>
        </p:blipFill>
        <p:spPr bwMode="auto">
          <a:xfrm rot="8345708">
            <a:off x="5856288" y="5033963"/>
            <a:ext cx="481012" cy="481012"/>
          </a:xfrm>
          <a:prstGeom prst="rect">
            <a:avLst/>
          </a:prstGeom>
          <a:noFill/>
          <a:ln w="9525">
            <a:noFill/>
            <a:miter lim="800000"/>
            <a:headEnd/>
            <a:tailEnd/>
          </a:ln>
        </p:spPr>
      </p:pic>
      <p:sp>
        <p:nvSpPr>
          <p:cNvPr id="4" name="TextBox 3"/>
          <p:cNvSpPr txBox="1"/>
          <p:nvPr/>
        </p:nvSpPr>
        <p:spPr>
          <a:xfrm>
            <a:off x="4133850" y="3054236"/>
            <a:ext cx="876300" cy="749528"/>
          </a:xfrm>
          <a:prstGeom prst="rect">
            <a:avLst/>
          </a:prstGeom>
          <a:noFill/>
          <a:ln w="28575">
            <a:solidFill>
              <a:srgbClr val="FF0000"/>
            </a:solidFill>
          </a:ln>
        </p:spPr>
        <p:txBody>
          <a:bodyPr wrap="square" rtlCol="0">
            <a:spAutoFit/>
          </a:bodyPr>
          <a:lstStyle/>
          <a:p>
            <a:endParaRPr lang="en-US" dirty="0"/>
          </a:p>
        </p:txBody>
      </p:sp>
      <p:sp>
        <p:nvSpPr>
          <p:cNvPr id="8" name="TextBox 7"/>
          <p:cNvSpPr txBox="1"/>
          <p:nvPr/>
        </p:nvSpPr>
        <p:spPr>
          <a:xfrm>
            <a:off x="762000" y="2230058"/>
            <a:ext cx="1066800" cy="898828"/>
          </a:xfrm>
          <a:prstGeom prst="rect">
            <a:avLst/>
          </a:prstGeom>
          <a:noFill/>
          <a:ln w="28575">
            <a:solidFill>
              <a:srgbClr val="FF0000"/>
            </a:solidFill>
          </a:ln>
        </p:spPr>
        <p:txBody>
          <a:bodyPr wrap="square" rtlCol="0">
            <a:spAutoFit/>
          </a:bodyPr>
          <a:lstStyle/>
          <a:p>
            <a:endParaRPr lang="en-US" dirty="0"/>
          </a:p>
        </p:txBody>
      </p:sp>
      <p:sp>
        <p:nvSpPr>
          <p:cNvPr id="9" name="TextBox 8"/>
          <p:cNvSpPr txBox="1"/>
          <p:nvPr/>
        </p:nvSpPr>
        <p:spPr>
          <a:xfrm>
            <a:off x="3886200" y="3878414"/>
            <a:ext cx="685800" cy="449414"/>
          </a:xfrm>
          <a:prstGeom prst="rect">
            <a:avLst/>
          </a:prstGeom>
          <a:noFill/>
          <a:ln w="28575">
            <a:solidFill>
              <a:srgbClr val="FF0000"/>
            </a:solidFill>
          </a:ln>
        </p:spPr>
        <p:txBody>
          <a:bodyPr wrap="square" rtlCol="0">
            <a:spAutoFit/>
          </a:bodyPr>
          <a:lstStyle/>
          <a:p>
            <a:endParaRPr lang="en-US" dirty="0"/>
          </a:p>
        </p:txBody>
      </p:sp>
      <p:sp>
        <p:nvSpPr>
          <p:cNvPr id="10" name="TextBox 9"/>
          <p:cNvSpPr txBox="1"/>
          <p:nvPr/>
        </p:nvSpPr>
        <p:spPr>
          <a:xfrm>
            <a:off x="5257800" y="2743200"/>
            <a:ext cx="1676400" cy="1584627"/>
          </a:xfrm>
          <a:prstGeom prst="rect">
            <a:avLst/>
          </a:prstGeom>
          <a:noFill/>
          <a:ln w="28575">
            <a:solidFill>
              <a:srgbClr val="FF0000"/>
            </a:solidFill>
          </a:ln>
        </p:spPr>
        <p:txBody>
          <a:bodyPr wrap="square" rtlCol="0">
            <a:spAutoFit/>
          </a:bodyPr>
          <a:lstStyle/>
          <a:p>
            <a:endParaRPr lang="en-US" dirty="0"/>
          </a:p>
        </p:txBody>
      </p:sp>
      <p:sp>
        <p:nvSpPr>
          <p:cNvPr id="11" name="TextBox 10"/>
          <p:cNvSpPr txBox="1"/>
          <p:nvPr/>
        </p:nvSpPr>
        <p:spPr>
          <a:xfrm>
            <a:off x="3867150" y="1658597"/>
            <a:ext cx="533400" cy="449414"/>
          </a:xfrm>
          <a:prstGeom prst="rect">
            <a:avLst/>
          </a:prstGeom>
          <a:noFill/>
          <a:ln w="28575">
            <a:solidFill>
              <a:srgbClr val="FF0000"/>
            </a:solidFill>
          </a:ln>
        </p:spPr>
        <p:txBody>
          <a:bodyPr wrap="square" rtlCol="0">
            <a:spAutoFit/>
          </a:bodyPr>
          <a:lstStyle/>
          <a:p>
            <a:endParaRPr lang="en-US" dirty="0"/>
          </a:p>
        </p:txBody>
      </p:sp>
      <p:sp>
        <p:nvSpPr>
          <p:cNvPr id="5" name="TextBox 4"/>
          <p:cNvSpPr txBox="1"/>
          <p:nvPr/>
        </p:nvSpPr>
        <p:spPr>
          <a:xfrm>
            <a:off x="3132810" y="34720"/>
            <a:ext cx="2268506" cy="461665"/>
          </a:xfrm>
          <a:prstGeom prst="rect">
            <a:avLst/>
          </a:prstGeom>
          <a:noFill/>
        </p:spPr>
        <p:txBody>
          <a:bodyPr wrap="none" rtlCol="0">
            <a:spAutoFit/>
          </a:bodyPr>
          <a:lstStyle/>
          <a:p>
            <a:r>
              <a:rPr lang="en-US" sz="2400" dirty="0" err="1" smtClean="0"/>
              <a:t>Materhorn</a:t>
            </a:r>
            <a:r>
              <a:rPr lang="en-US" sz="2400" dirty="0" smtClean="0"/>
              <a:t>  - Fall</a:t>
            </a:r>
            <a:endParaRPr lang="en-US" sz="2400" dirty="0"/>
          </a:p>
        </p:txBody>
      </p:sp>
      <p:cxnSp>
        <p:nvCxnSpPr>
          <p:cNvPr id="12" name="Straight Arrow Connector 11"/>
          <p:cNvCxnSpPr/>
          <p:nvPr/>
        </p:nvCxnSpPr>
        <p:spPr>
          <a:xfrm flipH="1" flipV="1">
            <a:off x="2667000" y="1883304"/>
            <a:ext cx="1466850" cy="11709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667000" y="4103121"/>
            <a:ext cx="2590801" cy="22470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001000" y="6324600"/>
            <a:ext cx="1222129" cy="369332"/>
          </a:xfrm>
          <a:prstGeom prst="rect">
            <a:avLst/>
          </a:prstGeom>
          <a:noFill/>
        </p:spPr>
        <p:txBody>
          <a:bodyPr wrap="none" rtlCol="0">
            <a:spAutoFit/>
          </a:bodyPr>
          <a:lstStyle/>
          <a:p>
            <a:r>
              <a:rPr lang="en-US" dirty="0" smtClean="0">
                <a:solidFill>
                  <a:schemeClr val="bg2"/>
                </a:solidFill>
              </a:rPr>
              <a:t> </a:t>
            </a:r>
            <a:r>
              <a:rPr lang="en-US" dirty="0" err="1" smtClean="0">
                <a:solidFill>
                  <a:schemeClr val="bg2"/>
                </a:solidFill>
              </a:rPr>
              <a:t>expt</a:t>
            </a:r>
            <a:r>
              <a:rPr lang="en-US" dirty="0" smtClean="0">
                <a:solidFill>
                  <a:schemeClr val="bg2"/>
                </a:solidFill>
              </a:rPr>
              <a:t> slides</a:t>
            </a:r>
            <a:endParaRPr lang="en-US" dirty="0">
              <a:solidFill>
                <a:schemeClr val="bg2"/>
              </a:solidFill>
            </a:endParaRPr>
          </a:p>
        </p:txBody>
      </p:sp>
    </p:spTree>
    <p:extLst>
      <p:ext uri="{BB962C8B-B14F-4D97-AF65-F5344CB8AC3E}">
        <p14:creationId xmlns:p14="http://schemas.microsoft.com/office/powerpoint/2010/main" val="80255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2000"/>
                            </p:stCondLst>
                            <p:childTnLst>
                              <p:par>
                                <p:cTn id="8" presetID="42" presetClass="path" presetSubtype="0" accel="50000" decel="50000" fill="hold" nodeType="afterEffect">
                                  <p:stCondLst>
                                    <p:cond delay="0"/>
                                  </p:stCondLst>
                                  <p:childTnLst>
                                    <p:animMotion origin="layout" path="M 1.11022E-16 0 L -0.38316 0.53889 " pathEditMode="relative" rAng="0" ptsTypes="AA">
                                      <p:cBhvr>
                                        <p:cTn id="9" dur="3000" fill="hold"/>
                                        <p:tgtEl>
                                          <p:spTgt spid="2"/>
                                        </p:tgtEl>
                                        <p:attrNameLst>
                                          <p:attrName>ppt_x</p:attrName>
                                          <p:attrName>ppt_y</p:attrName>
                                        </p:attrNameLst>
                                      </p:cBhvr>
                                      <p:rCtr x="-19200" y="26900"/>
                                    </p:animMotion>
                                  </p:childTnLst>
                                </p:cTn>
                              </p:par>
                            </p:childTnLst>
                          </p:cTn>
                        </p:par>
                        <p:par>
                          <p:cTn id="10" fill="hold">
                            <p:stCondLst>
                              <p:cond delay="5000"/>
                            </p:stCondLst>
                            <p:childTnLst>
                              <p:par>
                                <p:cTn id="11" presetID="1" presetClass="exit" presetSubtype="0" fill="hold"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par>
                          <p:cTn id="13" fill="hold">
                            <p:stCondLst>
                              <p:cond delay="5000"/>
                            </p:stCondLst>
                            <p:childTnLst>
                              <p:par>
                                <p:cTn id="14" presetID="1"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par>
                          <p:cTn id="16" fill="hold">
                            <p:stCondLst>
                              <p:cond delay="5000"/>
                            </p:stCondLst>
                            <p:childTnLst>
                              <p:par>
                                <p:cTn id="17" presetID="42" presetClass="path" presetSubtype="0" accel="50000" decel="50000" fill="hold" nodeType="afterEffect">
                                  <p:stCondLst>
                                    <p:cond delay="0"/>
                                  </p:stCondLst>
                                  <p:childTnLst>
                                    <p:animMotion origin="layout" path="M -1.94444E-6 -1.48148E-6 L 0.3592 -0.00301 " pathEditMode="relative" rAng="0" ptsTypes="AA">
                                      <p:cBhvr>
                                        <p:cTn id="18" dur="3000" fill="hold"/>
                                        <p:tgtEl>
                                          <p:spTgt spid="3"/>
                                        </p:tgtEl>
                                        <p:attrNameLst>
                                          <p:attrName>ppt_x</p:attrName>
                                          <p:attrName>ppt_y</p:attrName>
                                        </p:attrNameLst>
                                      </p:cBhvr>
                                      <p:rCtr x="18000" y="-200"/>
                                    </p:animMotion>
                                  </p:childTnLst>
                                </p:cTn>
                              </p:par>
                            </p:childTnLst>
                          </p:cTn>
                        </p:par>
                        <p:par>
                          <p:cTn id="19" fill="hold">
                            <p:stCondLst>
                              <p:cond delay="8000"/>
                            </p:stCondLst>
                            <p:childTnLst>
                              <p:par>
                                <p:cTn id="20" presetID="1" presetClass="exit" presetSubtype="0" fill="hold" nodeType="afterEffect">
                                  <p:stCondLst>
                                    <p:cond delay="0"/>
                                  </p:stCondLst>
                                  <p:childTnLst>
                                    <p:set>
                                      <p:cBhvr>
                                        <p:cTn id="21" dur="1" fill="hold">
                                          <p:stCondLst>
                                            <p:cond delay="0"/>
                                          </p:stCondLst>
                                        </p:cTn>
                                        <p:tgtEl>
                                          <p:spTgt spid="3"/>
                                        </p:tgtEl>
                                        <p:attrNameLst>
                                          <p:attrName>style.visibility</p:attrName>
                                        </p:attrNameLst>
                                      </p:cBhvr>
                                      <p:to>
                                        <p:strVal val="hidden"/>
                                      </p:to>
                                    </p:set>
                                  </p:childTnLst>
                                </p:cTn>
                              </p:par>
                            </p:childTnLst>
                          </p:cTn>
                        </p:par>
                        <p:par>
                          <p:cTn id="22" fill="hold">
                            <p:stCondLst>
                              <p:cond delay="8000"/>
                            </p:stCondLst>
                            <p:childTnLst>
                              <p:par>
                                <p:cTn id="23" presetID="1"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p:stCondLst>
                              <p:cond delay="8000"/>
                            </p:stCondLst>
                            <p:childTnLst>
                              <p:par>
                                <p:cTn id="26" presetID="42" presetClass="path" presetSubtype="0" accel="50000" decel="50000" fill="hold" nodeType="afterEffect">
                                  <p:stCondLst>
                                    <p:cond delay="0"/>
                                  </p:stCondLst>
                                  <p:childTnLst>
                                    <p:animMotion origin="layout" path="M -0.00208 -0.00301 L 0.0099 -0.64815 " pathEditMode="relative" rAng="0" ptsTypes="AA">
                                      <p:cBhvr>
                                        <p:cTn id="27" dur="3000" fill="hold"/>
                                        <p:tgtEl>
                                          <p:spTgt spid="7"/>
                                        </p:tgtEl>
                                        <p:attrNameLst>
                                          <p:attrName>ppt_x</p:attrName>
                                          <p:attrName>ppt_y</p:attrName>
                                        </p:attrNameLst>
                                      </p:cBhvr>
                                      <p:rCtr x="600" y="-32300"/>
                                    </p:animMotion>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childTnLst>
                                </p:cTn>
                              </p:par>
                            </p:childTnLst>
                          </p:cTn>
                        </p:par>
                        <p:par>
                          <p:cTn id="32" fill="hold">
                            <p:stCondLst>
                              <p:cond delay="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500"/>
                            </p:stCondLst>
                            <p:childTnLst>
                              <p:par>
                                <p:cTn id="37" presetID="1" presetClass="entr" presetSubtype="0" fill="hold" nodeType="afterEffect">
                                  <p:stCondLst>
                                    <p:cond delay="0"/>
                                  </p:stCondLst>
                                  <p:childTnLst>
                                    <p:set>
                                      <p:cBhvr>
                                        <p:cTn id="38" dur="1" fill="hold">
                                          <p:stCondLst>
                                            <p:cond delay="0"/>
                                          </p:stCondLst>
                                        </p:cTn>
                                        <p:tgtEl>
                                          <p:spTgt spid="1027"/>
                                        </p:tgtEl>
                                        <p:attrNameLst>
                                          <p:attrName>style.visibility</p:attrName>
                                        </p:attrNameLst>
                                      </p:cBhvr>
                                      <p:to>
                                        <p:strVal val="visible"/>
                                      </p:to>
                                    </p:set>
                                  </p:childTnLst>
                                </p:cTn>
                              </p:par>
                            </p:childTnLst>
                          </p:cTn>
                        </p:par>
                        <p:par>
                          <p:cTn id="39" fill="hold">
                            <p:stCondLst>
                              <p:cond delay="500"/>
                            </p:stCondLst>
                            <p:childTnLst>
                              <p:par>
                                <p:cTn id="40" presetID="42" presetClass="path" presetSubtype="0" accel="50000" decel="50000" fill="hold" nodeType="afterEffect">
                                  <p:stCondLst>
                                    <p:cond delay="0"/>
                                  </p:stCondLst>
                                  <p:childTnLst>
                                    <p:animMotion origin="layout" path="M 0.00555 0.00741 L -0.16667 -0.02292 " pathEditMode="relative" rAng="0" ptsTypes="AA">
                                      <p:cBhvr>
                                        <p:cTn id="41" dur="5000" fill="hold"/>
                                        <p:tgtEl>
                                          <p:spTgt spid="1027"/>
                                        </p:tgtEl>
                                        <p:attrNameLst>
                                          <p:attrName>ppt_x</p:attrName>
                                          <p:attrName>ppt_y</p:attrName>
                                        </p:attrNameLst>
                                      </p:cBhvr>
                                      <p:rCtr x="-8600" y="-1500"/>
                                    </p:animMotion>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childTnLst>
                                </p:cTn>
                              </p:par>
                            </p:childTnLst>
                          </p:cTn>
                        </p:par>
                        <p:par>
                          <p:cTn id="50" fill="hold">
                            <p:stCondLst>
                              <p:cond delay="0"/>
                            </p:stCondLst>
                            <p:childTnLst>
                              <p:par>
                                <p:cTn id="51" presetID="22" presetClass="entr" presetSubtype="4"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15-UAV.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46100"/>
            <a:ext cx="9144000" cy="5759190"/>
          </a:xfrm>
          <a:prstGeom prst="rect">
            <a:avLst/>
          </a:prstGeom>
        </p:spPr>
      </p:pic>
      <p:pic>
        <p:nvPicPr>
          <p:cNvPr id="27" name="Picture 26" descr="14-PicEdit1.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19200"/>
            <a:ext cx="9144000" cy="4413727"/>
          </a:xfrm>
          <a:prstGeom prst="rect">
            <a:avLst/>
          </a:prstGeom>
        </p:spPr>
      </p:pic>
      <p:pic>
        <p:nvPicPr>
          <p:cNvPr id="24" name="Picture 23" descr="10-DSCN1035.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3" name="Picture 22" descr="9-DSCN0993.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2" name="Picture 21" descr="8-DSCN0313.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1" name="Picture 20" descr="7-DSCN0248.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 name="Picture 19" descr="6-DSCN0256.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9" name="Picture 18" descr="5-DSCN0259.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8" name="Picture 17" descr="4-DSCN0261.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93900" y="0"/>
            <a:ext cx="5143500" cy="6858000"/>
          </a:xfrm>
          <a:prstGeom prst="rect">
            <a:avLst/>
          </a:prstGeom>
        </p:spPr>
      </p:pic>
      <p:pic>
        <p:nvPicPr>
          <p:cNvPr id="17" name="Picture 16" descr="3-DSC_2788.JP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 y="386589"/>
            <a:ext cx="9158513" cy="6090411"/>
          </a:xfrm>
          <a:prstGeom prst="rect">
            <a:avLst/>
          </a:prstGeom>
        </p:spPr>
      </p:pic>
      <p:pic>
        <p:nvPicPr>
          <p:cNvPr id="16" name="Picture 15" descr="2-DSC_2791.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386588"/>
            <a:ext cx="9144000" cy="6080760"/>
          </a:xfrm>
          <a:prstGeom prst="rect">
            <a:avLst/>
          </a:prstGeom>
        </p:spPr>
      </p:pic>
      <p:pic>
        <p:nvPicPr>
          <p:cNvPr id="2" name="Picture 1" descr="DSCN0303.JP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6" name="Picture 25" descr="13-DSC_9481.JP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381000"/>
            <a:ext cx="9144000" cy="6079787"/>
          </a:xfrm>
          <a:prstGeom prst="rect">
            <a:avLst/>
          </a:prstGeom>
        </p:spPr>
      </p:pic>
      <p:pic>
        <p:nvPicPr>
          <p:cNvPr id="6" name="Picture 5" descr="1-MATERHORN-SPRING.jp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825500"/>
            <a:ext cx="9144000" cy="5196711"/>
          </a:xfrm>
          <a:prstGeom prst="rect">
            <a:avLst/>
          </a:prstGeom>
        </p:spPr>
      </p:pic>
      <p:pic>
        <p:nvPicPr>
          <p:cNvPr id="15" name="Picture 14"/>
          <p:cNvPicPr>
            <a:picLocks noChangeAspect="1"/>
          </p:cNvPicPr>
          <p:nvPr/>
        </p:nvPicPr>
        <p:blipFill>
          <a:blip r:embed="rId17" cstate="print"/>
          <a:srcRect/>
          <a:stretch>
            <a:fillRect/>
          </a:stretch>
        </p:blipFill>
        <p:spPr bwMode="auto">
          <a:xfrm>
            <a:off x="0" y="0"/>
            <a:ext cx="9144000" cy="6858000"/>
          </a:xfrm>
          <a:prstGeom prst="rect">
            <a:avLst/>
          </a:prstGeom>
          <a:noFill/>
          <a:ln w="9525">
            <a:noFill/>
            <a:miter lim="800000"/>
            <a:headEnd/>
            <a:tailEnd/>
          </a:ln>
        </p:spPr>
      </p:pic>
      <p:pic>
        <p:nvPicPr>
          <p:cNvPr id="31" name="Picture 15"/>
          <p:cNvPicPr>
            <a:picLocks noGrp="1" noChangeAspect="1"/>
          </p:cNvPicPr>
          <p:nvPr>
            <p:ph idx="1"/>
          </p:nvPr>
        </p:nvPicPr>
        <p:blipFill>
          <a:blip r:embed="rId18" cstate="print"/>
          <a:srcRect t="13308" b="13308"/>
          <a:stretch>
            <a:fillRect/>
          </a:stretch>
        </p:blipFill>
        <p:spPr bwMode="auto">
          <a:xfrm>
            <a:off x="1" y="-71146"/>
            <a:ext cx="9166162" cy="6929146"/>
          </a:xfrm>
          <a:prstGeom prst="rect">
            <a:avLst/>
          </a:prstGeom>
          <a:noFill/>
          <a:ln w="9525">
            <a:noFill/>
            <a:miter lim="800000"/>
            <a:headEnd/>
            <a:tailEnd/>
          </a:ln>
        </p:spPr>
      </p:pic>
      <p:pic>
        <p:nvPicPr>
          <p:cNvPr id="14" name="Picture 13"/>
          <p:cNvPicPr>
            <a:picLocks noChangeAspect="1"/>
          </p:cNvPicPr>
          <p:nvPr/>
        </p:nvPicPr>
        <p:blipFill>
          <a:blip r:embed="rId19" cstate="print"/>
          <a:srcRect/>
          <a:stretch>
            <a:fillRect/>
          </a:stretch>
        </p:blipFill>
        <p:spPr bwMode="auto">
          <a:xfrm>
            <a:off x="0" y="0"/>
            <a:ext cx="9144000" cy="6858000"/>
          </a:xfrm>
          <a:prstGeom prst="rect">
            <a:avLst/>
          </a:prstGeom>
          <a:noFill/>
          <a:ln w="9525">
            <a:noFill/>
            <a:miter lim="800000"/>
            <a:headEnd/>
            <a:tailEnd/>
          </a:ln>
        </p:spPr>
      </p:pic>
      <p:pic>
        <p:nvPicPr>
          <p:cNvPr id="32" name="Content Placeholder 3"/>
          <p:cNvPicPr>
            <a:picLocks noChangeAspect="1"/>
          </p:cNvPicPr>
          <p:nvPr/>
        </p:nvPicPr>
        <p:blipFill>
          <a:blip r:embed="rId20" cstate="print"/>
          <a:srcRect/>
          <a:stretch>
            <a:fillRect/>
          </a:stretch>
        </p:blipFill>
        <p:spPr>
          <a:xfrm>
            <a:off x="0" y="0"/>
            <a:ext cx="9155113" cy="6858000"/>
          </a:xfrm>
          <a:prstGeom prst="rect">
            <a:avLst/>
          </a:prstGeom>
        </p:spPr>
      </p:pic>
      <p:sp>
        <p:nvSpPr>
          <p:cNvPr id="5" name="Rectangle 4"/>
          <p:cNvSpPr/>
          <p:nvPr/>
        </p:nvSpPr>
        <p:spPr>
          <a:xfrm>
            <a:off x="1676400" y="1143000"/>
            <a:ext cx="6410598" cy="923330"/>
          </a:xfrm>
          <a:prstGeom prst="rect">
            <a:avLst/>
          </a:prstGeom>
          <a:noFill/>
        </p:spPr>
        <p:txBody>
          <a:bodyPr spcFirstLastPara="1" wrap="none">
            <a:prstTxWarp prst="textArchUp">
              <a:avLst/>
            </a:prstTxWarp>
            <a:spAutoFit/>
          </a:bodyPr>
          <a:lstStyle/>
          <a:p>
            <a:pPr algn="ctr">
              <a:defRPr/>
            </a:pPr>
            <a:r>
              <a:rPr lang="en-US"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rial" pitchFamily="34" charset="0"/>
              </a:rPr>
              <a:t>Granite </a:t>
            </a:r>
            <a:r>
              <a:rPr lang="en-U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rial" pitchFamily="34" charset="0"/>
              </a:rPr>
              <a:t>Mountain</a:t>
            </a:r>
          </a:p>
        </p:txBody>
      </p:sp>
      <p:sp>
        <p:nvSpPr>
          <p:cNvPr id="7" name="Rectangle 6"/>
          <p:cNvSpPr/>
          <p:nvPr/>
        </p:nvSpPr>
        <p:spPr>
          <a:xfrm>
            <a:off x="2561167" y="1447800"/>
            <a:ext cx="4047903" cy="707886"/>
          </a:xfrm>
          <a:prstGeom prst="rect">
            <a:avLst/>
          </a:prstGeom>
          <a:noFill/>
        </p:spPr>
        <p:txBody>
          <a:bodyPr wrap="none">
            <a:spAutoFit/>
          </a:bodyPr>
          <a:lstStyle/>
          <a:p>
            <a:pPr algn="ctr">
              <a:defRPr/>
            </a:pPr>
            <a:r>
              <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rial" pitchFamily="34" charset="0"/>
              </a:rPr>
              <a:t>Test </a:t>
            </a: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rial" pitchFamily="34" charset="0"/>
              </a:rPr>
              <a:t>Bed [GMAST]</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cs typeface="Arial" pitchFamily="34" charset="0"/>
            </a:endParaRPr>
          </a:p>
        </p:txBody>
      </p:sp>
      <p:sp>
        <p:nvSpPr>
          <p:cNvPr id="12302" name="Title 1"/>
          <p:cNvSpPr>
            <a:spLocks noGrp="1"/>
          </p:cNvSpPr>
          <p:nvPr>
            <p:ph type="title"/>
          </p:nvPr>
        </p:nvSpPr>
        <p:spPr>
          <a:xfrm>
            <a:off x="457200" y="304800"/>
            <a:ext cx="8229600" cy="1143000"/>
          </a:xfrm>
        </p:spPr>
        <p:txBody>
          <a:bodyPr/>
          <a:lstStyle/>
          <a:p>
            <a:r>
              <a:rPr lang="en-US" dirty="0" smtClean="0"/>
              <a:t> </a:t>
            </a:r>
          </a:p>
        </p:txBody>
      </p:sp>
      <p:sp>
        <p:nvSpPr>
          <p:cNvPr id="3" name="Rectangle 2"/>
          <p:cNvSpPr/>
          <p:nvPr/>
        </p:nvSpPr>
        <p:spPr>
          <a:xfrm>
            <a:off x="533400" y="2133600"/>
            <a:ext cx="8191054" cy="707886"/>
          </a:xfrm>
          <a:prstGeom prst="rect">
            <a:avLst/>
          </a:prstGeom>
          <a:noFill/>
        </p:spPr>
        <p:txBody>
          <a:bodyPr wrap="square" lIns="91440" tIns="45720" rIns="91440" bIns="45720">
            <a:spAutoFit/>
          </a:bodyPr>
          <a:lstStyle/>
          <a:p>
            <a:pPr algn="ct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US Army </a:t>
            </a:r>
            <a:r>
              <a:rPr lang="en-US" sz="4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Dugway</a:t>
            </a:r>
            <a:r>
              <a:rPr lang="en-US"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Proving Ground</a:t>
            </a:r>
            <a:endParaRPr lang="en-US"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ustDataLst>
      <p:tags r:id="rId1"/>
    </p:custDataLst>
    <p:extLst>
      <p:ext uri="{BB962C8B-B14F-4D97-AF65-F5344CB8AC3E}">
        <p14:creationId xmlns:p14="http://schemas.microsoft.com/office/powerpoint/2010/main" val="2450156547"/>
      </p:ext>
    </p:extLst>
  </p:cSld>
  <p:clrMapOvr>
    <a:masterClrMapping/>
  </p:clrMapOvr>
  <mc:AlternateContent xmlns:mc="http://schemas.openxmlformats.org/markup-compatibility/2006" xmlns:p14="http://schemas.microsoft.com/office/powerpoint/2010/main">
    <mc:Choice Requires="p14">
      <p:transition spd="slow" p14:dur="2000" advTm="60407"/>
    </mc:Choice>
    <mc:Fallback xmlns="">
      <p:transition spd="slow" advTm="604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3"/>
                                        </p:tgtEl>
                                        <p:attrNameLst>
                                          <p:attrName>ppt_x</p:attrName>
                                        </p:attrNameLst>
                                      </p:cBhvr>
                                      <p:tavLst>
                                        <p:tav tm="0">
                                          <p:val>
                                            <p:strVal val="ppt_x"/>
                                          </p:val>
                                        </p:tav>
                                        <p:tav tm="100000">
                                          <p:val>
                                            <p:strVal val="ppt_x"/>
                                          </p:val>
                                        </p:tav>
                                      </p:tavLst>
                                    </p:anim>
                                    <p:anim calcmode="lin" valueType="num">
                                      <p:cBhvr additive="base">
                                        <p:cTn id="15" dur="500"/>
                                        <p:tgtEl>
                                          <p:spTgt spid="3"/>
                                        </p:tgtEl>
                                        <p:attrNameLst>
                                          <p:attrName>ppt_y</p:attrName>
                                        </p:attrNameLst>
                                      </p:cBhvr>
                                      <p:tavLst>
                                        <p:tav tm="0">
                                          <p:val>
                                            <p:strVal val="ppt_y"/>
                                          </p:val>
                                        </p:tav>
                                        <p:tav tm="100000">
                                          <p:val>
                                            <p:strVal val="1+ppt_h/2"/>
                                          </p:val>
                                        </p:tav>
                                      </p:tavLst>
                                    </p:anim>
                                    <p:set>
                                      <p:cBhvr>
                                        <p:cTn id="16" dur="1" fill="hold">
                                          <p:stCondLst>
                                            <p:cond delay="499"/>
                                          </p:stCondLst>
                                        </p:cTn>
                                        <p:tgtEl>
                                          <p:spTgt spid="3"/>
                                        </p:tgtEl>
                                        <p:attrNameLst>
                                          <p:attrName>style.visibility</p:attrName>
                                        </p:attrNameLst>
                                      </p:cBhvr>
                                      <p:to>
                                        <p:strVal val="hidden"/>
                                      </p:to>
                                    </p:set>
                                  </p:childTnLst>
                                </p:cTn>
                              </p:par>
                            </p:childTnLst>
                          </p:cTn>
                        </p:par>
                        <p:par>
                          <p:cTn id="17" fill="hold">
                            <p:stCondLst>
                              <p:cond delay="500"/>
                            </p:stCondLst>
                            <p:childTnLst>
                              <p:par>
                                <p:cTn id="18" presetID="2" presetClass="exit" presetSubtype="4" fill="hold" nodeType="afterEffect">
                                  <p:stCondLst>
                                    <p:cond delay="2500"/>
                                  </p:stCondLst>
                                  <p:childTnLst>
                                    <p:anim calcmode="lin" valueType="num">
                                      <p:cBhvr additive="base">
                                        <p:cTn id="19" dur="500"/>
                                        <p:tgtEl>
                                          <p:spTgt spid="32"/>
                                        </p:tgtEl>
                                        <p:attrNameLst>
                                          <p:attrName>ppt_x</p:attrName>
                                        </p:attrNameLst>
                                      </p:cBhvr>
                                      <p:tavLst>
                                        <p:tav tm="0">
                                          <p:val>
                                            <p:strVal val="ppt_x"/>
                                          </p:val>
                                        </p:tav>
                                        <p:tav tm="100000">
                                          <p:val>
                                            <p:strVal val="ppt_x"/>
                                          </p:val>
                                        </p:tav>
                                      </p:tavLst>
                                    </p:anim>
                                    <p:anim calcmode="lin" valueType="num">
                                      <p:cBhvr additive="base">
                                        <p:cTn id="20" dur="500"/>
                                        <p:tgtEl>
                                          <p:spTgt spid="32"/>
                                        </p:tgtEl>
                                        <p:attrNameLst>
                                          <p:attrName>ppt_y</p:attrName>
                                        </p:attrNameLst>
                                      </p:cBhvr>
                                      <p:tavLst>
                                        <p:tav tm="0">
                                          <p:val>
                                            <p:strVal val="ppt_y"/>
                                          </p:val>
                                        </p:tav>
                                        <p:tav tm="100000">
                                          <p:val>
                                            <p:strVal val="1+ppt_h/2"/>
                                          </p:val>
                                        </p:tav>
                                      </p:tavLst>
                                    </p:anim>
                                    <p:set>
                                      <p:cBhvr>
                                        <p:cTn id="21" dur="1" fill="hold">
                                          <p:stCondLst>
                                            <p:cond delay="499"/>
                                          </p:stCondLst>
                                        </p:cTn>
                                        <p:tgtEl>
                                          <p:spTgt spid="32"/>
                                        </p:tgtEl>
                                        <p:attrNameLst>
                                          <p:attrName>style.visibility</p:attrName>
                                        </p:attrNameLst>
                                      </p:cBhvr>
                                      <p:to>
                                        <p:strVal val="hidden"/>
                                      </p:to>
                                    </p:set>
                                  </p:childTnLst>
                                </p:cTn>
                              </p:par>
                            </p:childTnLst>
                          </p:cTn>
                        </p:par>
                        <p:par>
                          <p:cTn id="22" fill="hold">
                            <p:stCondLst>
                              <p:cond delay="3500"/>
                            </p:stCondLst>
                            <p:childTnLst>
                              <p:par>
                                <p:cTn id="23" presetID="2" presetClass="exit" presetSubtype="4" fill="hold" nodeType="afterEffect">
                                  <p:stCondLst>
                                    <p:cond delay="2500"/>
                                  </p:stCondLst>
                                  <p:childTnLst>
                                    <p:anim calcmode="lin" valueType="num">
                                      <p:cBhvr additive="base">
                                        <p:cTn id="24" dur="500"/>
                                        <p:tgtEl>
                                          <p:spTgt spid="14"/>
                                        </p:tgtEl>
                                        <p:attrNameLst>
                                          <p:attrName>ppt_x</p:attrName>
                                        </p:attrNameLst>
                                      </p:cBhvr>
                                      <p:tavLst>
                                        <p:tav tm="0">
                                          <p:val>
                                            <p:strVal val="ppt_x"/>
                                          </p:val>
                                        </p:tav>
                                        <p:tav tm="100000">
                                          <p:val>
                                            <p:strVal val="ppt_x"/>
                                          </p:val>
                                        </p:tav>
                                      </p:tavLst>
                                    </p:anim>
                                    <p:anim calcmode="lin" valueType="num">
                                      <p:cBhvr additive="base">
                                        <p:cTn id="25" dur="500"/>
                                        <p:tgtEl>
                                          <p:spTgt spid="14"/>
                                        </p:tgtEl>
                                        <p:attrNameLst>
                                          <p:attrName>ppt_y</p:attrName>
                                        </p:attrNameLst>
                                      </p:cBhvr>
                                      <p:tavLst>
                                        <p:tav tm="0">
                                          <p:val>
                                            <p:strVal val="ppt_y"/>
                                          </p:val>
                                        </p:tav>
                                        <p:tav tm="100000">
                                          <p:val>
                                            <p:strVal val="1+ppt_h/2"/>
                                          </p:val>
                                        </p:tav>
                                      </p:tavLst>
                                    </p:anim>
                                    <p:set>
                                      <p:cBhvr>
                                        <p:cTn id="26" dur="1" fill="hold">
                                          <p:stCondLst>
                                            <p:cond delay="499"/>
                                          </p:stCondLst>
                                        </p:cTn>
                                        <p:tgtEl>
                                          <p:spTgt spid="14"/>
                                        </p:tgtEl>
                                        <p:attrNameLst>
                                          <p:attrName>style.visibility</p:attrName>
                                        </p:attrNameLst>
                                      </p:cBhvr>
                                      <p:to>
                                        <p:strVal val="hidden"/>
                                      </p:to>
                                    </p:set>
                                  </p:childTnLst>
                                </p:cTn>
                              </p:par>
                            </p:childTnLst>
                          </p:cTn>
                        </p:par>
                        <p:par>
                          <p:cTn id="27" fill="hold">
                            <p:stCondLst>
                              <p:cond delay="6500"/>
                            </p:stCondLst>
                            <p:childTnLst>
                              <p:par>
                                <p:cTn id="28" presetID="2" presetClass="exit" presetSubtype="4" fill="hold" nodeType="afterEffect">
                                  <p:stCondLst>
                                    <p:cond delay="2500"/>
                                  </p:stCondLst>
                                  <p:childTnLst>
                                    <p:anim calcmode="lin" valueType="num">
                                      <p:cBhvr additive="base">
                                        <p:cTn id="29" dur="500"/>
                                        <p:tgtEl>
                                          <p:spTgt spid="31"/>
                                        </p:tgtEl>
                                        <p:attrNameLst>
                                          <p:attrName>ppt_x</p:attrName>
                                        </p:attrNameLst>
                                      </p:cBhvr>
                                      <p:tavLst>
                                        <p:tav tm="0">
                                          <p:val>
                                            <p:strVal val="ppt_x"/>
                                          </p:val>
                                        </p:tav>
                                        <p:tav tm="100000">
                                          <p:val>
                                            <p:strVal val="ppt_x"/>
                                          </p:val>
                                        </p:tav>
                                      </p:tavLst>
                                    </p:anim>
                                    <p:anim calcmode="lin" valueType="num">
                                      <p:cBhvr additive="base">
                                        <p:cTn id="30" dur="500"/>
                                        <p:tgtEl>
                                          <p:spTgt spid="31"/>
                                        </p:tgtEl>
                                        <p:attrNameLst>
                                          <p:attrName>ppt_y</p:attrName>
                                        </p:attrNameLst>
                                      </p:cBhvr>
                                      <p:tavLst>
                                        <p:tav tm="0">
                                          <p:val>
                                            <p:strVal val="ppt_y"/>
                                          </p:val>
                                        </p:tav>
                                        <p:tav tm="100000">
                                          <p:val>
                                            <p:strVal val="1+ppt_h/2"/>
                                          </p:val>
                                        </p:tav>
                                      </p:tavLst>
                                    </p:anim>
                                    <p:set>
                                      <p:cBhvr>
                                        <p:cTn id="31" dur="1" fill="hold">
                                          <p:stCondLst>
                                            <p:cond delay="499"/>
                                          </p:stCondLst>
                                        </p:cTn>
                                        <p:tgtEl>
                                          <p:spTgt spid="31"/>
                                        </p:tgtEl>
                                        <p:attrNameLst>
                                          <p:attrName>style.visibility</p:attrName>
                                        </p:attrNameLst>
                                      </p:cBhvr>
                                      <p:to>
                                        <p:strVal val="hidden"/>
                                      </p:to>
                                    </p:set>
                                  </p:childTnLst>
                                </p:cTn>
                              </p:par>
                            </p:childTnLst>
                          </p:cTn>
                        </p:par>
                        <p:par>
                          <p:cTn id="32" fill="hold">
                            <p:stCondLst>
                              <p:cond delay="9500"/>
                            </p:stCondLst>
                            <p:childTnLst>
                              <p:par>
                                <p:cTn id="33" presetID="2" presetClass="exit" presetSubtype="4" fill="hold" nodeType="afterEffect">
                                  <p:stCondLst>
                                    <p:cond delay="2500"/>
                                  </p:stCondLst>
                                  <p:childTnLst>
                                    <p:anim calcmode="lin" valueType="num">
                                      <p:cBhvr additive="base">
                                        <p:cTn id="34" dur="500"/>
                                        <p:tgtEl>
                                          <p:spTgt spid="15"/>
                                        </p:tgtEl>
                                        <p:attrNameLst>
                                          <p:attrName>ppt_x</p:attrName>
                                        </p:attrNameLst>
                                      </p:cBhvr>
                                      <p:tavLst>
                                        <p:tav tm="0">
                                          <p:val>
                                            <p:strVal val="ppt_x"/>
                                          </p:val>
                                        </p:tav>
                                        <p:tav tm="100000">
                                          <p:val>
                                            <p:strVal val="ppt_x"/>
                                          </p:val>
                                        </p:tav>
                                      </p:tavLst>
                                    </p:anim>
                                    <p:anim calcmode="lin" valueType="num">
                                      <p:cBhvr additive="base">
                                        <p:cTn id="35" dur="500"/>
                                        <p:tgtEl>
                                          <p:spTgt spid="15"/>
                                        </p:tgtEl>
                                        <p:attrNameLst>
                                          <p:attrName>ppt_y</p:attrName>
                                        </p:attrNameLst>
                                      </p:cBhvr>
                                      <p:tavLst>
                                        <p:tav tm="0">
                                          <p:val>
                                            <p:strVal val="ppt_y"/>
                                          </p:val>
                                        </p:tav>
                                        <p:tav tm="100000">
                                          <p:val>
                                            <p:strVal val="1+ppt_h/2"/>
                                          </p:val>
                                        </p:tav>
                                      </p:tavLst>
                                    </p:anim>
                                    <p:set>
                                      <p:cBhvr>
                                        <p:cTn id="36" dur="1" fill="hold">
                                          <p:stCondLst>
                                            <p:cond delay="499"/>
                                          </p:stCondLst>
                                        </p:cTn>
                                        <p:tgtEl>
                                          <p:spTgt spid="15"/>
                                        </p:tgtEl>
                                        <p:attrNameLst>
                                          <p:attrName>style.visibility</p:attrName>
                                        </p:attrNameLst>
                                      </p:cBhvr>
                                      <p:to>
                                        <p:strVal val="hidden"/>
                                      </p:to>
                                    </p:set>
                                  </p:childTnLst>
                                </p:cTn>
                              </p:par>
                            </p:childTnLst>
                          </p:cTn>
                        </p:par>
                        <p:par>
                          <p:cTn id="37" fill="hold">
                            <p:stCondLst>
                              <p:cond delay="12500"/>
                            </p:stCondLst>
                            <p:childTnLst>
                              <p:par>
                                <p:cTn id="38" presetID="2" presetClass="exit" presetSubtype="4" fill="hold" nodeType="afterEffect">
                                  <p:stCondLst>
                                    <p:cond delay="2500"/>
                                  </p:stCondLst>
                                  <p:childTnLst>
                                    <p:anim calcmode="lin" valueType="num">
                                      <p:cBhvr additive="base">
                                        <p:cTn id="39" dur="500"/>
                                        <p:tgtEl>
                                          <p:spTgt spid="6"/>
                                        </p:tgtEl>
                                        <p:attrNameLst>
                                          <p:attrName>ppt_x</p:attrName>
                                        </p:attrNameLst>
                                      </p:cBhvr>
                                      <p:tavLst>
                                        <p:tav tm="0">
                                          <p:val>
                                            <p:strVal val="ppt_x"/>
                                          </p:val>
                                        </p:tav>
                                        <p:tav tm="100000">
                                          <p:val>
                                            <p:strVal val="ppt_x"/>
                                          </p:val>
                                        </p:tav>
                                      </p:tavLst>
                                    </p:anim>
                                    <p:anim calcmode="lin" valueType="num">
                                      <p:cBhvr additive="base">
                                        <p:cTn id="40" dur="500"/>
                                        <p:tgtEl>
                                          <p:spTgt spid="6"/>
                                        </p:tgtEl>
                                        <p:attrNameLst>
                                          <p:attrName>ppt_y</p:attrName>
                                        </p:attrNameLst>
                                      </p:cBhvr>
                                      <p:tavLst>
                                        <p:tav tm="0">
                                          <p:val>
                                            <p:strVal val="ppt_y"/>
                                          </p:val>
                                        </p:tav>
                                        <p:tav tm="100000">
                                          <p:val>
                                            <p:strVal val="1+ppt_h/2"/>
                                          </p:val>
                                        </p:tav>
                                      </p:tavLst>
                                    </p:anim>
                                    <p:set>
                                      <p:cBhvr>
                                        <p:cTn id="41" dur="1" fill="hold">
                                          <p:stCondLst>
                                            <p:cond delay="499"/>
                                          </p:stCondLst>
                                        </p:cTn>
                                        <p:tgtEl>
                                          <p:spTgt spid="6"/>
                                        </p:tgtEl>
                                        <p:attrNameLst>
                                          <p:attrName>style.visibility</p:attrName>
                                        </p:attrNameLst>
                                      </p:cBhvr>
                                      <p:to>
                                        <p:strVal val="hidden"/>
                                      </p:to>
                                    </p:set>
                                  </p:childTnLst>
                                </p:cTn>
                              </p:par>
                            </p:childTnLst>
                          </p:cTn>
                        </p:par>
                        <p:par>
                          <p:cTn id="42" fill="hold">
                            <p:stCondLst>
                              <p:cond delay="15500"/>
                            </p:stCondLst>
                            <p:childTnLst>
                              <p:par>
                                <p:cTn id="43" presetID="2" presetClass="exit" presetSubtype="4" fill="hold" nodeType="afterEffect">
                                  <p:stCondLst>
                                    <p:cond delay="2500"/>
                                  </p:stCondLst>
                                  <p:childTnLst>
                                    <p:anim calcmode="lin" valueType="num">
                                      <p:cBhvr additive="base">
                                        <p:cTn id="44" dur="500"/>
                                        <p:tgtEl>
                                          <p:spTgt spid="26"/>
                                        </p:tgtEl>
                                        <p:attrNameLst>
                                          <p:attrName>ppt_x</p:attrName>
                                        </p:attrNameLst>
                                      </p:cBhvr>
                                      <p:tavLst>
                                        <p:tav tm="0">
                                          <p:val>
                                            <p:strVal val="ppt_x"/>
                                          </p:val>
                                        </p:tav>
                                        <p:tav tm="100000">
                                          <p:val>
                                            <p:strVal val="ppt_x"/>
                                          </p:val>
                                        </p:tav>
                                      </p:tavLst>
                                    </p:anim>
                                    <p:anim calcmode="lin" valueType="num">
                                      <p:cBhvr additive="base">
                                        <p:cTn id="45" dur="500"/>
                                        <p:tgtEl>
                                          <p:spTgt spid="26"/>
                                        </p:tgtEl>
                                        <p:attrNameLst>
                                          <p:attrName>ppt_y</p:attrName>
                                        </p:attrNameLst>
                                      </p:cBhvr>
                                      <p:tavLst>
                                        <p:tav tm="0">
                                          <p:val>
                                            <p:strVal val="ppt_y"/>
                                          </p:val>
                                        </p:tav>
                                        <p:tav tm="100000">
                                          <p:val>
                                            <p:strVal val="1+ppt_h/2"/>
                                          </p:val>
                                        </p:tav>
                                      </p:tavLst>
                                    </p:anim>
                                    <p:set>
                                      <p:cBhvr>
                                        <p:cTn id="46" dur="1" fill="hold">
                                          <p:stCondLst>
                                            <p:cond delay="499"/>
                                          </p:stCondLst>
                                        </p:cTn>
                                        <p:tgtEl>
                                          <p:spTgt spid="26"/>
                                        </p:tgtEl>
                                        <p:attrNameLst>
                                          <p:attrName>style.visibility</p:attrName>
                                        </p:attrNameLst>
                                      </p:cBhvr>
                                      <p:to>
                                        <p:strVal val="hidden"/>
                                      </p:to>
                                    </p:set>
                                  </p:childTnLst>
                                </p:cTn>
                              </p:par>
                            </p:childTnLst>
                          </p:cTn>
                        </p:par>
                        <p:par>
                          <p:cTn id="47" fill="hold">
                            <p:stCondLst>
                              <p:cond delay="18500"/>
                            </p:stCondLst>
                            <p:childTnLst>
                              <p:par>
                                <p:cTn id="48" presetID="2" presetClass="exit" presetSubtype="4" fill="hold" nodeType="afterEffect">
                                  <p:stCondLst>
                                    <p:cond delay="2500"/>
                                  </p:stCondLst>
                                  <p:childTnLst>
                                    <p:anim calcmode="lin" valueType="num">
                                      <p:cBhvr additive="base">
                                        <p:cTn id="49" dur="500"/>
                                        <p:tgtEl>
                                          <p:spTgt spid="2"/>
                                        </p:tgtEl>
                                        <p:attrNameLst>
                                          <p:attrName>ppt_x</p:attrName>
                                        </p:attrNameLst>
                                      </p:cBhvr>
                                      <p:tavLst>
                                        <p:tav tm="0">
                                          <p:val>
                                            <p:strVal val="ppt_x"/>
                                          </p:val>
                                        </p:tav>
                                        <p:tav tm="100000">
                                          <p:val>
                                            <p:strVal val="ppt_x"/>
                                          </p:val>
                                        </p:tav>
                                      </p:tavLst>
                                    </p:anim>
                                    <p:anim calcmode="lin" valueType="num">
                                      <p:cBhvr additive="base">
                                        <p:cTn id="50" dur="500"/>
                                        <p:tgtEl>
                                          <p:spTgt spid="2"/>
                                        </p:tgtEl>
                                        <p:attrNameLst>
                                          <p:attrName>ppt_y</p:attrName>
                                        </p:attrNameLst>
                                      </p:cBhvr>
                                      <p:tavLst>
                                        <p:tav tm="0">
                                          <p:val>
                                            <p:strVal val="ppt_y"/>
                                          </p:val>
                                        </p:tav>
                                        <p:tav tm="100000">
                                          <p:val>
                                            <p:strVal val="1+ppt_h/2"/>
                                          </p:val>
                                        </p:tav>
                                      </p:tavLst>
                                    </p:anim>
                                    <p:set>
                                      <p:cBhvr>
                                        <p:cTn id="51" dur="1" fill="hold">
                                          <p:stCondLst>
                                            <p:cond delay="499"/>
                                          </p:stCondLst>
                                        </p:cTn>
                                        <p:tgtEl>
                                          <p:spTgt spid="2"/>
                                        </p:tgtEl>
                                        <p:attrNameLst>
                                          <p:attrName>style.visibility</p:attrName>
                                        </p:attrNameLst>
                                      </p:cBhvr>
                                      <p:to>
                                        <p:strVal val="hidden"/>
                                      </p:to>
                                    </p:set>
                                  </p:childTnLst>
                                </p:cTn>
                              </p:par>
                            </p:childTnLst>
                          </p:cTn>
                        </p:par>
                        <p:par>
                          <p:cTn id="52" fill="hold">
                            <p:stCondLst>
                              <p:cond delay="21500"/>
                            </p:stCondLst>
                            <p:childTnLst>
                              <p:par>
                                <p:cTn id="53" presetID="2" presetClass="exit" presetSubtype="4" fill="hold" nodeType="afterEffect">
                                  <p:stCondLst>
                                    <p:cond delay="2500"/>
                                  </p:stCondLst>
                                  <p:childTnLst>
                                    <p:anim calcmode="lin" valueType="num">
                                      <p:cBhvr additive="base">
                                        <p:cTn id="54" dur="500"/>
                                        <p:tgtEl>
                                          <p:spTgt spid="16"/>
                                        </p:tgtEl>
                                        <p:attrNameLst>
                                          <p:attrName>ppt_x</p:attrName>
                                        </p:attrNameLst>
                                      </p:cBhvr>
                                      <p:tavLst>
                                        <p:tav tm="0">
                                          <p:val>
                                            <p:strVal val="ppt_x"/>
                                          </p:val>
                                        </p:tav>
                                        <p:tav tm="100000">
                                          <p:val>
                                            <p:strVal val="ppt_x"/>
                                          </p:val>
                                        </p:tav>
                                      </p:tavLst>
                                    </p:anim>
                                    <p:anim calcmode="lin" valueType="num">
                                      <p:cBhvr additive="base">
                                        <p:cTn id="55" dur="500"/>
                                        <p:tgtEl>
                                          <p:spTgt spid="16"/>
                                        </p:tgtEl>
                                        <p:attrNameLst>
                                          <p:attrName>ppt_y</p:attrName>
                                        </p:attrNameLst>
                                      </p:cBhvr>
                                      <p:tavLst>
                                        <p:tav tm="0">
                                          <p:val>
                                            <p:strVal val="ppt_y"/>
                                          </p:val>
                                        </p:tav>
                                        <p:tav tm="100000">
                                          <p:val>
                                            <p:strVal val="1+ppt_h/2"/>
                                          </p:val>
                                        </p:tav>
                                      </p:tavLst>
                                    </p:anim>
                                    <p:set>
                                      <p:cBhvr>
                                        <p:cTn id="56" dur="1" fill="hold">
                                          <p:stCondLst>
                                            <p:cond delay="499"/>
                                          </p:stCondLst>
                                        </p:cTn>
                                        <p:tgtEl>
                                          <p:spTgt spid="16"/>
                                        </p:tgtEl>
                                        <p:attrNameLst>
                                          <p:attrName>style.visibility</p:attrName>
                                        </p:attrNameLst>
                                      </p:cBhvr>
                                      <p:to>
                                        <p:strVal val="hidden"/>
                                      </p:to>
                                    </p:set>
                                  </p:childTnLst>
                                </p:cTn>
                              </p:par>
                            </p:childTnLst>
                          </p:cTn>
                        </p:par>
                        <p:par>
                          <p:cTn id="57" fill="hold">
                            <p:stCondLst>
                              <p:cond delay="24500"/>
                            </p:stCondLst>
                            <p:childTnLst>
                              <p:par>
                                <p:cTn id="58" presetID="2" presetClass="exit" presetSubtype="4" fill="hold" nodeType="afterEffect">
                                  <p:stCondLst>
                                    <p:cond delay="2500"/>
                                  </p:stCondLst>
                                  <p:childTnLst>
                                    <p:anim calcmode="lin" valueType="num">
                                      <p:cBhvr additive="base">
                                        <p:cTn id="59" dur="500"/>
                                        <p:tgtEl>
                                          <p:spTgt spid="17"/>
                                        </p:tgtEl>
                                        <p:attrNameLst>
                                          <p:attrName>ppt_x</p:attrName>
                                        </p:attrNameLst>
                                      </p:cBhvr>
                                      <p:tavLst>
                                        <p:tav tm="0">
                                          <p:val>
                                            <p:strVal val="ppt_x"/>
                                          </p:val>
                                        </p:tav>
                                        <p:tav tm="100000">
                                          <p:val>
                                            <p:strVal val="ppt_x"/>
                                          </p:val>
                                        </p:tav>
                                      </p:tavLst>
                                    </p:anim>
                                    <p:anim calcmode="lin" valueType="num">
                                      <p:cBhvr additive="base">
                                        <p:cTn id="60" dur="500"/>
                                        <p:tgtEl>
                                          <p:spTgt spid="17"/>
                                        </p:tgtEl>
                                        <p:attrNameLst>
                                          <p:attrName>ppt_y</p:attrName>
                                        </p:attrNameLst>
                                      </p:cBhvr>
                                      <p:tavLst>
                                        <p:tav tm="0">
                                          <p:val>
                                            <p:strVal val="ppt_y"/>
                                          </p:val>
                                        </p:tav>
                                        <p:tav tm="100000">
                                          <p:val>
                                            <p:strVal val="1+ppt_h/2"/>
                                          </p:val>
                                        </p:tav>
                                      </p:tavLst>
                                    </p:anim>
                                    <p:set>
                                      <p:cBhvr>
                                        <p:cTn id="61" dur="1" fill="hold">
                                          <p:stCondLst>
                                            <p:cond delay="499"/>
                                          </p:stCondLst>
                                        </p:cTn>
                                        <p:tgtEl>
                                          <p:spTgt spid="17"/>
                                        </p:tgtEl>
                                        <p:attrNameLst>
                                          <p:attrName>style.visibility</p:attrName>
                                        </p:attrNameLst>
                                      </p:cBhvr>
                                      <p:to>
                                        <p:strVal val="hidden"/>
                                      </p:to>
                                    </p:set>
                                  </p:childTnLst>
                                </p:cTn>
                              </p:par>
                            </p:childTnLst>
                          </p:cTn>
                        </p:par>
                        <p:par>
                          <p:cTn id="62" fill="hold">
                            <p:stCondLst>
                              <p:cond delay="27500"/>
                            </p:stCondLst>
                            <p:childTnLst>
                              <p:par>
                                <p:cTn id="63" presetID="2" presetClass="exit" presetSubtype="4" fill="hold" nodeType="afterEffect">
                                  <p:stCondLst>
                                    <p:cond delay="2500"/>
                                  </p:stCondLst>
                                  <p:childTnLst>
                                    <p:anim calcmode="lin" valueType="num">
                                      <p:cBhvr additive="base">
                                        <p:cTn id="64" dur="500"/>
                                        <p:tgtEl>
                                          <p:spTgt spid="18"/>
                                        </p:tgtEl>
                                        <p:attrNameLst>
                                          <p:attrName>ppt_x</p:attrName>
                                        </p:attrNameLst>
                                      </p:cBhvr>
                                      <p:tavLst>
                                        <p:tav tm="0">
                                          <p:val>
                                            <p:strVal val="ppt_x"/>
                                          </p:val>
                                        </p:tav>
                                        <p:tav tm="100000">
                                          <p:val>
                                            <p:strVal val="ppt_x"/>
                                          </p:val>
                                        </p:tav>
                                      </p:tavLst>
                                    </p:anim>
                                    <p:anim calcmode="lin" valueType="num">
                                      <p:cBhvr additive="base">
                                        <p:cTn id="65" dur="500"/>
                                        <p:tgtEl>
                                          <p:spTgt spid="18"/>
                                        </p:tgtEl>
                                        <p:attrNameLst>
                                          <p:attrName>ppt_y</p:attrName>
                                        </p:attrNameLst>
                                      </p:cBhvr>
                                      <p:tavLst>
                                        <p:tav tm="0">
                                          <p:val>
                                            <p:strVal val="ppt_y"/>
                                          </p:val>
                                        </p:tav>
                                        <p:tav tm="100000">
                                          <p:val>
                                            <p:strVal val="1+ppt_h/2"/>
                                          </p:val>
                                        </p:tav>
                                      </p:tavLst>
                                    </p:anim>
                                    <p:set>
                                      <p:cBhvr>
                                        <p:cTn id="66" dur="1" fill="hold">
                                          <p:stCondLst>
                                            <p:cond delay="499"/>
                                          </p:stCondLst>
                                        </p:cTn>
                                        <p:tgtEl>
                                          <p:spTgt spid="18"/>
                                        </p:tgtEl>
                                        <p:attrNameLst>
                                          <p:attrName>style.visibility</p:attrName>
                                        </p:attrNameLst>
                                      </p:cBhvr>
                                      <p:to>
                                        <p:strVal val="hidden"/>
                                      </p:to>
                                    </p:set>
                                  </p:childTnLst>
                                </p:cTn>
                              </p:par>
                            </p:childTnLst>
                          </p:cTn>
                        </p:par>
                        <p:par>
                          <p:cTn id="67" fill="hold">
                            <p:stCondLst>
                              <p:cond delay="30500"/>
                            </p:stCondLst>
                            <p:childTnLst>
                              <p:par>
                                <p:cTn id="68" presetID="2" presetClass="exit" presetSubtype="4" fill="hold" nodeType="afterEffect">
                                  <p:stCondLst>
                                    <p:cond delay="2500"/>
                                  </p:stCondLst>
                                  <p:childTnLst>
                                    <p:anim calcmode="lin" valueType="num">
                                      <p:cBhvr additive="base">
                                        <p:cTn id="69" dur="500"/>
                                        <p:tgtEl>
                                          <p:spTgt spid="19"/>
                                        </p:tgtEl>
                                        <p:attrNameLst>
                                          <p:attrName>ppt_x</p:attrName>
                                        </p:attrNameLst>
                                      </p:cBhvr>
                                      <p:tavLst>
                                        <p:tav tm="0">
                                          <p:val>
                                            <p:strVal val="ppt_x"/>
                                          </p:val>
                                        </p:tav>
                                        <p:tav tm="100000">
                                          <p:val>
                                            <p:strVal val="ppt_x"/>
                                          </p:val>
                                        </p:tav>
                                      </p:tavLst>
                                    </p:anim>
                                    <p:anim calcmode="lin" valueType="num">
                                      <p:cBhvr additive="base">
                                        <p:cTn id="70" dur="500"/>
                                        <p:tgtEl>
                                          <p:spTgt spid="19"/>
                                        </p:tgtEl>
                                        <p:attrNameLst>
                                          <p:attrName>ppt_y</p:attrName>
                                        </p:attrNameLst>
                                      </p:cBhvr>
                                      <p:tavLst>
                                        <p:tav tm="0">
                                          <p:val>
                                            <p:strVal val="ppt_y"/>
                                          </p:val>
                                        </p:tav>
                                        <p:tav tm="100000">
                                          <p:val>
                                            <p:strVal val="1+ppt_h/2"/>
                                          </p:val>
                                        </p:tav>
                                      </p:tavLst>
                                    </p:anim>
                                    <p:set>
                                      <p:cBhvr>
                                        <p:cTn id="71" dur="1" fill="hold">
                                          <p:stCondLst>
                                            <p:cond delay="499"/>
                                          </p:stCondLst>
                                        </p:cTn>
                                        <p:tgtEl>
                                          <p:spTgt spid="19"/>
                                        </p:tgtEl>
                                        <p:attrNameLst>
                                          <p:attrName>style.visibility</p:attrName>
                                        </p:attrNameLst>
                                      </p:cBhvr>
                                      <p:to>
                                        <p:strVal val="hidden"/>
                                      </p:to>
                                    </p:set>
                                  </p:childTnLst>
                                </p:cTn>
                              </p:par>
                            </p:childTnLst>
                          </p:cTn>
                        </p:par>
                        <p:par>
                          <p:cTn id="72" fill="hold">
                            <p:stCondLst>
                              <p:cond delay="33500"/>
                            </p:stCondLst>
                            <p:childTnLst>
                              <p:par>
                                <p:cTn id="73" presetID="2" presetClass="exit" presetSubtype="4" fill="hold" nodeType="afterEffect">
                                  <p:stCondLst>
                                    <p:cond delay="2500"/>
                                  </p:stCondLst>
                                  <p:childTnLst>
                                    <p:anim calcmode="lin" valueType="num">
                                      <p:cBhvr additive="base">
                                        <p:cTn id="74" dur="500"/>
                                        <p:tgtEl>
                                          <p:spTgt spid="20"/>
                                        </p:tgtEl>
                                        <p:attrNameLst>
                                          <p:attrName>ppt_x</p:attrName>
                                        </p:attrNameLst>
                                      </p:cBhvr>
                                      <p:tavLst>
                                        <p:tav tm="0">
                                          <p:val>
                                            <p:strVal val="ppt_x"/>
                                          </p:val>
                                        </p:tav>
                                        <p:tav tm="100000">
                                          <p:val>
                                            <p:strVal val="ppt_x"/>
                                          </p:val>
                                        </p:tav>
                                      </p:tavLst>
                                    </p:anim>
                                    <p:anim calcmode="lin" valueType="num">
                                      <p:cBhvr additive="base">
                                        <p:cTn id="75" dur="500"/>
                                        <p:tgtEl>
                                          <p:spTgt spid="20"/>
                                        </p:tgtEl>
                                        <p:attrNameLst>
                                          <p:attrName>ppt_y</p:attrName>
                                        </p:attrNameLst>
                                      </p:cBhvr>
                                      <p:tavLst>
                                        <p:tav tm="0">
                                          <p:val>
                                            <p:strVal val="ppt_y"/>
                                          </p:val>
                                        </p:tav>
                                        <p:tav tm="100000">
                                          <p:val>
                                            <p:strVal val="1+ppt_h/2"/>
                                          </p:val>
                                        </p:tav>
                                      </p:tavLst>
                                    </p:anim>
                                    <p:set>
                                      <p:cBhvr>
                                        <p:cTn id="76" dur="1" fill="hold">
                                          <p:stCondLst>
                                            <p:cond delay="499"/>
                                          </p:stCondLst>
                                        </p:cTn>
                                        <p:tgtEl>
                                          <p:spTgt spid="20"/>
                                        </p:tgtEl>
                                        <p:attrNameLst>
                                          <p:attrName>style.visibility</p:attrName>
                                        </p:attrNameLst>
                                      </p:cBhvr>
                                      <p:to>
                                        <p:strVal val="hidden"/>
                                      </p:to>
                                    </p:set>
                                  </p:childTnLst>
                                </p:cTn>
                              </p:par>
                            </p:childTnLst>
                          </p:cTn>
                        </p:par>
                        <p:par>
                          <p:cTn id="77" fill="hold">
                            <p:stCondLst>
                              <p:cond delay="36500"/>
                            </p:stCondLst>
                            <p:childTnLst>
                              <p:par>
                                <p:cTn id="78" presetID="2" presetClass="exit" presetSubtype="4" fill="hold" nodeType="afterEffect">
                                  <p:stCondLst>
                                    <p:cond delay="2500"/>
                                  </p:stCondLst>
                                  <p:childTnLst>
                                    <p:anim calcmode="lin" valueType="num">
                                      <p:cBhvr additive="base">
                                        <p:cTn id="79" dur="500"/>
                                        <p:tgtEl>
                                          <p:spTgt spid="21"/>
                                        </p:tgtEl>
                                        <p:attrNameLst>
                                          <p:attrName>ppt_x</p:attrName>
                                        </p:attrNameLst>
                                      </p:cBhvr>
                                      <p:tavLst>
                                        <p:tav tm="0">
                                          <p:val>
                                            <p:strVal val="ppt_x"/>
                                          </p:val>
                                        </p:tav>
                                        <p:tav tm="100000">
                                          <p:val>
                                            <p:strVal val="ppt_x"/>
                                          </p:val>
                                        </p:tav>
                                      </p:tavLst>
                                    </p:anim>
                                    <p:anim calcmode="lin" valueType="num">
                                      <p:cBhvr additive="base">
                                        <p:cTn id="80" dur="500"/>
                                        <p:tgtEl>
                                          <p:spTgt spid="21"/>
                                        </p:tgtEl>
                                        <p:attrNameLst>
                                          <p:attrName>ppt_y</p:attrName>
                                        </p:attrNameLst>
                                      </p:cBhvr>
                                      <p:tavLst>
                                        <p:tav tm="0">
                                          <p:val>
                                            <p:strVal val="ppt_y"/>
                                          </p:val>
                                        </p:tav>
                                        <p:tav tm="100000">
                                          <p:val>
                                            <p:strVal val="1+ppt_h/2"/>
                                          </p:val>
                                        </p:tav>
                                      </p:tavLst>
                                    </p:anim>
                                    <p:set>
                                      <p:cBhvr>
                                        <p:cTn id="81" dur="1" fill="hold">
                                          <p:stCondLst>
                                            <p:cond delay="499"/>
                                          </p:stCondLst>
                                        </p:cTn>
                                        <p:tgtEl>
                                          <p:spTgt spid="21"/>
                                        </p:tgtEl>
                                        <p:attrNameLst>
                                          <p:attrName>style.visibility</p:attrName>
                                        </p:attrNameLst>
                                      </p:cBhvr>
                                      <p:to>
                                        <p:strVal val="hidden"/>
                                      </p:to>
                                    </p:set>
                                  </p:childTnLst>
                                </p:cTn>
                              </p:par>
                            </p:childTnLst>
                          </p:cTn>
                        </p:par>
                        <p:par>
                          <p:cTn id="82" fill="hold">
                            <p:stCondLst>
                              <p:cond delay="39500"/>
                            </p:stCondLst>
                            <p:childTnLst>
                              <p:par>
                                <p:cTn id="83" presetID="2" presetClass="exit" presetSubtype="4" fill="hold" nodeType="afterEffect">
                                  <p:stCondLst>
                                    <p:cond delay="2500"/>
                                  </p:stCondLst>
                                  <p:childTnLst>
                                    <p:anim calcmode="lin" valueType="num">
                                      <p:cBhvr additive="base">
                                        <p:cTn id="84" dur="500"/>
                                        <p:tgtEl>
                                          <p:spTgt spid="22"/>
                                        </p:tgtEl>
                                        <p:attrNameLst>
                                          <p:attrName>ppt_x</p:attrName>
                                        </p:attrNameLst>
                                      </p:cBhvr>
                                      <p:tavLst>
                                        <p:tav tm="0">
                                          <p:val>
                                            <p:strVal val="ppt_x"/>
                                          </p:val>
                                        </p:tav>
                                        <p:tav tm="100000">
                                          <p:val>
                                            <p:strVal val="ppt_x"/>
                                          </p:val>
                                        </p:tav>
                                      </p:tavLst>
                                    </p:anim>
                                    <p:anim calcmode="lin" valueType="num">
                                      <p:cBhvr additive="base">
                                        <p:cTn id="85" dur="500"/>
                                        <p:tgtEl>
                                          <p:spTgt spid="22"/>
                                        </p:tgtEl>
                                        <p:attrNameLst>
                                          <p:attrName>ppt_y</p:attrName>
                                        </p:attrNameLst>
                                      </p:cBhvr>
                                      <p:tavLst>
                                        <p:tav tm="0">
                                          <p:val>
                                            <p:strVal val="ppt_y"/>
                                          </p:val>
                                        </p:tav>
                                        <p:tav tm="100000">
                                          <p:val>
                                            <p:strVal val="1+ppt_h/2"/>
                                          </p:val>
                                        </p:tav>
                                      </p:tavLst>
                                    </p:anim>
                                    <p:set>
                                      <p:cBhvr>
                                        <p:cTn id="86" dur="1" fill="hold">
                                          <p:stCondLst>
                                            <p:cond delay="499"/>
                                          </p:stCondLst>
                                        </p:cTn>
                                        <p:tgtEl>
                                          <p:spTgt spid="22"/>
                                        </p:tgtEl>
                                        <p:attrNameLst>
                                          <p:attrName>style.visibility</p:attrName>
                                        </p:attrNameLst>
                                      </p:cBhvr>
                                      <p:to>
                                        <p:strVal val="hidden"/>
                                      </p:to>
                                    </p:set>
                                  </p:childTnLst>
                                </p:cTn>
                              </p:par>
                            </p:childTnLst>
                          </p:cTn>
                        </p:par>
                        <p:par>
                          <p:cTn id="87" fill="hold">
                            <p:stCondLst>
                              <p:cond delay="42500"/>
                            </p:stCondLst>
                            <p:childTnLst>
                              <p:par>
                                <p:cTn id="88" presetID="2" presetClass="exit" presetSubtype="4" fill="hold" nodeType="afterEffect">
                                  <p:stCondLst>
                                    <p:cond delay="2500"/>
                                  </p:stCondLst>
                                  <p:childTnLst>
                                    <p:anim calcmode="lin" valueType="num">
                                      <p:cBhvr additive="base">
                                        <p:cTn id="89" dur="500"/>
                                        <p:tgtEl>
                                          <p:spTgt spid="23"/>
                                        </p:tgtEl>
                                        <p:attrNameLst>
                                          <p:attrName>ppt_x</p:attrName>
                                        </p:attrNameLst>
                                      </p:cBhvr>
                                      <p:tavLst>
                                        <p:tav tm="0">
                                          <p:val>
                                            <p:strVal val="ppt_x"/>
                                          </p:val>
                                        </p:tav>
                                        <p:tav tm="100000">
                                          <p:val>
                                            <p:strVal val="ppt_x"/>
                                          </p:val>
                                        </p:tav>
                                      </p:tavLst>
                                    </p:anim>
                                    <p:anim calcmode="lin" valueType="num">
                                      <p:cBhvr additive="base">
                                        <p:cTn id="90" dur="500"/>
                                        <p:tgtEl>
                                          <p:spTgt spid="23"/>
                                        </p:tgtEl>
                                        <p:attrNameLst>
                                          <p:attrName>ppt_y</p:attrName>
                                        </p:attrNameLst>
                                      </p:cBhvr>
                                      <p:tavLst>
                                        <p:tav tm="0">
                                          <p:val>
                                            <p:strVal val="ppt_y"/>
                                          </p:val>
                                        </p:tav>
                                        <p:tav tm="100000">
                                          <p:val>
                                            <p:strVal val="1+ppt_h/2"/>
                                          </p:val>
                                        </p:tav>
                                      </p:tavLst>
                                    </p:anim>
                                    <p:set>
                                      <p:cBhvr>
                                        <p:cTn id="91" dur="1" fill="hold">
                                          <p:stCondLst>
                                            <p:cond delay="499"/>
                                          </p:stCondLst>
                                        </p:cTn>
                                        <p:tgtEl>
                                          <p:spTgt spid="23"/>
                                        </p:tgtEl>
                                        <p:attrNameLst>
                                          <p:attrName>style.visibility</p:attrName>
                                        </p:attrNameLst>
                                      </p:cBhvr>
                                      <p:to>
                                        <p:strVal val="hidden"/>
                                      </p:to>
                                    </p:set>
                                  </p:childTnLst>
                                </p:cTn>
                              </p:par>
                            </p:childTnLst>
                          </p:cTn>
                        </p:par>
                        <p:par>
                          <p:cTn id="92" fill="hold">
                            <p:stCondLst>
                              <p:cond delay="45500"/>
                            </p:stCondLst>
                            <p:childTnLst>
                              <p:par>
                                <p:cTn id="93" presetID="2" presetClass="exit" presetSubtype="4" fill="hold" nodeType="afterEffect">
                                  <p:stCondLst>
                                    <p:cond delay="2500"/>
                                  </p:stCondLst>
                                  <p:childTnLst>
                                    <p:anim calcmode="lin" valueType="num">
                                      <p:cBhvr additive="base">
                                        <p:cTn id="94" dur="500"/>
                                        <p:tgtEl>
                                          <p:spTgt spid="24"/>
                                        </p:tgtEl>
                                        <p:attrNameLst>
                                          <p:attrName>ppt_x</p:attrName>
                                        </p:attrNameLst>
                                      </p:cBhvr>
                                      <p:tavLst>
                                        <p:tav tm="0">
                                          <p:val>
                                            <p:strVal val="ppt_x"/>
                                          </p:val>
                                        </p:tav>
                                        <p:tav tm="100000">
                                          <p:val>
                                            <p:strVal val="ppt_x"/>
                                          </p:val>
                                        </p:tav>
                                      </p:tavLst>
                                    </p:anim>
                                    <p:anim calcmode="lin" valueType="num">
                                      <p:cBhvr additive="base">
                                        <p:cTn id="95" dur="500"/>
                                        <p:tgtEl>
                                          <p:spTgt spid="24"/>
                                        </p:tgtEl>
                                        <p:attrNameLst>
                                          <p:attrName>ppt_y</p:attrName>
                                        </p:attrNameLst>
                                      </p:cBhvr>
                                      <p:tavLst>
                                        <p:tav tm="0">
                                          <p:val>
                                            <p:strVal val="ppt_y"/>
                                          </p:val>
                                        </p:tav>
                                        <p:tav tm="100000">
                                          <p:val>
                                            <p:strVal val="1+ppt_h/2"/>
                                          </p:val>
                                        </p:tav>
                                      </p:tavLst>
                                    </p:anim>
                                    <p:set>
                                      <p:cBhvr>
                                        <p:cTn id="96" dur="1" fill="hold">
                                          <p:stCondLst>
                                            <p:cond delay="499"/>
                                          </p:stCondLst>
                                        </p:cTn>
                                        <p:tgtEl>
                                          <p:spTgt spid="24"/>
                                        </p:tgtEl>
                                        <p:attrNameLst>
                                          <p:attrName>style.visibility</p:attrName>
                                        </p:attrNameLst>
                                      </p:cBhvr>
                                      <p:to>
                                        <p:strVal val="hidden"/>
                                      </p:to>
                                    </p:set>
                                  </p:childTnLst>
                                </p:cTn>
                              </p:par>
                            </p:childTnLst>
                          </p:cTn>
                        </p:par>
                        <p:par>
                          <p:cTn id="97" fill="hold">
                            <p:stCondLst>
                              <p:cond delay="48500"/>
                            </p:stCondLst>
                            <p:childTnLst>
                              <p:par>
                                <p:cTn id="98" presetID="2" presetClass="exit" presetSubtype="4" fill="hold" nodeType="afterEffect">
                                  <p:stCondLst>
                                    <p:cond delay="2500"/>
                                  </p:stCondLst>
                                  <p:childTnLst>
                                    <p:anim calcmode="lin" valueType="num">
                                      <p:cBhvr additive="base">
                                        <p:cTn id="99" dur="500"/>
                                        <p:tgtEl>
                                          <p:spTgt spid="27"/>
                                        </p:tgtEl>
                                        <p:attrNameLst>
                                          <p:attrName>ppt_x</p:attrName>
                                        </p:attrNameLst>
                                      </p:cBhvr>
                                      <p:tavLst>
                                        <p:tav tm="0">
                                          <p:val>
                                            <p:strVal val="ppt_x"/>
                                          </p:val>
                                        </p:tav>
                                        <p:tav tm="100000">
                                          <p:val>
                                            <p:strVal val="ppt_x"/>
                                          </p:val>
                                        </p:tav>
                                      </p:tavLst>
                                    </p:anim>
                                    <p:anim calcmode="lin" valueType="num">
                                      <p:cBhvr additive="base">
                                        <p:cTn id="100" dur="500"/>
                                        <p:tgtEl>
                                          <p:spTgt spid="27"/>
                                        </p:tgtEl>
                                        <p:attrNameLst>
                                          <p:attrName>ppt_y</p:attrName>
                                        </p:attrNameLst>
                                      </p:cBhvr>
                                      <p:tavLst>
                                        <p:tav tm="0">
                                          <p:val>
                                            <p:strVal val="ppt_y"/>
                                          </p:val>
                                        </p:tav>
                                        <p:tav tm="100000">
                                          <p:val>
                                            <p:strVal val="1+ppt_h/2"/>
                                          </p:val>
                                        </p:tav>
                                      </p:tavLst>
                                    </p:anim>
                                    <p:set>
                                      <p:cBhvr>
                                        <p:cTn id="101" dur="1" fill="hold">
                                          <p:stCondLst>
                                            <p:cond delay="499"/>
                                          </p:stCondLst>
                                        </p:cTn>
                                        <p:tgtEl>
                                          <p:spTgt spid="27"/>
                                        </p:tgtEl>
                                        <p:attrNameLst>
                                          <p:attrName>style.visibility</p:attrName>
                                        </p:attrNameLst>
                                      </p:cBhvr>
                                      <p:to>
                                        <p:strVal val="hidden"/>
                                      </p:to>
                                    </p:set>
                                  </p:childTnLst>
                                </p:cTn>
                              </p:par>
                            </p:childTnLst>
                          </p:cTn>
                        </p:par>
                        <p:par>
                          <p:cTn id="102" fill="hold">
                            <p:stCondLst>
                              <p:cond delay="51500"/>
                            </p:stCondLst>
                            <p:childTnLst>
                              <p:par>
                                <p:cTn id="103" presetID="2" presetClass="exit" presetSubtype="4" fill="hold" nodeType="afterEffect">
                                  <p:stCondLst>
                                    <p:cond delay="2500"/>
                                  </p:stCondLst>
                                  <p:childTnLst>
                                    <p:anim calcmode="lin" valueType="num">
                                      <p:cBhvr additive="base">
                                        <p:cTn id="104" dur="500"/>
                                        <p:tgtEl>
                                          <p:spTgt spid="28"/>
                                        </p:tgtEl>
                                        <p:attrNameLst>
                                          <p:attrName>ppt_x</p:attrName>
                                        </p:attrNameLst>
                                      </p:cBhvr>
                                      <p:tavLst>
                                        <p:tav tm="0">
                                          <p:val>
                                            <p:strVal val="ppt_x"/>
                                          </p:val>
                                        </p:tav>
                                        <p:tav tm="100000">
                                          <p:val>
                                            <p:strVal val="ppt_x"/>
                                          </p:val>
                                        </p:tav>
                                      </p:tavLst>
                                    </p:anim>
                                    <p:anim calcmode="lin" valueType="num">
                                      <p:cBhvr additive="base">
                                        <p:cTn id="105" dur="500"/>
                                        <p:tgtEl>
                                          <p:spTgt spid="28"/>
                                        </p:tgtEl>
                                        <p:attrNameLst>
                                          <p:attrName>ppt_y</p:attrName>
                                        </p:attrNameLst>
                                      </p:cBhvr>
                                      <p:tavLst>
                                        <p:tav tm="0">
                                          <p:val>
                                            <p:strVal val="ppt_y"/>
                                          </p:val>
                                        </p:tav>
                                        <p:tav tm="100000">
                                          <p:val>
                                            <p:strVal val="1+ppt_h/2"/>
                                          </p:val>
                                        </p:tav>
                                      </p:tavLst>
                                    </p:anim>
                                    <p:set>
                                      <p:cBhvr>
                                        <p:cTn id="106" dur="1" fill="hold">
                                          <p:stCondLst>
                                            <p:cond delay="499"/>
                                          </p:stCondLst>
                                        </p:cTn>
                                        <p:tgtEl>
                                          <p:spTgt spid="28"/>
                                        </p:tgtEl>
                                        <p:attrNameLst>
                                          <p:attrName>style.visibility</p:attrName>
                                        </p:attrNameLst>
                                      </p:cBhvr>
                                      <p:to>
                                        <p:strVal val="hidden"/>
                                      </p:to>
                                    </p:set>
                                  </p:childTnLst>
                                </p:cTn>
                              </p:par>
                              <p:par>
                                <p:cTn id="107" presetID="2" presetClass="exit" presetSubtype="4" fill="hold" nodeType="withEffect">
                                  <p:stCondLst>
                                    <p:cond delay="0"/>
                                  </p:stCondLst>
                                  <p:childTnLst>
                                    <p:anim calcmode="lin" valueType="num">
                                      <p:cBhvr additive="base">
                                        <p:cTn id="108" dur="500"/>
                                        <p:tgtEl>
                                          <p:spTgt spid="15"/>
                                        </p:tgtEl>
                                        <p:attrNameLst>
                                          <p:attrName>ppt_x</p:attrName>
                                        </p:attrNameLst>
                                      </p:cBhvr>
                                      <p:tavLst>
                                        <p:tav tm="0">
                                          <p:val>
                                            <p:strVal val="ppt_x"/>
                                          </p:val>
                                        </p:tav>
                                        <p:tav tm="100000">
                                          <p:val>
                                            <p:strVal val="ppt_x"/>
                                          </p:val>
                                        </p:tav>
                                      </p:tavLst>
                                    </p:anim>
                                    <p:anim calcmode="lin" valueType="num">
                                      <p:cBhvr additive="base">
                                        <p:cTn id="109" dur="500"/>
                                        <p:tgtEl>
                                          <p:spTgt spid="15"/>
                                        </p:tgtEl>
                                        <p:attrNameLst>
                                          <p:attrName>ppt_y</p:attrName>
                                        </p:attrNameLst>
                                      </p:cBhvr>
                                      <p:tavLst>
                                        <p:tav tm="0">
                                          <p:val>
                                            <p:strVal val="ppt_y"/>
                                          </p:val>
                                        </p:tav>
                                        <p:tav tm="100000">
                                          <p:val>
                                            <p:strVal val="1+ppt_h/2"/>
                                          </p:val>
                                        </p:tav>
                                      </p:tavLst>
                                    </p:anim>
                                    <p:set>
                                      <p:cBhvr>
                                        <p:cTn id="11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6504"/>
            <a:ext cx="8229600" cy="1143000"/>
          </a:xfrm>
        </p:spPr>
        <p:txBody>
          <a:bodyPr/>
          <a:lstStyle/>
          <a:p>
            <a:r>
              <a:rPr lang="en-US" dirty="0" smtClean="0"/>
              <a:t>MATERHORN-FOG</a:t>
            </a:r>
            <a:endParaRPr lang="en-US"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088" y="1086678"/>
            <a:ext cx="4876799"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810000"/>
            <a:ext cx="38608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481983" y="1600200"/>
            <a:ext cx="2955233" cy="1938992"/>
          </a:xfrm>
          <a:prstGeom prst="rect">
            <a:avLst/>
          </a:prstGeom>
          <a:noFill/>
        </p:spPr>
        <p:txBody>
          <a:bodyPr wrap="none" rtlCol="0">
            <a:spAutoFit/>
          </a:bodyPr>
          <a:lstStyle/>
          <a:p>
            <a:r>
              <a:rPr lang="en-US" sz="2400" dirty="0" smtClean="0"/>
              <a:t>Heber Valley</a:t>
            </a:r>
          </a:p>
          <a:p>
            <a:endParaRPr lang="en-US" sz="2400" dirty="0" smtClean="0"/>
          </a:p>
          <a:p>
            <a:r>
              <a:rPr lang="en-US" sz="2400" dirty="0" smtClean="0"/>
              <a:t>Salt Lake Valley</a:t>
            </a:r>
          </a:p>
          <a:p>
            <a:endParaRPr lang="en-US" sz="2400" dirty="0"/>
          </a:p>
          <a:p>
            <a:r>
              <a:rPr lang="en-US" sz="2400" dirty="0" smtClean="0"/>
              <a:t>Nov 30 – Feb 15, 2015</a:t>
            </a:r>
            <a:endParaRPr lang="en-US" sz="2400" dirty="0"/>
          </a:p>
        </p:txBody>
      </p:sp>
    </p:spTree>
    <p:extLst>
      <p:ext uri="{BB962C8B-B14F-4D97-AF65-F5344CB8AC3E}">
        <p14:creationId xmlns:p14="http://schemas.microsoft.com/office/powerpoint/2010/main" val="7558757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2400" y="228600"/>
            <a:ext cx="4846320" cy="484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8720" y="2707640"/>
            <a:ext cx="4145280" cy="4145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411376" y="122317"/>
            <a:ext cx="2418867" cy="2585323"/>
          </a:xfrm>
          <a:prstGeom prst="rect">
            <a:avLst/>
          </a:prstGeom>
          <a:noFill/>
        </p:spPr>
        <p:txBody>
          <a:bodyPr wrap="none" rtlCol="0">
            <a:spAutoFit/>
          </a:bodyPr>
          <a:lstStyle/>
          <a:p>
            <a:pPr marL="285750" indent="-285750">
              <a:buFont typeface="Arial" panose="020B0604020202020204" pitchFamily="34" charset="0"/>
              <a:buChar char="•"/>
            </a:pPr>
            <a:r>
              <a:rPr lang="en-US" dirty="0" smtClean="0"/>
              <a:t>Radiosondes</a:t>
            </a:r>
          </a:p>
          <a:p>
            <a:pPr marL="285750" indent="-285750">
              <a:buFont typeface="Arial" panose="020B0604020202020204" pitchFamily="34" charset="0"/>
              <a:buChar char="•"/>
            </a:pPr>
            <a:r>
              <a:rPr lang="en-US" dirty="0" smtClean="0"/>
              <a:t>Full radiation budget</a:t>
            </a:r>
          </a:p>
          <a:p>
            <a:pPr marL="285750" indent="-285750">
              <a:buFont typeface="Arial" panose="020B0604020202020204" pitchFamily="34" charset="0"/>
              <a:buChar char="•"/>
            </a:pPr>
            <a:r>
              <a:rPr lang="en-US" dirty="0" smtClean="0"/>
              <a:t>Flow and turbulence</a:t>
            </a:r>
          </a:p>
          <a:p>
            <a:pPr marL="285750" indent="-285750">
              <a:buFont typeface="Arial" panose="020B0604020202020204" pitchFamily="34" charset="0"/>
              <a:buChar char="•"/>
            </a:pPr>
            <a:r>
              <a:rPr lang="en-US" dirty="0" smtClean="0"/>
              <a:t>Particle counters</a:t>
            </a:r>
          </a:p>
          <a:p>
            <a:pPr marL="285750" indent="-285750">
              <a:buFont typeface="Arial" panose="020B0604020202020204" pitchFamily="34" charset="0"/>
              <a:buChar char="•"/>
            </a:pPr>
            <a:r>
              <a:rPr lang="en-US" dirty="0" smtClean="0"/>
              <a:t>Visibility</a:t>
            </a:r>
          </a:p>
          <a:p>
            <a:pPr marL="285750" indent="-285750">
              <a:buFont typeface="Arial" panose="020B0604020202020204" pitchFamily="34" charset="0"/>
              <a:buChar char="•"/>
            </a:pPr>
            <a:r>
              <a:rPr lang="en-US" dirty="0" err="1" smtClean="0"/>
              <a:t>Nephelometer</a:t>
            </a:r>
            <a:endParaRPr lang="en-US" dirty="0" smtClean="0"/>
          </a:p>
          <a:p>
            <a:pPr marL="285750" indent="-285750">
              <a:buFont typeface="Arial" panose="020B0604020202020204" pitchFamily="34" charset="0"/>
              <a:buChar char="•"/>
            </a:pPr>
            <a:r>
              <a:rPr lang="en-US" dirty="0" smtClean="0"/>
              <a:t>Camera</a:t>
            </a:r>
          </a:p>
          <a:p>
            <a:pPr marL="285750" indent="-285750">
              <a:buFont typeface="Arial" panose="020B0604020202020204" pitchFamily="34" charset="0"/>
              <a:buChar char="•"/>
            </a:pPr>
            <a:r>
              <a:rPr lang="en-US" dirty="0" smtClean="0"/>
              <a:t>Temp and RH</a:t>
            </a:r>
          </a:p>
          <a:p>
            <a:pPr marL="285750" indent="-285750">
              <a:buFont typeface="Arial" panose="020B0604020202020204" pitchFamily="34" charset="0"/>
              <a:buChar char="•"/>
            </a:pPr>
            <a:r>
              <a:rPr lang="en-US" dirty="0" err="1" smtClean="0"/>
              <a:t>Lidars</a:t>
            </a:r>
            <a:r>
              <a:rPr lang="en-US" dirty="0" smtClean="0"/>
              <a:t> and MWR</a:t>
            </a:r>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228600"/>
            <a:ext cx="62992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37932" y="5375592"/>
            <a:ext cx="4572000" cy="1354217"/>
          </a:xfrm>
          <a:prstGeom prst="rect">
            <a:avLst/>
          </a:prstGeom>
        </p:spPr>
        <p:txBody>
          <a:bodyPr>
            <a:spAutoFit/>
          </a:bodyPr>
          <a:lstStyle/>
          <a:p>
            <a:r>
              <a:rPr lang="en-US" sz="1600" dirty="0" err="1"/>
              <a:t>Gultepe</a:t>
            </a:r>
            <a:r>
              <a:rPr lang="en-US" sz="1600" dirty="0"/>
              <a:t>, I., Fernando, H.J.S., </a:t>
            </a:r>
            <a:r>
              <a:rPr lang="en-US" sz="1600" dirty="0" err="1"/>
              <a:t>Pardyjak</a:t>
            </a:r>
            <a:r>
              <a:rPr lang="en-US" sz="1600" dirty="0"/>
              <a:t>, E., Hoch, S.W., Silver, Z., </a:t>
            </a:r>
            <a:r>
              <a:rPr lang="en-US" sz="1600" dirty="0" err="1"/>
              <a:t>Creegan</a:t>
            </a:r>
            <a:r>
              <a:rPr lang="en-US" sz="1600" dirty="0"/>
              <a:t>, E., Leo, L.S., P, Z., de </a:t>
            </a:r>
            <a:r>
              <a:rPr lang="en-US" sz="1600" dirty="0" err="1"/>
              <a:t>Wekker</a:t>
            </a:r>
            <a:r>
              <a:rPr lang="en-US" sz="1600" dirty="0"/>
              <a:t> S., Hang, C., Mountain Ice Fog: Observations and Predictability" </a:t>
            </a:r>
            <a:r>
              <a:rPr lang="en-US" sz="1600" i="1" dirty="0"/>
              <a:t>Pure and Applied Geophysics</a:t>
            </a:r>
            <a:r>
              <a:rPr lang="en-US" sz="1600" dirty="0"/>
              <a:t>, </a:t>
            </a:r>
            <a:r>
              <a:rPr lang="en-US" sz="1600" dirty="0" smtClean="0"/>
              <a:t>Revision submitted</a:t>
            </a:r>
            <a:r>
              <a:rPr lang="en-US" dirty="0" smtClean="0"/>
              <a:t>.</a:t>
            </a:r>
            <a:endParaRPr lang="en-US" dirty="0"/>
          </a:p>
        </p:txBody>
      </p:sp>
    </p:spTree>
    <p:extLst>
      <p:ext uri="{BB962C8B-B14F-4D97-AF65-F5344CB8AC3E}">
        <p14:creationId xmlns:p14="http://schemas.microsoft.com/office/powerpoint/2010/main" val="153861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500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MATERHORN-X Results</a:t>
            </a:r>
            <a:endParaRPr lang="en-US" dirty="0"/>
          </a:p>
        </p:txBody>
      </p:sp>
      <p:sp>
        <p:nvSpPr>
          <p:cNvPr id="3" name="Subtitle 2"/>
          <p:cNvSpPr>
            <a:spLocks noGrp="1"/>
          </p:cNvSpPr>
          <p:nvPr>
            <p:ph type="subTitle" idx="1"/>
          </p:nvPr>
        </p:nvSpPr>
        <p:spPr/>
        <p:txBody>
          <a:bodyPr/>
          <a:lstStyle/>
          <a:p>
            <a:r>
              <a:rPr lang="en-US" dirty="0" smtClean="0">
                <a:solidFill>
                  <a:schemeClr val="tx1"/>
                </a:solidFill>
              </a:rPr>
              <a:t>- An example</a:t>
            </a:r>
            <a:endParaRPr lang="en-US" dirty="0">
              <a:solidFill>
                <a:schemeClr val="tx1"/>
              </a:solidFill>
            </a:endParaRPr>
          </a:p>
        </p:txBody>
      </p:sp>
    </p:spTree>
    <p:extLst>
      <p:ext uri="{BB962C8B-B14F-4D97-AF65-F5344CB8AC3E}">
        <p14:creationId xmlns:p14="http://schemas.microsoft.com/office/powerpoint/2010/main" val="1669066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D:\MaterhornDATA2012\roberto_mappe_materhorn\new\new\vista3d_quote-reali_parte-opposta_1_copi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2318" y="624093"/>
            <a:ext cx="7219950" cy="5891277"/>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10076" y="2514600"/>
            <a:ext cx="685800" cy="369332"/>
          </a:xfrm>
          <a:prstGeom prst="rect">
            <a:avLst/>
          </a:prstGeom>
          <a:noFill/>
        </p:spPr>
        <p:txBody>
          <a:bodyPr wrap="square" rtlCol="0">
            <a:spAutoFit/>
          </a:bodyPr>
          <a:lstStyle/>
          <a:p>
            <a:r>
              <a:rPr lang="en-US" b="1" dirty="0" smtClean="0">
                <a:solidFill>
                  <a:srgbClr val="C00000"/>
                </a:solidFill>
                <a:effectLst>
                  <a:outerShdw blurRad="38100" dist="38100" dir="2700000" algn="tl">
                    <a:srgbClr val="000000">
                      <a:alpha val="43137"/>
                    </a:srgbClr>
                  </a:outerShdw>
                </a:effectLst>
              </a:rPr>
              <a:t>ES5</a:t>
            </a:r>
            <a:endParaRPr lang="en-US" b="1" dirty="0">
              <a:solidFill>
                <a:srgbClr val="C00000"/>
              </a:solidFill>
              <a:effectLst>
                <a:outerShdw blurRad="38100" dist="38100" dir="2700000" algn="tl">
                  <a:srgbClr val="000000">
                    <a:alpha val="43137"/>
                  </a:srgbClr>
                </a:outerShdw>
              </a:effectLst>
            </a:endParaRPr>
          </a:p>
        </p:txBody>
      </p:sp>
      <p:sp>
        <p:nvSpPr>
          <p:cNvPr id="6" name="TextBox 5"/>
          <p:cNvSpPr txBox="1"/>
          <p:nvPr/>
        </p:nvSpPr>
        <p:spPr>
          <a:xfrm>
            <a:off x="4991100" y="2727841"/>
            <a:ext cx="685800" cy="369332"/>
          </a:xfrm>
          <a:prstGeom prst="rect">
            <a:avLst/>
          </a:prstGeom>
          <a:noFill/>
        </p:spPr>
        <p:txBody>
          <a:bodyPr wrap="square" rtlCol="0">
            <a:spAutoFit/>
          </a:bodyPr>
          <a:lstStyle/>
          <a:p>
            <a:r>
              <a:rPr lang="en-US" b="1" dirty="0" smtClean="0">
                <a:solidFill>
                  <a:srgbClr val="C00000"/>
                </a:solidFill>
                <a:effectLst>
                  <a:outerShdw blurRad="38100" dist="38100" dir="2700000" algn="tl">
                    <a:srgbClr val="000000">
                      <a:alpha val="43137"/>
                    </a:srgbClr>
                  </a:outerShdw>
                </a:effectLst>
              </a:rPr>
              <a:t>ES4</a:t>
            </a:r>
            <a:endParaRPr lang="en-US" b="1" dirty="0">
              <a:solidFill>
                <a:srgbClr val="C00000"/>
              </a:solidFill>
              <a:effectLst>
                <a:outerShdw blurRad="38100" dist="38100" dir="2700000" algn="tl">
                  <a:srgbClr val="000000">
                    <a:alpha val="43137"/>
                  </a:srgbClr>
                </a:outerShdw>
              </a:effectLst>
            </a:endParaRPr>
          </a:p>
        </p:txBody>
      </p:sp>
      <p:sp>
        <p:nvSpPr>
          <p:cNvPr id="9" name="TextBox 8"/>
          <p:cNvSpPr txBox="1"/>
          <p:nvPr/>
        </p:nvSpPr>
        <p:spPr>
          <a:xfrm>
            <a:off x="5867400" y="2971800"/>
            <a:ext cx="685800" cy="369332"/>
          </a:xfrm>
          <a:prstGeom prst="rect">
            <a:avLst/>
          </a:prstGeom>
          <a:noFill/>
        </p:spPr>
        <p:txBody>
          <a:bodyPr wrap="square" rtlCol="0">
            <a:spAutoFit/>
          </a:bodyPr>
          <a:lstStyle/>
          <a:p>
            <a:r>
              <a:rPr lang="en-US" b="1" dirty="0" smtClean="0">
                <a:solidFill>
                  <a:srgbClr val="C00000"/>
                </a:solidFill>
                <a:effectLst>
                  <a:outerShdw blurRad="38100" dist="38100" dir="2700000" algn="tl">
                    <a:srgbClr val="000000">
                      <a:alpha val="43137"/>
                    </a:srgbClr>
                  </a:outerShdw>
                </a:effectLst>
              </a:rPr>
              <a:t>ES3</a:t>
            </a:r>
            <a:endParaRPr lang="en-US" b="1" dirty="0">
              <a:solidFill>
                <a:srgbClr val="C00000"/>
              </a:solidFill>
              <a:effectLst>
                <a:outerShdw blurRad="38100" dist="38100" dir="2700000" algn="tl">
                  <a:srgbClr val="000000">
                    <a:alpha val="43137"/>
                  </a:srgbClr>
                </a:outerShdw>
              </a:effectLst>
            </a:endParaRPr>
          </a:p>
        </p:txBody>
      </p:sp>
      <p:sp>
        <p:nvSpPr>
          <p:cNvPr id="10" name="TextBox 9"/>
          <p:cNvSpPr txBox="1"/>
          <p:nvPr/>
        </p:nvSpPr>
        <p:spPr>
          <a:xfrm>
            <a:off x="6553200" y="3200400"/>
            <a:ext cx="685800" cy="369332"/>
          </a:xfrm>
          <a:prstGeom prst="rect">
            <a:avLst/>
          </a:prstGeom>
          <a:noFill/>
        </p:spPr>
        <p:txBody>
          <a:bodyPr wrap="square" rtlCol="0">
            <a:spAutoFit/>
          </a:bodyPr>
          <a:lstStyle/>
          <a:p>
            <a:r>
              <a:rPr lang="en-US" b="1" dirty="0" smtClean="0">
                <a:solidFill>
                  <a:srgbClr val="C00000"/>
                </a:solidFill>
                <a:effectLst>
                  <a:outerShdw blurRad="38100" dist="38100" dir="2700000" algn="tl">
                    <a:srgbClr val="000000">
                      <a:alpha val="43137"/>
                    </a:srgbClr>
                  </a:outerShdw>
                </a:effectLst>
              </a:rPr>
              <a:t>ES2</a:t>
            </a:r>
            <a:endParaRPr lang="en-US" b="1" dirty="0">
              <a:solidFill>
                <a:srgbClr val="C00000"/>
              </a:solidFill>
              <a:effectLst>
                <a:outerShdw blurRad="38100" dist="38100" dir="2700000" algn="tl">
                  <a:srgbClr val="000000">
                    <a:alpha val="43137"/>
                  </a:srgbClr>
                </a:outerShdw>
              </a:effectLst>
            </a:endParaRPr>
          </a:p>
        </p:txBody>
      </p:sp>
      <p:cxnSp>
        <p:nvCxnSpPr>
          <p:cNvPr id="4" name="Straight Arrow Connector 3"/>
          <p:cNvCxnSpPr/>
          <p:nvPr/>
        </p:nvCxnSpPr>
        <p:spPr>
          <a:xfrm>
            <a:off x="4582293" y="3200400"/>
            <a:ext cx="609600" cy="188357"/>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257800" y="3407647"/>
            <a:ext cx="762000" cy="240268"/>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050960" y="3667285"/>
            <a:ext cx="762000" cy="216932"/>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rot="1011714">
            <a:off x="4396555" y="3343116"/>
            <a:ext cx="981076" cy="369332"/>
          </a:xfrm>
          <a:prstGeom prst="rect">
            <a:avLst/>
          </a:prstGeom>
          <a:noFill/>
        </p:spPr>
        <p:txBody>
          <a:bodyPr wrap="square" rtlCol="0">
            <a:spAutoFit/>
          </a:bodyPr>
          <a:lstStyle/>
          <a:p>
            <a:r>
              <a:rPr lang="en-US" dirty="0" smtClean="0">
                <a:solidFill>
                  <a:srgbClr val="C00000"/>
                </a:solidFill>
              </a:rPr>
              <a:t>600 m</a:t>
            </a:r>
            <a:endParaRPr lang="en-US" dirty="0">
              <a:solidFill>
                <a:srgbClr val="C00000"/>
              </a:solidFill>
            </a:endParaRPr>
          </a:p>
        </p:txBody>
      </p:sp>
      <p:sp>
        <p:nvSpPr>
          <p:cNvPr id="25" name="TextBox 24"/>
          <p:cNvSpPr txBox="1"/>
          <p:nvPr/>
        </p:nvSpPr>
        <p:spPr>
          <a:xfrm rot="1011714">
            <a:off x="5136566" y="3593068"/>
            <a:ext cx="981076" cy="369332"/>
          </a:xfrm>
          <a:prstGeom prst="rect">
            <a:avLst/>
          </a:prstGeom>
          <a:noFill/>
        </p:spPr>
        <p:txBody>
          <a:bodyPr wrap="square" rtlCol="0">
            <a:spAutoFit/>
          </a:bodyPr>
          <a:lstStyle/>
          <a:p>
            <a:r>
              <a:rPr lang="en-US" dirty="0" smtClean="0">
                <a:solidFill>
                  <a:srgbClr val="C00000"/>
                </a:solidFill>
              </a:rPr>
              <a:t>700 m</a:t>
            </a:r>
            <a:endParaRPr lang="en-US" dirty="0">
              <a:solidFill>
                <a:srgbClr val="C00000"/>
              </a:solidFill>
            </a:endParaRPr>
          </a:p>
        </p:txBody>
      </p:sp>
      <p:sp>
        <p:nvSpPr>
          <p:cNvPr id="26" name="TextBox 25"/>
          <p:cNvSpPr txBox="1"/>
          <p:nvPr/>
        </p:nvSpPr>
        <p:spPr>
          <a:xfrm rot="949069">
            <a:off x="5996848" y="3839719"/>
            <a:ext cx="981076" cy="369332"/>
          </a:xfrm>
          <a:prstGeom prst="rect">
            <a:avLst/>
          </a:prstGeom>
          <a:noFill/>
        </p:spPr>
        <p:txBody>
          <a:bodyPr wrap="square" rtlCol="0">
            <a:spAutoFit/>
          </a:bodyPr>
          <a:lstStyle/>
          <a:p>
            <a:r>
              <a:rPr lang="en-US" dirty="0" smtClean="0">
                <a:solidFill>
                  <a:srgbClr val="C00000"/>
                </a:solidFill>
              </a:rPr>
              <a:t>600 m</a:t>
            </a:r>
            <a:endParaRPr lang="en-US" dirty="0">
              <a:solidFill>
                <a:srgbClr val="C00000"/>
              </a:solidFill>
            </a:endParaRPr>
          </a:p>
        </p:txBody>
      </p:sp>
      <p:sp>
        <p:nvSpPr>
          <p:cNvPr id="15" name="TextBox 14"/>
          <p:cNvSpPr txBox="1"/>
          <p:nvPr/>
        </p:nvSpPr>
        <p:spPr>
          <a:xfrm>
            <a:off x="179961" y="39318"/>
            <a:ext cx="8305800" cy="584775"/>
          </a:xfrm>
          <a:prstGeom prst="rect">
            <a:avLst/>
          </a:prstGeom>
          <a:noFill/>
        </p:spPr>
        <p:txBody>
          <a:bodyPr wrap="square" rtlCol="0">
            <a:spAutoFit/>
          </a:bodyPr>
          <a:lstStyle/>
          <a:p>
            <a:pPr algn="ctr"/>
            <a:r>
              <a:rPr lang="en-US" sz="32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Flow Collisions </a:t>
            </a:r>
            <a:endParaRPr lang="en-US" sz="3200" b="1" dirty="0">
              <a:solidFill>
                <a:schemeClr val="tx2"/>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Freeform 2"/>
          <p:cNvSpPr/>
          <p:nvPr/>
        </p:nvSpPr>
        <p:spPr>
          <a:xfrm>
            <a:off x="3279257" y="2178764"/>
            <a:ext cx="4230729" cy="1665514"/>
          </a:xfrm>
          <a:custGeom>
            <a:avLst/>
            <a:gdLst>
              <a:gd name="connsiteX0" fmla="*/ 77513 w 5121630"/>
              <a:gd name="connsiteY0" fmla="*/ 114039 h 2443582"/>
              <a:gd name="connsiteX1" fmla="*/ 77513 w 5121630"/>
              <a:gd name="connsiteY1" fmla="*/ 59611 h 2443582"/>
              <a:gd name="connsiteX2" fmla="*/ 883056 w 5121630"/>
              <a:gd name="connsiteY2" fmla="*/ 843382 h 2443582"/>
              <a:gd name="connsiteX3" fmla="*/ 1296713 w 5121630"/>
              <a:gd name="connsiteY3" fmla="*/ 1202611 h 2443582"/>
              <a:gd name="connsiteX4" fmla="*/ 1634170 w 5121630"/>
              <a:gd name="connsiteY4" fmla="*/ 1322354 h 2443582"/>
              <a:gd name="connsiteX5" fmla="*/ 1797456 w 5121630"/>
              <a:gd name="connsiteY5" fmla="*/ 1420325 h 2443582"/>
              <a:gd name="connsiteX6" fmla="*/ 2494142 w 5121630"/>
              <a:gd name="connsiteY6" fmla="*/ 1703354 h 2443582"/>
              <a:gd name="connsiteX7" fmla="*/ 3484742 w 5121630"/>
              <a:gd name="connsiteY7" fmla="*/ 1964611 h 2443582"/>
              <a:gd name="connsiteX8" fmla="*/ 5008742 w 5121630"/>
              <a:gd name="connsiteY8" fmla="*/ 2400039 h 2443582"/>
              <a:gd name="connsiteX9" fmla="*/ 5008742 w 5121630"/>
              <a:gd name="connsiteY9" fmla="*/ 2378268 h 2443582"/>
              <a:gd name="connsiteX10" fmla="*/ 5008742 w 5121630"/>
              <a:gd name="connsiteY10" fmla="*/ 2443582 h 2443582"/>
              <a:gd name="connsiteX11" fmla="*/ 5008742 w 5121630"/>
              <a:gd name="connsiteY11" fmla="*/ 2443582 h 244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21630" h="2443582">
                <a:moveTo>
                  <a:pt x="77513" y="114039"/>
                </a:moveTo>
                <a:cubicBezTo>
                  <a:pt x="10384" y="26046"/>
                  <a:pt x="-56744" y="-61946"/>
                  <a:pt x="77513" y="59611"/>
                </a:cubicBezTo>
                <a:cubicBezTo>
                  <a:pt x="211770" y="181168"/>
                  <a:pt x="679856" y="652882"/>
                  <a:pt x="883056" y="843382"/>
                </a:cubicBezTo>
                <a:cubicBezTo>
                  <a:pt x="1086256" y="1033882"/>
                  <a:pt x="1171527" y="1122782"/>
                  <a:pt x="1296713" y="1202611"/>
                </a:cubicBezTo>
                <a:cubicBezTo>
                  <a:pt x="1421899" y="1282440"/>
                  <a:pt x="1550713" y="1286068"/>
                  <a:pt x="1634170" y="1322354"/>
                </a:cubicBezTo>
                <a:cubicBezTo>
                  <a:pt x="1717627" y="1358640"/>
                  <a:pt x="1654127" y="1356825"/>
                  <a:pt x="1797456" y="1420325"/>
                </a:cubicBezTo>
                <a:cubicBezTo>
                  <a:pt x="1940785" y="1483825"/>
                  <a:pt x="2212928" y="1612640"/>
                  <a:pt x="2494142" y="1703354"/>
                </a:cubicBezTo>
                <a:cubicBezTo>
                  <a:pt x="2775356" y="1794068"/>
                  <a:pt x="3484742" y="1964611"/>
                  <a:pt x="3484742" y="1964611"/>
                </a:cubicBezTo>
                <a:lnTo>
                  <a:pt x="5008742" y="2400039"/>
                </a:lnTo>
                <a:cubicBezTo>
                  <a:pt x="5262742" y="2468982"/>
                  <a:pt x="5008742" y="2378268"/>
                  <a:pt x="5008742" y="2378268"/>
                </a:cubicBezTo>
                <a:lnTo>
                  <a:pt x="5008742" y="2443582"/>
                </a:lnTo>
                <a:lnTo>
                  <a:pt x="5008742" y="2443582"/>
                </a:lnTo>
              </a:path>
            </a:pathLst>
          </a:cu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881614" y="2727841"/>
            <a:ext cx="4795286" cy="2952276"/>
          </a:xfrm>
          <a:custGeom>
            <a:avLst/>
            <a:gdLst>
              <a:gd name="connsiteX0" fmla="*/ 0 w 3799115"/>
              <a:gd name="connsiteY0" fmla="*/ 0 h 2079171"/>
              <a:gd name="connsiteX1" fmla="*/ 21772 w 3799115"/>
              <a:gd name="connsiteY1" fmla="*/ 141514 h 2079171"/>
              <a:gd name="connsiteX2" fmla="*/ 32657 w 3799115"/>
              <a:gd name="connsiteY2" fmla="*/ 195943 h 2079171"/>
              <a:gd name="connsiteX3" fmla="*/ 54429 w 3799115"/>
              <a:gd name="connsiteY3" fmla="*/ 261257 h 2079171"/>
              <a:gd name="connsiteX4" fmla="*/ 87086 w 3799115"/>
              <a:gd name="connsiteY4" fmla="*/ 293914 h 2079171"/>
              <a:gd name="connsiteX5" fmla="*/ 119743 w 3799115"/>
              <a:gd name="connsiteY5" fmla="*/ 348343 h 2079171"/>
              <a:gd name="connsiteX6" fmla="*/ 130629 w 3799115"/>
              <a:gd name="connsiteY6" fmla="*/ 381000 h 2079171"/>
              <a:gd name="connsiteX7" fmla="*/ 152400 w 3799115"/>
              <a:gd name="connsiteY7" fmla="*/ 413657 h 2079171"/>
              <a:gd name="connsiteX8" fmla="*/ 185057 w 3799115"/>
              <a:gd name="connsiteY8" fmla="*/ 468086 h 2079171"/>
              <a:gd name="connsiteX9" fmla="*/ 206829 w 3799115"/>
              <a:gd name="connsiteY9" fmla="*/ 566057 h 2079171"/>
              <a:gd name="connsiteX10" fmla="*/ 250372 w 3799115"/>
              <a:gd name="connsiteY10" fmla="*/ 631371 h 2079171"/>
              <a:gd name="connsiteX11" fmla="*/ 261257 w 3799115"/>
              <a:gd name="connsiteY11" fmla="*/ 674914 h 2079171"/>
              <a:gd name="connsiteX12" fmla="*/ 283029 w 3799115"/>
              <a:gd name="connsiteY12" fmla="*/ 707571 h 2079171"/>
              <a:gd name="connsiteX13" fmla="*/ 391886 w 3799115"/>
              <a:gd name="connsiteY13" fmla="*/ 794657 h 2079171"/>
              <a:gd name="connsiteX14" fmla="*/ 424543 w 3799115"/>
              <a:gd name="connsiteY14" fmla="*/ 805543 h 2079171"/>
              <a:gd name="connsiteX15" fmla="*/ 435429 w 3799115"/>
              <a:gd name="connsiteY15" fmla="*/ 838200 h 2079171"/>
              <a:gd name="connsiteX16" fmla="*/ 533400 w 3799115"/>
              <a:gd name="connsiteY16" fmla="*/ 925286 h 2079171"/>
              <a:gd name="connsiteX17" fmla="*/ 576943 w 3799115"/>
              <a:gd name="connsiteY17" fmla="*/ 979714 h 2079171"/>
              <a:gd name="connsiteX18" fmla="*/ 631372 w 3799115"/>
              <a:gd name="connsiteY18" fmla="*/ 1045028 h 2079171"/>
              <a:gd name="connsiteX19" fmla="*/ 685800 w 3799115"/>
              <a:gd name="connsiteY19" fmla="*/ 1143000 h 2079171"/>
              <a:gd name="connsiteX20" fmla="*/ 751115 w 3799115"/>
              <a:gd name="connsiteY20" fmla="*/ 1186543 h 2079171"/>
              <a:gd name="connsiteX21" fmla="*/ 783772 w 3799115"/>
              <a:gd name="connsiteY21" fmla="*/ 1208314 h 2079171"/>
              <a:gd name="connsiteX22" fmla="*/ 805543 w 3799115"/>
              <a:gd name="connsiteY22" fmla="*/ 1230086 h 2079171"/>
              <a:gd name="connsiteX23" fmla="*/ 838200 w 3799115"/>
              <a:gd name="connsiteY23" fmla="*/ 1251857 h 2079171"/>
              <a:gd name="connsiteX24" fmla="*/ 881743 w 3799115"/>
              <a:gd name="connsiteY24" fmla="*/ 1306286 h 2079171"/>
              <a:gd name="connsiteX25" fmla="*/ 947057 w 3799115"/>
              <a:gd name="connsiteY25" fmla="*/ 1360714 h 2079171"/>
              <a:gd name="connsiteX26" fmla="*/ 1034143 w 3799115"/>
              <a:gd name="connsiteY26" fmla="*/ 1513114 h 2079171"/>
              <a:gd name="connsiteX27" fmla="*/ 1077686 w 3799115"/>
              <a:gd name="connsiteY27" fmla="*/ 1567543 h 2079171"/>
              <a:gd name="connsiteX28" fmla="*/ 1088572 w 3799115"/>
              <a:gd name="connsiteY28" fmla="*/ 1611086 h 2079171"/>
              <a:gd name="connsiteX29" fmla="*/ 1121229 w 3799115"/>
              <a:gd name="connsiteY29" fmla="*/ 1643743 h 2079171"/>
              <a:gd name="connsiteX30" fmla="*/ 1219200 w 3799115"/>
              <a:gd name="connsiteY30" fmla="*/ 1698171 h 2079171"/>
              <a:gd name="connsiteX31" fmla="*/ 1240972 w 3799115"/>
              <a:gd name="connsiteY31" fmla="*/ 1752600 h 2079171"/>
              <a:gd name="connsiteX32" fmla="*/ 1349829 w 3799115"/>
              <a:gd name="connsiteY32" fmla="*/ 1774371 h 2079171"/>
              <a:gd name="connsiteX33" fmla="*/ 1393372 w 3799115"/>
              <a:gd name="connsiteY33" fmla="*/ 1785257 h 2079171"/>
              <a:gd name="connsiteX34" fmla="*/ 1589315 w 3799115"/>
              <a:gd name="connsiteY34" fmla="*/ 1807028 h 2079171"/>
              <a:gd name="connsiteX35" fmla="*/ 1654629 w 3799115"/>
              <a:gd name="connsiteY35" fmla="*/ 1828800 h 2079171"/>
              <a:gd name="connsiteX36" fmla="*/ 1752600 w 3799115"/>
              <a:gd name="connsiteY36" fmla="*/ 1883228 h 2079171"/>
              <a:gd name="connsiteX37" fmla="*/ 1774372 w 3799115"/>
              <a:gd name="connsiteY37" fmla="*/ 1905000 h 2079171"/>
              <a:gd name="connsiteX38" fmla="*/ 1807029 w 3799115"/>
              <a:gd name="connsiteY38" fmla="*/ 1915886 h 2079171"/>
              <a:gd name="connsiteX39" fmla="*/ 1850572 w 3799115"/>
              <a:gd name="connsiteY39" fmla="*/ 1937657 h 2079171"/>
              <a:gd name="connsiteX40" fmla="*/ 1915886 w 3799115"/>
              <a:gd name="connsiteY40" fmla="*/ 1959428 h 2079171"/>
              <a:gd name="connsiteX41" fmla="*/ 2002972 w 3799115"/>
              <a:gd name="connsiteY41" fmla="*/ 2002971 h 2079171"/>
              <a:gd name="connsiteX42" fmla="*/ 2035629 w 3799115"/>
              <a:gd name="connsiteY42" fmla="*/ 2013857 h 2079171"/>
              <a:gd name="connsiteX43" fmla="*/ 2079172 w 3799115"/>
              <a:gd name="connsiteY43" fmla="*/ 2046514 h 2079171"/>
              <a:gd name="connsiteX44" fmla="*/ 2318657 w 3799115"/>
              <a:gd name="connsiteY44" fmla="*/ 2079171 h 2079171"/>
              <a:gd name="connsiteX45" fmla="*/ 2710543 w 3799115"/>
              <a:gd name="connsiteY45" fmla="*/ 2057400 h 2079171"/>
              <a:gd name="connsiteX46" fmla="*/ 2743200 w 3799115"/>
              <a:gd name="connsiteY46" fmla="*/ 2046514 h 2079171"/>
              <a:gd name="connsiteX47" fmla="*/ 2797629 w 3799115"/>
              <a:gd name="connsiteY47" fmla="*/ 2035628 h 2079171"/>
              <a:gd name="connsiteX48" fmla="*/ 2884715 w 3799115"/>
              <a:gd name="connsiteY48" fmla="*/ 2024743 h 2079171"/>
              <a:gd name="connsiteX49" fmla="*/ 3004457 w 3799115"/>
              <a:gd name="connsiteY49" fmla="*/ 1992086 h 2079171"/>
              <a:gd name="connsiteX50" fmla="*/ 3048000 w 3799115"/>
              <a:gd name="connsiteY50" fmla="*/ 1970314 h 2079171"/>
              <a:gd name="connsiteX51" fmla="*/ 3113315 w 3799115"/>
              <a:gd name="connsiteY51" fmla="*/ 1948543 h 2079171"/>
              <a:gd name="connsiteX52" fmla="*/ 3135086 w 3799115"/>
              <a:gd name="connsiteY52" fmla="*/ 1926771 h 2079171"/>
              <a:gd name="connsiteX53" fmla="*/ 3243943 w 3799115"/>
              <a:gd name="connsiteY53" fmla="*/ 1894114 h 2079171"/>
              <a:gd name="connsiteX54" fmla="*/ 3385457 w 3799115"/>
              <a:gd name="connsiteY54" fmla="*/ 1861457 h 2079171"/>
              <a:gd name="connsiteX55" fmla="*/ 3418115 w 3799115"/>
              <a:gd name="connsiteY55" fmla="*/ 1850571 h 2079171"/>
              <a:gd name="connsiteX56" fmla="*/ 3450772 w 3799115"/>
              <a:gd name="connsiteY56" fmla="*/ 1828800 h 2079171"/>
              <a:gd name="connsiteX57" fmla="*/ 3526972 w 3799115"/>
              <a:gd name="connsiteY57" fmla="*/ 1807028 h 2079171"/>
              <a:gd name="connsiteX58" fmla="*/ 3559629 w 3799115"/>
              <a:gd name="connsiteY58" fmla="*/ 1785257 h 2079171"/>
              <a:gd name="connsiteX59" fmla="*/ 3581400 w 3799115"/>
              <a:gd name="connsiteY59" fmla="*/ 1752600 h 2079171"/>
              <a:gd name="connsiteX60" fmla="*/ 3592286 w 3799115"/>
              <a:gd name="connsiteY60" fmla="*/ 1709057 h 2079171"/>
              <a:gd name="connsiteX61" fmla="*/ 3624943 w 3799115"/>
              <a:gd name="connsiteY61" fmla="*/ 1676400 h 2079171"/>
              <a:gd name="connsiteX62" fmla="*/ 3679372 w 3799115"/>
              <a:gd name="connsiteY62" fmla="*/ 1621971 h 2079171"/>
              <a:gd name="connsiteX63" fmla="*/ 3712029 w 3799115"/>
              <a:gd name="connsiteY63" fmla="*/ 1589314 h 2079171"/>
              <a:gd name="connsiteX64" fmla="*/ 3722915 w 3799115"/>
              <a:gd name="connsiteY64" fmla="*/ 1545771 h 2079171"/>
              <a:gd name="connsiteX65" fmla="*/ 3755572 w 3799115"/>
              <a:gd name="connsiteY65" fmla="*/ 1502228 h 2079171"/>
              <a:gd name="connsiteX66" fmla="*/ 3766457 w 3799115"/>
              <a:gd name="connsiteY66" fmla="*/ 1458686 h 2079171"/>
              <a:gd name="connsiteX67" fmla="*/ 3788229 w 3799115"/>
              <a:gd name="connsiteY67" fmla="*/ 1426028 h 2079171"/>
              <a:gd name="connsiteX68" fmla="*/ 3799115 w 3799115"/>
              <a:gd name="connsiteY68" fmla="*/ 1371600 h 2079171"/>
              <a:gd name="connsiteX69" fmla="*/ 3777343 w 3799115"/>
              <a:gd name="connsiteY69" fmla="*/ 1153886 h 2079171"/>
              <a:gd name="connsiteX70" fmla="*/ 3755572 w 3799115"/>
              <a:gd name="connsiteY70" fmla="*/ 1088571 h 2079171"/>
              <a:gd name="connsiteX71" fmla="*/ 3744686 w 3799115"/>
              <a:gd name="connsiteY71" fmla="*/ 1055914 h 2079171"/>
              <a:gd name="connsiteX72" fmla="*/ 3733800 w 3799115"/>
              <a:gd name="connsiteY72" fmla="*/ 1001486 h 2079171"/>
              <a:gd name="connsiteX73" fmla="*/ 3712029 w 3799115"/>
              <a:gd name="connsiteY73" fmla="*/ 936171 h 2079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799115" h="2079171">
                <a:moveTo>
                  <a:pt x="0" y="0"/>
                </a:moveTo>
                <a:cubicBezTo>
                  <a:pt x="17142" y="154271"/>
                  <a:pt x="821" y="47230"/>
                  <a:pt x="21772" y="141514"/>
                </a:cubicBezTo>
                <a:cubicBezTo>
                  <a:pt x="25786" y="159576"/>
                  <a:pt x="27789" y="178093"/>
                  <a:pt x="32657" y="195943"/>
                </a:cubicBezTo>
                <a:cubicBezTo>
                  <a:pt x="38695" y="218083"/>
                  <a:pt x="38202" y="245030"/>
                  <a:pt x="54429" y="261257"/>
                </a:cubicBezTo>
                <a:lnTo>
                  <a:pt x="87086" y="293914"/>
                </a:lnTo>
                <a:cubicBezTo>
                  <a:pt x="117924" y="386426"/>
                  <a:pt x="74916" y="273630"/>
                  <a:pt x="119743" y="348343"/>
                </a:cubicBezTo>
                <a:cubicBezTo>
                  <a:pt x="125647" y="358182"/>
                  <a:pt x="125497" y="370737"/>
                  <a:pt x="130629" y="381000"/>
                </a:cubicBezTo>
                <a:cubicBezTo>
                  <a:pt x="136480" y="392702"/>
                  <a:pt x="146549" y="401955"/>
                  <a:pt x="152400" y="413657"/>
                </a:cubicBezTo>
                <a:cubicBezTo>
                  <a:pt x="180663" y="470182"/>
                  <a:pt x="142533" y="425560"/>
                  <a:pt x="185057" y="468086"/>
                </a:cubicBezTo>
                <a:cubicBezTo>
                  <a:pt x="211906" y="360692"/>
                  <a:pt x="180602" y="466397"/>
                  <a:pt x="206829" y="566057"/>
                </a:cubicBezTo>
                <a:cubicBezTo>
                  <a:pt x="213488" y="591361"/>
                  <a:pt x="250372" y="631371"/>
                  <a:pt x="250372" y="631371"/>
                </a:cubicBezTo>
                <a:cubicBezTo>
                  <a:pt x="254000" y="645885"/>
                  <a:pt x="255364" y="661163"/>
                  <a:pt x="261257" y="674914"/>
                </a:cubicBezTo>
                <a:cubicBezTo>
                  <a:pt x="266411" y="686939"/>
                  <a:pt x="274337" y="697793"/>
                  <a:pt x="283029" y="707571"/>
                </a:cubicBezTo>
                <a:cubicBezTo>
                  <a:pt x="332206" y="762895"/>
                  <a:pt x="335357" y="770430"/>
                  <a:pt x="391886" y="794657"/>
                </a:cubicBezTo>
                <a:cubicBezTo>
                  <a:pt x="402433" y="799177"/>
                  <a:pt x="413657" y="801914"/>
                  <a:pt x="424543" y="805543"/>
                </a:cubicBezTo>
                <a:cubicBezTo>
                  <a:pt x="428172" y="816429"/>
                  <a:pt x="428384" y="829143"/>
                  <a:pt x="435429" y="838200"/>
                </a:cubicBezTo>
                <a:cubicBezTo>
                  <a:pt x="503773" y="926071"/>
                  <a:pt x="477768" y="880781"/>
                  <a:pt x="533400" y="925286"/>
                </a:cubicBezTo>
                <a:cubicBezTo>
                  <a:pt x="565074" y="950625"/>
                  <a:pt x="548649" y="945761"/>
                  <a:pt x="576943" y="979714"/>
                </a:cubicBezTo>
                <a:cubicBezTo>
                  <a:pt x="646796" y="1063538"/>
                  <a:pt x="577312" y="963940"/>
                  <a:pt x="631372" y="1045028"/>
                </a:cubicBezTo>
                <a:cubicBezTo>
                  <a:pt x="642715" y="1079060"/>
                  <a:pt x="653714" y="1121609"/>
                  <a:pt x="685800" y="1143000"/>
                </a:cubicBezTo>
                <a:lnTo>
                  <a:pt x="751115" y="1186543"/>
                </a:lnTo>
                <a:cubicBezTo>
                  <a:pt x="762001" y="1193800"/>
                  <a:pt x="774521" y="1199063"/>
                  <a:pt x="783772" y="1208314"/>
                </a:cubicBezTo>
                <a:cubicBezTo>
                  <a:pt x="791029" y="1215571"/>
                  <a:pt x="797529" y="1223675"/>
                  <a:pt x="805543" y="1230086"/>
                </a:cubicBezTo>
                <a:cubicBezTo>
                  <a:pt x="815759" y="1238259"/>
                  <a:pt x="827984" y="1243684"/>
                  <a:pt x="838200" y="1251857"/>
                </a:cubicBezTo>
                <a:cubicBezTo>
                  <a:pt x="869874" y="1277195"/>
                  <a:pt x="853450" y="1272334"/>
                  <a:pt x="881743" y="1306286"/>
                </a:cubicBezTo>
                <a:cubicBezTo>
                  <a:pt x="907935" y="1337717"/>
                  <a:pt x="914947" y="1339308"/>
                  <a:pt x="947057" y="1360714"/>
                </a:cubicBezTo>
                <a:cubicBezTo>
                  <a:pt x="968920" y="1404439"/>
                  <a:pt x="1009591" y="1488562"/>
                  <a:pt x="1034143" y="1513114"/>
                </a:cubicBezTo>
                <a:cubicBezTo>
                  <a:pt x="1065166" y="1544137"/>
                  <a:pt x="1050222" y="1526346"/>
                  <a:pt x="1077686" y="1567543"/>
                </a:cubicBezTo>
                <a:cubicBezTo>
                  <a:pt x="1081315" y="1582057"/>
                  <a:pt x="1081149" y="1598096"/>
                  <a:pt x="1088572" y="1611086"/>
                </a:cubicBezTo>
                <a:cubicBezTo>
                  <a:pt x="1096210" y="1624452"/>
                  <a:pt x="1109402" y="1633888"/>
                  <a:pt x="1121229" y="1643743"/>
                </a:cubicBezTo>
                <a:cubicBezTo>
                  <a:pt x="1147683" y="1665788"/>
                  <a:pt x="1191407" y="1684274"/>
                  <a:pt x="1219200" y="1698171"/>
                </a:cubicBezTo>
                <a:cubicBezTo>
                  <a:pt x="1226457" y="1716314"/>
                  <a:pt x="1224093" y="1742754"/>
                  <a:pt x="1240972" y="1752600"/>
                </a:cubicBezTo>
                <a:cubicBezTo>
                  <a:pt x="1272936" y="1771245"/>
                  <a:pt x="1313930" y="1765396"/>
                  <a:pt x="1349829" y="1774371"/>
                </a:cubicBezTo>
                <a:cubicBezTo>
                  <a:pt x="1364343" y="1778000"/>
                  <a:pt x="1378615" y="1782797"/>
                  <a:pt x="1393372" y="1785257"/>
                </a:cubicBezTo>
                <a:cubicBezTo>
                  <a:pt x="1439611" y="1792964"/>
                  <a:pt x="1547371" y="1802834"/>
                  <a:pt x="1589315" y="1807028"/>
                </a:cubicBezTo>
                <a:cubicBezTo>
                  <a:pt x="1611086" y="1814285"/>
                  <a:pt x="1635534" y="1816070"/>
                  <a:pt x="1654629" y="1828800"/>
                </a:cubicBezTo>
                <a:cubicBezTo>
                  <a:pt x="1729490" y="1878708"/>
                  <a:pt x="1695120" y="1864069"/>
                  <a:pt x="1752600" y="1883228"/>
                </a:cubicBezTo>
                <a:cubicBezTo>
                  <a:pt x="1759857" y="1890485"/>
                  <a:pt x="1765571" y="1899719"/>
                  <a:pt x="1774372" y="1905000"/>
                </a:cubicBezTo>
                <a:cubicBezTo>
                  <a:pt x="1784211" y="1910904"/>
                  <a:pt x="1796482" y="1911366"/>
                  <a:pt x="1807029" y="1915886"/>
                </a:cubicBezTo>
                <a:cubicBezTo>
                  <a:pt x="1821944" y="1922278"/>
                  <a:pt x="1835505" y="1931630"/>
                  <a:pt x="1850572" y="1937657"/>
                </a:cubicBezTo>
                <a:cubicBezTo>
                  <a:pt x="1871880" y="1946180"/>
                  <a:pt x="1915886" y="1959428"/>
                  <a:pt x="1915886" y="1959428"/>
                </a:cubicBezTo>
                <a:cubicBezTo>
                  <a:pt x="1953885" y="1997428"/>
                  <a:pt x="1927920" y="1977954"/>
                  <a:pt x="2002972" y="2002971"/>
                </a:cubicBezTo>
                <a:lnTo>
                  <a:pt x="2035629" y="2013857"/>
                </a:lnTo>
                <a:cubicBezTo>
                  <a:pt x="2050143" y="2024743"/>
                  <a:pt x="2062945" y="2038400"/>
                  <a:pt x="2079172" y="2046514"/>
                </a:cubicBezTo>
                <a:cubicBezTo>
                  <a:pt x="2153769" y="2083813"/>
                  <a:pt x="2237932" y="2074126"/>
                  <a:pt x="2318657" y="2079171"/>
                </a:cubicBezTo>
                <a:cubicBezTo>
                  <a:pt x="2367400" y="2076850"/>
                  <a:pt x="2638711" y="2065382"/>
                  <a:pt x="2710543" y="2057400"/>
                </a:cubicBezTo>
                <a:cubicBezTo>
                  <a:pt x="2721947" y="2056133"/>
                  <a:pt x="2732068" y="2049297"/>
                  <a:pt x="2743200" y="2046514"/>
                </a:cubicBezTo>
                <a:cubicBezTo>
                  <a:pt x="2761150" y="2042026"/>
                  <a:pt x="2779342" y="2038441"/>
                  <a:pt x="2797629" y="2035628"/>
                </a:cubicBezTo>
                <a:cubicBezTo>
                  <a:pt x="2826543" y="2031180"/>
                  <a:pt x="2855801" y="2029191"/>
                  <a:pt x="2884715" y="2024743"/>
                </a:cubicBezTo>
                <a:cubicBezTo>
                  <a:pt x="2919218" y="2019435"/>
                  <a:pt x="2974217" y="2007207"/>
                  <a:pt x="3004457" y="1992086"/>
                </a:cubicBezTo>
                <a:cubicBezTo>
                  <a:pt x="3018971" y="1984829"/>
                  <a:pt x="3032933" y="1976341"/>
                  <a:pt x="3048000" y="1970314"/>
                </a:cubicBezTo>
                <a:cubicBezTo>
                  <a:pt x="3069308" y="1961791"/>
                  <a:pt x="3113315" y="1948543"/>
                  <a:pt x="3113315" y="1948543"/>
                </a:cubicBezTo>
                <a:cubicBezTo>
                  <a:pt x="3120572" y="1941286"/>
                  <a:pt x="3125906" y="1931361"/>
                  <a:pt x="3135086" y="1926771"/>
                </a:cubicBezTo>
                <a:cubicBezTo>
                  <a:pt x="3173566" y="1907531"/>
                  <a:pt x="3204883" y="1905832"/>
                  <a:pt x="3243943" y="1894114"/>
                </a:cubicBezTo>
                <a:cubicBezTo>
                  <a:pt x="3352614" y="1861513"/>
                  <a:pt x="3265278" y="1878626"/>
                  <a:pt x="3385457" y="1861457"/>
                </a:cubicBezTo>
                <a:cubicBezTo>
                  <a:pt x="3396343" y="1857828"/>
                  <a:pt x="3407852" y="1855703"/>
                  <a:pt x="3418115" y="1850571"/>
                </a:cubicBezTo>
                <a:cubicBezTo>
                  <a:pt x="3429817" y="1844720"/>
                  <a:pt x="3438747" y="1833954"/>
                  <a:pt x="3450772" y="1828800"/>
                </a:cubicBezTo>
                <a:cubicBezTo>
                  <a:pt x="3499604" y="1807872"/>
                  <a:pt x="3484603" y="1828213"/>
                  <a:pt x="3526972" y="1807028"/>
                </a:cubicBezTo>
                <a:cubicBezTo>
                  <a:pt x="3538674" y="1801177"/>
                  <a:pt x="3548743" y="1792514"/>
                  <a:pt x="3559629" y="1785257"/>
                </a:cubicBezTo>
                <a:cubicBezTo>
                  <a:pt x="3566886" y="1774371"/>
                  <a:pt x="3576246" y="1764625"/>
                  <a:pt x="3581400" y="1752600"/>
                </a:cubicBezTo>
                <a:cubicBezTo>
                  <a:pt x="3587293" y="1738849"/>
                  <a:pt x="3584863" y="1722047"/>
                  <a:pt x="3592286" y="1709057"/>
                </a:cubicBezTo>
                <a:cubicBezTo>
                  <a:pt x="3599924" y="1695691"/>
                  <a:pt x="3615995" y="1688927"/>
                  <a:pt x="3624943" y="1676400"/>
                </a:cubicBezTo>
                <a:cubicBezTo>
                  <a:pt x="3666979" y="1617550"/>
                  <a:pt x="3620620" y="1641556"/>
                  <a:pt x="3679372" y="1621971"/>
                </a:cubicBezTo>
                <a:cubicBezTo>
                  <a:pt x="3690258" y="1611085"/>
                  <a:pt x="3704391" y="1602680"/>
                  <a:pt x="3712029" y="1589314"/>
                </a:cubicBezTo>
                <a:cubicBezTo>
                  <a:pt x="3719452" y="1576324"/>
                  <a:pt x="3716224" y="1559153"/>
                  <a:pt x="3722915" y="1545771"/>
                </a:cubicBezTo>
                <a:cubicBezTo>
                  <a:pt x="3731029" y="1529544"/>
                  <a:pt x="3744686" y="1516742"/>
                  <a:pt x="3755572" y="1502228"/>
                </a:cubicBezTo>
                <a:cubicBezTo>
                  <a:pt x="3759200" y="1487714"/>
                  <a:pt x="3760564" y="1472437"/>
                  <a:pt x="3766457" y="1458686"/>
                </a:cubicBezTo>
                <a:cubicBezTo>
                  <a:pt x="3771611" y="1446661"/>
                  <a:pt x="3783635" y="1438278"/>
                  <a:pt x="3788229" y="1426028"/>
                </a:cubicBezTo>
                <a:cubicBezTo>
                  <a:pt x="3794726" y="1408704"/>
                  <a:pt x="3795486" y="1389743"/>
                  <a:pt x="3799115" y="1371600"/>
                </a:cubicBezTo>
                <a:cubicBezTo>
                  <a:pt x="3794484" y="1302138"/>
                  <a:pt x="3796388" y="1223719"/>
                  <a:pt x="3777343" y="1153886"/>
                </a:cubicBezTo>
                <a:cubicBezTo>
                  <a:pt x="3771305" y="1131745"/>
                  <a:pt x="3762829" y="1110343"/>
                  <a:pt x="3755572" y="1088571"/>
                </a:cubicBezTo>
                <a:cubicBezTo>
                  <a:pt x="3751943" y="1077685"/>
                  <a:pt x="3746936" y="1067166"/>
                  <a:pt x="3744686" y="1055914"/>
                </a:cubicBezTo>
                <a:cubicBezTo>
                  <a:pt x="3741057" y="1037771"/>
                  <a:pt x="3740296" y="1018810"/>
                  <a:pt x="3733800" y="1001486"/>
                </a:cubicBezTo>
                <a:cubicBezTo>
                  <a:pt x="3705991" y="927328"/>
                  <a:pt x="3712029" y="1008905"/>
                  <a:pt x="3712029" y="93617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299857" y="4970321"/>
            <a:ext cx="2072829" cy="1419593"/>
          </a:xfrm>
          <a:custGeom>
            <a:avLst/>
            <a:gdLst>
              <a:gd name="connsiteX0" fmla="*/ 0 w 2072829"/>
              <a:gd name="connsiteY0" fmla="*/ 1419593 h 1419593"/>
              <a:gd name="connsiteX1" fmla="*/ 1240972 w 2072829"/>
              <a:gd name="connsiteY1" fmla="*/ 276593 h 1419593"/>
              <a:gd name="connsiteX2" fmla="*/ 2002972 w 2072829"/>
              <a:gd name="connsiteY2" fmla="*/ 37108 h 1419593"/>
              <a:gd name="connsiteX3" fmla="*/ 1992086 w 2072829"/>
              <a:gd name="connsiteY3" fmla="*/ 4450 h 1419593"/>
            </a:gdLst>
            <a:ahLst/>
            <a:cxnLst>
              <a:cxn ang="0">
                <a:pos x="connsiteX0" y="connsiteY0"/>
              </a:cxn>
              <a:cxn ang="0">
                <a:pos x="connsiteX1" y="connsiteY1"/>
              </a:cxn>
              <a:cxn ang="0">
                <a:pos x="connsiteX2" y="connsiteY2"/>
              </a:cxn>
              <a:cxn ang="0">
                <a:pos x="connsiteX3" y="connsiteY3"/>
              </a:cxn>
            </a:cxnLst>
            <a:rect l="l" t="t" r="r" b="b"/>
            <a:pathLst>
              <a:path w="2072829" h="1419593">
                <a:moveTo>
                  <a:pt x="0" y="1419593"/>
                </a:moveTo>
                <a:cubicBezTo>
                  <a:pt x="453571" y="963300"/>
                  <a:pt x="907143" y="507007"/>
                  <a:pt x="1240972" y="276593"/>
                </a:cubicBezTo>
                <a:cubicBezTo>
                  <a:pt x="1574801" y="46179"/>
                  <a:pt x="1877786" y="82465"/>
                  <a:pt x="2002972" y="37108"/>
                </a:cubicBezTo>
                <a:cubicBezTo>
                  <a:pt x="2128158" y="-8249"/>
                  <a:pt x="2060122" y="-1900"/>
                  <a:pt x="1992086" y="44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xplosion 2 21"/>
          <p:cNvSpPr/>
          <p:nvPr/>
        </p:nvSpPr>
        <p:spPr>
          <a:xfrm>
            <a:off x="5271897" y="5026733"/>
            <a:ext cx="562846" cy="409206"/>
          </a:xfrm>
          <a:prstGeom prst="irregularSeal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1" name="Straight Arrow Connector 10"/>
          <p:cNvCxnSpPr>
            <a:stCxn id="17" idx="73"/>
          </p:cNvCxnSpPr>
          <p:nvPr/>
        </p:nvCxnSpPr>
        <p:spPr>
          <a:xfrm flipH="1" flipV="1">
            <a:off x="5191893" y="3458719"/>
            <a:ext cx="375086" cy="598419"/>
          </a:xfrm>
          <a:prstGeom prst="straightConnector1">
            <a:avLst/>
          </a:prstGeom>
          <a:ln w="1905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Explosion 2 26"/>
          <p:cNvSpPr/>
          <p:nvPr/>
        </p:nvSpPr>
        <p:spPr>
          <a:xfrm rot="21218311">
            <a:off x="4846619" y="3190535"/>
            <a:ext cx="457200" cy="570197"/>
          </a:xfrm>
          <a:prstGeom prst="irregularSeal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TextBox 4"/>
          <p:cNvSpPr txBox="1"/>
          <p:nvPr/>
        </p:nvSpPr>
        <p:spPr>
          <a:xfrm>
            <a:off x="8192267" y="6488668"/>
            <a:ext cx="545342" cy="307777"/>
          </a:xfrm>
          <a:prstGeom prst="rect">
            <a:avLst/>
          </a:prstGeom>
          <a:noFill/>
        </p:spPr>
        <p:txBody>
          <a:bodyPr wrap="none" rtlCol="0">
            <a:spAutoFit/>
          </a:bodyPr>
          <a:lstStyle/>
          <a:p>
            <a:r>
              <a:rPr lang="en-US" sz="1400" dirty="0" err="1" smtClean="0">
                <a:solidFill>
                  <a:schemeClr val="bg2"/>
                </a:solidFill>
              </a:rPr>
              <a:t>Lidar</a:t>
            </a:r>
            <a:endParaRPr lang="en-US" sz="1400" dirty="0">
              <a:solidFill>
                <a:schemeClr val="bg2"/>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251712914"/>
              </p:ext>
            </p:extLst>
          </p:nvPr>
        </p:nvGraphicFramePr>
        <p:xfrm>
          <a:off x="3921125" y="5943600"/>
          <a:ext cx="1303338" cy="381000"/>
        </p:xfrm>
        <a:graphic>
          <a:graphicData uri="http://schemas.openxmlformats.org/presentationml/2006/ole">
            <mc:AlternateContent xmlns:mc="http://schemas.openxmlformats.org/markup-compatibility/2006">
              <mc:Choice xmlns:v="urn:schemas-microsoft-com:vml" Requires="v">
                <p:oleObj spid="_x0000_s5246" name="Equation" r:id="rId5" imgW="825500" imgH="241300" progId="Equation.3">
                  <p:embed/>
                </p:oleObj>
              </mc:Choice>
              <mc:Fallback>
                <p:oleObj name="Equation" r:id="rId5" imgW="825500" imgH="241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1125" y="5943600"/>
                        <a:ext cx="130333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019209750"/>
              </p:ext>
            </p:extLst>
          </p:nvPr>
        </p:nvGraphicFramePr>
        <p:xfrm>
          <a:off x="3197225" y="5299075"/>
          <a:ext cx="1122363" cy="381000"/>
        </p:xfrm>
        <a:graphic>
          <a:graphicData uri="http://schemas.openxmlformats.org/presentationml/2006/ole">
            <mc:AlternateContent xmlns:mc="http://schemas.openxmlformats.org/markup-compatibility/2006">
              <mc:Choice xmlns:v="urn:schemas-microsoft-com:vml" Requires="v">
                <p:oleObj spid="_x0000_s5247" name="Equation" r:id="rId7" imgW="711000" imgH="241200" progId="Equation.3">
                  <p:embed/>
                </p:oleObj>
              </mc:Choice>
              <mc:Fallback>
                <p:oleObj name="Equation" r:id="rId7" imgW="711000" imgH="241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7225" y="5299075"/>
                        <a:ext cx="112236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10276379"/>
              </p:ext>
            </p:extLst>
          </p:nvPr>
        </p:nvGraphicFramePr>
        <p:xfrm>
          <a:off x="2156894" y="1711755"/>
          <a:ext cx="1122363" cy="381000"/>
        </p:xfrm>
        <a:graphic>
          <a:graphicData uri="http://schemas.openxmlformats.org/presentationml/2006/ole">
            <mc:AlternateContent xmlns:mc="http://schemas.openxmlformats.org/markup-compatibility/2006">
              <mc:Choice xmlns:v="urn:schemas-microsoft-com:vml" Requires="v">
                <p:oleObj spid="_x0000_s5248" name="Equation" r:id="rId9" imgW="711000" imgH="241200" progId="Equation.3">
                  <p:embed/>
                </p:oleObj>
              </mc:Choice>
              <mc:Fallback>
                <p:oleObj name="Equation" r:id="rId9" imgW="711000" imgH="2412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56894" y="1711755"/>
                        <a:ext cx="1122363"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69180354"/>
              </p:ext>
            </p:extLst>
          </p:nvPr>
        </p:nvGraphicFramePr>
        <p:xfrm>
          <a:off x="5995988" y="4610100"/>
          <a:ext cx="361950" cy="339725"/>
        </p:xfrm>
        <a:graphic>
          <a:graphicData uri="http://schemas.openxmlformats.org/presentationml/2006/ole">
            <mc:AlternateContent xmlns:mc="http://schemas.openxmlformats.org/markup-compatibility/2006">
              <mc:Choice xmlns:v="urn:schemas-microsoft-com:vml" Requires="v">
                <p:oleObj spid="_x0000_s5249" name="Equation" r:id="rId11" imgW="228600" imgH="215640" progId="Equation.3">
                  <p:embed/>
                </p:oleObj>
              </mc:Choice>
              <mc:Fallback>
                <p:oleObj name="Equation" r:id="rId11" imgW="228600" imgH="2156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95988" y="4610100"/>
                        <a:ext cx="361950" cy="339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0664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
                                        <p:tgtEl>
                                          <p:spTgt spid="3"/>
                                        </p:tgtEl>
                                      </p:cBhvr>
                                    </p:animEffect>
                                  </p:childTnLst>
                                </p:cTn>
                              </p:par>
                            </p:childTnLst>
                          </p:cTn>
                        </p:par>
                        <p:par>
                          <p:cTn id="8" fill="hold">
                            <p:stCondLst>
                              <p:cond delay="3000"/>
                            </p:stCondLst>
                            <p:childTnLst>
                              <p:par>
                                <p:cTn id="9" presetID="10" presetClass="entr" presetSubtype="0" fill="hold" grpId="0" nodeType="afterEffect">
                                  <p:stCondLst>
                                    <p:cond delay="150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0"/>
                                        <p:tgtEl>
                                          <p:spTgt spid="20"/>
                                        </p:tgtEl>
                                      </p:cBhvr>
                                    </p:animEffect>
                                  </p:childTnLst>
                                </p:cTn>
                              </p:par>
                            </p:childTnLst>
                          </p:cTn>
                        </p:par>
                        <p:par>
                          <p:cTn id="12" fill="hold">
                            <p:stCondLst>
                              <p:cond delay="6500"/>
                            </p:stCondLst>
                            <p:childTnLst>
                              <p:par>
                                <p:cTn id="13" presetID="22" presetClass="entr" presetSubtype="8" fill="hold" grpId="0" nodeType="afterEffect">
                                  <p:stCondLst>
                                    <p:cond delay="200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3000"/>
                                        <p:tgtEl>
                                          <p:spTgt spid="17"/>
                                        </p:tgtEl>
                                      </p:cBhvr>
                                    </p:animEffect>
                                  </p:childTnLst>
                                </p:cTn>
                              </p:par>
                            </p:childTnLst>
                          </p:cTn>
                        </p:par>
                        <p:par>
                          <p:cTn id="16" fill="hold">
                            <p:stCondLst>
                              <p:cond delay="11500"/>
                            </p:stCondLst>
                            <p:childTnLst>
                              <p:par>
                                <p:cTn id="17" presetID="53" presetClass="entr" presetSubtype="16" repeatCount="400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ppt_w</p:attrName>
                                        </p:attrNameLst>
                                      </p:cBhvr>
                                      <p:tavLst>
                                        <p:tav tm="0">
                                          <p:val>
                                            <p:fltVal val="0"/>
                                          </p:val>
                                        </p:tav>
                                        <p:tav tm="100000">
                                          <p:val>
                                            <p:strVal val="#ppt_w"/>
                                          </p:val>
                                        </p:tav>
                                      </p:tavLst>
                                    </p:anim>
                                    <p:anim calcmode="lin" valueType="num">
                                      <p:cBhvr>
                                        <p:cTn id="20" dur="1000" fill="hold"/>
                                        <p:tgtEl>
                                          <p:spTgt spid="22"/>
                                        </p:tgtEl>
                                        <p:attrNameLst>
                                          <p:attrName>ppt_h</p:attrName>
                                        </p:attrNameLst>
                                      </p:cBhvr>
                                      <p:tavLst>
                                        <p:tav tm="0">
                                          <p:val>
                                            <p:fltVal val="0"/>
                                          </p:val>
                                        </p:tav>
                                        <p:tav tm="100000">
                                          <p:val>
                                            <p:strVal val="#ppt_h"/>
                                          </p:val>
                                        </p:tav>
                                      </p:tavLst>
                                    </p:anim>
                                    <p:animEffect transition="in" filter="fade">
                                      <p:cBhvr>
                                        <p:cTn id="21" dur="1000"/>
                                        <p:tgtEl>
                                          <p:spTgt spid="22"/>
                                        </p:tgtEl>
                                      </p:cBhvr>
                                    </p:animEffect>
                                  </p:childTnLst>
                                </p:cTn>
                              </p:par>
                            </p:childTnLst>
                          </p:cTn>
                        </p:par>
                        <p:par>
                          <p:cTn id="22" fill="hold">
                            <p:stCondLst>
                              <p:cond delay="15500"/>
                            </p:stCondLst>
                            <p:childTnLst>
                              <p:par>
                                <p:cTn id="23" presetID="22" presetClass="entr" presetSubtype="4" fill="hold" nodeType="after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par>
                          <p:cTn id="26" fill="hold">
                            <p:stCondLst>
                              <p:cond delay="17000"/>
                            </p:stCondLst>
                            <p:childTnLst>
                              <p:par>
                                <p:cTn id="27" presetID="31" presetClass="entr" presetSubtype="0" repeatCount="300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1000" fill="hold"/>
                                        <p:tgtEl>
                                          <p:spTgt spid="27"/>
                                        </p:tgtEl>
                                        <p:attrNameLst>
                                          <p:attrName>ppt_w</p:attrName>
                                        </p:attrNameLst>
                                      </p:cBhvr>
                                      <p:tavLst>
                                        <p:tav tm="0">
                                          <p:val>
                                            <p:fltVal val="0"/>
                                          </p:val>
                                        </p:tav>
                                        <p:tav tm="100000">
                                          <p:val>
                                            <p:strVal val="#ppt_w"/>
                                          </p:val>
                                        </p:tav>
                                      </p:tavLst>
                                    </p:anim>
                                    <p:anim calcmode="lin" valueType="num">
                                      <p:cBhvr>
                                        <p:cTn id="30" dur="1000" fill="hold"/>
                                        <p:tgtEl>
                                          <p:spTgt spid="27"/>
                                        </p:tgtEl>
                                        <p:attrNameLst>
                                          <p:attrName>ppt_h</p:attrName>
                                        </p:attrNameLst>
                                      </p:cBhvr>
                                      <p:tavLst>
                                        <p:tav tm="0">
                                          <p:val>
                                            <p:fltVal val="0"/>
                                          </p:val>
                                        </p:tav>
                                        <p:tav tm="100000">
                                          <p:val>
                                            <p:strVal val="#ppt_h"/>
                                          </p:val>
                                        </p:tav>
                                      </p:tavLst>
                                    </p:anim>
                                    <p:anim calcmode="lin" valueType="num">
                                      <p:cBhvr>
                                        <p:cTn id="31" dur="1000" fill="hold"/>
                                        <p:tgtEl>
                                          <p:spTgt spid="27"/>
                                        </p:tgtEl>
                                        <p:attrNameLst>
                                          <p:attrName>style.rotation</p:attrName>
                                        </p:attrNameLst>
                                      </p:cBhvr>
                                      <p:tavLst>
                                        <p:tav tm="0">
                                          <p:val>
                                            <p:fltVal val="90"/>
                                          </p:val>
                                        </p:tav>
                                        <p:tav tm="100000">
                                          <p:val>
                                            <p:fltVal val="0"/>
                                          </p:val>
                                        </p:tav>
                                      </p:tavLst>
                                    </p:anim>
                                    <p:animEffect transition="in" filter="fade">
                                      <p:cBhvr>
                                        <p:cTn id="32" dur="1000"/>
                                        <p:tgtEl>
                                          <p:spTgt spid="27"/>
                                        </p:tgtEl>
                                      </p:cBhvr>
                                    </p:animEffect>
                                  </p:childTnLst>
                                </p:cTn>
                              </p:par>
                            </p:childTnLst>
                          </p:cTn>
                        </p:par>
                        <p:par>
                          <p:cTn id="33" fill="hold">
                            <p:stCondLst>
                              <p:cond delay="20000"/>
                            </p:stCondLst>
                            <p:childTnLst>
                              <p:par>
                                <p:cTn id="34" presetID="10" presetClass="entr" presetSubtype="0" repeatCount="1000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par>
                                <p:cTn id="37" presetID="10" presetClass="entr" presetSubtype="0" repeatCount="1000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repeatCount="1000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repeatCount="1000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20" grpId="0" animBg="1"/>
      <p:bldP spid="22"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5UTC.tif"/>
          <p:cNvPicPr>
            <a:picLocks noChangeAspect="1"/>
          </p:cNvPicPr>
          <p:nvPr/>
        </p:nvPicPr>
        <p:blipFill>
          <a:blip r:embed="rId3" cstate="print"/>
          <a:stretch>
            <a:fillRect/>
          </a:stretch>
        </p:blipFill>
        <p:spPr>
          <a:xfrm>
            <a:off x="707366" y="661065"/>
            <a:ext cx="7878128" cy="6066473"/>
          </a:xfrm>
          <a:prstGeom prst="rect">
            <a:avLst/>
          </a:prstGeom>
          <a:ln>
            <a:noFill/>
          </a:ln>
          <a:effectLst>
            <a:outerShdw blurRad="50800" dist="38100" dir="2700000" algn="tl" rotWithShape="0">
              <a:prstClr val="black">
                <a:alpha val="40000"/>
              </a:prstClr>
            </a:outerShdw>
          </a:effectLst>
        </p:spPr>
      </p:pic>
      <p:sp>
        <p:nvSpPr>
          <p:cNvPr id="30" name="Rectangle 29"/>
          <p:cNvSpPr/>
          <p:nvPr/>
        </p:nvSpPr>
        <p:spPr>
          <a:xfrm>
            <a:off x="0" y="0"/>
            <a:ext cx="9144000" cy="533400"/>
          </a:xfrm>
          <a:prstGeom prst="rect">
            <a:avLst/>
          </a:prstGeom>
          <a:gradFill flip="none" rotWithShape="1">
            <a:gsLst>
              <a:gs pos="0">
                <a:schemeClr val="tx1"/>
              </a:gs>
              <a:gs pos="39999">
                <a:srgbClr val="0A128C"/>
              </a:gs>
              <a:gs pos="70000">
                <a:srgbClr val="181CC7"/>
              </a:gs>
              <a:gs pos="88000">
                <a:srgbClr val="0070C0"/>
              </a:gs>
              <a:gs pos="100000">
                <a:srgbClr val="0070C0"/>
              </a:gs>
            </a:gsLst>
            <a:lin ang="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effectLst>
                  <a:outerShdw blurRad="38100" dist="38100" dir="2700000" algn="tl">
                    <a:srgbClr val="000000">
                      <a:alpha val="43137"/>
                    </a:srgbClr>
                  </a:outerShdw>
                </a:effectLst>
              </a:rPr>
              <a:t>East </a:t>
            </a:r>
            <a:r>
              <a:rPr lang="en-US" sz="2400" dirty="0">
                <a:effectLst>
                  <a:outerShdw blurRad="38100" dist="38100" dir="2700000" algn="tl">
                    <a:srgbClr val="000000">
                      <a:alpha val="43137"/>
                    </a:srgbClr>
                  </a:outerShdw>
                </a:effectLst>
              </a:rPr>
              <a:t>S</a:t>
            </a:r>
            <a:r>
              <a:rPr lang="en-US" sz="2400" dirty="0" smtClean="0">
                <a:effectLst>
                  <a:outerShdw blurRad="38100" dist="38100" dir="2700000" algn="tl">
                    <a:srgbClr val="000000">
                      <a:alpha val="43137"/>
                    </a:srgbClr>
                  </a:outerShdw>
                </a:effectLst>
              </a:rPr>
              <a:t>lope </a:t>
            </a:r>
            <a:r>
              <a:rPr lang="en-US" sz="2400" dirty="0" err="1" smtClean="0">
                <a:effectLst>
                  <a:outerShdw blurRad="38100" dist="38100" dir="2700000" algn="tl">
                    <a:srgbClr val="000000">
                      <a:alpha val="43137"/>
                    </a:srgbClr>
                  </a:outerShdw>
                </a:effectLst>
              </a:rPr>
              <a:t>LiDAR</a:t>
            </a:r>
            <a:r>
              <a:rPr lang="en-US" sz="2400" dirty="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- 4:41– 5:11 UTC </a:t>
            </a:r>
            <a:r>
              <a:rPr lang="en-US" sz="1600" dirty="0" smtClean="0">
                <a:effectLst>
                  <a:outerShdw blurRad="38100" dist="38100" dir="2700000" algn="tl">
                    <a:srgbClr val="000000">
                      <a:alpha val="43137"/>
                    </a:srgbClr>
                  </a:outerShdw>
                </a:effectLst>
              </a:rPr>
              <a:t>(22:41 – 23:11 MDT)</a:t>
            </a:r>
            <a:endParaRPr lang="en-US" sz="1600" dirty="0">
              <a:effectLst>
                <a:outerShdw blurRad="38100" dist="38100" dir="2700000" algn="tl">
                  <a:srgbClr val="000000">
                    <a:alpha val="43137"/>
                  </a:srgbClr>
                </a:outerShdw>
              </a:effectLst>
            </a:endParaRPr>
          </a:p>
        </p:txBody>
      </p:sp>
      <p:cxnSp>
        <p:nvCxnSpPr>
          <p:cNvPr id="24" name="Straight Connector 23"/>
          <p:cNvCxnSpPr/>
          <p:nvPr/>
        </p:nvCxnSpPr>
        <p:spPr>
          <a:xfrm>
            <a:off x="3206612" y="2109611"/>
            <a:ext cx="663130" cy="47978"/>
          </a:xfrm>
          <a:prstGeom prst="line">
            <a:avLst/>
          </a:prstGeom>
          <a:ln w="38100" cmpd="sng">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553436" y="4279601"/>
            <a:ext cx="653176" cy="47979"/>
          </a:xfrm>
          <a:prstGeom prst="line">
            <a:avLst/>
          </a:prstGeom>
          <a:ln w="38100" cmpd="sng">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3091324" y="4325625"/>
            <a:ext cx="661171" cy="53189"/>
          </a:xfrm>
          <a:prstGeom prst="line">
            <a:avLst/>
          </a:prstGeom>
          <a:ln w="38100" cmpd="sng">
            <a:solidFill>
              <a:srgbClr val="0000FF"/>
            </a:solidFill>
            <a:tailEnd type="triangle" w="med" len="med"/>
          </a:ln>
          <a:effectLst>
            <a:outerShdw blurRad="50800" dist="38100" dir="5400000" rotWithShape="0">
              <a:srgbClr val="000000">
                <a:alpha val="35000"/>
              </a:srgbClr>
            </a:outerShdw>
          </a:effectLst>
          <a:scene3d>
            <a:camera prst="orthographicFront">
              <a:rot lat="0" lon="10800000" rev="0"/>
            </a:camera>
            <a:lightRig rig="threePt" dir="t"/>
          </a:scene3d>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2330936" y="6150320"/>
            <a:ext cx="706360" cy="47647"/>
          </a:xfrm>
          <a:prstGeom prst="line">
            <a:avLst/>
          </a:prstGeom>
          <a:ln w="38100" cmpd="sng">
            <a:solidFill>
              <a:srgbClr val="0000FF"/>
            </a:solidFill>
            <a:tailEnd type="triangle" w="med" len="med"/>
          </a:ln>
          <a:effectLst>
            <a:outerShdw blurRad="50800" dist="38100" dir="5400000" rotWithShape="0">
              <a:srgbClr val="000000">
                <a:alpha val="35000"/>
              </a:srgbClr>
            </a:outerShdw>
          </a:effectLst>
          <a:scene3d>
            <a:camera prst="orthographicFront">
              <a:rot lat="0" lon="10800000" rev="0"/>
            </a:camera>
            <a:lightRig rig="threePt" dir="t"/>
          </a:scene3d>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1793049" y="6098751"/>
            <a:ext cx="653176" cy="47979"/>
          </a:xfrm>
          <a:prstGeom prst="line">
            <a:avLst/>
          </a:prstGeom>
          <a:ln w="38100" cmpd="sng">
            <a:solidFill>
              <a:srgbClr val="FF00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4800600" y="2316382"/>
            <a:ext cx="690563" cy="38101"/>
          </a:xfrm>
          <a:prstGeom prst="line">
            <a:avLst/>
          </a:prstGeom>
          <a:ln w="38100" cmpd="sng">
            <a:solidFill>
              <a:srgbClr val="0000FF"/>
            </a:solidFill>
            <a:tailEnd type="triangle" w="med" len="med"/>
          </a:ln>
          <a:effectLst>
            <a:outerShdw blurRad="50800" dist="38100" dir="5400000" rotWithShape="0">
              <a:srgbClr val="000000">
                <a:alpha val="35000"/>
              </a:srgbClr>
            </a:outerShdw>
          </a:effectLst>
          <a:scene3d>
            <a:camera prst="orthographicFront">
              <a:rot lat="0" lon="10800000" rev="0"/>
            </a:camera>
            <a:lightRig rig="threePt" dir="t"/>
          </a:scene3d>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2743757"/>
      </p:ext>
    </p:extLst>
  </p:cSld>
  <p:clrMapOvr>
    <a:masterClrMapping/>
  </p:clrMapOv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repeatCount="2000" fill="hold" nodeType="clickEffect" p14:presetBounceEnd="35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35000">
                                          <p:cBhvr additive="base">
                                            <p:cTn id="7" dur="1000" fill="hold"/>
                                            <p:tgtEl>
                                              <p:spTgt spid="24"/>
                                            </p:tgtEl>
                                            <p:attrNameLst>
                                              <p:attrName>ppt_x</p:attrName>
                                            </p:attrNameLst>
                                          </p:cBhvr>
                                          <p:tavLst>
                                            <p:tav tm="0">
                                              <p:val>
                                                <p:strVal val="0-#ppt_w/2"/>
                                              </p:val>
                                            </p:tav>
                                            <p:tav tm="100000">
                                              <p:val>
                                                <p:strVal val="#ppt_x"/>
                                              </p:val>
                                            </p:tav>
                                          </p:tavLst>
                                        </p:anim>
                                        <p:anim calcmode="lin" valueType="num" p14:bounceEnd="35000">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repeatCount="2000" fill="hold"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500" fill="hold"/>
                                            <p:tgtEl>
                                              <p:spTgt spid="51"/>
                                            </p:tgtEl>
                                            <p:attrNameLst>
                                              <p:attrName>ppt_x</p:attrName>
                                            </p:attrNameLst>
                                          </p:cBhvr>
                                          <p:tavLst>
                                            <p:tav tm="0">
                                              <p:val>
                                                <p:strVal val="1+#ppt_w/2"/>
                                              </p:val>
                                            </p:tav>
                                            <p:tav tm="100000">
                                              <p:val>
                                                <p:strVal val="#ppt_x"/>
                                              </p:val>
                                            </p:tav>
                                          </p:tavLst>
                                        </p:anim>
                                        <p:anim calcmode="lin" valueType="num" p14:bounceEnd="52000">
                                          <p:cBhvr additive="base">
                                            <p:cTn id="1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0-#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1+#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repeatCount="200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repeatCount="200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1+#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0-#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1+#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UTC.tif"/>
          <p:cNvPicPr/>
          <p:nvPr/>
        </p:nvPicPr>
        <p:blipFill>
          <a:blip r:embed="rId3" cstate="print"/>
          <a:stretch>
            <a:fillRect/>
          </a:stretch>
        </p:blipFill>
        <p:spPr>
          <a:xfrm>
            <a:off x="304800" y="457201"/>
            <a:ext cx="4267200" cy="3276600"/>
          </a:xfrm>
          <a:prstGeom prst="rect">
            <a:avLst/>
          </a:prstGeom>
        </p:spPr>
      </p:pic>
      <p:pic>
        <p:nvPicPr>
          <p:cNvPr id="3" name="Picture 2" descr="ES2_TKE.tif"/>
          <p:cNvPicPr/>
          <p:nvPr/>
        </p:nvPicPr>
        <p:blipFill>
          <a:blip r:embed="rId4" cstate="print"/>
          <a:stretch>
            <a:fillRect/>
          </a:stretch>
        </p:blipFill>
        <p:spPr>
          <a:xfrm>
            <a:off x="3962400" y="3962400"/>
            <a:ext cx="4636008" cy="2728199"/>
          </a:xfrm>
          <a:prstGeom prst="rect">
            <a:avLst/>
          </a:prstGeom>
        </p:spPr>
      </p:pic>
      <p:pic>
        <p:nvPicPr>
          <p:cNvPr id="4" name="Picture 3" descr="ES2_W_vel.tif"/>
          <p:cNvPicPr/>
          <p:nvPr/>
        </p:nvPicPr>
        <p:blipFill>
          <a:blip r:embed="rId5" cstate="print"/>
          <a:stretch>
            <a:fillRect/>
          </a:stretch>
        </p:blipFill>
        <p:spPr>
          <a:xfrm>
            <a:off x="4419600" y="914400"/>
            <a:ext cx="4038600" cy="2118599"/>
          </a:xfrm>
          <a:prstGeom prst="rect">
            <a:avLst/>
          </a:prstGeom>
        </p:spPr>
      </p:pic>
      <p:sp>
        <p:nvSpPr>
          <p:cNvPr id="5" name="TextBox 4"/>
          <p:cNvSpPr txBox="1"/>
          <p:nvPr/>
        </p:nvSpPr>
        <p:spPr>
          <a:xfrm>
            <a:off x="914400" y="4419600"/>
            <a:ext cx="2811988" cy="1077218"/>
          </a:xfrm>
          <a:prstGeom prst="rect">
            <a:avLst/>
          </a:prstGeom>
          <a:noFill/>
        </p:spPr>
        <p:txBody>
          <a:bodyPr wrap="none" rtlCol="0">
            <a:spAutoFit/>
          </a:bodyPr>
          <a:lstStyle/>
          <a:p>
            <a:r>
              <a:rPr lang="en-US" sz="3200" b="1" dirty="0" smtClean="0"/>
              <a:t>Secondary </a:t>
            </a:r>
          </a:p>
          <a:p>
            <a:r>
              <a:rPr lang="en-US" sz="3200" b="1" dirty="0" smtClean="0"/>
              <a:t>	Collisions </a:t>
            </a:r>
            <a:endParaRPr lang="en-US" sz="3200" b="1" dirty="0"/>
          </a:p>
        </p:txBody>
      </p:sp>
    </p:spTree>
    <p:extLst>
      <p:ext uri="{BB962C8B-B14F-4D97-AF65-F5344CB8AC3E}">
        <p14:creationId xmlns:p14="http://schemas.microsoft.com/office/powerpoint/2010/main" val="21125075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Velocity_2012_1002_051055.tif"/>
          <p:cNvPicPr>
            <a:picLocks/>
          </p:cNvPicPr>
          <p:nvPr/>
        </p:nvPicPr>
        <p:blipFill>
          <a:blip r:embed="rId4" cstate="print"/>
          <a:srcRect l="12800" t="15598" r="17200" b="23243"/>
          <a:stretch>
            <a:fillRect/>
          </a:stretch>
        </p:blipFill>
        <p:spPr>
          <a:xfrm flipH="1">
            <a:off x="6141617" y="789709"/>
            <a:ext cx="2834640" cy="1234440"/>
          </a:xfrm>
          <a:prstGeom prst="rect">
            <a:avLst/>
          </a:prstGeom>
          <a:ln w="9525">
            <a:solidFill>
              <a:schemeClr val="tx1"/>
            </a:solidFill>
          </a:ln>
          <a:effectLst>
            <a:outerShdw blurRad="50800" dist="38100" dir="2700000" algn="tl" rotWithShape="0">
              <a:prstClr val="black">
                <a:alpha val="40000"/>
              </a:prstClr>
            </a:outerShdw>
          </a:effectLst>
        </p:spPr>
      </p:pic>
      <p:pic>
        <p:nvPicPr>
          <p:cNvPr id="19" name="Picture 18" descr="Velocity_2012_1002_045551.tif"/>
          <p:cNvPicPr>
            <a:picLocks/>
          </p:cNvPicPr>
          <p:nvPr/>
        </p:nvPicPr>
        <p:blipFill>
          <a:blip r:embed="rId5" cstate="print"/>
          <a:srcRect l="12437" t="15696" r="17516" b="22388"/>
          <a:stretch>
            <a:fillRect/>
          </a:stretch>
        </p:blipFill>
        <p:spPr>
          <a:xfrm flipH="1">
            <a:off x="3167145" y="786384"/>
            <a:ext cx="2834640" cy="1234440"/>
          </a:xfrm>
          <a:prstGeom prst="rect">
            <a:avLst/>
          </a:prstGeom>
          <a:ln>
            <a:solidFill>
              <a:schemeClr val="tx1"/>
            </a:solidFill>
          </a:ln>
          <a:effectLst>
            <a:outerShdw blurRad="50800" dist="38100" dir="2700000" algn="tl" rotWithShape="0">
              <a:prstClr val="black">
                <a:alpha val="40000"/>
              </a:prstClr>
            </a:outerShdw>
          </a:effectLst>
        </p:spPr>
      </p:pic>
      <p:pic>
        <p:nvPicPr>
          <p:cNvPr id="18" name="Picture 17" descr="Velocity_2012_1002_044051.tif"/>
          <p:cNvPicPr>
            <a:picLocks/>
          </p:cNvPicPr>
          <p:nvPr/>
        </p:nvPicPr>
        <p:blipFill>
          <a:blip r:embed="rId6" cstate="print"/>
          <a:srcRect l="12800" t="16967" r="17066" b="21873"/>
          <a:stretch>
            <a:fillRect/>
          </a:stretch>
        </p:blipFill>
        <p:spPr>
          <a:xfrm flipH="1">
            <a:off x="197010" y="781397"/>
            <a:ext cx="2831142" cy="1234440"/>
          </a:xfrm>
          <a:prstGeom prst="rect">
            <a:avLst/>
          </a:prstGeom>
          <a:ln w="9525">
            <a:solidFill>
              <a:schemeClr val="tx1"/>
            </a:solidFill>
          </a:ln>
          <a:effectLst>
            <a:outerShdw blurRad="50800" dist="38100" dir="2700000" algn="tl" rotWithShape="0">
              <a:prstClr val="black">
                <a:alpha val="40000"/>
              </a:prstClr>
            </a:outerShdw>
          </a:effectLst>
        </p:spPr>
      </p:pic>
      <p:sp>
        <p:nvSpPr>
          <p:cNvPr id="9" name="Rectangle 8"/>
          <p:cNvSpPr/>
          <p:nvPr/>
        </p:nvSpPr>
        <p:spPr>
          <a:xfrm>
            <a:off x="0" y="0"/>
            <a:ext cx="9144000" cy="533400"/>
          </a:xfrm>
          <a:prstGeom prst="rect">
            <a:avLst/>
          </a:prstGeom>
          <a:gradFill flip="none" rotWithShape="1">
            <a:gsLst>
              <a:gs pos="0">
                <a:schemeClr val="tx1"/>
              </a:gs>
              <a:gs pos="39999">
                <a:srgbClr val="0A128C"/>
              </a:gs>
              <a:gs pos="70000">
                <a:srgbClr val="181CC7"/>
              </a:gs>
              <a:gs pos="88000">
                <a:srgbClr val="0070C0"/>
              </a:gs>
              <a:gs pos="100000">
                <a:srgbClr val="0070C0"/>
              </a:gs>
            </a:gsLst>
            <a:lin ang="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bg1"/>
                </a:solidFill>
                <a:effectLst>
                  <a:outerShdw blurRad="38100" dist="38100" dir="2700000" algn="tl">
                    <a:srgbClr val="000000">
                      <a:alpha val="43137"/>
                    </a:srgbClr>
                  </a:outerShdw>
                </a:effectLst>
              </a:rPr>
              <a:t>Gravity </a:t>
            </a:r>
            <a:r>
              <a:rPr lang="en-US" sz="2400" dirty="0">
                <a:solidFill>
                  <a:schemeClr val="bg1"/>
                </a:solidFill>
                <a:effectLst>
                  <a:outerShdw blurRad="38100" dist="38100" dir="2700000" algn="tl">
                    <a:srgbClr val="000000">
                      <a:alpha val="43137"/>
                    </a:srgbClr>
                  </a:outerShdw>
                </a:effectLst>
              </a:rPr>
              <a:t>C</a:t>
            </a:r>
            <a:r>
              <a:rPr lang="en-US" sz="2400" dirty="0" smtClean="0">
                <a:solidFill>
                  <a:schemeClr val="bg1"/>
                </a:solidFill>
                <a:effectLst>
                  <a:outerShdw blurRad="38100" dist="38100" dir="2700000" algn="tl">
                    <a:srgbClr val="000000">
                      <a:alpha val="43137"/>
                    </a:srgbClr>
                  </a:outerShdw>
                </a:effectLst>
              </a:rPr>
              <a:t>urrents Collide</a:t>
            </a:r>
            <a:endParaRPr lang="en-US" sz="2400" dirty="0">
              <a:solidFill>
                <a:schemeClr val="bg1"/>
              </a:solidFill>
              <a:effectLst>
                <a:outerShdw blurRad="38100" dist="38100" dir="2700000" algn="tl">
                  <a:srgbClr val="000000">
                    <a:alpha val="43137"/>
                  </a:srgbClr>
                </a:outerShdw>
              </a:effectLst>
            </a:endParaRPr>
          </a:p>
        </p:txBody>
      </p:sp>
      <p:sp>
        <p:nvSpPr>
          <p:cNvPr id="23" name="TextBox 22"/>
          <p:cNvSpPr txBox="1"/>
          <p:nvPr/>
        </p:nvSpPr>
        <p:spPr>
          <a:xfrm>
            <a:off x="349135" y="2103119"/>
            <a:ext cx="2239090" cy="369332"/>
          </a:xfrm>
          <a:prstGeom prst="rect">
            <a:avLst/>
          </a:prstGeom>
          <a:noFill/>
        </p:spPr>
        <p:txBody>
          <a:bodyPr wrap="none" rtlCol="0">
            <a:spAutoFit/>
          </a:bodyPr>
          <a:lstStyle/>
          <a:p>
            <a:r>
              <a:rPr lang="en-US" dirty="0" smtClean="0"/>
              <a:t>4:41 UTC </a:t>
            </a:r>
            <a:r>
              <a:rPr lang="en-US" sz="1200" dirty="0" smtClean="0"/>
              <a:t>(22:41 MDT)</a:t>
            </a:r>
            <a:endParaRPr lang="en-US" dirty="0"/>
          </a:p>
        </p:txBody>
      </p:sp>
      <p:sp>
        <p:nvSpPr>
          <p:cNvPr id="24" name="TextBox 23"/>
          <p:cNvSpPr txBox="1"/>
          <p:nvPr/>
        </p:nvSpPr>
        <p:spPr>
          <a:xfrm>
            <a:off x="3333402" y="2103120"/>
            <a:ext cx="2239090" cy="369332"/>
          </a:xfrm>
          <a:prstGeom prst="rect">
            <a:avLst/>
          </a:prstGeom>
          <a:noFill/>
        </p:spPr>
        <p:txBody>
          <a:bodyPr wrap="none" rtlCol="0">
            <a:spAutoFit/>
          </a:bodyPr>
          <a:lstStyle/>
          <a:p>
            <a:r>
              <a:rPr lang="en-US" dirty="0" smtClean="0"/>
              <a:t>4:54 UTC </a:t>
            </a:r>
            <a:r>
              <a:rPr lang="en-US" sz="1200" dirty="0" smtClean="0"/>
              <a:t>(22:54 MDT)</a:t>
            </a:r>
            <a:endParaRPr lang="en-US" dirty="0"/>
          </a:p>
        </p:txBody>
      </p:sp>
      <p:sp>
        <p:nvSpPr>
          <p:cNvPr id="25" name="TextBox 24"/>
          <p:cNvSpPr txBox="1"/>
          <p:nvPr/>
        </p:nvSpPr>
        <p:spPr>
          <a:xfrm>
            <a:off x="6325986" y="2103121"/>
            <a:ext cx="2239090" cy="369332"/>
          </a:xfrm>
          <a:prstGeom prst="rect">
            <a:avLst/>
          </a:prstGeom>
          <a:noFill/>
        </p:spPr>
        <p:txBody>
          <a:bodyPr wrap="none" rtlCol="0">
            <a:spAutoFit/>
          </a:bodyPr>
          <a:lstStyle/>
          <a:p>
            <a:r>
              <a:rPr lang="en-US" dirty="0" smtClean="0"/>
              <a:t>5:11 UTC </a:t>
            </a:r>
            <a:r>
              <a:rPr lang="en-US" sz="1200" dirty="0" smtClean="0"/>
              <a:t>(23:11 MDT)</a:t>
            </a:r>
            <a:endParaRPr lang="en-US" sz="1200" dirty="0"/>
          </a:p>
        </p:txBody>
      </p:sp>
      <p:pic>
        <p:nvPicPr>
          <p:cNvPr id="2" name="GC_cut.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cstate="print">
            <a:lum contrast="10000"/>
          </a:blip>
          <a:stretch>
            <a:fillRect/>
          </a:stretch>
        </p:blipFill>
        <p:spPr>
          <a:xfrm>
            <a:off x="1325880" y="2651760"/>
            <a:ext cx="6507480" cy="3657600"/>
          </a:xfrm>
          <a:prstGeom prst="rect">
            <a:avLst/>
          </a:prstGeom>
          <a:ln>
            <a:solidFill>
              <a:schemeClr val="tx1"/>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8396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7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p:nvPr/>
        </p:nvPicPr>
        <p:blipFill rotWithShape="1">
          <a:blip r:embed="rId2" cstate="print">
            <a:extLst>
              <a:ext uri="{28A0092B-C50C-407E-A947-70E740481C1C}">
                <a14:useLocalDpi xmlns:a14="http://schemas.microsoft.com/office/drawing/2010/main" val="0"/>
              </a:ext>
            </a:extLst>
          </a:blip>
          <a:srcRect l="1" r="58426"/>
          <a:stretch/>
        </p:blipFill>
        <p:spPr bwMode="auto">
          <a:xfrm>
            <a:off x="423322" y="1524000"/>
            <a:ext cx="7391400" cy="5147353"/>
          </a:xfrm>
          <a:prstGeom prst="rect">
            <a:avLst/>
          </a:prstGeom>
          <a:noFill/>
          <a:ln>
            <a:noFill/>
          </a:ln>
        </p:spPr>
      </p:pic>
      <p:sp>
        <p:nvSpPr>
          <p:cNvPr id="3" name="TextBox 2"/>
          <p:cNvSpPr txBox="1"/>
          <p:nvPr/>
        </p:nvSpPr>
        <p:spPr>
          <a:xfrm>
            <a:off x="1600200" y="228423"/>
            <a:ext cx="6214522" cy="1446550"/>
          </a:xfrm>
          <a:prstGeom prst="rect">
            <a:avLst/>
          </a:prstGeom>
          <a:noFill/>
        </p:spPr>
        <p:txBody>
          <a:bodyPr wrap="none" rtlCol="0">
            <a:spAutoFit/>
          </a:bodyPr>
          <a:lstStyle/>
          <a:p>
            <a:r>
              <a:rPr lang="en-US" sz="4400" dirty="0" smtClean="0"/>
              <a:t>Eddy Diffusion Coefficient </a:t>
            </a:r>
          </a:p>
          <a:p>
            <a:pPr algn="ctr"/>
            <a:r>
              <a:rPr lang="en-US" sz="4400" dirty="0" smtClean="0"/>
              <a:t>for Modelers</a:t>
            </a:r>
            <a:endParaRPr lang="en-US" sz="4400" dirty="0"/>
          </a:p>
        </p:txBody>
      </p:sp>
    </p:spTree>
    <p:extLst>
      <p:ext uri="{BB962C8B-B14F-4D97-AF65-F5344CB8AC3E}">
        <p14:creationId xmlns:p14="http://schemas.microsoft.com/office/powerpoint/2010/main" val="36946801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MATERHORN-M</a:t>
            </a:r>
            <a:endParaRPr lang="en-US" dirty="0"/>
          </a:p>
        </p:txBody>
      </p:sp>
      <p:sp>
        <p:nvSpPr>
          <p:cNvPr id="3" name="Subtitle 2"/>
          <p:cNvSpPr>
            <a:spLocks noGrp="1"/>
          </p:cNvSpPr>
          <p:nvPr>
            <p:ph type="subTitle" idx="1"/>
          </p:nvPr>
        </p:nvSpPr>
        <p:spPr/>
        <p:txBody>
          <a:bodyPr/>
          <a:lstStyle/>
          <a:p>
            <a:r>
              <a:rPr lang="en-US" dirty="0" smtClean="0"/>
              <a:t>...Improving predictability on mesoscale</a:t>
            </a:r>
            <a:endParaRPr lang="en-US" dirty="0"/>
          </a:p>
        </p:txBody>
      </p:sp>
    </p:spTree>
    <p:extLst>
      <p:ext uri="{BB962C8B-B14F-4D97-AF65-F5344CB8AC3E}">
        <p14:creationId xmlns:p14="http://schemas.microsoft.com/office/powerpoint/2010/main" val="2471467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71" y="203287"/>
            <a:ext cx="8229600" cy="1143000"/>
          </a:xfrm>
        </p:spPr>
        <p:txBody>
          <a:bodyPr>
            <a:normAutofit fontScale="90000"/>
          </a:bodyPr>
          <a:lstStyle/>
          <a:p>
            <a:r>
              <a:rPr lang="en-US" dirty="0" smtClean="0"/>
              <a:t>Example - Improving Surface Forecasts</a:t>
            </a:r>
            <a:endParaRPr lang="en-US" dirty="0"/>
          </a:p>
        </p:txBody>
      </p:sp>
      <p:pic>
        <p:nvPicPr>
          <p:cNvPr id="6" name="Picture 5" descr="playasage_map (8).eps"/>
          <p:cNvPicPr>
            <a:picLocks noChangeAspect="1"/>
          </p:cNvPicPr>
          <p:nvPr/>
        </p:nvPicPr>
        <p:blipFill>
          <a:blip r:embed="rId3" cstate="print"/>
          <a:srcRect l="28235" t="58182" r="34118" b="16364"/>
          <a:stretch>
            <a:fillRect/>
          </a:stretch>
        </p:blipFill>
        <p:spPr>
          <a:xfrm>
            <a:off x="457200" y="1905042"/>
            <a:ext cx="2438400" cy="2133558"/>
          </a:xfrm>
          <a:prstGeom prst="rect">
            <a:avLst/>
          </a:prstGeom>
        </p:spPr>
      </p:pic>
      <p:sp>
        <p:nvSpPr>
          <p:cNvPr id="7" name="TextBox 6"/>
          <p:cNvSpPr txBox="1"/>
          <p:nvPr/>
        </p:nvSpPr>
        <p:spPr>
          <a:xfrm>
            <a:off x="962978" y="4419600"/>
            <a:ext cx="7494231" cy="1631216"/>
          </a:xfrm>
          <a:prstGeom prst="rect">
            <a:avLst/>
          </a:prstGeom>
          <a:noFill/>
        </p:spPr>
        <p:txBody>
          <a:bodyPr wrap="none" rtlCol="0">
            <a:spAutoFit/>
          </a:bodyPr>
          <a:lstStyle/>
          <a:p>
            <a:pPr algn="ctr"/>
            <a:r>
              <a:rPr lang="en-US" sz="2000" u="sng" dirty="0" smtClean="0"/>
              <a:t>Issue</a:t>
            </a:r>
            <a:r>
              <a:rPr lang="en-US" sz="2000" dirty="0" smtClean="0"/>
              <a:t>: Atmospheric models (e.g., WRF) are too warm at night over the </a:t>
            </a:r>
          </a:p>
          <a:p>
            <a:pPr algn="ctr"/>
            <a:r>
              <a:rPr lang="en-US" sz="2000" dirty="0" smtClean="0"/>
              <a:t>sagebrush region at DPG (systemic)</a:t>
            </a:r>
          </a:p>
          <a:p>
            <a:pPr algn="ctr"/>
            <a:endParaRPr lang="en-US" sz="2000" dirty="0" smtClean="0"/>
          </a:p>
          <a:p>
            <a:pPr algn="ctr"/>
            <a:r>
              <a:rPr lang="en-US" sz="2000" u="sng" dirty="0" smtClean="0"/>
              <a:t>Implications</a:t>
            </a:r>
            <a:r>
              <a:rPr lang="en-US" sz="2000" dirty="0" smtClean="0"/>
              <a:t>: Poorly simulated NBL -&gt; errors in the prediction of</a:t>
            </a:r>
          </a:p>
          <a:p>
            <a:pPr algn="ctr"/>
            <a:r>
              <a:rPr lang="en-US" sz="2000" dirty="0" smtClean="0"/>
              <a:t>near-surface winds and turbulence, dust emissions and transport, etc.</a:t>
            </a:r>
          </a:p>
        </p:txBody>
      </p:sp>
      <p:pic>
        <p:nvPicPr>
          <p:cNvPr id="8" name="Picture 7" descr="playa_sage_20112012_12Z (5).eps"/>
          <p:cNvPicPr>
            <a:picLocks noChangeAspect="1"/>
          </p:cNvPicPr>
          <p:nvPr/>
        </p:nvPicPr>
        <p:blipFill>
          <a:blip r:embed="rId4" cstate="print"/>
          <a:srcRect l="12941" t="65000" r="12353" b="9000"/>
          <a:stretch>
            <a:fillRect/>
          </a:stretch>
        </p:blipFill>
        <p:spPr>
          <a:xfrm>
            <a:off x="3048000" y="1676400"/>
            <a:ext cx="5943600" cy="2676908"/>
          </a:xfrm>
          <a:prstGeom prst="rect">
            <a:avLst/>
          </a:prstGeom>
        </p:spPr>
      </p:pic>
      <p:pic>
        <p:nvPicPr>
          <p:cNvPr id="5" name="Picture 4" descr="playa_sage_20112012_legend (1).eps"/>
          <p:cNvPicPr>
            <a:picLocks noChangeAspect="1"/>
          </p:cNvPicPr>
          <p:nvPr/>
        </p:nvPicPr>
        <p:blipFill>
          <a:blip r:embed="rId5" cstate="print"/>
          <a:srcRect l="15294" t="83545" r="68824" b="11091"/>
          <a:stretch>
            <a:fillRect/>
          </a:stretch>
        </p:blipFill>
        <p:spPr>
          <a:xfrm>
            <a:off x="7620000" y="1346287"/>
            <a:ext cx="1234487" cy="523721"/>
          </a:xfrm>
          <a:prstGeom prst="rect">
            <a:avLst/>
          </a:prstGeom>
        </p:spPr>
      </p:pic>
      <p:sp>
        <p:nvSpPr>
          <p:cNvPr id="4" name="Oval 3"/>
          <p:cNvSpPr/>
          <p:nvPr/>
        </p:nvSpPr>
        <p:spPr>
          <a:xfrm>
            <a:off x="1676400" y="2895600"/>
            <a:ext cx="990600" cy="762000"/>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1487" y="6220500"/>
            <a:ext cx="8763000" cy="646331"/>
          </a:xfrm>
          <a:prstGeom prst="rect">
            <a:avLst/>
          </a:prstGeom>
        </p:spPr>
        <p:txBody>
          <a:bodyPr wrap="square">
            <a:spAutoFit/>
          </a:bodyPr>
          <a:lstStyle/>
          <a:p>
            <a:r>
              <a:rPr lang="en-US" dirty="0"/>
              <a:t>Massey, J. D., W. J. </a:t>
            </a:r>
            <a:r>
              <a:rPr lang="en-US" dirty="0" err="1"/>
              <a:t>Steenburgh</a:t>
            </a:r>
            <a:r>
              <a:rPr lang="en-US" dirty="0"/>
              <a:t>, S. W. Hoch, and J. C. Knievel, 2014: </a:t>
            </a:r>
            <a:r>
              <a:rPr lang="en-US" i="1" dirty="0" smtClean="0"/>
              <a:t>J</a:t>
            </a:r>
            <a:r>
              <a:rPr lang="en-US" i="1" dirty="0"/>
              <a:t>. Appl. Meteor. </a:t>
            </a:r>
            <a:r>
              <a:rPr lang="en-US" i="1" dirty="0" err="1"/>
              <a:t>Clim</a:t>
            </a:r>
            <a:r>
              <a:rPr lang="en-US" dirty="0"/>
              <a:t>., </a:t>
            </a:r>
            <a:r>
              <a:rPr lang="en-US" b="1" dirty="0"/>
              <a:t>53</a:t>
            </a:r>
            <a:r>
              <a:rPr lang="en-US" dirty="0"/>
              <a:t>, 1976–1996.</a:t>
            </a:r>
          </a:p>
        </p:txBody>
      </p:sp>
    </p:spTree>
    <p:extLst>
      <p:ext uri="{BB962C8B-B14F-4D97-AF65-F5344CB8AC3E}">
        <p14:creationId xmlns:p14="http://schemas.microsoft.com/office/powerpoint/2010/main" val="166453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31" y="-152400"/>
            <a:ext cx="8229600" cy="1143000"/>
          </a:xfrm>
        </p:spPr>
        <p:txBody>
          <a:bodyPr/>
          <a:lstStyle/>
          <a:p>
            <a:r>
              <a:rPr lang="en-US" dirty="0" smtClean="0"/>
              <a:t>Example - Findings and Advances</a:t>
            </a:r>
            <a:endParaRPr lang="en-US" dirty="0"/>
          </a:p>
        </p:txBody>
      </p:sp>
      <p:sp>
        <p:nvSpPr>
          <p:cNvPr id="7" name="TextBox 6"/>
          <p:cNvSpPr txBox="1"/>
          <p:nvPr/>
        </p:nvSpPr>
        <p:spPr>
          <a:xfrm>
            <a:off x="291014" y="3048000"/>
            <a:ext cx="8562034" cy="369332"/>
          </a:xfrm>
          <a:prstGeom prst="rect">
            <a:avLst/>
          </a:prstGeom>
          <a:noFill/>
        </p:spPr>
        <p:txBody>
          <a:bodyPr wrap="none" rtlCol="0">
            <a:spAutoFit/>
          </a:bodyPr>
          <a:lstStyle/>
          <a:p>
            <a:pPr algn="ctr"/>
            <a:r>
              <a:rPr lang="en-US" u="sng" dirty="0" smtClean="0"/>
              <a:t>Error Sources</a:t>
            </a:r>
            <a:r>
              <a:rPr lang="en-US" dirty="0" smtClean="0"/>
              <a:t>: Initialization of soil moisture; Parameterization of soil thermal conductivity</a:t>
            </a:r>
          </a:p>
        </p:txBody>
      </p:sp>
      <p:pic>
        <p:nvPicPr>
          <p:cNvPr id="8" name="Picture 7" descr="smc_map (5).eps"/>
          <p:cNvPicPr>
            <a:picLocks noChangeAspect="1"/>
          </p:cNvPicPr>
          <p:nvPr/>
        </p:nvPicPr>
        <p:blipFill>
          <a:blip r:embed="rId3" cstate="print"/>
          <a:srcRect l="20941" t="37273" r="3529" b="48182"/>
          <a:stretch>
            <a:fillRect/>
          </a:stretch>
        </p:blipFill>
        <p:spPr>
          <a:xfrm>
            <a:off x="817753" y="895189"/>
            <a:ext cx="7246407" cy="1806048"/>
          </a:xfrm>
          <a:prstGeom prst="rect">
            <a:avLst/>
          </a:prstGeom>
        </p:spPr>
      </p:pic>
      <p:pic>
        <p:nvPicPr>
          <p:cNvPr id="9" name="Picture 8" descr="smc_map_colorbar.eps"/>
          <p:cNvPicPr>
            <a:picLocks noChangeAspect="1"/>
          </p:cNvPicPr>
          <p:nvPr/>
        </p:nvPicPr>
        <p:blipFill>
          <a:blip r:embed="rId4" cstate="print"/>
          <a:srcRect l="24706" t="81818" r="20000" b="13636"/>
          <a:stretch>
            <a:fillRect/>
          </a:stretch>
        </p:blipFill>
        <p:spPr>
          <a:xfrm>
            <a:off x="2473772" y="2819400"/>
            <a:ext cx="3200400" cy="330438"/>
          </a:xfrm>
          <a:prstGeom prst="rect">
            <a:avLst/>
          </a:prstGeom>
        </p:spPr>
      </p:pic>
      <p:pic>
        <p:nvPicPr>
          <p:cNvPr id="10" name="Picture 9" descr="MP81_vs_J75_all (2).eps"/>
          <p:cNvPicPr>
            <a:picLocks noChangeAspect="1"/>
          </p:cNvPicPr>
          <p:nvPr/>
        </p:nvPicPr>
        <p:blipFill>
          <a:blip r:embed="rId5" cstate="print"/>
          <a:srcRect l="16471" t="64545" r="7059" b="9091"/>
          <a:stretch>
            <a:fillRect/>
          </a:stretch>
        </p:blipFill>
        <p:spPr>
          <a:xfrm>
            <a:off x="1981200" y="838200"/>
            <a:ext cx="5181600" cy="2243779"/>
          </a:xfrm>
          <a:prstGeom prst="rect">
            <a:avLst/>
          </a:prstGeom>
        </p:spPr>
      </p:pic>
      <p:pic>
        <p:nvPicPr>
          <p:cNvPr id="11" name="Picture 10" descr="09222011_Bias (3).eps"/>
          <p:cNvPicPr>
            <a:picLocks noChangeAspect="1"/>
          </p:cNvPicPr>
          <p:nvPr/>
        </p:nvPicPr>
        <p:blipFill>
          <a:blip r:embed="rId6" cstate="print"/>
          <a:srcRect l="14941" t="33636" r="57647" b="49091"/>
          <a:stretch>
            <a:fillRect/>
          </a:stretch>
        </p:blipFill>
        <p:spPr>
          <a:xfrm>
            <a:off x="1828800" y="3443057"/>
            <a:ext cx="2738227" cy="2233072"/>
          </a:xfrm>
          <a:prstGeom prst="rect">
            <a:avLst/>
          </a:prstGeom>
        </p:spPr>
      </p:pic>
      <p:pic>
        <p:nvPicPr>
          <p:cNvPr id="12" name="Picture 11" descr="09222011_Bias (3).eps"/>
          <p:cNvPicPr>
            <a:picLocks noChangeAspect="1"/>
          </p:cNvPicPr>
          <p:nvPr/>
        </p:nvPicPr>
        <p:blipFill>
          <a:blip r:embed="rId7" cstate="print"/>
          <a:srcRect l="65882" t="68182" r="10588" b="11545"/>
          <a:stretch>
            <a:fillRect/>
          </a:stretch>
        </p:blipFill>
        <p:spPr>
          <a:xfrm>
            <a:off x="4525729" y="3451189"/>
            <a:ext cx="2362200" cy="2633925"/>
          </a:xfrm>
          <a:prstGeom prst="rect">
            <a:avLst/>
          </a:prstGeom>
        </p:spPr>
      </p:pic>
      <p:pic>
        <p:nvPicPr>
          <p:cNvPr id="13" name="Picture 12" descr="09222011_Bias (3).eps"/>
          <p:cNvPicPr>
            <a:picLocks noChangeAspect="1"/>
          </p:cNvPicPr>
          <p:nvPr/>
        </p:nvPicPr>
        <p:blipFill>
          <a:blip r:embed="rId8" cstate="print"/>
          <a:srcRect l="42353" t="85182" r="34118" b="11545"/>
          <a:stretch>
            <a:fillRect/>
          </a:stretch>
        </p:blipFill>
        <p:spPr>
          <a:xfrm>
            <a:off x="2239097" y="5676130"/>
            <a:ext cx="2332904" cy="419870"/>
          </a:xfrm>
          <a:prstGeom prst="rect">
            <a:avLst/>
          </a:prstGeom>
        </p:spPr>
      </p:pic>
      <p:sp>
        <p:nvSpPr>
          <p:cNvPr id="14" name="TextBox 13"/>
          <p:cNvSpPr txBox="1"/>
          <p:nvPr/>
        </p:nvSpPr>
        <p:spPr>
          <a:xfrm>
            <a:off x="749996" y="6096000"/>
            <a:ext cx="7551466" cy="646331"/>
          </a:xfrm>
          <a:prstGeom prst="rect">
            <a:avLst/>
          </a:prstGeom>
          <a:noFill/>
        </p:spPr>
        <p:txBody>
          <a:bodyPr wrap="none" rtlCol="0">
            <a:spAutoFit/>
          </a:bodyPr>
          <a:lstStyle/>
          <a:p>
            <a:pPr algn="ctr"/>
            <a:r>
              <a:rPr lang="en-US" u="sng" dirty="0" smtClean="0"/>
              <a:t>Advances</a:t>
            </a:r>
            <a:r>
              <a:rPr lang="en-US" dirty="0" smtClean="0"/>
              <a:t>: Improved initialization and parameterization of soil characteristics</a:t>
            </a:r>
            <a:endParaRPr lang="en-US" dirty="0"/>
          </a:p>
          <a:p>
            <a:pPr algn="ctr"/>
            <a:r>
              <a:rPr lang="en-US" u="sng" dirty="0" smtClean="0"/>
              <a:t>Remaining Challenge</a:t>
            </a:r>
            <a:r>
              <a:rPr lang="en-US" dirty="0" smtClean="0"/>
              <a:t>: Improving soil moisture analyses in data sparse regions</a:t>
            </a:r>
          </a:p>
        </p:txBody>
      </p:sp>
      <p:pic>
        <p:nvPicPr>
          <p:cNvPr id="15" name="Picture 14" descr="ensemble_legend.eps"/>
          <p:cNvPicPr>
            <a:picLocks noChangeAspect="1"/>
          </p:cNvPicPr>
          <p:nvPr/>
        </p:nvPicPr>
        <p:blipFill>
          <a:blip r:embed="rId9" cstate="print"/>
          <a:srcRect l="11765" t="78182" r="63529" b="10909"/>
          <a:stretch>
            <a:fillRect/>
          </a:stretch>
        </p:blipFill>
        <p:spPr>
          <a:xfrm>
            <a:off x="6766536" y="4114800"/>
            <a:ext cx="1920264" cy="1065044"/>
          </a:xfrm>
          <a:prstGeom prst="rect">
            <a:avLst/>
          </a:prstGeom>
        </p:spPr>
      </p:pic>
      <p:cxnSp>
        <p:nvCxnSpPr>
          <p:cNvPr id="4" name="Straight Arrow Connector 3"/>
          <p:cNvCxnSpPr/>
          <p:nvPr/>
        </p:nvCxnSpPr>
        <p:spPr>
          <a:xfrm>
            <a:off x="3748263" y="3886200"/>
            <a:ext cx="1814337" cy="49486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876799" y="4647322"/>
            <a:ext cx="609601" cy="9144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19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7772400" cy="1470025"/>
          </a:xfrm>
        </p:spPr>
        <p:txBody>
          <a:bodyPr/>
          <a:lstStyle/>
          <a:p>
            <a:r>
              <a:rPr lang="en-US" b="1" dirty="0" smtClean="0"/>
              <a:t>MATERHORN-P</a:t>
            </a:r>
            <a:endParaRPr lang="en-US" b="1" dirty="0"/>
          </a:p>
        </p:txBody>
      </p:sp>
      <p:sp>
        <p:nvSpPr>
          <p:cNvPr id="4" name="TextBox 3"/>
          <p:cNvSpPr txBox="1"/>
          <p:nvPr/>
        </p:nvSpPr>
        <p:spPr>
          <a:xfrm>
            <a:off x="838200" y="1219200"/>
            <a:ext cx="7391400" cy="5262979"/>
          </a:xfrm>
          <a:prstGeom prst="rect">
            <a:avLst/>
          </a:prstGeom>
          <a:noFill/>
        </p:spPr>
        <p:txBody>
          <a:bodyPr wrap="square" rtlCol="0">
            <a:spAutoFit/>
          </a:bodyPr>
          <a:lstStyle/>
          <a:p>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Improve mixing parameterizations</a:t>
            </a:r>
          </a:p>
          <a:p>
            <a:r>
              <a:rPr lang="en-US" sz="3600" dirty="0">
                <a:latin typeface="Times New Roman" panose="02020603050405020304" pitchFamily="18" charset="0"/>
                <a:cs typeface="Times New Roman" panose="02020603050405020304" pitchFamily="18" charset="0"/>
              </a:rPr>
              <a:t>v</a:t>
            </a:r>
            <a:r>
              <a:rPr lang="en-US" sz="3600" dirty="0" smtClean="0">
                <a:latin typeface="Times New Roman" panose="02020603050405020304" pitchFamily="18" charset="0"/>
                <a:cs typeface="Times New Roman" panose="02020603050405020304" pitchFamily="18" charset="0"/>
              </a:rPr>
              <a:t>ia improved physics </a:t>
            </a:r>
          </a:p>
          <a:p>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(observations, high resolution simulations, laboratory experiments) </a:t>
            </a:r>
          </a:p>
          <a:p>
            <a:endParaRPr lang="en-US" sz="3600" dirty="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Implement them in models</a:t>
            </a:r>
          </a:p>
          <a:p>
            <a:endParaRPr lang="en-US" sz="3600" dirty="0">
              <a:latin typeface="Times New Roman" panose="02020603050405020304" pitchFamily="18" charset="0"/>
              <a:cs typeface="Times New Roman" panose="02020603050405020304" pitchFamily="18" charset="0"/>
            </a:endParaRPr>
          </a:p>
        </p:txBody>
      </p:sp>
      <p:sp>
        <p:nvSpPr>
          <p:cNvPr id="3" name="Rectangle 2"/>
          <p:cNvSpPr/>
          <p:nvPr/>
        </p:nvSpPr>
        <p:spPr>
          <a:xfrm>
            <a:off x="8077200" y="6482179"/>
            <a:ext cx="413896" cy="276999"/>
          </a:xfrm>
          <a:prstGeom prst="rect">
            <a:avLst/>
          </a:prstGeom>
        </p:spPr>
        <p:txBody>
          <a:bodyPr wrap="none">
            <a:spAutoFit/>
          </a:bodyPr>
          <a:lstStyle/>
          <a:p>
            <a:r>
              <a:rPr lang="en-US" sz="1200" dirty="0" smtClean="0">
                <a:solidFill>
                  <a:schemeClr val="bg2"/>
                </a:solidFill>
              </a:rPr>
              <a:t>ND </a:t>
            </a:r>
            <a:endParaRPr lang="en-US" sz="1200" dirty="0">
              <a:solidFill>
                <a:schemeClr val="bg2"/>
              </a:solidFill>
            </a:endParaRPr>
          </a:p>
        </p:txBody>
      </p:sp>
    </p:spTree>
    <p:extLst>
      <p:ext uri="{BB962C8B-B14F-4D97-AF65-F5344CB8AC3E}">
        <p14:creationId xmlns:p14="http://schemas.microsoft.com/office/powerpoint/2010/main" val="29693237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1"/>
          <p:cNvPicPr/>
          <p:nvPr/>
        </p:nvPicPr>
        <p:blipFill>
          <a:blip r:embed="rId3" cstate="print"/>
          <a:srcRect/>
          <a:stretch>
            <a:fillRect/>
          </a:stretch>
        </p:blipFill>
        <p:spPr bwMode="auto">
          <a:xfrm>
            <a:off x="762000" y="1219200"/>
            <a:ext cx="5729605" cy="2584450"/>
          </a:xfrm>
          <a:prstGeom prst="rect">
            <a:avLst/>
          </a:prstGeom>
          <a:noFill/>
          <a:ln w="9525">
            <a:noFill/>
            <a:miter lim="800000"/>
            <a:headEnd/>
            <a:tailEnd/>
          </a:ln>
        </p:spPr>
      </p:pic>
      <p:sp>
        <p:nvSpPr>
          <p:cNvPr id="3" name="TextBox 2"/>
          <p:cNvSpPr txBox="1"/>
          <p:nvPr/>
        </p:nvSpPr>
        <p:spPr>
          <a:xfrm>
            <a:off x="228600" y="330707"/>
            <a:ext cx="8792920" cy="954107"/>
          </a:xfrm>
          <a:prstGeom prst="rect">
            <a:avLst/>
          </a:prstGeom>
          <a:noFill/>
        </p:spPr>
        <p:txBody>
          <a:bodyPr wrap="none" rtlCol="0">
            <a:spAutoFit/>
          </a:bodyPr>
          <a:lstStyle/>
          <a:p>
            <a:r>
              <a:rPr lang="en-US" sz="2800" dirty="0" smtClean="0"/>
              <a:t>Evaluation of PBL Schemes in WRF using MATERHORN Data</a:t>
            </a:r>
          </a:p>
          <a:p>
            <a:r>
              <a:rPr lang="en-US" sz="2800" dirty="0" smtClean="0"/>
              <a:t>(started with Massey et al. surface properties)</a:t>
            </a:r>
            <a:endParaRPr lang="en-US" sz="2800" dirty="0"/>
          </a:p>
        </p:txBody>
      </p:sp>
      <p:sp>
        <p:nvSpPr>
          <p:cNvPr id="4" name="Rectangle 3"/>
          <p:cNvSpPr/>
          <p:nvPr/>
        </p:nvSpPr>
        <p:spPr>
          <a:xfrm>
            <a:off x="304800" y="4191000"/>
            <a:ext cx="8839200" cy="1754326"/>
          </a:xfrm>
          <a:prstGeom prst="rect">
            <a:avLst/>
          </a:prstGeom>
        </p:spPr>
        <p:txBody>
          <a:bodyPr wrap="square">
            <a:spAutoFit/>
          </a:bodyPr>
          <a:lstStyle/>
          <a:p>
            <a:pPr marL="285750" indent="-285750" algn="just">
              <a:buFont typeface="Arial" panose="020B0604020202020204" pitchFamily="34" charset="0"/>
              <a:buChar char="•"/>
            </a:pPr>
            <a:r>
              <a:rPr lang="en-GB" dirty="0" err="1">
                <a:latin typeface="Times New Roman" panose="02020603050405020304" pitchFamily="18" charset="0"/>
                <a:ea typeface="Times New Roman" panose="02020603050405020304" pitchFamily="18" charset="0"/>
              </a:rPr>
              <a:t>Yonsei</a:t>
            </a:r>
            <a:r>
              <a:rPr lang="en-GB" dirty="0">
                <a:latin typeface="Times New Roman" panose="02020603050405020304" pitchFamily="18" charset="0"/>
                <a:ea typeface="Times New Roman" panose="02020603050405020304" pitchFamily="18" charset="0"/>
              </a:rPr>
              <a:t> University - YSU (Hong et al. 2006</a:t>
            </a:r>
            <a:r>
              <a:rPr lang="en-GB" dirty="0" smtClean="0">
                <a:latin typeface="Times New Roman" panose="02020603050405020304" pitchFamily="18" charset="0"/>
                <a:ea typeface="Times New Roman" panose="02020603050405020304" pitchFamily="18" charset="0"/>
              </a:rPr>
              <a:t>) </a:t>
            </a:r>
          </a:p>
          <a:p>
            <a:pPr marL="285750" indent="-285750" algn="just">
              <a:buFont typeface="Arial" panose="020B0604020202020204" pitchFamily="34" charset="0"/>
              <a:buChar char="•"/>
            </a:pPr>
            <a:r>
              <a:rPr lang="en-GB" dirty="0" smtClean="0">
                <a:latin typeface="Times New Roman" panose="02020603050405020304" pitchFamily="18" charset="0"/>
                <a:ea typeface="Times New Roman" panose="02020603050405020304" pitchFamily="18" charset="0"/>
              </a:rPr>
              <a:t>Asymmetric </a:t>
            </a:r>
            <a:r>
              <a:rPr lang="en-GB" dirty="0">
                <a:latin typeface="Times New Roman" panose="02020603050405020304" pitchFamily="18" charset="0"/>
                <a:ea typeface="Times New Roman" panose="02020603050405020304" pitchFamily="18" charset="0"/>
              </a:rPr>
              <a:t>Convective Model - </a:t>
            </a:r>
            <a:r>
              <a:rPr lang="en-GB" dirty="0" smtClean="0">
                <a:latin typeface="Times New Roman" panose="02020603050405020304" pitchFamily="18" charset="0"/>
                <a:ea typeface="Times New Roman" panose="02020603050405020304" pitchFamily="18" charset="0"/>
              </a:rPr>
              <a:t>ACM2 (</a:t>
            </a:r>
            <a:r>
              <a:rPr lang="en-GB" dirty="0" err="1" smtClean="0">
                <a:latin typeface="Times New Roman" panose="02020603050405020304" pitchFamily="18" charset="0"/>
                <a:ea typeface="Times New Roman" panose="02020603050405020304" pitchFamily="18" charset="0"/>
              </a:rPr>
              <a:t>Pleim</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2007a</a:t>
            </a:r>
            <a:r>
              <a:rPr lang="en-GB" dirty="0" smtClean="0">
                <a:latin typeface="Times New Roman" panose="02020603050405020304" pitchFamily="18" charset="0"/>
                <a:ea typeface="Times New Roman" panose="02020603050405020304" pitchFamily="18" charset="0"/>
              </a:rPr>
              <a:t>)</a:t>
            </a:r>
          </a:p>
          <a:p>
            <a:pPr marL="285750" indent="-285750" algn="just">
              <a:buFont typeface="Arial" panose="020B0604020202020204" pitchFamily="34" charset="0"/>
              <a:buChar char="•"/>
            </a:pPr>
            <a:r>
              <a:rPr lang="en-GB" dirty="0" smtClean="0">
                <a:latin typeface="Times New Roman" panose="02020603050405020304" pitchFamily="18" charset="0"/>
                <a:ea typeface="Times New Roman" panose="02020603050405020304" pitchFamily="18" charset="0"/>
              </a:rPr>
              <a:t> </a:t>
            </a:r>
            <a:r>
              <a:rPr lang="en-GB" dirty="0">
                <a:latin typeface="Times New Roman" panose="02020603050405020304" pitchFamily="18" charset="0"/>
                <a:ea typeface="Times New Roman" panose="02020603050405020304" pitchFamily="18" charset="0"/>
              </a:rPr>
              <a:t>Mellor-Yamada-</a:t>
            </a:r>
            <a:r>
              <a:rPr lang="en-GB" dirty="0" err="1">
                <a:latin typeface="Times New Roman" panose="02020603050405020304" pitchFamily="18" charset="0"/>
                <a:ea typeface="Times New Roman" panose="02020603050405020304" pitchFamily="18" charset="0"/>
              </a:rPr>
              <a:t>Janjic</a:t>
            </a:r>
            <a:r>
              <a:rPr lang="en-GB" dirty="0">
                <a:latin typeface="Times New Roman" panose="02020603050405020304" pitchFamily="18" charset="0"/>
                <a:ea typeface="Times New Roman" panose="02020603050405020304" pitchFamily="18" charset="0"/>
              </a:rPr>
              <a:t> - MYJ (</a:t>
            </a:r>
            <a:r>
              <a:rPr lang="en-GB" dirty="0" err="1">
                <a:latin typeface="Times New Roman" panose="02020603050405020304" pitchFamily="18" charset="0"/>
                <a:ea typeface="Times New Roman" panose="02020603050405020304" pitchFamily="18" charset="0"/>
              </a:rPr>
              <a:t>Janjic</a:t>
            </a:r>
            <a:r>
              <a:rPr lang="en-GB" dirty="0">
                <a:latin typeface="Times New Roman" panose="02020603050405020304" pitchFamily="18" charset="0"/>
                <a:ea typeface="Times New Roman" panose="02020603050405020304" pitchFamily="18" charset="0"/>
              </a:rPr>
              <a:t>, 1990</a:t>
            </a:r>
            <a:r>
              <a:rPr lang="en-GB" dirty="0" smtClean="0">
                <a:latin typeface="Times New Roman" panose="02020603050405020304" pitchFamily="18" charset="0"/>
                <a:ea typeface="Times New Roman" panose="02020603050405020304" pitchFamily="18" charset="0"/>
              </a:rPr>
              <a:t>)</a:t>
            </a:r>
          </a:p>
          <a:p>
            <a:pPr marL="285750" indent="-285750" algn="just">
              <a:buFont typeface="Arial" panose="020B0604020202020204" pitchFamily="34" charset="0"/>
              <a:buChar char="•"/>
            </a:pPr>
            <a:r>
              <a:rPr lang="en-GB" dirty="0" smtClean="0">
                <a:latin typeface="Times New Roman" panose="02020603050405020304" pitchFamily="18" charset="0"/>
                <a:ea typeface="Times New Roman" panose="02020603050405020304" pitchFamily="18" charset="0"/>
              </a:rPr>
              <a:t>Mellor-Yamada </a:t>
            </a:r>
            <a:r>
              <a:rPr lang="en-GB" dirty="0">
                <a:latin typeface="Times New Roman" panose="02020603050405020304" pitchFamily="18" charset="0"/>
                <a:ea typeface="Times New Roman" panose="02020603050405020304" pitchFamily="18" charset="0"/>
              </a:rPr>
              <a:t>Nakanishi and </a:t>
            </a:r>
            <a:r>
              <a:rPr lang="en-GB" dirty="0" err="1">
                <a:latin typeface="Times New Roman" panose="02020603050405020304" pitchFamily="18" charset="0"/>
                <a:ea typeface="Times New Roman" panose="02020603050405020304" pitchFamily="18" charset="0"/>
              </a:rPr>
              <a:t>Niino</a:t>
            </a:r>
            <a:r>
              <a:rPr lang="en-GB" dirty="0">
                <a:latin typeface="Times New Roman" panose="02020603050405020304" pitchFamily="18" charset="0"/>
                <a:ea typeface="Times New Roman" panose="02020603050405020304" pitchFamily="18" charset="0"/>
              </a:rPr>
              <a:t> Level 2.5 – MYNN (</a:t>
            </a:r>
            <a:r>
              <a:rPr lang="en-GB" dirty="0">
                <a:latin typeface="Times New Roman" panose="02020603050405020304" pitchFamily="18" charset="0"/>
                <a:ea typeface="MS PGothic" panose="020B0600070205080204" pitchFamily="34" charset="-128"/>
                <a:cs typeface="Arial" panose="020B0604020202020204" pitchFamily="34" charset="0"/>
              </a:rPr>
              <a:t>Nakanishi and </a:t>
            </a:r>
            <a:r>
              <a:rPr lang="en-GB" dirty="0" err="1">
                <a:latin typeface="Times New Roman" panose="02020603050405020304" pitchFamily="18" charset="0"/>
                <a:ea typeface="MS PGothic" panose="020B0600070205080204" pitchFamily="34" charset="-128"/>
                <a:cs typeface="Arial" panose="020B0604020202020204" pitchFamily="34" charset="0"/>
              </a:rPr>
              <a:t>Niino</a:t>
            </a:r>
            <a:r>
              <a:rPr lang="en-GB" dirty="0">
                <a:latin typeface="Times New Roman" panose="02020603050405020304" pitchFamily="18" charset="0"/>
                <a:ea typeface="MS PGothic" panose="020B0600070205080204" pitchFamily="34" charset="-128"/>
                <a:cs typeface="Arial" panose="020B0604020202020204" pitchFamily="34" charset="0"/>
              </a:rPr>
              <a:t>, 2006</a:t>
            </a:r>
            <a:r>
              <a:rPr lang="en-GB" dirty="0" smtClean="0">
                <a:latin typeface="Times New Roman" panose="02020603050405020304" pitchFamily="18" charset="0"/>
                <a:ea typeface="MS PGothic" panose="020B0600070205080204" pitchFamily="34" charset="-128"/>
                <a:cs typeface="Arial" panose="020B0604020202020204" pitchFamily="34" charset="0"/>
              </a:rPr>
              <a:t>)</a:t>
            </a:r>
          </a:p>
          <a:p>
            <a:pPr marL="285750" indent="-285750" algn="just">
              <a:buFont typeface="Arial" panose="020B0604020202020204" pitchFamily="34" charset="0"/>
              <a:buChar char="•"/>
            </a:pPr>
            <a:r>
              <a:rPr lang="en-GB" dirty="0" smtClean="0">
                <a:latin typeface="Times New Roman" panose="02020603050405020304" pitchFamily="18" charset="0"/>
                <a:ea typeface="MS PGothic" panose="020B0600070205080204" pitchFamily="34" charset="-128"/>
                <a:cs typeface="Arial" panose="020B0604020202020204" pitchFamily="34" charset="0"/>
              </a:rPr>
              <a:t> </a:t>
            </a:r>
            <a:r>
              <a:rPr lang="en-GB" dirty="0" err="1">
                <a:latin typeface="Times New Roman" panose="02020603050405020304" pitchFamily="18" charset="0"/>
                <a:ea typeface="Times New Roman" panose="02020603050405020304" pitchFamily="18" charset="0"/>
              </a:rPr>
              <a:t>Bougeault</a:t>
            </a:r>
            <a:r>
              <a:rPr lang="en-GB" dirty="0">
                <a:latin typeface="Times New Roman" panose="02020603050405020304" pitchFamily="18" charset="0"/>
                <a:ea typeface="Times New Roman" panose="02020603050405020304" pitchFamily="18" charset="0"/>
              </a:rPr>
              <a:t> and </a:t>
            </a:r>
            <a:r>
              <a:rPr lang="en-GB" dirty="0" err="1">
                <a:latin typeface="Times New Roman" panose="02020603050405020304" pitchFamily="18" charset="0"/>
                <a:ea typeface="Times New Roman" panose="02020603050405020304" pitchFamily="18" charset="0"/>
              </a:rPr>
              <a:t>Lacarrere</a:t>
            </a:r>
            <a:r>
              <a:rPr lang="en-GB" dirty="0">
                <a:latin typeface="Times New Roman" panose="02020603050405020304" pitchFamily="18" charset="0"/>
                <a:ea typeface="Times New Roman" panose="02020603050405020304" pitchFamily="18" charset="0"/>
              </a:rPr>
              <a:t> - </a:t>
            </a:r>
            <a:r>
              <a:rPr lang="en-GB" dirty="0" err="1">
                <a:latin typeface="Times New Roman" panose="02020603050405020304" pitchFamily="18" charset="0"/>
                <a:ea typeface="Times New Roman" panose="02020603050405020304" pitchFamily="18" charset="0"/>
              </a:rPr>
              <a:t>BouLac</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Bougeault</a:t>
            </a:r>
            <a:r>
              <a:rPr lang="en-GB" dirty="0">
                <a:latin typeface="Times New Roman" panose="02020603050405020304" pitchFamily="18" charset="0"/>
                <a:ea typeface="Times New Roman" panose="02020603050405020304" pitchFamily="18" charset="0"/>
              </a:rPr>
              <a:t> and </a:t>
            </a:r>
            <a:r>
              <a:rPr lang="en-GB" dirty="0" err="1">
                <a:latin typeface="Times New Roman" panose="02020603050405020304" pitchFamily="18" charset="0"/>
                <a:ea typeface="Times New Roman" panose="02020603050405020304" pitchFamily="18" charset="0"/>
              </a:rPr>
              <a:t>Lacarrere</a:t>
            </a:r>
            <a:r>
              <a:rPr lang="en-GB" dirty="0">
                <a:latin typeface="Times New Roman" panose="02020603050405020304" pitchFamily="18" charset="0"/>
                <a:ea typeface="Times New Roman" panose="02020603050405020304" pitchFamily="18" charset="0"/>
              </a:rPr>
              <a:t>, 1989</a:t>
            </a:r>
            <a:r>
              <a:rPr lang="en-GB" dirty="0" smtClean="0">
                <a:latin typeface="Times New Roman" panose="02020603050405020304" pitchFamily="18" charset="0"/>
                <a:ea typeface="Times New Roman" panose="02020603050405020304" pitchFamily="18" charset="0"/>
              </a:rPr>
              <a:t>)</a:t>
            </a:r>
          </a:p>
          <a:p>
            <a:pPr marL="285750" indent="-285750" algn="just">
              <a:buFont typeface="Arial" panose="020B0604020202020204" pitchFamily="34" charset="0"/>
              <a:buChar char="•"/>
            </a:pPr>
            <a:r>
              <a:rPr lang="en-GB" dirty="0" smtClean="0">
                <a:latin typeface="Times New Roman" panose="02020603050405020304" pitchFamily="18" charset="0"/>
                <a:ea typeface="Times New Roman" panose="02020603050405020304" pitchFamily="18" charset="0"/>
              </a:rPr>
              <a:t>Quasi-Normal </a:t>
            </a:r>
            <a:r>
              <a:rPr lang="en-GB" dirty="0">
                <a:latin typeface="Times New Roman" panose="02020603050405020304" pitchFamily="18" charset="0"/>
                <a:ea typeface="Times New Roman" panose="02020603050405020304" pitchFamily="18" charset="0"/>
              </a:rPr>
              <a:t>Scale Elimination - QNSE (</a:t>
            </a:r>
            <a:r>
              <a:rPr lang="en-GB" dirty="0" err="1">
                <a:latin typeface="Times New Roman" panose="02020603050405020304" pitchFamily="18" charset="0"/>
                <a:ea typeface="Times New Roman" panose="02020603050405020304" pitchFamily="18" charset="0"/>
              </a:rPr>
              <a:t>Sukoriansky</a:t>
            </a:r>
            <a:r>
              <a:rPr lang="en-GB" dirty="0">
                <a:latin typeface="Times New Roman" panose="02020603050405020304" pitchFamily="18" charset="0"/>
                <a:ea typeface="Times New Roman" panose="02020603050405020304" pitchFamily="18" charset="0"/>
              </a:rPr>
              <a:t> et al. 2005</a:t>
            </a:r>
            <a:r>
              <a:rPr lang="en-GB" dirty="0" smtClean="0">
                <a:latin typeface="Times New Roman" panose="02020603050405020304" pitchFamily="18" charset="0"/>
                <a:ea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endParaRPr>
          </a:p>
        </p:txBody>
      </p:sp>
      <p:grpSp>
        <p:nvGrpSpPr>
          <p:cNvPr id="8" name="Group 7"/>
          <p:cNvGrpSpPr/>
          <p:nvPr/>
        </p:nvGrpSpPr>
        <p:grpSpPr>
          <a:xfrm>
            <a:off x="533400" y="6179929"/>
            <a:ext cx="7195475" cy="506274"/>
            <a:chOff x="533400" y="6179929"/>
            <a:chExt cx="7195475" cy="506274"/>
          </a:xfrm>
        </p:grpSpPr>
        <p:graphicFrame>
          <p:nvGraphicFramePr>
            <p:cNvPr id="5" name="Object 4"/>
            <p:cNvGraphicFramePr>
              <a:graphicFrameLocks noChangeAspect="1"/>
            </p:cNvGraphicFramePr>
            <p:nvPr>
              <p:extLst>
                <p:ext uri="{D42A27DB-BD31-4B8C-83A1-F6EECF244321}">
                  <p14:modId xmlns:p14="http://schemas.microsoft.com/office/powerpoint/2010/main" val="1292741941"/>
                </p:ext>
              </p:extLst>
            </p:nvPr>
          </p:nvGraphicFramePr>
          <p:xfrm>
            <a:off x="2208934" y="6179929"/>
            <a:ext cx="2835736" cy="506274"/>
          </p:xfrm>
          <a:graphic>
            <a:graphicData uri="http://schemas.openxmlformats.org/presentationml/2006/ole">
              <mc:AlternateContent xmlns:mc="http://schemas.openxmlformats.org/markup-compatibility/2006">
                <mc:Choice xmlns:v="urn:schemas-microsoft-com:vml" Requires="v">
                  <p:oleObj spid="_x0000_s6202" name="Equation" r:id="rId4" imgW="1866600" imgH="330120" progId="Equation.3">
                    <p:embed/>
                  </p:oleObj>
                </mc:Choice>
                <mc:Fallback>
                  <p:oleObj name="Equation" r:id="rId4" imgW="1866600" imgH="3301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934" y="6179929"/>
                          <a:ext cx="2835736" cy="506274"/>
                        </a:xfrm>
                        <a:prstGeom prst="rect">
                          <a:avLst/>
                        </a:prstGeom>
                        <a:solidFill>
                          <a:srgbClr val="FFFFFF"/>
                        </a:solidFill>
                      </p:spPr>
                    </p:pic>
                  </p:oleObj>
                </mc:Fallback>
              </mc:AlternateContent>
            </a:graphicData>
          </a:graphic>
        </p:graphicFrame>
        <p:sp>
          <p:nvSpPr>
            <p:cNvPr id="6" name="TextBox 5"/>
            <p:cNvSpPr txBox="1"/>
            <p:nvPr/>
          </p:nvSpPr>
          <p:spPr>
            <a:xfrm>
              <a:off x="533400" y="6248400"/>
              <a:ext cx="1620957" cy="369332"/>
            </a:xfrm>
            <a:prstGeom prst="rect">
              <a:avLst/>
            </a:prstGeom>
            <a:noFill/>
          </p:spPr>
          <p:txBody>
            <a:bodyPr wrap="none" rtlCol="0">
              <a:spAutoFit/>
            </a:bodyPr>
            <a:lstStyle/>
            <a:p>
              <a:r>
                <a:rPr lang="en-US" dirty="0" smtClean="0">
                  <a:latin typeface="Times New Roman" panose="02020603050405020304" pitchFamily="18" charset="0"/>
                  <a:cs typeface="Times New Roman" panose="02020603050405020304" pitchFamily="18" charset="0"/>
                </a:rPr>
                <a:t>YSU Modified </a:t>
              </a:r>
              <a:endParaRPr lang="en-US" dirty="0">
                <a:latin typeface="Times New Roman" panose="02020603050405020304" pitchFamily="18" charset="0"/>
                <a:cs typeface="Times New Roman" panose="02020603050405020304" pitchFamily="18"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101032356"/>
                </p:ext>
              </p:extLst>
            </p:nvPr>
          </p:nvGraphicFramePr>
          <p:xfrm>
            <a:off x="5254335" y="6209077"/>
            <a:ext cx="2474540" cy="447977"/>
          </p:xfrm>
          <a:graphic>
            <a:graphicData uri="http://schemas.openxmlformats.org/presentationml/2006/ole">
              <mc:AlternateContent xmlns:mc="http://schemas.openxmlformats.org/markup-compatibility/2006">
                <mc:Choice xmlns:v="urn:schemas-microsoft-com:vml" Requires="v">
                  <p:oleObj spid="_x0000_s6203" name="Equation" r:id="rId6" imgW="1854000" imgH="330120" progId="Equation.3">
                    <p:embed/>
                  </p:oleObj>
                </mc:Choice>
                <mc:Fallback>
                  <p:oleObj name="Equation" r:id="rId6" imgW="1854000" imgH="3301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4335" y="6209077"/>
                          <a:ext cx="2474540" cy="447977"/>
                        </a:xfrm>
                        <a:prstGeom prst="rect">
                          <a:avLst/>
                        </a:prstGeom>
                        <a:solidFill>
                          <a:srgbClr val="FFFFFF"/>
                        </a:solidFill>
                      </p:spPr>
                    </p:pic>
                  </p:oleObj>
                </mc:Fallback>
              </mc:AlternateContent>
            </a:graphicData>
          </a:graphic>
        </p:graphicFrame>
      </p:grpSp>
      <p:sp>
        <p:nvSpPr>
          <p:cNvPr id="9" name="TextBox 8"/>
          <p:cNvSpPr txBox="1"/>
          <p:nvPr/>
        </p:nvSpPr>
        <p:spPr>
          <a:xfrm>
            <a:off x="7010400" y="2057400"/>
            <a:ext cx="2140330" cy="830997"/>
          </a:xfrm>
          <a:prstGeom prst="rect">
            <a:avLst/>
          </a:prstGeom>
          <a:noFill/>
        </p:spPr>
        <p:txBody>
          <a:bodyPr wrap="none" rtlCol="0">
            <a:spAutoFit/>
          </a:bodyPr>
          <a:lstStyle/>
          <a:p>
            <a:r>
              <a:rPr lang="en-US" sz="2400" i="1" dirty="0" err="1" smtClean="0">
                <a:latin typeface="Times New Roman" panose="02020603050405020304" pitchFamily="18" charset="0"/>
                <a:cs typeface="Times New Roman" panose="02020603050405020304" pitchFamily="18" charset="0"/>
              </a:rPr>
              <a:t>Dimitrova</a:t>
            </a:r>
            <a:r>
              <a:rPr lang="en-US" sz="2400" i="1" dirty="0" smtClean="0">
                <a:latin typeface="Times New Roman" panose="02020603050405020304" pitchFamily="18" charset="0"/>
                <a:cs typeface="Times New Roman" panose="02020603050405020304" pitchFamily="18" charset="0"/>
              </a:rPr>
              <a:t> et al.</a:t>
            </a:r>
          </a:p>
          <a:p>
            <a:r>
              <a:rPr lang="en-US" sz="2400" i="1" dirty="0" smtClean="0">
                <a:latin typeface="Times New Roman" panose="02020603050405020304" pitchFamily="18" charset="0"/>
                <a:cs typeface="Times New Roman" panose="02020603050405020304" pitchFamily="18" charset="0"/>
              </a:rPr>
              <a:t>BLM, 2016</a:t>
            </a:r>
            <a:endParaRPr lang="en-US"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8504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839200" cy="1143000"/>
          </a:xfrm>
        </p:spPr>
        <p:txBody>
          <a:bodyPr>
            <a:noAutofit/>
          </a:bodyPr>
          <a:lstStyle/>
          <a:p>
            <a:r>
              <a:rPr lang="en-GB" sz="2800" dirty="0" smtClean="0"/>
              <a:t>Vertical </a:t>
            </a:r>
            <a:r>
              <a:rPr lang="en-GB" sz="2800" dirty="0"/>
              <a:t>profile comparison between different PBL schemes and tethered-balloon soundings at SB </a:t>
            </a:r>
            <a:r>
              <a:rPr lang="en-GB" sz="2800" dirty="0" smtClean="0"/>
              <a:t>site, IOP 8</a:t>
            </a:r>
            <a:endParaRPr lang="en-US" sz="2800" dirty="0"/>
          </a:p>
        </p:txBody>
      </p:sp>
      <p:pic>
        <p:nvPicPr>
          <p:cNvPr id="4" name="Picture 3" descr="D:\My_Papers\HARMO16\Figure1.tif"/>
          <p:cNvPicPr/>
          <p:nvPr/>
        </p:nvPicPr>
        <p:blipFill>
          <a:blip r:embed="rId3" cstate="print"/>
          <a:srcRect/>
          <a:stretch>
            <a:fillRect/>
          </a:stretch>
        </p:blipFill>
        <p:spPr bwMode="auto">
          <a:xfrm>
            <a:off x="1524000" y="2514600"/>
            <a:ext cx="5315903" cy="3661093"/>
          </a:xfrm>
          <a:prstGeom prst="rect">
            <a:avLst/>
          </a:prstGeom>
          <a:noFill/>
          <a:ln w="9525">
            <a:noFill/>
            <a:miter lim="800000"/>
            <a:headEnd/>
            <a:tailEnd/>
          </a:ln>
        </p:spPr>
      </p:pic>
      <p:cxnSp>
        <p:nvCxnSpPr>
          <p:cNvPr id="5" name="Straight Arrow Connector 4"/>
          <p:cNvCxnSpPr/>
          <p:nvPr/>
        </p:nvCxnSpPr>
        <p:spPr>
          <a:xfrm flipH="1">
            <a:off x="4526666" y="4345146"/>
            <a:ext cx="762000" cy="1143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2884324" y="4345146"/>
            <a:ext cx="2404342" cy="1293654"/>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33400" y="6388331"/>
            <a:ext cx="9125903" cy="369332"/>
          </a:xfrm>
          <a:prstGeom prst="rect">
            <a:avLst/>
          </a:prstGeom>
        </p:spPr>
        <p:txBody>
          <a:bodyPr wrap="square">
            <a:spAutoFit/>
          </a:bodyPr>
          <a:lstStyle/>
          <a:p>
            <a:r>
              <a:rPr lang="en-US" i="1" dirty="0" err="1" smtClean="0"/>
              <a:t>Dimitrova</a:t>
            </a:r>
            <a:r>
              <a:rPr lang="en-US" i="1" dirty="0" smtClean="0"/>
              <a:t> et al. (2016) Boundary </a:t>
            </a:r>
            <a:r>
              <a:rPr lang="en-US" i="1" dirty="0"/>
              <a:t>Layer Meteorology</a:t>
            </a:r>
            <a:r>
              <a:rPr lang="en-US" dirty="0"/>
              <a:t>, 120(10), </a:t>
            </a:r>
            <a:r>
              <a:rPr lang="en-US" dirty="0" smtClean="0"/>
              <a:t>6897-6913.</a:t>
            </a:r>
            <a:endParaRPr lang="en-US" dirty="0"/>
          </a:p>
        </p:txBody>
      </p:sp>
    </p:spTree>
    <p:extLst>
      <p:ext uri="{BB962C8B-B14F-4D97-AF65-F5344CB8AC3E}">
        <p14:creationId xmlns:p14="http://schemas.microsoft.com/office/powerpoint/2010/main" val="62367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MATERHORN-T</a:t>
            </a:r>
            <a:endParaRPr lang="en-US" dirty="0"/>
          </a:p>
        </p:txBody>
      </p:sp>
      <p:sp>
        <p:nvSpPr>
          <p:cNvPr id="3" name="Subtitle 2"/>
          <p:cNvSpPr>
            <a:spLocks noGrp="1"/>
          </p:cNvSpPr>
          <p:nvPr>
            <p:ph type="subTitle" idx="1"/>
          </p:nvPr>
        </p:nvSpPr>
        <p:spPr/>
        <p:txBody>
          <a:bodyPr/>
          <a:lstStyle/>
          <a:p>
            <a:r>
              <a:rPr lang="en-US" dirty="0" smtClean="0"/>
              <a:t>...pushing technological frontiers</a:t>
            </a:r>
            <a:endParaRPr lang="en-US" dirty="0"/>
          </a:p>
        </p:txBody>
      </p:sp>
    </p:spTree>
    <p:extLst>
      <p:ext uri="{BB962C8B-B14F-4D97-AF65-F5344CB8AC3E}">
        <p14:creationId xmlns:p14="http://schemas.microsoft.com/office/powerpoint/2010/main" val="3764338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9"/>
          <p:cNvPicPr>
            <a:picLocks noChangeAspect="1"/>
          </p:cNvPicPr>
          <p:nvPr/>
        </p:nvPicPr>
        <p:blipFill>
          <a:blip r:embed="rId2" cstate="print"/>
          <a:srcRect/>
          <a:stretch>
            <a:fillRect/>
          </a:stretch>
        </p:blipFill>
        <p:spPr bwMode="auto">
          <a:xfrm>
            <a:off x="7309702" y="0"/>
            <a:ext cx="1834298" cy="3805885"/>
          </a:xfrm>
          <a:prstGeom prst="rect">
            <a:avLst/>
          </a:prstGeom>
          <a:noFill/>
          <a:ln w="9525">
            <a:noFill/>
            <a:miter lim="800000"/>
            <a:headEnd/>
            <a:tailEnd/>
          </a:ln>
        </p:spPr>
      </p:pic>
      <p:sp>
        <p:nvSpPr>
          <p:cNvPr id="14" name="Content Placeholder 2"/>
          <p:cNvSpPr>
            <a:spLocks noGrp="1"/>
          </p:cNvSpPr>
          <p:nvPr>
            <p:ph idx="1"/>
          </p:nvPr>
        </p:nvSpPr>
        <p:spPr>
          <a:xfrm>
            <a:off x="0" y="1676400"/>
            <a:ext cx="7467600" cy="1978025"/>
          </a:xfrm>
        </p:spPr>
        <p:txBody>
          <a:bodyPr>
            <a:normAutofit fontScale="70000" lnSpcReduction="20000"/>
          </a:bodyPr>
          <a:lstStyle/>
          <a:p>
            <a:pPr>
              <a:defRPr/>
            </a:pPr>
            <a:r>
              <a:rPr lang="en-US" b="1" u="sng" dirty="0" smtClean="0"/>
              <a:t>Unmanned Aerial Vehicle </a:t>
            </a:r>
          </a:p>
          <a:p>
            <a:pPr lvl="1">
              <a:defRPr/>
            </a:pPr>
            <a:r>
              <a:rPr lang="en-US" dirty="0" smtClean="0"/>
              <a:t>Temperature, humidity, wind velocity</a:t>
            </a:r>
          </a:p>
          <a:p>
            <a:pPr lvl="1">
              <a:defRPr/>
            </a:pPr>
            <a:r>
              <a:rPr lang="en-US" dirty="0" smtClean="0"/>
              <a:t>Turbulent components (combo probe) up to </a:t>
            </a:r>
            <a:r>
              <a:rPr lang="en-US" dirty="0" err="1" smtClean="0"/>
              <a:t>Kolmogorov</a:t>
            </a:r>
            <a:endParaRPr lang="en-US" dirty="0" smtClean="0"/>
          </a:p>
          <a:p>
            <a:pPr lvl="1">
              <a:defRPr/>
            </a:pPr>
            <a:r>
              <a:rPr lang="en-US" dirty="0" smtClean="0"/>
              <a:t>Onboard data acquisition</a:t>
            </a:r>
          </a:p>
          <a:p>
            <a:pPr lvl="1">
              <a:defRPr/>
            </a:pPr>
            <a:r>
              <a:rPr lang="en-US" dirty="0" smtClean="0"/>
              <a:t>Automated flight tracks</a:t>
            </a:r>
          </a:p>
          <a:p>
            <a:pPr lvl="1">
              <a:defRPr/>
            </a:pPr>
            <a:r>
              <a:rPr lang="en-US" dirty="0"/>
              <a:t>Fog droplet size distribution (FASS</a:t>
            </a:r>
            <a:r>
              <a:rPr lang="en-US" dirty="0" smtClean="0"/>
              <a:t>)</a:t>
            </a:r>
          </a:p>
          <a:p>
            <a:pPr lvl="1">
              <a:defRPr/>
            </a:pPr>
            <a:endParaRPr lang="en-US" dirty="0" smtClean="0"/>
          </a:p>
          <a:p>
            <a:pPr lvl="1">
              <a:defRPr/>
            </a:pPr>
            <a:endParaRPr lang="en-US" dirty="0"/>
          </a:p>
        </p:txBody>
      </p:sp>
      <p:grpSp>
        <p:nvGrpSpPr>
          <p:cNvPr id="2" name="Group 6"/>
          <p:cNvGrpSpPr/>
          <p:nvPr/>
        </p:nvGrpSpPr>
        <p:grpSpPr>
          <a:xfrm>
            <a:off x="228600" y="3886200"/>
            <a:ext cx="3733800" cy="2799040"/>
            <a:chOff x="533400" y="990600"/>
            <a:chExt cx="3733800" cy="2799040"/>
          </a:xfrm>
        </p:grpSpPr>
        <p:sp>
          <p:nvSpPr>
            <p:cNvPr id="8" name="Oval 7"/>
            <p:cNvSpPr/>
            <p:nvPr/>
          </p:nvSpPr>
          <p:spPr bwMode="auto">
            <a:xfrm>
              <a:off x="685800" y="2209800"/>
              <a:ext cx="3581400" cy="838200"/>
            </a:xfrm>
            <a:prstGeom prst="ellipse">
              <a:avLst/>
            </a:prstGeom>
            <a:gradFill flip="none" rotWithShape="1">
              <a:gsLst>
                <a:gs pos="41000">
                  <a:srgbClr val="CCFFCC"/>
                </a:gs>
                <a:gs pos="100000">
                  <a:schemeClr val="tx1"/>
                </a:gs>
              </a:gsLst>
              <a:lin ang="14820000" scaled="0"/>
              <a:tileRect/>
            </a:gradFill>
            <a:ln w="25400" cap="flat" cmpd="sng" algn="ctr">
              <a:solidFill>
                <a:srgbClr val="000000"/>
              </a:solidFill>
              <a:prstDash val="solid"/>
              <a:round/>
              <a:headEnd type="none" w="med" len="med"/>
              <a:tailEnd type="none" w="med" len="med"/>
            </a:ln>
            <a:effectLst/>
          </p:spPr>
          <p:txBody>
            <a:bodyPr>
              <a:prstTxWarp prst="textNoShape">
                <a:avLst/>
              </a:prstTxWarp>
            </a:bodyPr>
            <a:lstStyle/>
            <a:p>
              <a:pPr>
                <a:defRPr/>
              </a:pPr>
              <a:endParaRPr lang="en-US">
                <a:latin typeface="Arial" charset="0"/>
              </a:endParaRPr>
            </a:p>
          </p:txBody>
        </p:sp>
        <p:pic>
          <p:nvPicPr>
            <p:cNvPr id="9" name="Picture 4"/>
            <p:cNvPicPr>
              <a:picLocks noChangeAspect="1" noChangeArrowheads="1"/>
            </p:cNvPicPr>
            <p:nvPr/>
          </p:nvPicPr>
          <p:blipFill>
            <a:blip r:embed="rId3" cstate="print">
              <a:alphaModFix/>
            </a:blip>
            <a:srcRect l="22558" t="16221" r="28486" b="19485"/>
            <a:stretch>
              <a:fillRect/>
            </a:stretch>
          </p:blipFill>
          <p:spPr bwMode="auto">
            <a:xfrm flipH="1" flipV="1">
              <a:off x="2971800" y="1676400"/>
              <a:ext cx="1264896" cy="1245905"/>
            </a:xfrm>
            <a:prstGeom prst="ellipse">
              <a:avLst/>
            </a:prstGeom>
            <a:noFill/>
            <a:ln w="9525">
              <a:noFill/>
              <a:miter lim="800000"/>
              <a:headEnd/>
              <a:tailEnd/>
            </a:ln>
            <a:effectLst/>
          </p:spPr>
        </p:pic>
        <p:grpSp>
          <p:nvGrpSpPr>
            <p:cNvPr id="3" name="Group 88"/>
            <p:cNvGrpSpPr/>
            <p:nvPr/>
          </p:nvGrpSpPr>
          <p:grpSpPr>
            <a:xfrm>
              <a:off x="533400" y="990600"/>
              <a:ext cx="1176284" cy="2799040"/>
              <a:chOff x="706747" y="-5260009"/>
              <a:chExt cx="2268565" cy="5398192"/>
            </a:xfrm>
          </p:grpSpPr>
          <p:pic>
            <p:nvPicPr>
              <p:cNvPr id="11" name="Picture 10"/>
              <p:cNvPicPr>
                <a:picLocks noChangeAspect="1"/>
              </p:cNvPicPr>
              <p:nvPr/>
            </p:nvPicPr>
            <p:blipFill>
              <a:blip r:embed="rId4" cstate="print"/>
              <a:stretch>
                <a:fillRect/>
              </a:stretch>
            </p:blipFill>
            <p:spPr>
              <a:xfrm>
                <a:off x="706747" y="-5260009"/>
                <a:ext cx="2268565" cy="5398192"/>
              </a:xfrm>
              <a:prstGeom prst="rect">
                <a:avLst/>
              </a:prstGeom>
            </p:spPr>
          </p:pic>
          <p:sp>
            <p:nvSpPr>
              <p:cNvPr id="12" name="TextBox 11"/>
              <p:cNvSpPr txBox="1"/>
              <p:nvPr/>
            </p:nvSpPr>
            <p:spPr>
              <a:xfrm>
                <a:off x="865500" y="-2945066"/>
                <a:ext cx="2109812" cy="1568425"/>
              </a:xfrm>
              <a:prstGeom prst="rect">
                <a:avLst/>
              </a:prstGeom>
              <a:noFill/>
            </p:spPr>
            <p:txBody>
              <a:bodyPr wrap="square" rtlCol="0">
                <a:spAutoFit/>
              </a:bodyPr>
              <a:lstStyle/>
              <a:p>
                <a:r>
                  <a:rPr lang="en-US" sz="800" dirty="0" smtClean="0"/>
                  <a:t>System deployed on tower near </a:t>
                </a:r>
                <a:r>
                  <a:rPr lang="en-US" sz="800" dirty="0"/>
                  <a:t>e</a:t>
                </a:r>
                <a:r>
                  <a:rPr lang="en-US" sz="800" dirty="0" smtClean="0"/>
                  <a:t>ast slope of Granite Mountain</a:t>
                </a:r>
                <a:endParaRPr lang="en-US" sz="800" dirty="0"/>
              </a:p>
            </p:txBody>
          </p:sp>
        </p:grpSp>
      </p:grpSp>
      <p:grpSp>
        <p:nvGrpSpPr>
          <p:cNvPr id="4" name="Group 12"/>
          <p:cNvGrpSpPr/>
          <p:nvPr/>
        </p:nvGrpSpPr>
        <p:grpSpPr>
          <a:xfrm>
            <a:off x="1295400" y="4038600"/>
            <a:ext cx="2261165" cy="2092792"/>
            <a:chOff x="1777435" y="1260008"/>
            <a:chExt cx="2261165" cy="2092792"/>
          </a:xfrm>
        </p:grpSpPr>
        <p:sp>
          <p:nvSpPr>
            <p:cNvPr id="15" name="Lightning Bolt 14"/>
            <p:cNvSpPr/>
            <p:nvPr/>
          </p:nvSpPr>
          <p:spPr bwMode="auto">
            <a:xfrm rot="19357668" flipV="1">
              <a:off x="2369731" y="2196828"/>
              <a:ext cx="1282850" cy="207614"/>
            </a:xfrm>
            <a:prstGeom prst="lightningBolt">
              <a:avLst/>
            </a:prstGeom>
            <a:solidFill>
              <a:srgbClr val="FFFF00"/>
            </a:solidFill>
            <a:ln w="9525" cap="flat" cmpd="sng" algn="ctr">
              <a:solidFill>
                <a:srgbClr val="00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Tx/>
                <a:buChar char="–"/>
                <a:tabLst/>
              </a:pPr>
              <a:endParaRPr kumimoji="0" 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p:txBody>
        </p:sp>
        <p:sp>
          <p:nvSpPr>
            <p:cNvPr id="16" name="TextBox 15"/>
            <p:cNvSpPr txBox="1"/>
            <p:nvPr/>
          </p:nvSpPr>
          <p:spPr>
            <a:xfrm>
              <a:off x="3124200" y="2937302"/>
              <a:ext cx="914400" cy="415498"/>
            </a:xfrm>
            <a:prstGeom prst="rect">
              <a:avLst/>
            </a:prstGeom>
            <a:solidFill>
              <a:schemeClr val="accent3">
                <a:lumMod val="75000"/>
              </a:schemeClr>
            </a:solidFill>
            <a:ln w="12700" cap="flat" cmpd="sng" algn="ctr">
              <a:solidFill>
                <a:srgbClr val="000000"/>
              </a:solidFill>
              <a:prstDash val="solid"/>
              <a:round/>
              <a:headEnd type="none" w="med" len="med"/>
              <a:tailEnd type="none" w="med" len="med"/>
            </a:ln>
          </p:spPr>
          <p:txBody>
            <a:bodyPr wrap="square" rtlCol="0">
              <a:spAutoFit/>
            </a:bodyPr>
            <a:lstStyle/>
            <a:p>
              <a:r>
                <a:rPr lang="en-US" sz="1050" dirty="0" smtClean="0"/>
                <a:t>Polarization Response</a:t>
              </a:r>
              <a:endParaRPr lang="en-US" sz="1050" dirty="0"/>
            </a:p>
          </p:txBody>
        </p:sp>
        <p:sp>
          <p:nvSpPr>
            <p:cNvPr id="17" name="TextBox 16"/>
            <p:cNvSpPr txBox="1"/>
            <p:nvPr/>
          </p:nvSpPr>
          <p:spPr>
            <a:xfrm>
              <a:off x="2057400" y="1828800"/>
              <a:ext cx="990600" cy="461665"/>
            </a:xfrm>
            <a:prstGeom prst="rect">
              <a:avLst/>
            </a:prstGeom>
            <a:solidFill>
              <a:srgbClr val="FFE556"/>
            </a:solidFill>
            <a:ln w="12700" cap="flat" cmpd="sng" algn="ctr">
              <a:solidFill>
                <a:srgbClr val="000000"/>
              </a:solidFill>
              <a:prstDash val="solid"/>
              <a:round/>
              <a:headEnd type="none" w="med" len="med"/>
              <a:tailEnd type="none" w="med" len="med"/>
            </a:ln>
          </p:spPr>
          <p:txBody>
            <a:bodyPr wrap="square" rtlCol="0">
              <a:spAutoFit/>
            </a:bodyPr>
            <a:lstStyle/>
            <a:p>
              <a:r>
                <a:rPr lang="en-US" sz="1200" dirty="0" smtClean="0"/>
                <a:t>Ground Reflections</a:t>
              </a:r>
              <a:endParaRPr lang="en-US" sz="1200" dirty="0"/>
            </a:p>
          </p:txBody>
        </p:sp>
        <p:sp>
          <p:nvSpPr>
            <p:cNvPr id="18" name="Lightning Bolt 17"/>
            <p:cNvSpPr/>
            <p:nvPr/>
          </p:nvSpPr>
          <p:spPr bwMode="auto">
            <a:xfrm rot="13991220">
              <a:off x="1034109" y="2003334"/>
              <a:ext cx="1669893" cy="183241"/>
            </a:xfrm>
            <a:prstGeom prst="lightningBolt">
              <a:avLst/>
            </a:prstGeom>
            <a:solidFill>
              <a:srgbClr val="FFFF00"/>
            </a:solidFill>
            <a:ln w="9525" cap="flat" cmpd="sng" algn="ctr">
              <a:solidFill>
                <a:srgbClr val="000000"/>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100000"/>
                </a:lnSpc>
                <a:spcBef>
                  <a:spcPct val="20000"/>
                </a:spcBef>
                <a:spcAft>
                  <a:spcPct val="0"/>
                </a:spcAft>
                <a:buClr>
                  <a:schemeClr val="tx1"/>
                </a:buClr>
                <a:buSzTx/>
                <a:buFontTx/>
                <a:buChar char="–"/>
                <a:tabLst/>
              </a:pPr>
              <a:endParaRPr kumimoji="0" 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endParaRPr>
            </a:p>
          </p:txBody>
        </p:sp>
      </p:grpSp>
      <p:sp>
        <p:nvSpPr>
          <p:cNvPr id="19" name="Rectangle 18"/>
          <p:cNvSpPr/>
          <p:nvPr/>
        </p:nvSpPr>
        <p:spPr>
          <a:xfrm>
            <a:off x="4267200" y="3805885"/>
            <a:ext cx="4876800" cy="3139321"/>
          </a:xfrm>
          <a:prstGeom prst="rect">
            <a:avLst/>
          </a:prstGeom>
        </p:spPr>
        <p:txBody>
          <a:bodyPr wrap="square">
            <a:spAutoFit/>
          </a:bodyPr>
          <a:lstStyle/>
          <a:p>
            <a:pPr>
              <a:buFont typeface="Arial" pitchFamily="34" charset="0"/>
              <a:buChar char="•"/>
            </a:pPr>
            <a:r>
              <a:rPr lang="en-US" sz="2200" b="1" dirty="0" smtClean="0"/>
              <a:t>  Designed, Constructed and Deployed  </a:t>
            </a:r>
            <a:r>
              <a:rPr lang="en-US" sz="2200" b="1" u="sng" dirty="0" smtClean="0"/>
              <a:t>three-frequency sensor systems to collection RF </a:t>
            </a:r>
            <a:r>
              <a:rPr lang="en-US" sz="2200" b="1" u="sng" dirty="0" err="1" smtClean="0"/>
              <a:t>polarimetric</a:t>
            </a:r>
            <a:r>
              <a:rPr lang="en-US" sz="2200" b="1" u="sng" dirty="0" smtClean="0"/>
              <a:t> data – for moisture (RF Cross-wires)</a:t>
            </a:r>
          </a:p>
          <a:p>
            <a:r>
              <a:rPr lang="en-US" sz="2200" dirty="0" smtClean="0"/>
              <a:t>      -  Extensive data, two MATERHORN 	sites, moisture calibration</a:t>
            </a:r>
          </a:p>
          <a:p>
            <a:r>
              <a:rPr lang="en-US" sz="2200" dirty="0" smtClean="0"/>
              <a:t>      -  Developed theoretical 	electromagnetic modeling</a:t>
            </a:r>
          </a:p>
          <a:p>
            <a:r>
              <a:rPr lang="en-US" sz="2200" dirty="0"/>
              <a:t> </a:t>
            </a:r>
            <a:r>
              <a:rPr lang="en-US" sz="2200" dirty="0" smtClean="0"/>
              <a:t>     -  Field Research Vehicle  (DURIP)</a:t>
            </a:r>
          </a:p>
        </p:txBody>
      </p:sp>
      <p:pic>
        <p:nvPicPr>
          <p:cNvPr id="20" name="Picture 19" descr="15-UAV.jpg"/>
          <p:cNvPicPr>
            <a:picLocks noChangeAspect="1"/>
          </p:cNvPicPr>
          <p:nvPr/>
        </p:nvPicPr>
        <p:blipFill rotWithShape="1">
          <a:blip r:embed="rId5" cstate="print">
            <a:extLst>
              <a:ext uri="{28A0092B-C50C-407E-A947-70E740481C1C}">
                <a14:useLocalDpi xmlns:a14="http://schemas.microsoft.com/office/drawing/2010/main" val="0"/>
              </a:ext>
            </a:extLst>
          </a:blip>
          <a:srcRect l="16515" t="30649" r="23428" b="27629"/>
          <a:stretch/>
        </p:blipFill>
        <p:spPr>
          <a:xfrm>
            <a:off x="3581400" y="0"/>
            <a:ext cx="3962400" cy="1733731"/>
          </a:xfrm>
          <a:prstGeom prst="rect">
            <a:avLst/>
          </a:prstGeom>
        </p:spPr>
      </p:pic>
      <p:sp>
        <p:nvSpPr>
          <p:cNvPr id="21" name="Rectangle 20"/>
          <p:cNvSpPr/>
          <p:nvPr/>
        </p:nvSpPr>
        <p:spPr>
          <a:xfrm>
            <a:off x="152400" y="3886200"/>
            <a:ext cx="8991600" cy="3144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032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Triple </a:t>
            </a:r>
            <a:r>
              <a:rPr lang="en-US" dirty="0" err="1" smtClean="0"/>
              <a:t>Lidar</a:t>
            </a:r>
            <a:r>
              <a:rPr lang="en-US" dirty="0" smtClean="0"/>
              <a:t> deployment</a:t>
            </a:r>
            <a:endParaRPr lang="en-US" dirty="0"/>
          </a:p>
        </p:txBody>
      </p:sp>
      <p:pic>
        <p:nvPicPr>
          <p:cNvPr id="1026" name="Picture 2" descr="Fif_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772762"/>
            <a:ext cx="6460430" cy="417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p:nvPr/>
        </p:nvPicPr>
        <p:blipFill>
          <a:blip r:embed="rId3" cstate="print">
            <a:lum contrast="10000"/>
          </a:blip>
          <a:srcRect/>
          <a:stretch>
            <a:fillRect/>
          </a:stretch>
        </p:blipFill>
        <p:spPr bwMode="auto">
          <a:xfrm>
            <a:off x="93914" y="2021619"/>
            <a:ext cx="1016798" cy="3271962"/>
          </a:xfrm>
          <a:prstGeom prst="rect">
            <a:avLst/>
          </a:prstGeom>
          <a:noFill/>
          <a:ln w="3175">
            <a:noFill/>
            <a:miter lim="800000"/>
            <a:headEnd/>
            <a:tailEnd/>
          </a:ln>
          <a:effectLst>
            <a:outerShdw blurRad="50800" dist="38100" dir="2700000" algn="tl" rotWithShape="0">
              <a:prstClr val="black">
                <a:alpha val="40000"/>
              </a:prstClr>
            </a:outerShdw>
          </a:effectLst>
        </p:spPr>
      </p:pic>
      <p:pic>
        <p:nvPicPr>
          <p:cNvPr id="7" name="Picture 6"/>
          <p:cNvPicPr/>
          <p:nvPr/>
        </p:nvPicPr>
        <p:blipFill rotWithShape="1">
          <a:blip r:embed="rId3" cstate="print">
            <a:lum contrast="10000"/>
          </a:blip>
          <a:srcRect l="71623" r="18918"/>
          <a:stretch/>
        </p:blipFill>
        <p:spPr bwMode="auto">
          <a:xfrm>
            <a:off x="2667000" y="3657600"/>
            <a:ext cx="45719" cy="873318"/>
          </a:xfrm>
          <a:prstGeom prst="rect">
            <a:avLst/>
          </a:prstGeom>
          <a:noFill/>
          <a:ln w="3175">
            <a:noFill/>
            <a:miter lim="800000"/>
            <a:headEnd/>
            <a:tailEnd/>
          </a:ln>
          <a:effectLst>
            <a:outerShdw blurRad="50800" dist="38100" dir="2700000" algn="tl" rotWithShape="0">
              <a:prstClr val="black">
                <a:alpha val="40000"/>
              </a:prstClr>
            </a:outerShdw>
            <a:softEdge rad="12700"/>
          </a:effectLst>
        </p:spPr>
      </p:pic>
      <p:sp>
        <p:nvSpPr>
          <p:cNvPr id="3" name="TextBox 2"/>
          <p:cNvSpPr txBox="1"/>
          <p:nvPr/>
        </p:nvSpPr>
        <p:spPr>
          <a:xfrm>
            <a:off x="2712719" y="1371600"/>
            <a:ext cx="2412327" cy="369332"/>
          </a:xfrm>
          <a:prstGeom prst="rect">
            <a:avLst/>
          </a:prstGeom>
          <a:noFill/>
        </p:spPr>
        <p:txBody>
          <a:bodyPr wrap="none" rtlCol="0">
            <a:spAutoFit/>
          </a:bodyPr>
          <a:lstStyle/>
          <a:p>
            <a:r>
              <a:rPr lang="en-US" dirty="0" smtClean="0"/>
              <a:t>MATERHORN FALL 2012</a:t>
            </a:r>
            <a:endParaRPr lang="en-US" dirty="0"/>
          </a:p>
        </p:txBody>
      </p:sp>
      <p:sp>
        <p:nvSpPr>
          <p:cNvPr id="5" name="Rectangle 4"/>
          <p:cNvSpPr/>
          <p:nvPr/>
        </p:nvSpPr>
        <p:spPr>
          <a:xfrm>
            <a:off x="228600" y="5822726"/>
            <a:ext cx="8534400" cy="923330"/>
          </a:xfrm>
          <a:prstGeom prst="rect">
            <a:avLst/>
          </a:prstGeom>
        </p:spPr>
        <p:txBody>
          <a:bodyPr wrap="square">
            <a:spAutoFit/>
          </a:bodyPr>
          <a:lstStyle/>
          <a:p>
            <a:r>
              <a:rPr lang="en-US" dirty="0"/>
              <a:t>Wang, Y., </a:t>
            </a:r>
            <a:r>
              <a:rPr lang="en-US" dirty="0" err="1"/>
              <a:t>Creegan</a:t>
            </a:r>
            <a:r>
              <a:rPr lang="en-US" dirty="0"/>
              <a:t>, E., Felton M., Huynh, G., </a:t>
            </a:r>
            <a:r>
              <a:rPr lang="en-US" dirty="0" err="1"/>
              <a:t>Hocut</a:t>
            </a:r>
            <a:r>
              <a:rPr lang="en-US" dirty="0"/>
              <a:t>, C., Fernando, H.J.S., Hoch, S., Whiteman, C.D., “Triple Doppler wind </a:t>
            </a:r>
            <a:r>
              <a:rPr lang="en-US" dirty="0" err="1"/>
              <a:t>lidar</a:t>
            </a:r>
            <a:r>
              <a:rPr lang="en-US" dirty="0"/>
              <a:t> observations during the MATERHORN field project" </a:t>
            </a:r>
            <a:r>
              <a:rPr lang="en-US" i="1" dirty="0"/>
              <a:t>Journal of Applied Remote Sensing</a:t>
            </a:r>
            <a:r>
              <a:rPr lang="en-US" dirty="0"/>
              <a:t>, 10(2), 026015 (2016). </a:t>
            </a:r>
            <a:endParaRPr lang="en-US" b="1" dirty="0"/>
          </a:p>
        </p:txBody>
      </p:sp>
    </p:spTree>
    <p:extLst>
      <p:ext uri="{BB962C8B-B14F-4D97-AF65-F5344CB8AC3E}">
        <p14:creationId xmlns:p14="http://schemas.microsoft.com/office/powerpoint/2010/main" val="165336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Tower using Triple </a:t>
            </a:r>
            <a:r>
              <a:rPr lang="en-US" dirty="0" err="1" smtClean="0"/>
              <a:t>Lidar</a:t>
            </a:r>
            <a:r>
              <a:rPr lang="en-US" dirty="0" smtClean="0"/>
              <a:t>!</a:t>
            </a:r>
            <a:endParaRPr lang="en-US" dirty="0"/>
          </a:p>
        </p:txBody>
      </p:sp>
      <p:pic>
        <p:nvPicPr>
          <p:cNvPr id="5122" name="Picture 2" descr="MHprofile10-07-12-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641" y="1530268"/>
            <a:ext cx="3950494"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179595" y="1676400"/>
            <a:ext cx="3531269" cy="2862322"/>
          </a:xfrm>
          <a:prstGeom prst="rect">
            <a:avLst/>
          </a:prstGeom>
        </p:spPr>
        <p:txBody>
          <a:bodyPr wrap="square">
            <a:spAutoFit/>
          </a:bodyPr>
          <a:lstStyle/>
          <a:p>
            <a:pPr algn="just"/>
            <a:r>
              <a:rPr lang="en-US" i="1" dirty="0" smtClean="0">
                <a:solidFill>
                  <a:srgbClr val="000000"/>
                </a:solidFill>
                <a:effectLst/>
                <a:latin typeface="Times New Roman" panose="02020603050405020304" pitchFamily="18" charset="0"/>
                <a:ea typeface="Calibri" panose="020F0502020204030204" pitchFamily="34" charset="0"/>
              </a:rPr>
              <a:t>Examples of vertical profile (virtual towers) 3D wind vectors retrieved from coordinated triple Doppler wind </a:t>
            </a:r>
            <a:r>
              <a:rPr lang="en-US" i="1" dirty="0" err="1" smtClean="0">
                <a:solidFill>
                  <a:srgbClr val="000000"/>
                </a:solidFill>
                <a:effectLst/>
                <a:latin typeface="Times New Roman" panose="02020603050405020304" pitchFamily="18" charset="0"/>
                <a:ea typeface="Calibri" panose="020F0502020204030204" pitchFamily="34" charset="0"/>
              </a:rPr>
              <a:t>lidars</a:t>
            </a:r>
            <a:r>
              <a:rPr lang="en-US" i="1" dirty="0" smtClean="0">
                <a:solidFill>
                  <a:srgbClr val="000000"/>
                </a:solidFill>
                <a:effectLst/>
                <a:latin typeface="Times New Roman" panose="02020603050405020304" pitchFamily="18" charset="0"/>
                <a:ea typeface="Calibri" panose="020F0502020204030204" pitchFamily="34" charset="0"/>
              </a:rPr>
              <a:t> scanning on 7 October 2012. The down valley low-level jet was evident in these virtual towers at 11.61 to 12.77 UTC (0537 to 0646 MDT). The horizontal distance between two virtual towers is 134 m.</a:t>
            </a:r>
            <a:endParaRPr lang="en-US" dirty="0">
              <a:solidFill>
                <a:srgbClr val="000000"/>
              </a:solidFill>
              <a:effectLst/>
              <a:latin typeface="Times New Roman" panose="02020603050405020304" pitchFamily="18" charset="0"/>
              <a:ea typeface="Calibri" panose="020F0502020204030204" pitchFamily="34" charset="0"/>
            </a:endParaRPr>
          </a:p>
        </p:txBody>
      </p:sp>
      <p:sp>
        <p:nvSpPr>
          <p:cNvPr id="4" name="TextBox 3"/>
          <p:cNvSpPr txBox="1"/>
          <p:nvPr/>
        </p:nvSpPr>
        <p:spPr>
          <a:xfrm>
            <a:off x="5179595" y="4538722"/>
            <a:ext cx="3612079" cy="1938992"/>
          </a:xfrm>
          <a:prstGeom prst="rect">
            <a:avLst/>
          </a:prstGeom>
          <a:noFill/>
        </p:spPr>
        <p:txBody>
          <a:bodyPr wrap="none" rtlCol="0">
            <a:spAutoFit/>
          </a:bodyPr>
          <a:lstStyle/>
          <a:p>
            <a:r>
              <a:rPr lang="en-US" sz="2400" dirty="0" smtClean="0"/>
              <a:t>Notre Dame will purchase </a:t>
            </a:r>
          </a:p>
          <a:p>
            <a:r>
              <a:rPr lang="en-US" sz="2400" dirty="0" smtClean="0"/>
              <a:t>a Triple Lidar System </a:t>
            </a:r>
          </a:p>
          <a:p>
            <a:r>
              <a:rPr lang="en-US" sz="2400" dirty="0" smtClean="0"/>
              <a:t>– A DURIP Grant/ONR</a:t>
            </a:r>
          </a:p>
          <a:p>
            <a:r>
              <a:rPr lang="en-US" sz="2400" dirty="0" smtClean="0"/>
              <a:t>– First from </a:t>
            </a:r>
            <a:r>
              <a:rPr lang="en-US" sz="2400" i="1" dirty="0" smtClean="0"/>
              <a:t>Halo Photonics </a:t>
            </a:r>
          </a:p>
          <a:p>
            <a:r>
              <a:rPr lang="en-US" sz="2400" i="1" dirty="0" smtClean="0"/>
              <a:t>Streamline®</a:t>
            </a:r>
            <a:endParaRPr lang="en-US" sz="2400" i="1" dirty="0"/>
          </a:p>
        </p:txBody>
      </p:sp>
    </p:spTree>
    <p:extLst>
      <p:ext uri="{BB962C8B-B14F-4D97-AF65-F5344CB8AC3E}">
        <p14:creationId xmlns:p14="http://schemas.microsoft.com/office/powerpoint/2010/main" val="19903226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p:cNvSpPr>
          <p:nvPr>
            <p:ph type="title"/>
          </p:nvPr>
        </p:nvSpPr>
        <p:spPr>
          <a:prstGeom prst="rect">
            <a:avLst/>
          </a:prstGeom>
        </p:spPr>
        <p:txBody>
          <a:bodyPr anchor="t"/>
          <a:lstStyle/>
          <a:p>
            <a:pPr>
              <a:defRPr sz="1800">
                <a:uFillTx/>
              </a:defRPr>
            </a:pPr>
            <a:r>
              <a:rPr sz="2400" dirty="0">
                <a:uFill>
                  <a:solidFill/>
                </a:uFill>
              </a:rPr>
              <a:t>Long-range </a:t>
            </a:r>
            <a:r>
              <a:rPr sz="2400" dirty="0" err="1">
                <a:uFill>
                  <a:solidFill/>
                </a:uFill>
              </a:rPr>
              <a:t>WindScanner</a:t>
            </a:r>
            <a:r>
              <a:rPr sz="2400" dirty="0">
                <a:uFill>
                  <a:solidFill/>
                </a:uFill>
              </a:rPr>
              <a:t> </a:t>
            </a:r>
            <a:r>
              <a:rPr sz="2400" dirty="0" smtClean="0">
                <a:uFill>
                  <a:solidFill/>
                </a:uFill>
              </a:rPr>
              <a:t>system</a:t>
            </a:r>
            <a:r>
              <a:rPr lang="en-US" sz="2400" dirty="0" smtClean="0">
                <a:uFill>
                  <a:solidFill/>
                </a:uFill>
              </a:rPr>
              <a:t/>
            </a:r>
            <a:br>
              <a:rPr lang="en-US" sz="2400" dirty="0" smtClean="0">
                <a:uFill>
                  <a:solidFill/>
                </a:uFill>
              </a:rPr>
            </a:br>
            <a:r>
              <a:rPr lang="en-US" i="1" dirty="0" smtClean="0"/>
              <a:t>Courtesy: </a:t>
            </a:r>
            <a:r>
              <a:rPr lang="en-US" i="1" dirty="0"/>
              <a:t>Nikola </a:t>
            </a:r>
            <a:r>
              <a:rPr lang="en-US" i="1" dirty="0" err="1"/>
              <a:t>Vasiljević</a:t>
            </a:r>
            <a:r>
              <a:rPr lang="en-US" i="1" dirty="0"/>
              <a:t/>
            </a:r>
            <a:br>
              <a:rPr lang="en-US" i="1" dirty="0"/>
            </a:br>
            <a:endParaRPr sz="2400" dirty="0">
              <a:uFill>
                <a:solidFill/>
              </a:uFill>
            </a:endParaRPr>
          </a:p>
        </p:txBody>
      </p:sp>
      <p:sp>
        <p:nvSpPr>
          <p:cNvPr id="336" name="Shape 33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uFillTx/>
              </a:defRPr>
            </a:pPr>
            <a:fld id="{86CB4B4D-7CA3-9044-876B-883B54F8677D}" type="slidenum">
              <a:rPr sz="900">
                <a:uFill>
                  <a:solidFill/>
                </a:uFill>
              </a:rPr>
              <a:t>32</a:t>
            </a:fld>
            <a:endParaRPr sz="900">
              <a:uFill>
                <a:solidFill/>
              </a:uFill>
            </a:endParaRPr>
          </a:p>
        </p:txBody>
      </p:sp>
      <p:pic>
        <p:nvPicPr>
          <p:cNvPr id="337" name="Long Range Windscanner.mp4"/>
          <p:cNvPicPr/>
          <p:nvPr>
            <a:videoFile r:link="rId2"/>
            <p:extLst>
              <p:ext uri="{DAA4B4D4-6D71-4841-9C94-3DE7FCFB9230}">
                <p14:media xmlns:p14="http://schemas.microsoft.com/office/powerpoint/2010/main" r:embed="rId1"/>
              </p:ext>
            </p:extLst>
          </p:nvPr>
        </p:nvPicPr>
        <p:blipFill>
          <a:blip r:embed="rId5">
            <a:extLst/>
          </a:blip>
          <a:stretch>
            <a:fillRect/>
          </a:stretch>
        </p:blipFill>
        <p:spPr>
          <a:xfrm>
            <a:off x="1096853" y="907673"/>
            <a:ext cx="5061131" cy="2846886"/>
          </a:xfrm>
          <a:prstGeom prst="rect">
            <a:avLst/>
          </a:prstGeom>
        </p:spPr>
      </p:pic>
      <p:sp>
        <p:nvSpPr>
          <p:cNvPr id="338" name="Shape 338"/>
          <p:cNvSpPr>
            <a:spLocks noGrp="1"/>
          </p:cNvSpPr>
          <p:nvPr>
            <p:ph type="body" idx="1"/>
          </p:nvPr>
        </p:nvSpPr>
        <p:spPr>
          <a:xfrm>
            <a:off x="651451" y="3921536"/>
            <a:ext cx="8118915" cy="2659783"/>
          </a:xfrm>
          <a:prstGeom prst="rect">
            <a:avLst/>
          </a:prstGeom>
        </p:spPr>
        <p:txBody>
          <a:bodyPr/>
          <a:lstStyle/>
          <a:p>
            <a:pPr lvl="0">
              <a:defRPr sz="1800">
                <a:uFillTx/>
              </a:defRPr>
            </a:pPr>
            <a:r>
              <a:rPr sz="1600" dirty="0">
                <a:uFill>
                  <a:solidFill/>
                </a:uFill>
              </a:rPr>
              <a:t>WindScanners coordinated by a remote master computer</a:t>
            </a:r>
          </a:p>
          <a:p>
            <a:pPr lvl="0">
              <a:defRPr sz="1800">
                <a:uFillTx/>
              </a:defRPr>
            </a:pPr>
            <a:r>
              <a:rPr sz="1600" dirty="0">
                <a:uFill>
                  <a:solidFill/>
                </a:uFill>
              </a:rPr>
              <a:t>Coordination can be achieved using any type of network</a:t>
            </a:r>
          </a:p>
          <a:p>
            <a:pPr lvl="0">
              <a:defRPr sz="1800">
                <a:uFillTx/>
              </a:defRPr>
            </a:pPr>
            <a:r>
              <a:rPr sz="1600" dirty="0">
                <a:uFill>
                  <a:solidFill/>
                </a:uFill>
              </a:rPr>
              <a:t>WindScanners are synchronized</a:t>
            </a:r>
          </a:p>
          <a:p>
            <a:pPr lvl="0">
              <a:defRPr sz="1800">
                <a:uFillTx/>
              </a:defRPr>
            </a:pPr>
            <a:r>
              <a:rPr sz="1600" dirty="0">
                <a:uFill>
                  <a:solidFill/>
                </a:uFill>
              </a:rPr>
              <a:t>Arbitrary scanning trajectories</a:t>
            </a:r>
          </a:p>
          <a:p>
            <a:pPr lvl="0">
              <a:defRPr sz="1800">
                <a:uFillTx/>
              </a:defRPr>
            </a:pPr>
            <a:r>
              <a:rPr sz="1600" dirty="0">
                <a:uFill>
                  <a:solidFill/>
                </a:uFill>
              </a:rPr>
              <a:t>Measurement rate can be dynamic from one LOS measurement to another</a:t>
            </a:r>
          </a:p>
          <a:p>
            <a:pPr lvl="0">
              <a:defRPr sz="1800">
                <a:uFillTx/>
              </a:defRPr>
            </a:pPr>
            <a:r>
              <a:rPr sz="1600" dirty="0">
                <a:uFill>
                  <a:solidFill/>
                </a:uFill>
              </a:rPr>
              <a:t>Distances which the LOS measurements are acquired can be dynamic as well</a:t>
            </a:r>
          </a:p>
          <a:p>
            <a:pPr lvl="0">
              <a:defRPr sz="1800">
                <a:uFillTx/>
              </a:defRPr>
            </a:pPr>
            <a:r>
              <a:rPr sz="1600" b="1" dirty="0">
                <a:uFill>
                  <a:solidFill/>
                </a:uFill>
              </a:rPr>
              <a:t>Flexible remote sensing measurement system that can accommodate wide range of atmospheric experiments </a:t>
            </a:r>
          </a:p>
        </p:txBody>
      </p:sp>
      <p:grpSp>
        <p:nvGrpSpPr>
          <p:cNvPr id="341" name="Group 341"/>
          <p:cNvGrpSpPr/>
          <p:nvPr/>
        </p:nvGrpSpPr>
        <p:grpSpPr>
          <a:xfrm>
            <a:off x="6216956" y="2484076"/>
            <a:ext cx="1330902" cy="965717"/>
            <a:chOff x="0" y="-183429"/>
            <a:chExt cx="1330901" cy="965714"/>
          </a:xfrm>
        </p:grpSpPr>
        <p:sp>
          <p:nvSpPr>
            <p:cNvPr id="339" name="Shape 339"/>
            <p:cNvSpPr/>
            <p:nvPr/>
          </p:nvSpPr>
          <p:spPr>
            <a:xfrm>
              <a:off x="3487" y="-183429"/>
              <a:ext cx="1296884" cy="46446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ctr">
                <a:defRPr sz="1200">
                  <a:latin typeface="Verdana Bold"/>
                  <a:ea typeface="Verdana Bold"/>
                  <a:cs typeface="Verdana Bold"/>
                  <a:sym typeface="Verdana Bold"/>
                </a:defRPr>
              </a:lvl1pPr>
            </a:lstStyle>
            <a:p>
              <a:pPr lvl="0">
                <a:defRPr sz="1800">
                  <a:uFillTx/>
                </a:defRPr>
              </a:pPr>
              <a:r>
                <a:rPr sz="1200" dirty="0">
                  <a:uFill>
                    <a:solidFill/>
                  </a:uFill>
                </a:rPr>
                <a:t>Master computer</a:t>
              </a:r>
            </a:p>
          </p:txBody>
        </p:sp>
        <p:pic>
          <p:nvPicPr>
            <p:cNvPr id="340" name="image7.png" descr="MasterComp.png"/>
            <p:cNvPicPr/>
            <p:nvPr/>
          </p:nvPicPr>
          <p:blipFill>
            <a:blip r:embed="rId6">
              <a:extLst/>
            </a:blip>
            <a:stretch>
              <a:fillRect/>
            </a:stretch>
          </p:blipFill>
          <p:spPr>
            <a:xfrm>
              <a:off x="0" y="0"/>
              <a:ext cx="1330901" cy="782285"/>
            </a:xfrm>
            <a:prstGeom prst="rect">
              <a:avLst/>
            </a:prstGeom>
            <a:ln w="12700" cap="flat">
              <a:noFill/>
              <a:miter lim="400000"/>
            </a:ln>
            <a:effectLst/>
          </p:spPr>
        </p:pic>
      </p:grpSp>
      <p:grpSp>
        <p:nvGrpSpPr>
          <p:cNvPr id="364" name="Group 364"/>
          <p:cNvGrpSpPr/>
          <p:nvPr/>
        </p:nvGrpSpPr>
        <p:grpSpPr>
          <a:xfrm>
            <a:off x="800062" y="705291"/>
            <a:ext cx="7715609" cy="3293814"/>
            <a:chOff x="0" y="0"/>
            <a:chExt cx="7715608" cy="3293812"/>
          </a:xfrm>
        </p:grpSpPr>
        <p:grpSp>
          <p:nvGrpSpPr>
            <p:cNvPr id="359" name="Group 359"/>
            <p:cNvGrpSpPr/>
            <p:nvPr/>
          </p:nvGrpSpPr>
          <p:grpSpPr>
            <a:xfrm>
              <a:off x="0" y="0"/>
              <a:ext cx="7715609" cy="3293813"/>
              <a:chOff x="0" y="1241362"/>
              <a:chExt cx="7715608" cy="3293812"/>
            </a:xfrm>
          </p:grpSpPr>
          <p:sp>
            <p:nvSpPr>
              <p:cNvPr id="357" name="Shape 357"/>
              <p:cNvSpPr/>
              <p:nvPr/>
            </p:nvSpPr>
            <p:spPr>
              <a:xfrm>
                <a:off x="0" y="1334097"/>
                <a:ext cx="7715609" cy="3187435"/>
              </a:xfrm>
              <a:prstGeom prst="rect">
                <a:avLst/>
              </a:prstGeom>
              <a:solidFill>
                <a:srgbClr val="FFFFFF"/>
              </a:solidFill>
              <a:ln w="12700" cap="flat">
                <a:noFill/>
                <a:miter lim="400000"/>
              </a:ln>
              <a:effectLst/>
            </p:spPr>
            <p:txBody>
              <a:bodyPr wrap="square" lIns="0" tIns="0" rIns="0" bIns="0" numCol="1" anchor="t">
                <a:noAutofit/>
              </a:bodyPr>
              <a:lstStyle/>
              <a:p>
                <a:pPr lvl="0"/>
                <a:endParaRPr/>
              </a:p>
            </p:txBody>
          </p:sp>
          <p:pic>
            <p:nvPicPr>
              <p:cNvPr id="358" name="TheMaxLagCOMP.pdf"/>
              <p:cNvPicPr/>
              <p:nvPr/>
            </p:nvPicPr>
            <p:blipFill>
              <a:blip r:embed="rId7">
                <a:extLst/>
              </a:blip>
              <a:srcRect/>
              <a:stretch>
                <a:fillRect/>
              </a:stretch>
            </p:blipFill>
            <p:spPr>
              <a:xfrm>
                <a:off x="65447" y="1241362"/>
                <a:ext cx="5004014" cy="3293814"/>
              </a:xfrm>
              <a:prstGeom prst="rect">
                <a:avLst/>
              </a:prstGeom>
              <a:ln w="12700" cap="flat">
                <a:noFill/>
                <a:miter lim="400000"/>
              </a:ln>
              <a:effectLst/>
            </p:spPr>
          </p:pic>
        </p:grpSp>
        <p:sp>
          <p:nvSpPr>
            <p:cNvPr id="360" name="Shape 360"/>
            <p:cNvSpPr/>
            <p:nvPr/>
          </p:nvSpPr>
          <p:spPr>
            <a:xfrm>
              <a:off x="3118614" y="1743191"/>
              <a:ext cx="4004723" cy="1"/>
            </a:xfrm>
            <a:prstGeom prst="line">
              <a:avLst/>
            </a:prstGeom>
            <a:noFill/>
            <a:ln w="25400" cap="flat">
              <a:solidFill>
                <a:srgbClr val="000000"/>
              </a:solidFill>
              <a:custDash>
                <a:ds d="200000" sp="200000"/>
              </a:custDash>
              <a:miter lim="400000"/>
            </a:ln>
            <a:effectLst>
              <a:outerShdw blurRad="38100" dist="20000" dir="5400000" rotWithShape="0">
                <a:srgbClr val="000000">
                  <a:alpha val="38000"/>
                </a:srgbClr>
              </a:outerShdw>
            </a:effectLst>
          </p:spPr>
          <p:txBody>
            <a:bodyPr wrap="square" lIns="0" tIns="0" rIns="0" bIns="0" numCol="1" anchor="t">
              <a:noAutofit/>
            </a:bodyPr>
            <a:lstStyle/>
            <a:p>
              <a:pPr lvl="0" defTabSz="457200">
                <a:defRPr sz="1200">
                  <a:uFillTx/>
                  <a:latin typeface="+mn-lt"/>
                  <a:ea typeface="+mn-ea"/>
                  <a:cs typeface="+mn-cs"/>
                  <a:sym typeface="Helvetica"/>
                </a:defRPr>
              </a:pPr>
              <a:endParaRPr/>
            </a:p>
          </p:txBody>
        </p:sp>
        <p:sp>
          <p:nvSpPr>
            <p:cNvPr id="361" name="Shape 361"/>
            <p:cNvSpPr/>
            <p:nvPr/>
          </p:nvSpPr>
          <p:spPr>
            <a:xfrm>
              <a:off x="5018587" y="1410451"/>
              <a:ext cx="2193191" cy="396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ctr" defTabSz="457200">
                <a:defRPr sz="2000" b="1">
                  <a:latin typeface="+mn-lt"/>
                  <a:ea typeface="+mn-ea"/>
                  <a:cs typeface="+mn-cs"/>
                  <a:sym typeface="Helvetica"/>
                </a:defRPr>
              </a:lvl1pPr>
            </a:lstStyle>
            <a:p>
              <a:pPr lvl="0">
                <a:defRPr sz="1800" b="0">
                  <a:uFillTx/>
                </a:defRPr>
              </a:pPr>
              <a:r>
                <a:rPr sz="2000" b="1" dirty="0">
                  <a:uFill>
                    <a:solidFill/>
                  </a:uFill>
                </a:rPr>
                <a:t>Threshold 10 ms </a:t>
              </a:r>
            </a:p>
          </p:txBody>
        </p:sp>
        <p:sp>
          <p:nvSpPr>
            <p:cNvPr id="362" name="Shape 362"/>
            <p:cNvSpPr/>
            <p:nvPr/>
          </p:nvSpPr>
          <p:spPr>
            <a:xfrm>
              <a:off x="585644" y="2759424"/>
              <a:ext cx="6544320" cy="1"/>
            </a:xfrm>
            <a:prstGeom prst="line">
              <a:avLst/>
            </a:prstGeom>
            <a:noFill/>
            <a:ln w="25400" cap="flat">
              <a:solidFill>
                <a:srgbClr val="000000"/>
              </a:solidFill>
              <a:custDash>
                <a:ds d="200000" sp="200000"/>
              </a:custDash>
              <a:miter lim="400000"/>
            </a:ln>
            <a:effectLst>
              <a:outerShdw blurRad="38100" dist="20000" dir="5400000" rotWithShape="0">
                <a:srgbClr val="000000">
                  <a:alpha val="38000"/>
                </a:srgbClr>
              </a:outerShdw>
            </a:effectLst>
          </p:spPr>
          <p:txBody>
            <a:bodyPr wrap="square" lIns="0" tIns="0" rIns="0" bIns="0" numCol="1" anchor="t">
              <a:noAutofit/>
            </a:bodyPr>
            <a:lstStyle/>
            <a:p>
              <a:pPr lvl="0" defTabSz="457200">
                <a:defRPr sz="1200">
                  <a:uFillTx/>
                  <a:latin typeface="+mn-lt"/>
                  <a:ea typeface="+mn-ea"/>
                  <a:cs typeface="+mn-cs"/>
                  <a:sym typeface="Helvetica"/>
                </a:defRPr>
              </a:pPr>
              <a:endParaRPr/>
            </a:p>
          </p:txBody>
        </p:sp>
        <p:sp>
          <p:nvSpPr>
            <p:cNvPr id="363" name="Shape 363"/>
            <p:cNvSpPr/>
            <p:nvPr/>
          </p:nvSpPr>
          <p:spPr>
            <a:xfrm>
              <a:off x="5026354" y="2398650"/>
              <a:ext cx="2193192" cy="39624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ctr" defTabSz="457200">
                <a:defRPr sz="2000" b="1">
                  <a:latin typeface="+mn-lt"/>
                  <a:ea typeface="+mn-ea"/>
                  <a:cs typeface="+mn-cs"/>
                  <a:sym typeface="Helvetica"/>
                </a:defRPr>
              </a:lvl1pPr>
            </a:lstStyle>
            <a:p>
              <a:pPr lvl="0">
                <a:defRPr sz="1800" b="0">
                  <a:uFillTx/>
                </a:defRPr>
              </a:pPr>
              <a:r>
                <a:rPr sz="2000" b="1">
                  <a:uFill>
                    <a:solidFill/>
                  </a:uFill>
                </a:rPr>
                <a:t>Threshold 10 ms </a:t>
              </a:r>
            </a:p>
          </p:txBody>
        </p:sp>
      </p:grpSp>
      <p:sp>
        <p:nvSpPr>
          <p:cNvPr id="365" name="Shape 365"/>
          <p:cNvSpPr/>
          <p:nvPr/>
        </p:nvSpPr>
        <p:spPr>
          <a:xfrm rot="19746259">
            <a:off x="2038263" y="1949219"/>
            <a:ext cx="3178310" cy="39624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just" defTabSz="457200">
              <a:defRPr sz="2000" b="1">
                <a:solidFill>
                  <a:srgbClr val="0433FF"/>
                </a:solidFill>
                <a:latin typeface="+mn-lt"/>
                <a:ea typeface="+mn-ea"/>
                <a:cs typeface="+mn-cs"/>
                <a:sym typeface="Helvetica"/>
              </a:defRPr>
            </a:lvl1pPr>
          </a:lstStyle>
          <a:p>
            <a:pPr lvl="0">
              <a:defRPr sz="1800" b="0">
                <a:solidFill>
                  <a:srgbClr val="000000"/>
                </a:solidFill>
                <a:uFillTx/>
              </a:defRPr>
            </a:pPr>
            <a:r>
              <a:rPr sz="2000" b="1" dirty="0">
                <a:solidFill>
                  <a:srgbClr val="0433FF"/>
                </a:solidFill>
                <a:uFill>
                  <a:solidFill/>
                </a:uFill>
              </a:rPr>
              <a:t>Without master computer</a:t>
            </a:r>
          </a:p>
        </p:txBody>
      </p:sp>
      <p:sp>
        <p:nvSpPr>
          <p:cNvPr id="366" name="Shape 366"/>
          <p:cNvSpPr/>
          <p:nvPr/>
        </p:nvSpPr>
        <p:spPr>
          <a:xfrm>
            <a:off x="5439249" y="3385109"/>
            <a:ext cx="2783420" cy="396241"/>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just" defTabSz="457200">
              <a:defRPr sz="2000" b="1">
                <a:solidFill>
                  <a:srgbClr val="FF2A00"/>
                </a:solidFill>
                <a:latin typeface="+mn-lt"/>
                <a:ea typeface="+mn-ea"/>
                <a:cs typeface="+mn-cs"/>
                <a:sym typeface="Helvetica"/>
              </a:defRPr>
            </a:lvl1pPr>
          </a:lstStyle>
          <a:p>
            <a:pPr lvl="0">
              <a:defRPr sz="1800" b="0">
                <a:solidFill>
                  <a:srgbClr val="000000"/>
                </a:solidFill>
                <a:uFillTx/>
              </a:defRPr>
            </a:pPr>
            <a:r>
              <a:rPr sz="2000" b="1">
                <a:solidFill>
                  <a:srgbClr val="FF2A00"/>
                </a:solidFill>
                <a:uFill>
                  <a:solidFill/>
                </a:uFill>
              </a:rPr>
              <a:t>With master computer</a:t>
            </a:r>
          </a:p>
        </p:txBody>
      </p:sp>
    </p:spTree>
    <p:extLst>
      <p:ext uri="{BB962C8B-B14F-4D97-AF65-F5344CB8AC3E}">
        <p14:creationId xmlns:p14="http://schemas.microsoft.com/office/powerpoint/2010/main" val="1843555122"/>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0" fill="hold"/>
                                        <p:tgtEl>
                                          <p:spTgt spid="337"/>
                                        </p:tgtEl>
                                      </p:cBhvr>
                                    </p:cmd>
                                  </p:childTnLst>
                                </p:cTn>
                              </p:par>
                            </p:childTnLst>
                          </p:cTn>
                        </p:par>
                        <p:par>
                          <p:cTn id="7" fill="hold">
                            <p:stCondLst>
                              <p:cond delay="11980"/>
                            </p:stCondLst>
                            <p:childTnLst>
                              <p:par>
                                <p:cTn id="8" presetID="1" presetClass="entr" presetSubtype="0" fill="hold" grpId="0" nodeType="afterEffect">
                                  <p:stCondLst>
                                    <p:cond delay="0"/>
                                  </p:stCondLst>
                                  <p:iterate>
                                    <p:tmAbs val="0"/>
                                  </p:iterate>
                                  <p:childTnLst>
                                    <p:set>
                                      <p:cBhvr>
                                        <p:cTn id="9" fill="hold"/>
                                        <p:tgtEl>
                                          <p:spTgt spid="338">
                                            <p:bg/>
                                          </p:spTgt>
                                        </p:tgtEl>
                                        <p:attrNameLst>
                                          <p:attrName>style.visibility</p:attrName>
                                        </p:attrNameLst>
                                      </p:cBhvr>
                                      <p:to>
                                        <p:strVal val="visible"/>
                                      </p:to>
                                    </p:set>
                                  </p:childTnLst>
                                </p:cTn>
                              </p:par>
                            </p:childTnLst>
                          </p:cTn>
                        </p:par>
                        <p:par>
                          <p:cTn id="10" fill="hold">
                            <p:stCondLst>
                              <p:cond delay="11980"/>
                            </p:stCondLst>
                            <p:childTnLst>
                              <p:par>
                                <p:cTn id="11" presetID="1" presetClass="entr" presetSubtype="0" fill="hold" grpId="0" nodeType="afterEffect">
                                  <p:stCondLst>
                                    <p:cond delay="0"/>
                                  </p:stCondLst>
                                  <p:iterate>
                                    <p:tmAbs val="0"/>
                                  </p:iterate>
                                  <p:childTnLst>
                                    <p:set>
                                      <p:cBhvr>
                                        <p:cTn id="12" fill="hold"/>
                                        <p:tgtEl>
                                          <p:spTgt spid="338">
                                            <p:txEl>
                                              <p:pRg st="0" end="0"/>
                                            </p:txEl>
                                          </p:spTgt>
                                        </p:tgtEl>
                                        <p:attrNameLst>
                                          <p:attrName>style.visibility</p:attrName>
                                        </p:attrNameLst>
                                      </p:cBhvr>
                                      <p:to>
                                        <p:strVal val="visible"/>
                                      </p:to>
                                    </p:set>
                                  </p:childTnLst>
                                </p:cTn>
                              </p:par>
                            </p:childTnLst>
                          </p:cTn>
                        </p:par>
                        <p:par>
                          <p:cTn id="13" fill="hold">
                            <p:stCondLst>
                              <p:cond delay="11980"/>
                            </p:stCondLst>
                            <p:childTnLst>
                              <p:par>
                                <p:cTn id="14" presetID="1" presetClass="entr" presetSubtype="0" fill="hold" grpId="0" nodeType="afterEffect">
                                  <p:stCondLst>
                                    <p:cond delay="0"/>
                                  </p:stCondLst>
                                  <p:iterate>
                                    <p:tmAbs val="0"/>
                                  </p:iterate>
                                  <p:childTnLst>
                                    <p:set>
                                      <p:cBhvr>
                                        <p:cTn id="15" fill="hold"/>
                                        <p:tgtEl>
                                          <p:spTgt spid="338">
                                            <p:txEl>
                                              <p:pRg st="1" end="1"/>
                                            </p:txEl>
                                          </p:spTgt>
                                        </p:tgtEl>
                                        <p:attrNameLst>
                                          <p:attrName>style.visibility</p:attrName>
                                        </p:attrNameLst>
                                      </p:cBhvr>
                                      <p:to>
                                        <p:strVal val="visible"/>
                                      </p:to>
                                    </p:set>
                                  </p:childTnLst>
                                </p:cTn>
                              </p:par>
                            </p:childTnLst>
                          </p:cTn>
                        </p:par>
                        <p:par>
                          <p:cTn id="16" fill="hold">
                            <p:stCondLst>
                              <p:cond delay="11980"/>
                            </p:stCondLst>
                            <p:childTnLst>
                              <p:par>
                                <p:cTn id="17" presetID="1" presetClass="entr" presetSubtype="0" fill="hold" grpId="0" nodeType="afterEffect">
                                  <p:stCondLst>
                                    <p:cond delay="0"/>
                                  </p:stCondLst>
                                  <p:iterate>
                                    <p:tmAbs val="0"/>
                                  </p:iterate>
                                  <p:childTnLst>
                                    <p:set>
                                      <p:cBhvr>
                                        <p:cTn id="18" fill="hold"/>
                                        <p:tgtEl>
                                          <p:spTgt spid="338">
                                            <p:txEl>
                                              <p:pRg st="2" end="2"/>
                                            </p:txEl>
                                          </p:spTgt>
                                        </p:tgtEl>
                                        <p:attrNameLst>
                                          <p:attrName>style.visibility</p:attrName>
                                        </p:attrNameLst>
                                      </p:cBhvr>
                                      <p:to>
                                        <p:strVal val="visible"/>
                                      </p:to>
                                    </p:set>
                                  </p:childTnLst>
                                </p:cTn>
                              </p:par>
                            </p:childTnLst>
                          </p:cTn>
                        </p:par>
                        <p:par>
                          <p:cTn id="19" fill="hold">
                            <p:stCondLst>
                              <p:cond delay="11980"/>
                            </p:stCondLst>
                            <p:childTnLst>
                              <p:par>
                                <p:cTn id="20" presetID="1" presetClass="entr" presetSubtype="0" fill="hold" grpId="0" nodeType="afterEffect">
                                  <p:stCondLst>
                                    <p:cond delay="0"/>
                                  </p:stCondLst>
                                  <p:iterate>
                                    <p:tmAbs val="0"/>
                                  </p:iterate>
                                  <p:childTnLst>
                                    <p:set>
                                      <p:cBhvr>
                                        <p:cTn id="21" fill="hold"/>
                                        <p:tgtEl>
                                          <p:spTgt spid="364"/>
                                        </p:tgtEl>
                                        <p:attrNameLst>
                                          <p:attrName>style.visibility</p:attrName>
                                        </p:attrNameLst>
                                      </p:cBhvr>
                                      <p:to>
                                        <p:strVal val="visible"/>
                                      </p:to>
                                    </p:set>
                                  </p:childTnLst>
                                </p:cTn>
                              </p:par>
                            </p:childTnLst>
                          </p:cTn>
                        </p:par>
                        <p:par>
                          <p:cTn id="22" fill="hold">
                            <p:stCondLst>
                              <p:cond delay="11980"/>
                            </p:stCondLst>
                            <p:childTnLst>
                              <p:par>
                                <p:cTn id="23" presetID="1" presetClass="entr" presetSubtype="0" fill="hold" grpId="0" nodeType="afterEffect">
                                  <p:stCondLst>
                                    <p:cond delay="0"/>
                                  </p:stCondLst>
                                  <p:iterate>
                                    <p:tmAbs val="0"/>
                                  </p:iterate>
                                  <p:childTnLst>
                                    <p:set>
                                      <p:cBhvr>
                                        <p:cTn id="24" fill="hold"/>
                                        <p:tgtEl>
                                          <p:spTgt spid="365"/>
                                        </p:tgtEl>
                                        <p:attrNameLst>
                                          <p:attrName>style.visibility</p:attrName>
                                        </p:attrNameLst>
                                      </p:cBhvr>
                                      <p:to>
                                        <p:strVal val="visible"/>
                                      </p:to>
                                    </p:set>
                                  </p:childTnLst>
                                </p:cTn>
                              </p:par>
                            </p:childTnLst>
                          </p:cTn>
                        </p:par>
                        <p:par>
                          <p:cTn id="25" fill="hold">
                            <p:stCondLst>
                              <p:cond delay="11980"/>
                            </p:stCondLst>
                            <p:childTnLst>
                              <p:par>
                                <p:cTn id="26" presetID="1" presetClass="entr" presetSubtype="0" fill="hold" grpId="0" nodeType="afterEffect">
                                  <p:stCondLst>
                                    <p:cond delay="0"/>
                                  </p:stCondLst>
                                  <p:iterate>
                                    <p:tmAbs val="0"/>
                                  </p:iterate>
                                  <p:childTnLst>
                                    <p:set>
                                      <p:cBhvr>
                                        <p:cTn id="27" fill="hold"/>
                                        <p:tgtEl>
                                          <p:spTgt spid="366"/>
                                        </p:tgtEl>
                                        <p:attrNameLst>
                                          <p:attrName>style.visibility</p:attrName>
                                        </p:attrNameLst>
                                      </p:cBhvr>
                                      <p:to>
                                        <p:strVal val="visible"/>
                                      </p:to>
                                    </p:set>
                                  </p:childTnLst>
                                </p:cTn>
                              </p:par>
                            </p:childTnLst>
                          </p:cTn>
                        </p:par>
                        <p:par>
                          <p:cTn id="28" fill="hold">
                            <p:stCondLst>
                              <p:cond delay="11980"/>
                            </p:stCondLst>
                            <p:childTnLst>
                              <p:par>
                                <p:cTn id="29" presetID="1" presetClass="exit" presetSubtype="0" fill="hold" grpId="1" nodeType="afterEffect">
                                  <p:stCondLst>
                                    <p:cond delay="0"/>
                                  </p:stCondLst>
                                  <p:iterate>
                                    <p:tmAbs val="0"/>
                                  </p:iterate>
                                  <p:childTnLst>
                                    <p:set>
                                      <p:cBhvr>
                                        <p:cTn id="30" fill="hold">
                                          <p:stCondLst>
                                            <p:cond delay="0"/>
                                          </p:stCondLst>
                                        </p:cTn>
                                        <p:tgtEl>
                                          <p:spTgt spid="364"/>
                                        </p:tgtEl>
                                        <p:attrNameLst>
                                          <p:attrName>style.visibility</p:attrName>
                                        </p:attrNameLst>
                                      </p:cBhvr>
                                      <p:to>
                                        <p:strVal val="hidden"/>
                                      </p:to>
                                    </p:set>
                                  </p:childTnLst>
                                </p:cTn>
                              </p:par>
                            </p:childTnLst>
                          </p:cTn>
                        </p:par>
                        <p:par>
                          <p:cTn id="31" fill="hold">
                            <p:stCondLst>
                              <p:cond delay="11980"/>
                            </p:stCondLst>
                            <p:childTnLst>
                              <p:par>
                                <p:cTn id="32" presetID="1" presetClass="exit" presetSubtype="0" fill="hold" grpId="1" nodeType="afterEffect">
                                  <p:stCondLst>
                                    <p:cond delay="0"/>
                                  </p:stCondLst>
                                  <p:iterate>
                                    <p:tmAbs val="0"/>
                                  </p:iterate>
                                  <p:childTnLst>
                                    <p:set>
                                      <p:cBhvr>
                                        <p:cTn id="33" fill="hold">
                                          <p:stCondLst>
                                            <p:cond delay="0"/>
                                          </p:stCondLst>
                                        </p:cTn>
                                        <p:tgtEl>
                                          <p:spTgt spid="365"/>
                                        </p:tgtEl>
                                        <p:attrNameLst>
                                          <p:attrName>style.visibility</p:attrName>
                                        </p:attrNameLst>
                                      </p:cBhvr>
                                      <p:to>
                                        <p:strVal val="hidden"/>
                                      </p:to>
                                    </p:set>
                                  </p:childTnLst>
                                </p:cTn>
                              </p:par>
                            </p:childTnLst>
                          </p:cTn>
                        </p:par>
                        <p:par>
                          <p:cTn id="34" fill="hold">
                            <p:stCondLst>
                              <p:cond delay="11980"/>
                            </p:stCondLst>
                            <p:childTnLst>
                              <p:par>
                                <p:cTn id="35" presetID="1" presetClass="exit" presetSubtype="0" fill="hold" grpId="1" nodeType="afterEffect">
                                  <p:stCondLst>
                                    <p:cond delay="0"/>
                                  </p:stCondLst>
                                  <p:iterate>
                                    <p:tmAbs val="0"/>
                                  </p:iterate>
                                  <p:childTnLst>
                                    <p:set>
                                      <p:cBhvr>
                                        <p:cTn id="36" fill="hold">
                                          <p:stCondLst>
                                            <p:cond delay="0"/>
                                          </p:stCondLst>
                                        </p:cTn>
                                        <p:tgtEl>
                                          <p:spTgt spid="366"/>
                                        </p:tgtEl>
                                        <p:attrNameLst>
                                          <p:attrName>style.visibility</p:attrName>
                                        </p:attrNameLst>
                                      </p:cBhvr>
                                      <p:to>
                                        <p:strVal val="hidden"/>
                                      </p:to>
                                    </p:set>
                                  </p:childTnLst>
                                </p:cTn>
                              </p:par>
                            </p:childTnLst>
                          </p:cTn>
                        </p:par>
                        <p:par>
                          <p:cTn id="37" fill="hold">
                            <p:stCondLst>
                              <p:cond delay="11980"/>
                            </p:stCondLst>
                            <p:childTnLst>
                              <p:par>
                                <p:cTn id="38" presetID="1" presetClass="entr" presetSubtype="0" fill="hold" grpId="0" nodeType="afterEffect">
                                  <p:stCondLst>
                                    <p:cond delay="0"/>
                                  </p:stCondLst>
                                  <p:iterate>
                                    <p:tmAbs val="0"/>
                                  </p:iterate>
                                  <p:childTnLst>
                                    <p:set>
                                      <p:cBhvr>
                                        <p:cTn id="39" fill="hold"/>
                                        <p:tgtEl>
                                          <p:spTgt spid="338">
                                            <p:txEl>
                                              <p:pRg st="3" end="3"/>
                                            </p:txEl>
                                          </p:spTgt>
                                        </p:tgtEl>
                                        <p:attrNameLst>
                                          <p:attrName>style.visibility</p:attrName>
                                        </p:attrNameLst>
                                      </p:cBhvr>
                                      <p:to>
                                        <p:strVal val="visible"/>
                                      </p:to>
                                    </p:set>
                                  </p:childTnLst>
                                </p:cTn>
                              </p:par>
                            </p:childTnLst>
                          </p:cTn>
                        </p:par>
                        <p:par>
                          <p:cTn id="40" fill="hold">
                            <p:stCondLst>
                              <p:cond delay="11980"/>
                            </p:stCondLst>
                            <p:childTnLst>
                              <p:par>
                                <p:cTn id="41" presetID="1" presetClass="entr" presetSubtype="0" fill="hold" grpId="0" nodeType="afterEffect">
                                  <p:stCondLst>
                                    <p:cond delay="0"/>
                                  </p:stCondLst>
                                  <p:iterate>
                                    <p:tmAbs val="0"/>
                                  </p:iterate>
                                  <p:childTnLst>
                                    <p:set>
                                      <p:cBhvr>
                                        <p:cTn id="42" fill="hold"/>
                                        <p:tgtEl>
                                          <p:spTgt spid="338">
                                            <p:txEl>
                                              <p:pRg st="4" end="4"/>
                                            </p:txEl>
                                          </p:spTgt>
                                        </p:tgtEl>
                                        <p:attrNameLst>
                                          <p:attrName>style.visibility</p:attrName>
                                        </p:attrNameLst>
                                      </p:cBhvr>
                                      <p:to>
                                        <p:strVal val="visible"/>
                                      </p:to>
                                    </p:set>
                                  </p:childTnLst>
                                </p:cTn>
                              </p:par>
                            </p:childTnLst>
                          </p:cTn>
                        </p:par>
                        <p:par>
                          <p:cTn id="43" fill="hold">
                            <p:stCondLst>
                              <p:cond delay="11980"/>
                            </p:stCondLst>
                            <p:childTnLst>
                              <p:par>
                                <p:cTn id="44" presetID="1" presetClass="entr" presetSubtype="0" fill="hold" grpId="0" nodeType="afterEffect">
                                  <p:stCondLst>
                                    <p:cond delay="0"/>
                                  </p:stCondLst>
                                  <p:iterate>
                                    <p:tmAbs val="0"/>
                                  </p:iterate>
                                  <p:childTnLst>
                                    <p:set>
                                      <p:cBhvr>
                                        <p:cTn id="45" fill="hold"/>
                                        <p:tgtEl>
                                          <p:spTgt spid="338">
                                            <p:txEl>
                                              <p:pRg st="5" end="5"/>
                                            </p:txEl>
                                          </p:spTgt>
                                        </p:tgtEl>
                                        <p:attrNameLst>
                                          <p:attrName>style.visibility</p:attrName>
                                        </p:attrNameLst>
                                      </p:cBhvr>
                                      <p:to>
                                        <p:strVal val="visible"/>
                                      </p:to>
                                    </p:set>
                                  </p:childTnLst>
                                </p:cTn>
                              </p:par>
                            </p:childTnLst>
                          </p:cTn>
                        </p:par>
                        <p:par>
                          <p:cTn id="46" fill="hold">
                            <p:stCondLst>
                              <p:cond delay="11980"/>
                            </p:stCondLst>
                            <p:childTnLst>
                              <p:par>
                                <p:cTn id="47" presetID="1" presetClass="entr" presetSubtype="0" fill="hold" grpId="0" nodeType="afterEffect">
                                  <p:stCondLst>
                                    <p:cond delay="0"/>
                                  </p:stCondLst>
                                  <p:iterate>
                                    <p:tmAbs val="0"/>
                                  </p:iterate>
                                  <p:childTnLst>
                                    <p:set>
                                      <p:cBhvr>
                                        <p:cTn id="48" fill="hold"/>
                                        <p:tgtEl>
                                          <p:spTgt spid="3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49" fill="hold" display="0">
                  <p:stCondLst>
                    <p:cond delay="indefinite"/>
                  </p:stCondLst>
                </p:cTn>
                <p:tgtEl>
                  <p:spTgt spid="337"/>
                </p:tgtEl>
              </p:cMediaNode>
            </p:video>
          </p:childTnLst>
        </p:cTn>
      </p:par>
    </p:tnLst>
    <p:bldLst>
      <p:bldP spid="338" grpId="0" build="p" bldLvl="5" animBg="1" advAuto="0"/>
      <p:bldP spid="364" grpId="0" animBg="1" advAuto="0"/>
      <p:bldP spid="364" grpId="1" animBg="1" advAuto="0"/>
      <p:bldP spid="365" grpId="0" animBg="1" advAuto="0"/>
      <p:bldP spid="365" grpId="1" animBg="1" advAuto="0"/>
      <p:bldP spid="366" grpId="0" animBg="1" advAuto="0"/>
      <p:bldP spid="366" grpId="1"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Journal Issues</a:t>
            </a:r>
            <a:endParaRPr lang="en-US" dirty="0"/>
          </a:p>
        </p:txBody>
      </p:sp>
      <p:sp>
        <p:nvSpPr>
          <p:cNvPr id="3" name="Content Placeholder 2"/>
          <p:cNvSpPr>
            <a:spLocks noGrp="1"/>
          </p:cNvSpPr>
          <p:nvPr>
            <p:ph idx="1"/>
          </p:nvPr>
        </p:nvSpPr>
        <p:spPr/>
        <p:txBody>
          <a:bodyPr/>
          <a:lstStyle/>
          <a:p>
            <a:r>
              <a:rPr lang="en-US" dirty="0" smtClean="0"/>
              <a:t>AMS  Journals – special collection  (</a:t>
            </a:r>
            <a:r>
              <a:rPr lang="en-US" dirty="0" err="1" smtClean="0"/>
              <a:t>Zhaoxia</a:t>
            </a:r>
            <a:r>
              <a:rPr lang="en-US" dirty="0" smtClean="0"/>
              <a:t> Pu as the editor) - afoot</a:t>
            </a:r>
          </a:p>
          <a:p>
            <a:r>
              <a:rPr lang="en-US" dirty="0" smtClean="0"/>
              <a:t>Boundary Layer </a:t>
            </a:r>
            <a:r>
              <a:rPr lang="en-US" dirty="0"/>
              <a:t>M</a:t>
            </a:r>
            <a:r>
              <a:rPr lang="en-US" dirty="0" smtClean="0"/>
              <a:t>eteorology (Silvana Di </a:t>
            </a:r>
            <a:r>
              <a:rPr lang="en-US" dirty="0" err="1"/>
              <a:t>S</a:t>
            </a:r>
            <a:r>
              <a:rPr lang="en-US" dirty="0" err="1" smtClean="0"/>
              <a:t>abatino</a:t>
            </a:r>
            <a:r>
              <a:rPr lang="en-US" dirty="0" smtClean="0"/>
              <a:t> as the editor) – </a:t>
            </a:r>
            <a:r>
              <a:rPr lang="en-US" u="sng" dirty="0" smtClean="0"/>
              <a:t>completed</a:t>
            </a:r>
            <a:r>
              <a:rPr lang="en-US" dirty="0" smtClean="0"/>
              <a:t>, 9 papers</a:t>
            </a:r>
          </a:p>
          <a:p>
            <a:r>
              <a:rPr lang="en-US" dirty="0" smtClean="0"/>
              <a:t>Environmental Fluid Mechanics (Eric </a:t>
            </a:r>
            <a:r>
              <a:rPr lang="en-US" dirty="0" err="1" smtClean="0"/>
              <a:t>Pardyjak</a:t>
            </a:r>
            <a:r>
              <a:rPr lang="en-US" dirty="0"/>
              <a:t> </a:t>
            </a:r>
            <a:r>
              <a:rPr lang="en-US" dirty="0" smtClean="0"/>
              <a:t>as the editor)</a:t>
            </a:r>
            <a:endParaRPr lang="en-US" dirty="0"/>
          </a:p>
        </p:txBody>
      </p:sp>
      <p:sp>
        <p:nvSpPr>
          <p:cNvPr id="4" name="TextBox 3"/>
          <p:cNvSpPr txBox="1"/>
          <p:nvPr/>
        </p:nvSpPr>
        <p:spPr>
          <a:xfrm>
            <a:off x="8348911" y="6508546"/>
            <a:ext cx="694421" cy="369332"/>
          </a:xfrm>
          <a:prstGeom prst="rect">
            <a:avLst/>
          </a:prstGeom>
          <a:noFill/>
        </p:spPr>
        <p:txBody>
          <a:bodyPr wrap="none" rtlCol="0">
            <a:spAutoFit/>
          </a:bodyPr>
          <a:lstStyle/>
          <a:p>
            <a:r>
              <a:rPr lang="en-US" dirty="0" err="1" smtClean="0">
                <a:solidFill>
                  <a:schemeClr val="bg1">
                    <a:lumMod val="95000"/>
                  </a:schemeClr>
                </a:solidFill>
              </a:rPr>
              <a:t>Bams</a:t>
            </a:r>
            <a:endParaRPr lang="en-US" dirty="0">
              <a:solidFill>
                <a:schemeClr val="bg1">
                  <a:lumMod val="95000"/>
                </a:schemeClr>
              </a:solidFill>
            </a:endParaRPr>
          </a:p>
        </p:txBody>
      </p:sp>
    </p:spTree>
    <p:extLst>
      <p:ext uri="{BB962C8B-B14F-4D97-AF65-F5344CB8AC3E}">
        <p14:creationId xmlns:p14="http://schemas.microsoft.com/office/powerpoint/2010/main" val="22918048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accomplishments – Year 4</a:t>
            </a:r>
            <a:endParaRPr lang="en-US" dirty="0"/>
          </a:p>
        </p:txBody>
      </p:sp>
      <p:sp>
        <p:nvSpPr>
          <p:cNvPr id="3" name="Content Placeholder 2"/>
          <p:cNvSpPr>
            <a:spLocks noGrp="1"/>
          </p:cNvSpPr>
          <p:nvPr>
            <p:ph idx="1"/>
          </p:nvPr>
        </p:nvSpPr>
        <p:spPr>
          <a:xfrm>
            <a:off x="457200" y="1600200"/>
            <a:ext cx="8305800" cy="4648200"/>
          </a:xfrm>
        </p:spPr>
        <p:txBody>
          <a:bodyPr>
            <a:normAutofit/>
          </a:bodyPr>
          <a:lstStyle/>
          <a:p>
            <a:pPr lvl="1"/>
            <a:r>
              <a:rPr lang="en-US" dirty="0" smtClean="0"/>
              <a:t>40 papers published or accepted (21 in 2015); </a:t>
            </a:r>
          </a:p>
          <a:p>
            <a:pPr lvl="1"/>
            <a:r>
              <a:rPr lang="en-US" dirty="0" smtClean="0"/>
              <a:t>09 submitted (many in preparation); </a:t>
            </a:r>
          </a:p>
          <a:p>
            <a:pPr lvl="1"/>
            <a:r>
              <a:rPr lang="en-US" dirty="0" smtClean="0"/>
              <a:t>19 Invited conference presentations (8 in 2015); </a:t>
            </a:r>
          </a:p>
          <a:p>
            <a:pPr lvl="1"/>
            <a:r>
              <a:rPr lang="en-US" dirty="0" smtClean="0"/>
              <a:t>07 conference papers ( 0 in 2015); </a:t>
            </a:r>
          </a:p>
          <a:p>
            <a:pPr lvl="1"/>
            <a:r>
              <a:rPr lang="en-US" dirty="0"/>
              <a:t>124 conference presentations (43 in 2015) </a:t>
            </a:r>
            <a:endParaRPr lang="en-US" dirty="0" smtClean="0"/>
          </a:p>
          <a:p>
            <a:pPr lvl="1"/>
            <a:r>
              <a:rPr lang="en-US" dirty="0" smtClean="0"/>
              <a:t>9 Awards and 2 recognitions (4 in 2015)</a:t>
            </a:r>
          </a:p>
        </p:txBody>
      </p:sp>
      <p:sp>
        <p:nvSpPr>
          <p:cNvPr id="5" name="TextBox 4"/>
          <p:cNvSpPr txBox="1"/>
          <p:nvPr/>
        </p:nvSpPr>
        <p:spPr>
          <a:xfrm>
            <a:off x="8348911" y="6508546"/>
            <a:ext cx="1121654" cy="369332"/>
          </a:xfrm>
          <a:prstGeom prst="rect">
            <a:avLst/>
          </a:prstGeom>
          <a:noFill/>
        </p:spPr>
        <p:txBody>
          <a:bodyPr wrap="none" rtlCol="0">
            <a:spAutoFit/>
          </a:bodyPr>
          <a:lstStyle/>
          <a:p>
            <a:r>
              <a:rPr lang="en-US" dirty="0" smtClean="0">
                <a:solidFill>
                  <a:schemeClr val="bg1">
                    <a:lumMod val="95000"/>
                  </a:schemeClr>
                </a:solidFill>
              </a:rPr>
              <a:t>personnel</a:t>
            </a:r>
            <a:endParaRPr lang="en-US" dirty="0">
              <a:solidFill>
                <a:schemeClr val="bg1">
                  <a:lumMod val="95000"/>
                </a:schemeClr>
              </a:solidFill>
            </a:endParaRPr>
          </a:p>
        </p:txBody>
      </p:sp>
    </p:spTree>
    <p:extLst>
      <p:ext uri="{BB962C8B-B14F-4D97-AF65-F5344CB8AC3E}">
        <p14:creationId xmlns:p14="http://schemas.microsoft.com/office/powerpoint/2010/main" val="75135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par>
                                <p:cTn id="20" presetID="22" presetClass="entr" presetSubtype="8"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(End of 4</a:t>
            </a:r>
            <a:r>
              <a:rPr lang="en-US" baseline="30000" dirty="0" smtClean="0"/>
              <a:t>rd</a:t>
            </a:r>
            <a:r>
              <a:rPr lang="en-US" dirty="0" smtClean="0"/>
              <a:t> year)</a:t>
            </a:r>
            <a:endParaRPr lang="en-US" dirty="0"/>
          </a:p>
        </p:txBody>
      </p:sp>
      <p:sp>
        <p:nvSpPr>
          <p:cNvPr id="3" name="Content Placeholder 2"/>
          <p:cNvSpPr>
            <a:spLocks noGrp="1"/>
          </p:cNvSpPr>
          <p:nvPr>
            <p:ph idx="1"/>
          </p:nvPr>
        </p:nvSpPr>
        <p:spPr>
          <a:xfrm>
            <a:off x="457200" y="1295400"/>
            <a:ext cx="8382000" cy="4876800"/>
          </a:xfrm>
        </p:spPr>
        <p:txBody>
          <a:bodyPr>
            <a:normAutofit fontScale="85000" lnSpcReduction="10000"/>
          </a:bodyPr>
          <a:lstStyle/>
          <a:p>
            <a:r>
              <a:rPr lang="en-US" dirty="0" smtClean="0"/>
              <a:t>Senior PIs:  11</a:t>
            </a:r>
          </a:p>
          <a:p>
            <a:r>
              <a:rPr lang="en-US" dirty="0" smtClean="0"/>
              <a:t>Research faculty: </a:t>
            </a:r>
            <a:r>
              <a:rPr lang="en-US" strike="dblStrike" dirty="0" smtClean="0"/>
              <a:t>4</a:t>
            </a:r>
            <a:r>
              <a:rPr lang="en-US" dirty="0" smtClean="0"/>
              <a:t> , </a:t>
            </a:r>
            <a:r>
              <a:rPr lang="en-US" strike="dblStrike" dirty="0" smtClean="0">
                <a:solidFill>
                  <a:srgbClr val="FF0000"/>
                </a:solidFill>
              </a:rPr>
              <a:t>5,</a:t>
            </a:r>
            <a:r>
              <a:rPr lang="en-US" dirty="0" smtClean="0">
                <a:solidFill>
                  <a:srgbClr val="00B050"/>
                </a:solidFill>
              </a:rPr>
              <a:t>  </a:t>
            </a:r>
            <a:r>
              <a:rPr lang="en-US" b="1" dirty="0" smtClean="0">
                <a:solidFill>
                  <a:srgbClr val="00B050"/>
                </a:solidFill>
              </a:rPr>
              <a:t>5</a:t>
            </a:r>
          </a:p>
          <a:p>
            <a:r>
              <a:rPr lang="en-US" dirty="0" smtClean="0"/>
              <a:t>Technical staff: </a:t>
            </a:r>
            <a:r>
              <a:rPr lang="en-US" strike="dblStrike" dirty="0" smtClean="0">
                <a:solidFill>
                  <a:srgbClr val="FF0000"/>
                </a:solidFill>
              </a:rPr>
              <a:t>8</a:t>
            </a:r>
            <a:r>
              <a:rPr lang="en-US" dirty="0" smtClean="0"/>
              <a:t>, </a:t>
            </a:r>
            <a:r>
              <a:rPr lang="en-US" b="1" dirty="0" smtClean="0">
                <a:solidFill>
                  <a:srgbClr val="00B050"/>
                </a:solidFill>
              </a:rPr>
              <a:t>8  </a:t>
            </a:r>
          </a:p>
          <a:p>
            <a:r>
              <a:rPr lang="en-US" dirty="0" smtClean="0"/>
              <a:t>Post docs: </a:t>
            </a:r>
            <a:r>
              <a:rPr lang="en-US" strike="dblStrike" dirty="0" smtClean="0"/>
              <a:t>8</a:t>
            </a:r>
            <a:r>
              <a:rPr lang="en-US" dirty="0" smtClean="0"/>
              <a:t>   </a:t>
            </a:r>
            <a:r>
              <a:rPr lang="en-US" strike="dblStrike" dirty="0" smtClean="0">
                <a:solidFill>
                  <a:srgbClr val="FF0000"/>
                </a:solidFill>
              </a:rPr>
              <a:t>13</a:t>
            </a:r>
            <a:r>
              <a:rPr lang="en-US" dirty="0" smtClean="0">
                <a:solidFill>
                  <a:srgbClr val="FF0000"/>
                </a:solidFill>
              </a:rPr>
              <a:t>, </a:t>
            </a:r>
            <a:r>
              <a:rPr lang="en-US" b="1" dirty="0" smtClean="0">
                <a:solidFill>
                  <a:srgbClr val="00B050"/>
                </a:solidFill>
              </a:rPr>
              <a:t>13</a:t>
            </a:r>
            <a:endParaRPr lang="en-US" b="1" strike="dblStrike" dirty="0" smtClean="0">
              <a:solidFill>
                <a:srgbClr val="00B050"/>
              </a:solidFill>
            </a:endParaRPr>
          </a:p>
          <a:p>
            <a:r>
              <a:rPr lang="en-US" dirty="0" smtClean="0"/>
              <a:t>Graduate Students :  </a:t>
            </a:r>
            <a:r>
              <a:rPr lang="en-US" strike="dblStrike" dirty="0" smtClean="0"/>
              <a:t>18,</a:t>
            </a:r>
            <a:r>
              <a:rPr lang="en-US" strike="dblStrike" dirty="0" smtClean="0">
                <a:solidFill>
                  <a:srgbClr val="FF0000"/>
                </a:solidFill>
              </a:rPr>
              <a:t> 22</a:t>
            </a:r>
            <a:r>
              <a:rPr lang="en-US" strike="dblStrike" dirty="0" smtClean="0"/>
              <a:t>, </a:t>
            </a:r>
            <a:r>
              <a:rPr lang="en-US" dirty="0" smtClean="0"/>
              <a:t>18 PhD and 9 MS (Total </a:t>
            </a:r>
            <a:r>
              <a:rPr lang="en-US" b="1" dirty="0" smtClean="0">
                <a:solidFill>
                  <a:srgbClr val="00B050"/>
                </a:solidFill>
              </a:rPr>
              <a:t>27</a:t>
            </a:r>
            <a:r>
              <a:rPr lang="en-US" dirty="0" smtClean="0"/>
              <a:t>)</a:t>
            </a:r>
          </a:p>
          <a:p>
            <a:r>
              <a:rPr lang="en-US" dirty="0" smtClean="0"/>
              <a:t>Undergraduate Students: </a:t>
            </a:r>
            <a:r>
              <a:rPr lang="en-US" strike="dblStrike" dirty="0" smtClean="0"/>
              <a:t>13 </a:t>
            </a:r>
            <a:r>
              <a:rPr lang="en-US" dirty="0" smtClean="0"/>
              <a:t> </a:t>
            </a:r>
            <a:r>
              <a:rPr lang="en-US" strike="dblStrike" dirty="0" smtClean="0">
                <a:solidFill>
                  <a:srgbClr val="FF0000"/>
                </a:solidFill>
              </a:rPr>
              <a:t>22</a:t>
            </a:r>
            <a:r>
              <a:rPr lang="en-US" dirty="0" smtClean="0">
                <a:solidFill>
                  <a:srgbClr val="FF0000"/>
                </a:solidFill>
              </a:rPr>
              <a:t>, </a:t>
            </a:r>
            <a:r>
              <a:rPr lang="en-US" b="1" dirty="0" smtClean="0">
                <a:solidFill>
                  <a:srgbClr val="00B050"/>
                </a:solidFill>
              </a:rPr>
              <a:t>25</a:t>
            </a:r>
          </a:p>
          <a:p>
            <a:r>
              <a:rPr lang="en-US" dirty="0" smtClean="0"/>
              <a:t>Collaborators (proposal):  </a:t>
            </a:r>
            <a:r>
              <a:rPr lang="en-US" strike="dblStrike" dirty="0" smtClean="0">
                <a:solidFill>
                  <a:srgbClr val="FF0000"/>
                </a:solidFill>
              </a:rPr>
              <a:t>5 (supported – 2), </a:t>
            </a:r>
            <a:r>
              <a:rPr lang="en-US" b="1" dirty="0" smtClean="0">
                <a:solidFill>
                  <a:srgbClr val="00B050"/>
                </a:solidFill>
              </a:rPr>
              <a:t>5 (3</a:t>
            </a:r>
            <a:r>
              <a:rPr lang="en-US" dirty="0" smtClean="0">
                <a:solidFill>
                  <a:srgbClr val="00B050"/>
                </a:solidFill>
              </a:rPr>
              <a:t>)</a:t>
            </a:r>
          </a:p>
          <a:p>
            <a:r>
              <a:rPr lang="en-US" dirty="0" smtClean="0"/>
              <a:t>Collaborators : </a:t>
            </a:r>
            <a:r>
              <a:rPr lang="en-US" strike="dblStrike" dirty="0" smtClean="0">
                <a:solidFill>
                  <a:srgbClr val="FF0000"/>
                </a:solidFill>
              </a:rPr>
              <a:t>11</a:t>
            </a:r>
            <a:r>
              <a:rPr lang="en-US" dirty="0" smtClean="0"/>
              <a:t>, </a:t>
            </a:r>
            <a:r>
              <a:rPr lang="en-US" b="1" dirty="0" smtClean="0">
                <a:solidFill>
                  <a:srgbClr val="00B050"/>
                </a:solidFill>
              </a:rPr>
              <a:t>10</a:t>
            </a:r>
          </a:p>
          <a:p>
            <a:pPr>
              <a:buNone/>
            </a:pPr>
            <a:r>
              <a:rPr lang="en-US" sz="3900" dirty="0" smtClean="0"/>
              <a:t>		</a:t>
            </a:r>
          </a:p>
          <a:p>
            <a:pPr>
              <a:buNone/>
            </a:pPr>
            <a:r>
              <a:rPr lang="en-US" sz="3900" dirty="0" smtClean="0"/>
              <a:t>(total supported fully or partially: </a:t>
            </a:r>
            <a:r>
              <a:rPr lang="en-US" sz="3900" strike="dblStrike" dirty="0" smtClean="0"/>
              <a:t>67</a:t>
            </a:r>
            <a:r>
              <a:rPr lang="en-US" sz="3900" dirty="0" smtClean="0"/>
              <a:t>  </a:t>
            </a:r>
            <a:r>
              <a:rPr lang="en-US" sz="3900" strike="dblStrike" dirty="0" smtClean="0">
                <a:solidFill>
                  <a:srgbClr val="FF0000"/>
                </a:solidFill>
              </a:rPr>
              <a:t>82</a:t>
            </a:r>
            <a:r>
              <a:rPr lang="en-US" sz="3900" dirty="0" smtClean="0"/>
              <a:t>, </a:t>
            </a:r>
            <a:r>
              <a:rPr lang="en-US" sz="3900" b="1" dirty="0" smtClean="0">
                <a:solidFill>
                  <a:srgbClr val="00B050"/>
                </a:solidFill>
              </a:rPr>
              <a:t>89</a:t>
            </a:r>
            <a:r>
              <a:rPr lang="en-US" sz="3900" dirty="0" smtClean="0"/>
              <a:t> )</a:t>
            </a:r>
          </a:p>
          <a:p>
            <a:pPr>
              <a:buNone/>
            </a:pPr>
            <a:endParaRPr lang="en-US" dirty="0" smtClean="0"/>
          </a:p>
          <a:p>
            <a:endParaRPr lang="en-US" dirty="0" smtClean="0"/>
          </a:p>
          <a:p>
            <a:endParaRPr lang="en-US" dirty="0" smtClean="0"/>
          </a:p>
          <a:p>
            <a:endParaRPr lang="en-US" dirty="0" smtClean="0"/>
          </a:p>
          <a:p>
            <a:endParaRPr lang="en-US" dirty="0"/>
          </a:p>
        </p:txBody>
      </p:sp>
      <p:sp>
        <p:nvSpPr>
          <p:cNvPr id="4" name="TextBox 3"/>
          <p:cNvSpPr txBox="1"/>
          <p:nvPr/>
        </p:nvSpPr>
        <p:spPr>
          <a:xfrm>
            <a:off x="8305800" y="6497022"/>
            <a:ext cx="787395" cy="307777"/>
          </a:xfrm>
          <a:prstGeom prst="rect">
            <a:avLst/>
          </a:prstGeom>
          <a:noFill/>
        </p:spPr>
        <p:txBody>
          <a:bodyPr wrap="none" rtlCol="0">
            <a:spAutoFit/>
          </a:bodyPr>
          <a:lstStyle/>
          <a:p>
            <a:r>
              <a:rPr lang="en-US" sz="1400" dirty="0" smtClean="0">
                <a:solidFill>
                  <a:schemeClr val="bg1">
                    <a:lumMod val="95000"/>
                  </a:schemeClr>
                </a:solidFill>
              </a:rPr>
              <a:t>timeline</a:t>
            </a:r>
            <a:endParaRPr lang="en-US" sz="1400" dirty="0">
              <a:solidFill>
                <a:schemeClr val="bg1">
                  <a:lumMod val="95000"/>
                </a:schemeClr>
              </a:solidFill>
            </a:endParaRPr>
          </a:p>
        </p:txBody>
      </p:sp>
    </p:spTree>
    <p:extLst>
      <p:ext uri="{BB962C8B-B14F-4D97-AF65-F5344CB8AC3E}">
        <p14:creationId xmlns:p14="http://schemas.microsoft.com/office/powerpoint/2010/main" val="36229986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C:\Users\hfernand\Desktop\Desktop\Photo Collection\Pictures Assortment\DSC0385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1"/>
          <p:cNvSpPr txBox="1">
            <a:spLocks noChangeArrowheads="1"/>
          </p:cNvSpPr>
          <p:nvPr/>
        </p:nvSpPr>
        <p:spPr bwMode="auto">
          <a:xfrm>
            <a:off x="5653088" y="3429000"/>
            <a:ext cx="2746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itchFamily="34" charset="0"/>
                <a:cs typeface="Arial" pitchFamily="34" charset="0"/>
              </a:defRPr>
            </a:lvl1pPr>
            <a:lvl2pPr marL="742950" indent="-285750" eaLnBrk="0" hangingPunct="0">
              <a:defRPr sz="1400">
                <a:solidFill>
                  <a:schemeClr val="tx1"/>
                </a:solidFill>
                <a:latin typeface="Arial" pitchFamily="34" charset="0"/>
                <a:cs typeface="Arial" pitchFamily="34" charset="0"/>
              </a:defRPr>
            </a:lvl2pPr>
            <a:lvl3pPr marL="1143000" indent="-228600" eaLnBrk="0" hangingPunct="0">
              <a:defRPr sz="1400">
                <a:solidFill>
                  <a:schemeClr val="tx1"/>
                </a:solidFill>
                <a:latin typeface="Arial" pitchFamily="34" charset="0"/>
                <a:cs typeface="Arial" pitchFamily="34" charset="0"/>
              </a:defRPr>
            </a:lvl3pPr>
            <a:lvl4pPr marL="1600200" indent="-228600" eaLnBrk="0" hangingPunct="0">
              <a:defRPr sz="1400">
                <a:solidFill>
                  <a:schemeClr val="tx1"/>
                </a:solidFill>
                <a:latin typeface="Arial" pitchFamily="34" charset="0"/>
                <a:cs typeface="Arial" pitchFamily="34" charset="0"/>
              </a:defRPr>
            </a:lvl4pPr>
            <a:lvl5pPr marL="2057400" indent="-228600" eaLnBrk="0" hangingPunct="0">
              <a:defRPr sz="1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1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1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1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1400">
                <a:solidFill>
                  <a:schemeClr val="tx1"/>
                </a:solidFill>
                <a:latin typeface="Arial" pitchFamily="34" charset="0"/>
                <a:cs typeface="Arial" pitchFamily="34" charset="0"/>
              </a:defRPr>
            </a:lvl9pPr>
          </a:lstStyle>
          <a:p>
            <a:pPr eaLnBrk="1" hangingPunct="1"/>
            <a:r>
              <a:rPr lang="en-US" sz="4000" b="1"/>
              <a:t>Thank you</a:t>
            </a:r>
          </a:p>
        </p:txBody>
      </p:sp>
      <p:pic>
        <p:nvPicPr>
          <p:cNvPr id="4" name="Picture 2" descr="C:\Users\hfernand\Desktop\Desktop\Photo Collection\Pictures Sergey\NOTRE DAME WINTER 2010\Img0312 (Me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http://media-cache-ak0.pinimg.com/736x/69/d8/f9/69d8f9394a1b0d4b2b8bd21c69c86da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143500" cy="685567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59BEF50-EF82-4C96-A5E3-7A72DEAF6D07}" type="slidenum">
              <a:rPr lang="en-US" smtClean="0"/>
              <a:pPr/>
              <a:t>36</a:t>
            </a:fld>
            <a:endParaRPr lang="en-US"/>
          </a:p>
        </p:txBody>
      </p:sp>
    </p:spTree>
    <p:extLst>
      <p:ext uri="{BB962C8B-B14F-4D97-AF65-F5344CB8AC3E}">
        <p14:creationId xmlns:p14="http://schemas.microsoft.com/office/powerpoint/2010/main" val="2737967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4000"/>
                            </p:stCondLst>
                            <p:childTnLst>
                              <p:par>
                                <p:cTn id="11" presetID="42" presetClass="entr" presetSubtype="0" fill="hold" nodeType="afterEffect">
                                  <p:stCondLst>
                                    <p:cond delay="3000"/>
                                  </p:stCondLst>
                                  <p:childTnLst>
                                    <p:set>
                                      <p:cBhvr>
                                        <p:cTn id="12" dur="1" fill="hold">
                                          <p:stCondLst>
                                            <p:cond delay="0"/>
                                          </p:stCondLst>
                                        </p:cTn>
                                        <p:tgtEl>
                                          <p:spTgt spid="7172"/>
                                        </p:tgtEl>
                                        <p:attrNameLst>
                                          <p:attrName>style.visibility</p:attrName>
                                        </p:attrNameLst>
                                      </p:cBhvr>
                                      <p:to>
                                        <p:strVal val="visible"/>
                                      </p:to>
                                    </p:set>
                                    <p:animEffect transition="in" filter="fade">
                                      <p:cBhvr>
                                        <p:cTn id="13" dur="1000"/>
                                        <p:tgtEl>
                                          <p:spTgt spid="7172"/>
                                        </p:tgtEl>
                                      </p:cBhvr>
                                    </p:animEffect>
                                    <p:anim calcmode="lin" valueType="num">
                                      <p:cBhvr>
                                        <p:cTn id="14" dur="1000" fill="hold"/>
                                        <p:tgtEl>
                                          <p:spTgt spid="7172"/>
                                        </p:tgtEl>
                                        <p:attrNameLst>
                                          <p:attrName>ppt_x</p:attrName>
                                        </p:attrNameLst>
                                      </p:cBhvr>
                                      <p:tavLst>
                                        <p:tav tm="0">
                                          <p:val>
                                            <p:strVal val="#ppt_x"/>
                                          </p:val>
                                        </p:tav>
                                        <p:tav tm="100000">
                                          <p:val>
                                            <p:strVal val="#ppt_x"/>
                                          </p:val>
                                        </p:tav>
                                      </p:tavLst>
                                    </p:anim>
                                    <p:anim calcmode="lin" valueType="num">
                                      <p:cBhvr>
                                        <p:cTn id="15"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039" t="4682" r="8471" b="5868"/>
          <a:stretch/>
        </p:blipFill>
        <p:spPr>
          <a:xfrm>
            <a:off x="1226376" y="819397"/>
            <a:ext cx="6869627" cy="5427022"/>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9751" t="3260" r="7749" b="3258"/>
          <a:stretch/>
        </p:blipFill>
        <p:spPr>
          <a:xfrm>
            <a:off x="973570" y="724394"/>
            <a:ext cx="7543800" cy="5703414"/>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7725" t="3259" r="9775" b="3259"/>
          <a:stretch/>
        </p:blipFill>
        <p:spPr>
          <a:xfrm>
            <a:off x="762000" y="734181"/>
            <a:ext cx="7543800" cy="5693627"/>
          </a:xfrm>
          <a:prstGeom prst="rect">
            <a:avLst/>
          </a:prstGeom>
        </p:spPr>
      </p:pic>
      <p:sp>
        <p:nvSpPr>
          <p:cNvPr id="9" name="Rectangle 8"/>
          <p:cNvSpPr/>
          <p:nvPr/>
        </p:nvSpPr>
        <p:spPr>
          <a:xfrm>
            <a:off x="5784937" y="6246420"/>
            <a:ext cx="3081421" cy="461665"/>
          </a:xfrm>
          <a:prstGeom prst="rect">
            <a:avLst/>
          </a:prstGeom>
        </p:spPr>
        <p:txBody>
          <a:bodyPr wrap="none">
            <a:spAutoFit/>
          </a:bodyPr>
          <a:lstStyle/>
          <a:p>
            <a:r>
              <a:rPr lang="hu-HU" sz="2400" dirty="0" smtClean="0"/>
              <a:t>10/19</a:t>
            </a:r>
            <a:r>
              <a:rPr lang="en-US" sz="2400" dirty="0" smtClean="0"/>
              <a:t>/</a:t>
            </a:r>
            <a:r>
              <a:rPr lang="hu-HU" sz="2400" dirty="0" smtClean="0"/>
              <a:t>2012</a:t>
            </a:r>
            <a:r>
              <a:rPr lang="en-US" sz="2400" dirty="0" smtClean="0"/>
              <a:t> 03:59 UTC </a:t>
            </a:r>
            <a:endParaRPr lang="en-US" sz="2400" dirty="0"/>
          </a:p>
        </p:txBody>
      </p:sp>
      <p:sp>
        <p:nvSpPr>
          <p:cNvPr id="10" name="Rectangle 9"/>
          <p:cNvSpPr/>
          <p:nvPr/>
        </p:nvSpPr>
        <p:spPr>
          <a:xfrm>
            <a:off x="1226376" y="6246420"/>
            <a:ext cx="3175613" cy="461665"/>
          </a:xfrm>
          <a:prstGeom prst="rect">
            <a:avLst/>
          </a:prstGeom>
        </p:spPr>
        <p:txBody>
          <a:bodyPr wrap="none">
            <a:spAutoFit/>
          </a:bodyPr>
          <a:lstStyle/>
          <a:p>
            <a:r>
              <a:rPr lang="hu-HU" sz="2400" dirty="0" smtClean="0"/>
              <a:t>10/19</a:t>
            </a:r>
            <a:r>
              <a:rPr lang="en-US" sz="2400" dirty="0" smtClean="0"/>
              <a:t>/</a:t>
            </a:r>
            <a:r>
              <a:rPr lang="hu-HU" sz="2400" dirty="0" smtClean="0"/>
              <a:t>2012</a:t>
            </a:r>
            <a:r>
              <a:rPr lang="en-US" sz="2400" dirty="0" smtClean="0"/>
              <a:t> 21:59 MDT </a:t>
            </a:r>
            <a:endParaRPr lang="en-US" sz="2400" dirty="0"/>
          </a:p>
        </p:txBody>
      </p:sp>
      <p:sp>
        <p:nvSpPr>
          <p:cNvPr id="12" name="Title 1"/>
          <p:cNvSpPr>
            <a:spLocks noGrp="1"/>
          </p:cNvSpPr>
          <p:nvPr>
            <p:ph type="title"/>
          </p:nvPr>
        </p:nvSpPr>
        <p:spPr>
          <a:xfrm>
            <a:off x="281296" y="156616"/>
            <a:ext cx="8405503" cy="662782"/>
          </a:xfrm>
        </p:spPr>
        <p:txBody>
          <a:bodyPr>
            <a:noAutofit/>
          </a:bodyPr>
          <a:lstStyle/>
          <a:p>
            <a:r>
              <a:rPr lang="en-US" sz="3200" dirty="0" smtClean="0"/>
              <a:t>Proper Orthogonal Decomposition  of Velocity Vectors</a:t>
            </a:r>
            <a:endParaRPr lang="en-US" sz="3200" dirty="0"/>
          </a:p>
        </p:txBody>
      </p:sp>
      <p:sp>
        <p:nvSpPr>
          <p:cNvPr id="2" name="TextBox 1"/>
          <p:cNvSpPr txBox="1"/>
          <p:nvPr/>
        </p:nvSpPr>
        <p:spPr>
          <a:xfrm>
            <a:off x="0" y="6348145"/>
            <a:ext cx="914400" cy="369332"/>
          </a:xfrm>
          <a:prstGeom prst="rect">
            <a:avLst/>
          </a:prstGeom>
          <a:noFill/>
        </p:spPr>
        <p:txBody>
          <a:bodyPr wrap="square" rtlCol="0">
            <a:spAutoFit/>
          </a:bodyPr>
          <a:lstStyle/>
          <a:p>
            <a:r>
              <a:rPr lang="en-US" dirty="0" smtClean="0">
                <a:solidFill>
                  <a:schemeClr val="bg1">
                    <a:lumMod val="85000"/>
                  </a:schemeClr>
                </a:solidFill>
              </a:rPr>
              <a:t>Mat M</a:t>
            </a:r>
            <a:endParaRPr lang="en-US" dirty="0">
              <a:solidFill>
                <a:schemeClr val="bg1">
                  <a:lumMod val="85000"/>
                </a:schemeClr>
              </a:solidFill>
            </a:endParaRPr>
          </a:p>
        </p:txBody>
      </p:sp>
    </p:spTree>
    <p:extLst>
      <p:ext uri="{BB962C8B-B14F-4D97-AF65-F5344CB8AC3E}">
        <p14:creationId xmlns:p14="http://schemas.microsoft.com/office/powerpoint/2010/main" val="118723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67800" cy="1143000"/>
          </a:xfrm>
        </p:spPr>
        <p:txBody>
          <a:bodyPr/>
          <a:lstStyle/>
          <a:p>
            <a:r>
              <a:rPr lang="en-US" sz="3200" dirty="0" smtClean="0"/>
              <a:t>Ex: Immersed boundary method (IBM) development</a:t>
            </a:r>
            <a:endParaRPr lang="en-US" sz="3200" dirty="0"/>
          </a:p>
        </p:txBody>
      </p:sp>
      <p:pic>
        <p:nvPicPr>
          <p:cNvPr id="6" name="Picture 5"/>
          <p:cNvPicPr>
            <a:picLocks noChangeAspect="1"/>
          </p:cNvPicPr>
          <p:nvPr/>
        </p:nvPicPr>
        <p:blipFill>
          <a:blip r:embed="rId3" cstate="print"/>
          <a:stretch>
            <a:fillRect/>
          </a:stretch>
        </p:blipFill>
        <p:spPr>
          <a:xfrm>
            <a:off x="0" y="1217472"/>
            <a:ext cx="5521395" cy="2273516"/>
          </a:xfrm>
          <a:prstGeom prst="rect">
            <a:avLst/>
          </a:prstGeom>
        </p:spPr>
      </p:pic>
      <p:sp>
        <p:nvSpPr>
          <p:cNvPr id="3" name="TextBox 2"/>
          <p:cNvSpPr txBox="1"/>
          <p:nvPr/>
        </p:nvSpPr>
        <p:spPr>
          <a:xfrm>
            <a:off x="6526229" y="22939"/>
            <a:ext cx="2274982" cy="369332"/>
          </a:xfrm>
          <a:prstGeom prst="rect">
            <a:avLst/>
          </a:prstGeom>
          <a:noFill/>
        </p:spPr>
        <p:txBody>
          <a:bodyPr wrap="none" rtlCol="0">
            <a:spAutoFit/>
          </a:bodyPr>
          <a:lstStyle/>
          <a:p>
            <a:pPr defTabSz="914400" fontAlgn="base">
              <a:spcBef>
                <a:spcPct val="0"/>
              </a:spcBef>
              <a:spcAft>
                <a:spcPct val="0"/>
              </a:spcAft>
            </a:pPr>
            <a:r>
              <a:rPr lang="en-US" dirty="0" smtClean="0">
                <a:solidFill>
                  <a:srgbClr val="000000"/>
                </a:solidFill>
                <a:latin typeface="Arial" charset="0"/>
                <a:ea typeface="ＭＳ Ｐゴシック" charset="0"/>
              </a:rPr>
              <a:t>Chow - UC Berkeley</a:t>
            </a:r>
            <a:endParaRPr lang="en-US" dirty="0">
              <a:solidFill>
                <a:srgbClr val="000000"/>
              </a:solidFill>
              <a:latin typeface="Arial" charset="0"/>
              <a:ea typeface="ＭＳ Ｐゴシック" charset="0"/>
            </a:endParaRPr>
          </a:p>
        </p:txBody>
      </p:sp>
      <p:pic>
        <p:nvPicPr>
          <p:cNvPr id="5" name="Picture 4"/>
          <p:cNvPicPr>
            <a:picLocks noChangeAspect="1"/>
          </p:cNvPicPr>
          <p:nvPr/>
        </p:nvPicPr>
        <p:blipFill>
          <a:blip r:embed="rId4" cstate="print"/>
          <a:stretch>
            <a:fillRect/>
          </a:stretch>
        </p:blipFill>
        <p:spPr>
          <a:xfrm>
            <a:off x="4747786" y="3445091"/>
            <a:ext cx="4396214" cy="2547395"/>
          </a:xfrm>
          <a:prstGeom prst="rect">
            <a:avLst/>
          </a:prstGeom>
        </p:spPr>
      </p:pic>
      <p:pic>
        <p:nvPicPr>
          <p:cNvPr id="7" name="Picture 6" descr="Slide3.jpg"/>
          <p:cNvPicPr>
            <a:picLocks noChangeAspect="1"/>
          </p:cNvPicPr>
          <p:nvPr/>
        </p:nvPicPr>
        <p:blipFill rotWithShape="1">
          <a:blip r:embed="rId5" cstate="print">
            <a:extLst>
              <a:ext uri="{28A0092B-C50C-407E-A947-70E740481C1C}">
                <a14:useLocalDpi xmlns:a14="http://schemas.microsoft.com/office/drawing/2010/main" val="0"/>
              </a:ext>
            </a:extLst>
          </a:blip>
          <a:srcRect l="6415" t="25171" r="19879" b="13689"/>
          <a:stretch/>
        </p:blipFill>
        <p:spPr>
          <a:xfrm>
            <a:off x="219328" y="3483859"/>
            <a:ext cx="3954121" cy="2459996"/>
          </a:xfrm>
          <a:prstGeom prst="rect">
            <a:avLst/>
          </a:prstGeom>
        </p:spPr>
      </p:pic>
      <p:sp>
        <p:nvSpPr>
          <p:cNvPr id="4" name="TextBox 3"/>
          <p:cNvSpPr txBox="1"/>
          <p:nvPr/>
        </p:nvSpPr>
        <p:spPr>
          <a:xfrm>
            <a:off x="5631312" y="1396205"/>
            <a:ext cx="3512688" cy="646331"/>
          </a:xfrm>
          <a:prstGeom prst="rect">
            <a:avLst/>
          </a:prstGeom>
          <a:noFill/>
        </p:spPr>
        <p:txBody>
          <a:bodyPr wrap="none" rtlCol="0">
            <a:spAutoFit/>
          </a:bodyPr>
          <a:lstStyle/>
          <a:p>
            <a:r>
              <a:rPr lang="en-US" dirty="0" smtClean="0"/>
              <a:t>Terrain following coordinates</a:t>
            </a:r>
          </a:p>
          <a:p>
            <a:r>
              <a:rPr lang="en-US" dirty="0" smtClean="0"/>
              <a:t>(traditional WRF)</a:t>
            </a:r>
            <a:endParaRPr lang="en-US" dirty="0"/>
          </a:p>
        </p:txBody>
      </p:sp>
      <p:sp>
        <p:nvSpPr>
          <p:cNvPr id="8" name="TextBox 7"/>
          <p:cNvSpPr txBox="1"/>
          <p:nvPr/>
        </p:nvSpPr>
        <p:spPr>
          <a:xfrm>
            <a:off x="5631313" y="2491169"/>
            <a:ext cx="3512688" cy="953922"/>
          </a:xfrm>
          <a:prstGeom prst="rect">
            <a:avLst/>
          </a:prstGeom>
          <a:noFill/>
        </p:spPr>
        <p:txBody>
          <a:bodyPr wrap="square" rtlCol="0">
            <a:spAutoFit/>
          </a:bodyPr>
          <a:lstStyle/>
          <a:p>
            <a:r>
              <a:rPr lang="en-US" dirty="0" smtClean="0"/>
              <a:t>Immersed boundary method</a:t>
            </a:r>
          </a:p>
          <a:p>
            <a:r>
              <a:rPr lang="en-US" dirty="0" smtClean="0"/>
              <a:t>(terrain immersed within </a:t>
            </a:r>
            <a:r>
              <a:rPr lang="en-US" dirty="0"/>
              <a:t>C</a:t>
            </a:r>
            <a:r>
              <a:rPr lang="en-US" dirty="0" smtClean="0"/>
              <a:t>artesian grid, WRF-IBM)</a:t>
            </a:r>
            <a:endParaRPr lang="en-US" dirty="0"/>
          </a:p>
        </p:txBody>
      </p:sp>
      <p:sp>
        <p:nvSpPr>
          <p:cNvPr id="9" name="TextBox 8"/>
          <p:cNvSpPr txBox="1"/>
          <p:nvPr/>
        </p:nvSpPr>
        <p:spPr>
          <a:xfrm>
            <a:off x="457200" y="5889272"/>
            <a:ext cx="3716249" cy="923330"/>
          </a:xfrm>
          <a:prstGeom prst="rect">
            <a:avLst/>
          </a:prstGeom>
          <a:noFill/>
        </p:spPr>
        <p:txBody>
          <a:bodyPr wrap="square" rtlCol="0">
            <a:spAutoFit/>
          </a:bodyPr>
          <a:lstStyle/>
          <a:p>
            <a:r>
              <a:rPr lang="en-US" dirty="0" smtClean="0"/>
              <a:t>New algorithm development for surface similarity theory (log law)</a:t>
            </a:r>
            <a:endParaRPr lang="en-US" dirty="0"/>
          </a:p>
        </p:txBody>
      </p:sp>
      <p:sp>
        <p:nvSpPr>
          <p:cNvPr id="10" name="TextBox 9"/>
          <p:cNvSpPr txBox="1"/>
          <p:nvPr/>
        </p:nvSpPr>
        <p:spPr>
          <a:xfrm>
            <a:off x="5631313" y="5943855"/>
            <a:ext cx="3512687" cy="923330"/>
          </a:xfrm>
          <a:prstGeom prst="rect">
            <a:avLst/>
          </a:prstGeom>
          <a:noFill/>
        </p:spPr>
        <p:txBody>
          <a:bodyPr wrap="square" rtlCol="0">
            <a:spAutoFit/>
          </a:bodyPr>
          <a:lstStyle/>
          <a:p>
            <a:r>
              <a:rPr lang="en-US" dirty="0" smtClean="0"/>
              <a:t>Preliminary simulations of drainage flows over Granite Mountain with WRF-IBM</a:t>
            </a:r>
            <a:endParaRPr lang="en-US" dirty="0"/>
          </a:p>
        </p:txBody>
      </p:sp>
      <p:sp>
        <p:nvSpPr>
          <p:cNvPr id="11" name="Left Arrow 10"/>
          <p:cNvSpPr/>
          <p:nvPr/>
        </p:nvSpPr>
        <p:spPr bwMode="auto">
          <a:xfrm>
            <a:off x="5002954" y="1658619"/>
            <a:ext cx="628358" cy="155495"/>
          </a:xfrm>
          <a:prstGeom prst="leftArrow">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
        <p:nvSpPr>
          <p:cNvPr id="12" name="Left Arrow 11"/>
          <p:cNvSpPr/>
          <p:nvPr/>
        </p:nvSpPr>
        <p:spPr bwMode="auto">
          <a:xfrm>
            <a:off x="5002955" y="2836085"/>
            <a:ext cx="628358" cy="155495"/>
          </a:xfrm>
          <a:prstGeom prst="leftArrow">
            <a:avLst/>
          </a:prstGeom>
          <a:solidFill>
            <a:srgbClr val="33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p14="http://schemas.microsoft.com/office/powerpoint/2010/main" val="20688637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13258</TotalTime>
  <Words>1854</Words>
  <Application>Microsoft Office PowerPoint</Application>
  <PresentationFormat>On-screen Show (4:3)</PresentationFormat>
  <Paragraphs>299</Paragraphs>
  <Slides>38</Slides>
  <Notes>13</Notes>
  <HiddenSlides>0</HiddenSlides>
  <MMClips>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Equation</vt:lpstr>
      <vt:lpstr>   </vt:lpstr>
      <vt:lpstr>PowerPoint Presentation</vt:lpstr>
      <vt:lpstr>PowerPoint Presentation</vt:lpstr>
      <vt:lpstr>Timeline</vt:lpstr>
      <vt:lpstr>Some Scientific Barriers….. </vt:lpstr>
      <vt:lpstr>Barriers .....</vt:lpstr>
      <vt:lpstr>PowerPoint Presentation</vt:lpstr>
      <vt:lpstr>PowerPoint Presentation</vt:lpstr>
      <vt:lpstr>PowerPoint Presentation</vt:lpstr>
      <vt:lpstr>PowerPoint Presentation</vt:lpstr>
      <vt:lpstr> MATERHORN Fall and Spring   </vt:lpstr>
      <vt:lpstr>PowerPoint Presentation</vt:lpstr>
      <vt:lpstr> </vt:lpstr>
      <vt:lpstr>MATERHORN-FOG</vt:lpstr>
      <vt:lpstr>PowerPoint Presentation</vt:lpstr>
      <vt:lpstr>MATERHORN-X Results</vt:lpstr>
      <vt:lpstr>PowerPoint Presentation</vt:lpstr>
      <vt:lpstr>PowerPoint Presentation</vt:lpstr>
      <vt:lpstr>PowerPoint Presentation</vt:lpstr>
      <vt:lpstr>PowerPoint Presentation</vt:lpstr>
      <vt:lpstr>PowerPoint Presentation</vt:lpstr>
      <vt:lpstr>MATERHORN-M</vt:lpstr>
      <vt:lpstr>Example - Improving Surface Forecasts</vt:lpstr>
      <vt:lpstr>Example - Findings and Advances</vt:lpstr>
      <vt:lpstr>MATERHORN-P</vt:lpstr>
      <vt:lpstr>PowerPoint Presentation</vt:lpstr>
      <vt:lpstr>Vertical profile comparison between different PBL schemes and tethered-balloon soundings at SB site, IOP 8</vt:lpstr>
      <vt:lpstr>MATERHORN-T</vt:lpstr>
      <vt:lpstr>PowerPoint Presentation</vt:lpstr>
      <vt:lpstr>Triple Lidar deployment</vt:lpstr>
      <vt:lpstr>Virtual Tower using Triple Lidar!</vt:lpstr>
      <vt:lpstr>Long-range WindScanner system Courtesy: Nikola Vasiljević </vt:lpstr>
      <vt:lpstr>Special Journal Issues</vt:lpstr>
      <vt:lpstr>Major accomplishments – Year 4</vt:lpstr>
      <vt:lpstr>Summary (End of 4rd year)</vt:lpstr>
      <vt:lpstr>PowerPoint Presentation</vt:lpstr>
      <vt:lpstr>Proper Orthogonal Decomposition  of Velocity Vectors</vt:lpstr>
      <vt:lpstr>Ex: Immersed boundary method (IBM) development</vt:lpstr>
    </vt:vector>
  </TitlesOfParts>
  <Company>University of Notre Dame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hfernand</dc:creator>
  <cp:lastModifiedBy>hfernand</cp:lastModifiedBy>
  <cp:revision>741</cp:revision>
  <dcterms:created xsi:type="dcterms:W3CDTF">2013-07-02T16:15:00Z</dcterms:created>
  <dcterms:modified xsi:type="dcterms:W3CDTF">2016-06-14T11:37:40Z</dcterms:modified>
</cp:coreProperties>
</file>