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722" r:id="rId1"/>
  </p:sldMasterIdLst>
  <p:notesMasterIdLst>
    <p:notesMasterId r:id="rId17"/>
  </p:notesMasterIdLst>
  <p:handoutMasterIdLst>
    <p:handoutMasterId r:id="rId18"/>
  </p:handoutMasterIdLst>
  <p:sldIdLst>
    <p:sldId id="447" r:id="rId2"/>
    <p:sldId id="582" r:id="rId3"/>
    <p:sldId id="580" r:id="rId4"/>
    <p:sldId id="555" r:id="rId5"/>
    <p:sldId id="548" r:id="rId6"/>
    <p:sldId id="583" r:id="rId7"/>
    <p:sldId id="584" r:id="rId8"/>
    <p:sldId id="574" r:id="rId9"/>
    <p:sldId id="552" r:id="rId10"/>
    <p:sldId id="586" r:id="rId11"/>
    <p:sldId id="587" r:id="rId12"/>
    <p:sldId id="578" r:id="rId13"/>
    <p:sldId id="588" r:id="rId14"/>
    <p:sldId id="510" r:id="rId15"/>
    <p:sldId id="556" r:id="rId16"/>
  </p:sldIdLst>
  <p:sldSz cx="9144000" cy="6858000" type="letter"/>
  <p:notesSz cx="6996113" cy="9282113"/>
  <p:defaultTextStyle>
    <a:defPPr>
      <a:defRPr lang="en-US"/>
    </a:defPPr>
    <a:lvl1pPr algn="l" rtl="0" fontAlgn="base">
      <a:spcBef>
        <a:spcPct val="0"/>
      </a:spcBef>
      <a:spcAft>
        <a:spcPct val="0"/>
      </a:spcAft>
      <a:defRPr kumimoji="1" sz="2300" kern="1200">
        <a:solidFill>
          <a:schemeClr val="tx1"/>
        </a:solidFill>
        <a:latin typeface="Tahoma" pitchFamily="34" charset="0"/>
        <a:ea typeface="ＭＳ Ｐゴシック" pitchFamily="34" charset="-128"/>
        <a:cs typeface="+mn-cs"/>
      </a:defRPr>
    </a:lvl1pPr>
    <a:lvl2pPr marL="457200" algn="l" rtl="0" fontAlgn="base">
      <a:spcBef>
        <a:spcPct val="0"/>
      </a:spcBef>
      <a:spcAft>
        <a:spcPct val="0"/>
      </a:spcAft>
      <a:defRPr kumimoji="1" sz="2300" kern="1200">
        <a:solidFill>
          <a:schemeClr val="tx1"/>
        </a:solidFill>
        <a:latin typeface="Tahoma" pitchFamily="34" charset="0"/>
        <a:ea typeface="ＭＳ Ｐゴシック" pitchFamily="34" charset="-128"/>
        <a:cs typeface="+mn-cs"/>
      </a:defRPr>
    </a:lvl2pPr>
    <a:lvl3pPr marL="914400" algn="l" rtl="0" fontAlgn="base">
      <a:spcBef>
        <a:spcPct val="0"/>
      </a:spcBef>
      <a:spcAft>
        <a:spcPct val="0"/>
      </a:spcAft>
      <a:defRPr kumimoji="1" sz="2300" kern="1200">
        <a:solidFill>
          <a:schemeClr val="tx1"/>
        </a:solidFill>
        <a:latin typeface="Tahoma" pitchFamily="34" charset="0"/>
        <a:ea typeface="ＭＳ Ｐゴシック" pitchFamily="34" charset="-128"/>
        <a:cs typeface="+mn-cs"/>
      </a:defRPr>
    </a:lvl3pPr>
    <a:lvl4pPr marL="1371600" algn="l" rtl="0" fontAlgn="base">
      <a:spcBef>
        <a:spcPct val="0"/>
      </a:spcBef>
      <a:spcAft>
        <a:spcPct val="0"/>
      </a:spcAft>
      <a:defRPr kumimoji="1" sz="2300" kern="1200">
        <a:solidFill>
          <a:schemeClr val="tx1"/>
        </a:solidFill>
        <a:latin typeface="Tahoma" pitchFamily="34" charset="0"/>
        <a:ea typeface="ＭＳ Ｐゴシック" pitchFamily="34" charset="-128"/>
        <a:cs typeface="+mn-cs"/>
      </a:defRPr>
    </a:lvl4pPr>
    <a:lvl5pPr marL="1828800" algn="l" rtl="0" fontAlgn="base">
      <a:spcBef>
        <a:spcPct val="0"/>
      </a:spcBef>
      <a:spcAft>
        <a:spcPct val="0"/>
      </a:spcAft>
      <a:defRPr kumimoji="1" sz="2300" kern="1200">
        <a:solidFill>
          <a:schemeClr val="tx1"/>
        </a:solidFill>
        <a:latin typeface="Tahoma" pitchFamily="34" charset="0"/>
        <a:ea typeface="ＭＳ Ｐゴシック" pitchFamily="34" charset="-128"/>
        <a:cs typeface="+mn-cs"/>
      </a:defRPr>
    </a:lvl5pPr>
    <a:lvl6pPr marL="2286000" algn="l" defTabSz="914400" rtl="0" eaLnBrk="1" latinLnBrk="1" hangingPunct="1">
      <a:defRPr kumimoji="1" sz="2300" kern="1200">
        <a:solidFill>
          <a:schemeClr val="tx1"/>
        </a:solidFill>
        <a:latin typeface="Tahoma" pitchFamily="34" charset="0"/>
        <a:ea typeface="ＭＳ Ｐゴシック" pitchFamily="34" charset="-128"/>
        <a:cs typeface="+mn-cs"/>
      </a:defRPr>
    </a:lvl6pPr>
    <a:lvl7pPr marL="2743200" algn="l" defTabSz="914400" rtl="0" eaLnBrk="1" latinLnBrk="1" hangingPunct="1">
      <a:defRPr kumimoji="1" sz="2300" kern="1200">
        <a:solidFill>
          <a:schemeClr val="tx1"/>
        </a:solidFill>
        <a:latin typeface="Tahoma" pitchFamily="34" charset="0"/>
        <a:ea typeface="ＭＳ Ｐゴシック" pitchFamily="34" charset="-128"/>
        <a:cs typeface="+mn-cs"/>
      </a:defRPr>
    </a:lvl7pPr>
    <a:lvl8pPr marL="3200400" algn="l" defTabSz="914400" rtl="0" eaLnBrk="1" latinLnBrk="1" hangingPunct="1">
      <a:defRPr kumimoji="1" sz="2300" kern="1200">
        <a:solidFill>
          <a:schemeClr val="tx1"/>
        </a:solidFill>
        <a:latin typeface="Tahoma" pitchFamily="34" charset="0"/>
        <a:ea typeface="ＭＳ Ｐゴシック" pitchFamily="34" charset="-128"/>
        <a:cs typeface="+mn-cs"/>
      </a:defRPr>
    </a:lvl8pPr>
    <a:lvl9pPr marL="3657600" algn="l" defTabSz="914400" rtl="0" eaLnBrk="1" latinLnBrk="1" hangingPunct="1">
      <a:defRPr kumimoji="1" sz="2300" kern="1200">
        <a:solidFill>
          <a:schemeClr val="tx1"/>
        </a:solidFill>
        <a:latin typeface="Tahoma" pitchFamily="34" charset="0"/>
        <a:ea typeface="ＭＳ Ｐゴシック" pitchFamily="34" charset="-128"/>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riel Stein" initials="" lastIdx="1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FF7C80"/>
    <a:srgbClr val="FFCCCC"/>
    <a:srgbClr val="FF99FF"/>
    <a:srgbClr val="87C1F5"/>
    <a:srgbClr val="FFCCFF"/>
    <a:srgbClr val="FF66FF"/>
    <a:srgbClr val="78B9F4"/>
    <a:srgbClr val="0000FF"/>
    <a:srgbClr val="FFFCC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84" autoAdjust="0"/>
    <p:restoredTop sz="96499" autoAdjust="0"/>
  </p:normalViewPr>
  <p:slideViewPr>
    <p:cSldViewPr>
      <p:cViewPr varScale="1">
        <p:scale>
          <a:sx n="98" d="100"/>
          <a:sy n="98" d="100"/>
        </p:scale>
        <p:origin x="-150"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p:scale>
          <a:sx n="85" d="100"/>
          <a:sy n="85" d="100"/>
        </p:scale>
        <p:origin x="-1896" y="-84"/>
      </p:cViewPr>
      <p:guideLst>
        <p:guide orient="horz" pos="2924"/>
        <p:guide pos="22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3032125" cy="463550"/>
          </a:xfrm>
          <a:prstGeom prst="rect">
            <a:avLst/>
          </a:prstGeom>
          <a:noFill/>
          <a:ln w="12700" cap="sq">
            <a:noFill/>
            <a:miter lim="800000"/>
            <a:headEnd type="none" w="sm" len="sm"/>
            <a:tailEnd type="none" w="sm" len="sm"/>
          </a:ln>
          <a:effectLst/>
        </p:spPr>
        <p:txBody>
          <a:bodyPr vert="horz" wrap="square" lIns="93013" tIns="46506" rIns="93013" bIns="46506" numCol="1" anchor="t" anchorCtr="0" compatLnSpc="1">
            <a:prstTxWarp prst="textNoShape">
              <a:avLst/>
            </a:prstTxWarp>
          </a:bodyPr>
          <a:lstStyle>
            <a:lvl1pPr defTabSz="930275" eaLnBrk="0" hangingPunct="0">
              <a:spcBef>
                <a:spcPct val="0"/>
              </a:spcBef>
              <a:buClrTx/>
              <a:buFontTx/>
              <a:buNone/>
              <a:defRPr kumimoji="0" sz="1200">
                <a:effectLst/>
                <a:latin typeface="Times New Roman" pitchFamily="18" charset="0"/>
                <a:ea typeface="+mn-ea"/>
                <a:cs typeface="+mn-cs"/>
              </a:defRPr>
            </a:lvl1pPr>
          </a:lstStyle>
          <a:p>
            <a:pPr>
              <a:defRPr/>
            </a:pPr>
            <a:r>
              <a:rPr lang="en-US"/>
              <a:t>Mission of NOAA ARLFRD at </a:t>
            </a:r>
          </a:p>
          <a:p>
            <a:pPr>
              <a:defRPr/>
            </a:pPr>
            <a:r>
              <a:rPr lang="en-US"/>
              <a:t>DOE Idaho National Lab</a:t>
            </a:r>
          </a:p>
        </p:txBody>
      </p:sp>
      <p:sp>
        <p:nvSpPr>
          <p:cNvPr id="21507" name="Rectangle 3"/>
          <p:cNvSpPr>
            <a:spLocks noGrp="1" noChangeArrowheads="1"/>
          </p:cNvSpPr>
          <p:nvPr>
            <p:ph type="dt" sz="quarter" idx="1"/>
          </p:nvPr>
        </p:nvSpPr>
        <p:spPr bwMode="auto">
          <a:xfrm>
            <a:off x="3963988" y="0"/>
            <a:ext cx="3032125" cy="463550"/>
          </a:xfrm>
          <a:prstGeom prst="rect">
            <a:avLst/>
          </a:prstGeom>
          <a:noFill/>
          <a:ln w="12700" cap="sq">
            <a:noFill/>
            <a:miter lim="800000"/>
            <a:headEnd type="none" w="sm" len="sm"/>
            <a:tailEnd type="none" w="sm" len="sm"/>
          </a:ln>
          <a:effectLst/>
        </p:spPr>
        <p:txBody>
          <a:bodyPr vert="horz" wrap="square" lIns="93013" tIns="46506" rIns="93013" bIns="46506" numCol="1" anchor="t" anchorCtr="0" compatLnSpc="1">
            <a:prstTxWarp prst="textNoShape">
              <a:avLst/>
            </a:prstTxWarp>
          </a:bodyPr>
          <a:lstStyle>
            <a:lvl1pPr algn="r" defTabSz="930275" eaLnBrk="0" hangingPunct="0">
              <a:spcBef>
                <a:spcPct val="0"/>
              </a:spcBef>
              <a:buClrTx/>
              <a:buFontTx/>
              <a:buNone/>
              <a:defRPr kumimoji="0" sz="1200">
                <a:effectLst/>
                <a:latin typeface="Times New Roman" pitchFamily="18" charset="0"/>
                <a:ea typeface="+mn-ea"/>
                <a:cs typeface="+mn-cs"/>
              </a:defRPr>
            </a:lvl1pPr>
          </a:lstStyle>
          <a:p>
            <a:pPr>
              <a:defRPr/>
            </a:pPr>
            <a:r>
              <a:rPr lang="en-US"/>
              <a:t>February 2, 2005</a:t>
            </a:r>
          </a:p>
        </p:txBody>
      </p:sp>
      <p:sp>
        <p:nvSpPr>
          <p:cNvPr id="21508" name="Rectangle 4"/>
          <p:cNvSpPr>
            <a:spLocks noGrp="1" noChangeArrowheads="1"/>
          </p:cNvSpPr>
          <p:nvPr>
            <p:ph type="ftr" sz="quarter" idx="2"/>
          </p:nvPr>
        </p:nvSpPr>
        <p:spPr bwMode="auto">
          <a:xfrm>
            <a:off x="0" y="8818563"/>
            <a:ext cx="3032125" cy="463550"/>
          </a:xfrm>
          <a:prstGeom prst="rect">
            <a:avLst/>
          </a:prstGeom>
          <a:noFill/>
          <a:ln w="12700" cap="sq">
            <a:noFill/>
            <a:miter lim="800000"/>
            <a:headEnd type="none" w="sm" len="sm"/>
            <a:tailEnd type="none" w="sm" len="sm"/>
          </a:ln>
          <a:effectLst/>
        </p:spPr>
        <p:txBody>
          <a:bodyPr vert="horz" wrap="square" lIns="93013" tIns="46506" rIns="93013" bIns="46506" numCol="1" anchor="b" anchorCtr="0" compatLnSpc="1">
            <a:prstTxWarp prst="textNoShape">
              <a:avLst/>
            </a:prstTxWarp>
          </a:bodyPr>
          <a:lstStyle>
            <a:lvl1pPr defTabSz="930275" eaLnBrk="0" hangingPunct="0">
              <a:spcBef>
                <a:spcPct val="0"/>
              </a:spcBef>
              <a:buClrTx/>
              <a:buFontTx/>
              <a:buNone/>
              <a:defRPr kumimoji="0" sz="1200">
                <a:effectLst/>
                <a:latin typeface="Times New Roman" pitchFamily="18" charset="0"/>
                <a:ea typeface="+mn-ea"/>
                <a:cs typeface="+mn-cs"/>
              </a:defRPr>
            </a:lvl1pPr>
          </a:lstStyle>
          <a:p>
            <a:pPr>
              <a:defRPr/>
            </a:pPr>
            <a:r>
              <a:rPr lang="en-US"/>
              <a:t>FRD Core Competencies Review</a:t>
            </a:r>
          </a:p>
        </p:txBody>
      </p:sp>
      <p:sp>
        <p:nvSpPr>
          <p:cNvPr id="21509" name="Rectangle 5"/>
          <p:cNvSpPr>
            <a:spLocks noGrp="1" noChangeArrowheads="1"/>
          </p:cNvSpPr>
          <p:nvPr>
            <p:ph type="sldNum" sz="quarter" idx="3"/>
          </p:nvPr>
        </p:nvSpPr>
        <p:spPr bwMode="auto">
          <a:xfrm>
            <a:off x="3963988" y="8818563"/>
            <a:ext cx="3032125" cy="463550"/>
          </a:xfrm>
          <a:prstGeom prst="rect">
            <a:avLst/>
          </a:prstGeom>
          <a:noFill/>
          <a:ln w="12700" cap="sq">
            <a:noFill/>
            <a:miter lim="800000"/>
            <a:headEnd type="none" w="sm" len="sm"/>
            <a:tailEnd type="none" w="sm" len="sm"/>
          </a:ln>
          <a:effectLst/>
        </p:spPr>
        <p:txBody>
          <a:bodyPr vert="horz" wrap="square" lIns="93013" tIns="46506" rIns="93013" bIns="46506" numCol="1" anchor="b" anchorCtr="0" compatLnSpc="1">
            <a:prstTxWarp prst="textNoShape">
              <a:avLst/>
            </a:prstTxWarp>
          </a:bodyPr>
          <a:lstStyle>
            <a:lvl1pPr algn="r" defTabSz="930275" eaLnBrk="0" hangingPunct="0">
              <a:defRPr kumimoji="0" sz="1200">
                <a:latin typeface="Times New Roman" pitchFamily="18" charset="0"/>
              </a:defRPr>
            </a:lvl1pPr>
          </a:lstStyle>
          <a:p>
            <a:fld id="{7DA74717-75A0-4AA0-AA8E-BFAEB66047CC}" type="slidenum">
              <a:rPr lang="en-US" altLang="ko-KR"/>
              <a:pPr/>
              <a:t>‹#›</a:t>
            </a:fld>
            <a:endParaRPr lang="en-US" altLang="ko-KR"/>
          </a:p>
        </p:txBody>
      </p:sp>
    </p:spTree>
    <p:extLst>
      <p:ext uri="{BB962C8B-B14F-4D97-AF65-F5344CB8AC3E}">
        <p14:creationId xmlns:p14="http://schemas.microsoft.com/office/powerpoint/2010/main" val="39986512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3032125" cy="463550"/>
          </a:xfrm>
          <a:prstGeom prst="rect">
            <a:avLst/>
          </a:prstGeom>
          <a:noFill/>
          <a:ln w="12700" cap="sq">
            <a:noFill/>
            <a:miter lim="800000"/>
            <a:headEnd type="none" w="sm" len="sm"/>
            <a:tailEnd type="none" w="sm" len="sm"/>
          </a:ln>
          <a:effectLst/>
        </p:spPr>
        <p:txBody>
          <a:bodyPr vert="horz" wrap="square" lIns="93013" tIns="46506" rIns="93013" bIns="46506" numCol="1" anchor="t" anchorCtr="0" compatLnSpc="1">
            <a:prstTxWarp prst="textNoShape">
              <a:avLst/>
            </a:prstTxWarp>
          </a:bodyPr>
          <a:lstStyle>
            <a:lvl1pPr defTabSz="930275" eaLnBrk="0" hangingPunct="0">
              <a:defRPr kumimoji="0" sz="1200">
                <a:latin typeface="Times New Roman" pitchFamily="18" charset="0"/>
              </a:defRPr>
            </a:lvl1pPr>
          </a:lstStyle>
          <a:p>
            <a:endParaRPr lang="ko-KR" altLang="ko-KR"/>
          </a:p>
        </p:txBody>
      </p:sp>
      <p:sp>
        <p:nvSpPr>
          <p:cNvPr id="14339" name="Rectangle 3"/>
          <p:cNvSpPr>
            <a:spLocks noGrp="1" noRot="1" noChangeAspect="1" noChangeArrowheads="1"/>
          </p:cNvSpPr>
          <p:nvPr>
            <p:ph type="sldImg" idx="2"/>
          </p:nvPr>
        </p:nvSpPr>
        <p:spPr bwMode="auto">
          <a:xfrm>
            <a:off x="1179513" y="696913"/>
            <a:ext cx="4640262" cy="3479800"/>
          </a:xfrm>
          <a:prstGeom prst="rect">
            <a:avLst/>
          </a:prstGeom>
          <a:noFill/>
          <a:ln w="9525">
            <a:solidFill>
              <a:srgbClr val="000000"/>
            </a:solidFill>
            <a:miter lim="800000"/>
            <a:headEnd/>
            <a:tailEnd/>
          </a:ln>
        </p:spPr>
      </p:sp>
      <p:sp>
        <p:nvSpPr>
          <p:cNvPr id="2052" name="Rectangle 4"/>
          <p:cNvSpPr>
            <a:spLocks noGrp="1" noChangeArrowheads="1"/>
          </p:cNvSpPr>
          <p:nvPr>
            <p:ph type="body" sz="quarter" idx="3"/>
          </p:nvPr>
        </p:nvSpPr>
        <p:spPr bwMode="auto">
          <a:xfrm>
            <a:off x="933450" y="4408488"/>
            <a:ext cx="5129213" cy="4176712"/>
          </a:xfrm>
          <a:prstGeom prst="rect">
            <a:avLst/>
          </a:prstGeom>
          <a:noFill/>
          <a:ln w="12700" cap="sq">
            <a:noFill/>
            <a:miter lim="800000"/>
            <a:headEnd type="none" w="sm" len="sm"/>
            <a:tailEnd type="none" w="sm" len="sm"/>
          </a:ln>
          <a:effectLst/>
        </p:spPr>
        <p:txBody>
          <a:bodyPr vert="horz" wrap="square" lIns="93013" tIns="46506" rIns="93013" bIns="46506" numCol="1" anchor="t" anchorCtr="0" compatLnSpc="1">
            <a:prstTxWarp prst="textNoShape">
              <a:avLst/>
            </a:prstTxWarp>
          </a:bodyPr>
          <a:lstStyle/>
          <a:p>
            <a:pPr lvl="0"/>
            <a:r>
              <a:rPr lang="en-US" noProof="0" smtClean="0"/>
              <a:t>Click to edit Master text styles</a:t>
            </a:r>
          </a:p>
          <a:p>
            <a:pPr lvl="0"/>
            <a:r>
              <a:rPr lang="en-US" noProof="0" smtClean="0"/>
              <a:t>Second level</a:t>
            </a:r>
          </a:p>
          <a:p>
            <a:pPr lvl="0"/>
            <a:r>
              <a:rPr lang="en-US" noProof="0" smtClean="0"/>
              <a:t>Third level</a:t>
            </a:r>
          </a:p>
          <a:p>
            <a:pPr lvl="0"/>
            <a:r>
              <a:rPr lang="en-US" noProof="0" smtClean="0"/>
              <a:t>Fourth level</a:t>
            </a:r>
          </a:p>
          <a:p>
            <a:pPr lvl="0"/>
            <a:r>
              <a:rPr lang="en-US" noProof="0" smtClean="0"/>
              <a:t>Fifth level</a:t>
            </a:r>
          </a:p>
        </p:txBody>
      </p:sp>
      <p:sp>
        <p:nvSpPr>
          <p:cNvPr id="2053" name="Rectangle 5"/>
          <p:cNvSpPr>
            <a:spLocks noGrp="1" noChangeArrowheads="1"/>
          </p:cNvSpPr>
          <p:nvPr>
            <p:ph type="dt" idx="1"/>
          </p:nvPr>
        </p:nvSpPr>
        <p:spPr bwMode="auto">
          <a:xfrm>
            <a:off x="3963988" y="0"/>
            <a:ext cx="3032125" cy="463550"/>
          </a:xfrm>
          <a:prstGeom prst="rect">
            <a:avLst/>
          </a:prstGeom>
          <a:noFill/>
          <a:ln w="12700" cap="sq">
            <a:noFill/>
            <a:miter lim="800000"/>
            <a:headEnd type="none" w="sm" len="sm"/>
            <a:tailEnd type="none" w="sm" len="sm"/>
          </a:ln>
          <a:effectLst/>
        </p:spPr>
        <p:txBody>
          <a:bodyPr vert="horz" wrap="square" lIns="93013" tIns="46506" rIns="93013" bIns="46506" numCol="1" anchor="t" anchorCtr="0" compatLnSpc="1">
            <a:prstTxWarp prst="textNoShape">
              <a:avLst/>
            </a:prstTxWarp>
          </a:bodyPr>
          <a:lstStyle>
            <a:lvl1pPr algn="r" defTabSz="930275" eaLnBrk="0" hangingPunct="0">
              <a:spcBef>
                <a:spcPct val="0"/>
              </a:spcBef>
              <a:buClrTx/>
              <a:buFontTx/>
              <a:buNone/>
              <a:defRPr kumimoji="0" sz="1200">
                <a:effectLst/>
                <a:latin typeface="Times New Roman" pitchFamily="18" charset="0"/>
                <a:ea typeface="+mn-ea"/>
                <a:cs typeface="+mn-cs"/>
              </a:defRPr>
            </a:lvl1pPr>
          </a:lstStyle>
          <a:p>
            <a:pPr>
              <a:defRPr/>
            </a:pPr>
            <a:r>
              <a:rPr lang="en-US"/>
              <a:t>15 July 1999</a:t>
            </a:r>
          </a:p>
        </p:txBody>
      </p:sp>
      <p:sp>
        <p:nvSpPr>
          <p:cNvPr id="2054" name="Rectangle 6"/>
          <p:cNvSpPr>
            <a:spLocks noGrp="1" noChangeArrowheads="1"/>
          </p:cNvSpPr>
          <p:nvPr>
            <p:ph type="ftr" sz="quarter" idx="4"/>
          </p:nvPr>
        </p:nvSpPr>
        <p:spPr bwMode="auto">
          <a:xfrm>
            <a:off x="0" y="8818563"/>
            <a:ext cx="3032125" cy="463550"/>
          </a:xfrm>
          <a:prstGeom prst="rect">
            <a:avLst/>
          </a:prstGeom>
          <a:noFill/>
          <a:ln w="12700" cap="sq">
            <a:noFill/>
            <a:miter lim="800000"/>
            <a:headEnd type="none" w="sm" len="sm"/>
            <a:tailEnd type="none" w="sm" len="sm"/>
          </a:ln>
          <a:effectLst/>
        </p:spPr>
        <p:txBody>
          <a:bodyPr vert="horz" wrap="square" lIns="93013" tIns="46506" rIns="93013" bIns="46506" numCol="1" anchor="b" anchorCtr="0" compatLnSpc="1">
            <a:prstTxWarp prst="textNoShape">
              <a:avLst/>
            </a:prstTxWarp>
          </a:bodyPr>
          <a:lstStyle>
            <a:lvl1pPr defTabSz="930275" eaLnBrk="0" hangingPunct="0">
              <a:defRPr kumimoji="0" sz="1200">
                <a:latin typeface="Times New Roman" pitchFamily="18" charset="0"/>
              </a:defRPr>
            </a:lvl1pPr>
          </a:lstStyle>
          <a:p>
            <a:endParaRPr lang="ko-KR" altLang="ko-KR"/>
          </a:p>
        </p:txBody>
      </p:sp>
      <p:sp>
        <p:nvSpPr>
          <p:cNvPr id="2055" name="Rectangle 7"/>
          <p:cNvSpPr>
            <a:spLocks noGrp="1" noChangeArrowheads="1"/>
          </p:cNvSpPr>
          <p:nvPr>
            <p:ph type="sldNum" sz="quarter" idx="5"/>
          </p:nvPr>
        </p:nvSpPr>
        <p:spPr bwMode="auto">
          <a:xfrm>
            <a:off x="3963988" y="8818563"/>
            <a:ext cx="3032125" cy="463550"/>
          </a:xfrm>
          <a:prstGeom prst="rect">
            <a:avLst/>
          </a:prstGeom>
          <a:noFill/>
          <a:ln w="12700" cap="sq">
            <a:noFill/>
            <a:miter lim="800000"/>
            <a:headEnd type="none" w="sm" len="sm"/>
            <a:tailEnd type="none" w="sm" len="sm"/>
          </a:ln>
          <a:effectLst/>
        </p:spPr>
        <p:txBody>
          <a:bodyPr vert="horz" wrap="square" lIns="93013" tIns="46506" rIns="93013" bIns="46506" numCol="1" anchor="b" anchorCtr="0" compatLnSpc="1">
            <a:prstTxWarp prst="textNoShape">
              <a:avLst/>
            </a:prstTxWarp>
          </a:bodyPr>
          <a:lstStyle>
            <a:lvl1pPr algn="r" defTabSz="930275" eaLnBrk="0" hangingPunct="0">
              <a:defRPr kumimoji="0" sz="1200">
                <a:latin typeface="Times New Roman" pitchFamily="18" charset="0"/>
              </a:defRPr>
            </a:lvl1pPr>
          </a:lstStyle>
          <a:p>
            <a:fld id="{3F9BE987-F114-4E0B-8335-35C29F5763B7}" type="slidenum">
              <a:rPr lang="en-US" altLang="ko-KR"/>
              <a:pPr/>
              <a:t>‹#›</a:t>
            </a:fld>
            <a:endParaRPr lang="en-US" altLang="ko-KR"/>
          </a:p>
        </p:txBody>
      </p:sp>
    </p:spTree>
    <p:extLst>
      <p:ext uri="{BB962C8B-B14F-4D97-AF65-F5344CB8AC3E}">
        <p14:creationId xmlns:p14="http://schemas.microsoft.com/office/powerpoint/2010/main" val="2629591656"/>
      </p:ext>
    </p:extLst>
  </p:cSld>
  <p:clrMap bg1="lt1" tx1="dk1" bg2="lt2" tx2="dk2" accent1="accent1" accent2="accent2" accent3="accent3" accent4="accent4" accent5="accent5" accent6="accent6" hlink="hlink" folHlink="folHlink"/>
  <p:hf hdr="0" ftr="0"/>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ゴシック" charset="-128"/>
        <a:cs typeface="ＭＳ Ｐゴシック" charset="-128"/>
      </a:defRPr>
    </a:lvl1pPr>
    <a:lvl2pPr marL="37931725" indent="-37474525" algn="l" rtl="0" eaLnBrk="0" fontAlgn="base" hangingPunct="0">
      <a:spcBef>
        <a:spcPct val="30000"/>
      </a:spcBef>
      <a:spcAft>
        <a:spcPct val="0"/>
      </a:spcAft>
      <a:defRPr kumimoji="1" sz="1200" kern="1200">
        <a:solidFill>
          <a:schemeClr val="tx1"/>
        </a:solidFill>
        <a:latin typeface="Times New Roman" pitchFamily="18" charset="0"/>
        <a:ea typeface="ＭＳ Ｐゴシック" charset="-128"/>
        <a:cs typeface="+mn-cs"/>
      </a:defRPr>
    </a:lvl2pPr>
    <a:lvl3pPr marL="1143000" indent="-228600" algn="l" rtl="0" eaLnBrk="0" fontAlgn="base" hangingPunct="0">
      <a:spcBef>
        <a:spcPct val="30000"/>
      </a:spcBef>
      <a:spcAft>
        <a:spcPct val="0"/>
      </a:spcAft>
      <a:defRPr kumimoji="1" sz="1200" kern="1200">
        <a:solidFill>
          <a:schemeClr val="tx1"/>
        </a:solidFill>
        <a:latin typeface="Times New Roman" pitchFamily="18" charset="0"/>
        <a:ea typeface="ＭＳ Ｐゴシック" charset="-128"/>
        <a:cs typeface="+mn-cs"/>
      </a:defRPr>
    </a:lvl3pPr>
    <a:lvl4pPr marL="1600200" indent="-228600" algn="l" rtl="0" eaLnBrk="0" fontAlgn="base" hangingPunct="0">
      <a:spcBef>
        <a:spcPct val="30000"/>
      </a:spcBef>
      <a:spcAft>
        <a:spcPct val="0"/>
      </a:spcAft>
      <a:defRPr kumimoji="1" sz="1200" kern="1200">
        <a:solidFill>
          <a:schemeClr val="tx1"/>
        </a:solidFill>
        <a:latin typeface="Times New Roman" pitchFamily="18" charset="0"/>
        <a:ea typeface="ＭＳ Ｐゴシック" charset="-128"/>
        <a:cs typeface="+mn-cs"/>
      </a:defRPr>
    </a:lvl4pPr>
    <a:lvl5pPr marL="2057400" indent="-228600" algn="l" rtl="0" eaLnBrk="0" fontAlgn="base" hangingPunct="0">
      <a:spcBef>
        <a:spcPct val="30000"/>
      </a:spcBef>
      <a:spcAft>
        <a:spcPct val="0"/>
      </a:spcAft>
      <a:defRPr kumimoji="1" sz="1200" kern="1200">
        <a:solidFill>
          <a:schemeClr val="tx1"/>
        </a:solidFill>
        <a:latin typeface="Times New Roman" pitchFamily="18" charset="0"/>
        <a:ea typeface="ＭＳ Ｐゴシック"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DA9C0222-B83B-4D20-BE79-BC487EE886F8}" type="slidenum">
              <a:rPr lang="en-US" altLang="ko-KR"/>
              <a:pPr/>
              <a:t>1</a:t>
            </a:fld>
            <a:endParaRPr lang="en-US" altLang="ko-KR"/>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w="9525"/>
        </p:spPr>
        <p:txBody>
          <a:bodyPr/>
          <a:lstStyle/>
          <a:p>
            <a:endParaRPr lang="en-US" altLang="ko-KR" dirty="0" smtClean="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Date Placeholder 3"/>
          <p:cNvSpPr>
            <a:spLocks noGrp="1"/>
          </p:cNvSpPr>
          <p:nvPr>
            <p:ph type="dt" idx="10"/>
          </p:nvPr>
        </p:nvSpPr>
        <p:spPr/>
        <p:txBody>
          <a:bodyPr/>
          <a:lstStyle/>
          <a:p>
            <a:pPr>
              <a:defRPr/>
            </a:pPr>
            <a:r>
              <a:rPr lang="en-US" smtClean="0"/>
              <a:t>15 July 1999</a:t>
            </a:r>
            <a:endParaRPr lang="en-US"/>
          </a:p>
        </p:txBody>
      </p:sp>
      <p:sp>
        <p:nvSpPr>
          <p:cNvPr id="5" name="Slide Number Placeholder 4"/>
          <p:cNvSpPr>
            <a:spLocks noGrp="1"/>
          </p:cNvSpPr>
          <p:nvPr>
            <p:ph type="sldNum" sz="quarter" idx="11"/>
          </p:nvPr>
        </p:nvSpPr>
        <p:spPr/>
        <p:txBody>
          <a:bodyPr/>
          <a:lstStyle/>
          <a:p>
            <a:fld id="{3F9BE987-F114-4E0B-8335-35C29F5763B7}" type="slidenum">
              <a:rPr lang="en-US" altLang="ko-KR" smtClean="0"/>
              <a:pPr/>
              <a:t>5</a:t>
            </a:fld>
            <a:endParaRPr lang="en-US" altLang="ko-K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Date Placeholder 3"/>
          <p:cNvSpPr>
            <a:spLocks noGrp="1"/>
          </p:cNvSpPr>
          <p:nvPr>
            <p:ph type="dt" idx="10"/>
          </p:nvPr>
        </p:nvSpPr>
        <p:spPr/>
        <p:txBody>
          <a:bodyPr/>
          <a:lstStyle/>
          <a:p>
            <a:pPr>
              <a:defRPr/>
            </a:pPr>
            <a:r>
              <a:rPr lang="en-US" smtClean="0"/>
              <a:t>15 July 1999</a:t>
            </a:r>
            <a:endParaRPr lang="en-US"/>
          </a:p>
        </p:txBody>
      </p:sp>
      <p:sp>
        <p:nvSpPr>
          <p:cNvPr id="5" name="Slide Number Placeholder 4"/>
          <p:cNvSpPr>
            <a:spLocks noGrp="1"/>
          </p:cNvSpPr>
          <p:nvPr>
            <p:ph type="sldNum" sz="quarter" idx="11"/>
          </p:nvPr>
        </p:nvSpPr>
        <p:spPr/>
        <p:txBody>
          <a:bodyPr/>
          <a:lstStyle/>
          <a:p>
            <a:fld id="{3F9BE987-F114-4E0B-8335-35C29F5763B7}" type="slidenum">
              <a:rPr lang="en-US" altLang="ko-KR" smtClean="0"/>
              <a:pPr/>
              <a:t>6</a:t>
            </a:fld>
            <a:endParaRPr lang="en-US" altLang="ko-K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Date Placeholder 3"/>
          <p:cNvSpPr>
            <a:spLocks noGrp="1"/>
          </p:cNvSpPr>
          <p:nvPr>
            <p:ph type="dt" idx="10"/>
          </p:nvPr>
        </p:nvSpPr>
        <p:spPr/>
        <p:txBody>
          <a:bodyPr/>
          <a:lstStyle/>
          <a:p>
            <a:pPr>
              <a:defRPr/>
            </a:pPr>
            <a:r>
              <a:rPr lang="en-US" smtClean="0"/>
              <a:t>15 July 1999</a:t>
            </a:r>
            <a:endParaRPr lang="en-US"/>
          </a:p>
        </p:txBody>
      </p:sp>
      <p:sp>
        <p:nvSpPr>
          <p:cNvPr id="5" name="Slide Number Placeholder 4"/>
          <p:cNvSpPr>
            <a:spLocks noGrp="1"/>
          </p:cNvSpPr>
          <p:nvPr>
            <p:ph type="sldNum" sz="quarter" idx="11"/>
          </p:nvPr>
        </p:nvSpPr>
        <p:spPr/>
        <p:txBody>
          <a:bodyPr/>
          <a:lstStyle/>
          <a:p>
            <a:fld id="{3F9BE987-F114-4E0B-8335-35C29F5763B7}" type="slidenum">
              <a:rPr lang="en-US" altLang="ko-KR" smtClean="0"/>
              <a:pPr/>
              <a:t>7</a:t>
            </a:fld>
            <a:endParaRPr lang="en-US" altLang="ko-K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Date Placeholder 3"/>
          <p:cNvSpPr>
            <a:spLocks noGrp="1"/>
          </p:cNvSpPr>
          <p:nvPr>
            <p:ph type="dt" idx="10"/>
          </p:nvPr>
        </p:nvSpPr>
        <p:spPr/>
        <p:txBody>
          <a:bodyPr/>
          <a:lstStyle/>
          <a:p>
            <a:pPr>
              <a:defRPr/>
            </a:pPr>
            <a:r>
              <a:rPr lang="en-US" smtClean="0"/>
              <a:t>15 July 1999</a:t>
            </a:r>
            <a:endParaRPr lang="en-US"/>
          </a:p>
        </p:txBody>
      </p:sp>
      <p:sp>
        <p:nvSpPr>
          <p:cNvPr id="5" name="Slide Number Placeholder 4"/>
          <p:cNvSpPr>
            <a:spLocks noGrp="1"/>
          </p:cNvSpPr>
          <p:nvPr>
            <p:ph type="sldNum" sz="quarter" idx="11"/>
          </p:nvPr>
        </p:nvSpPr>
        <p:spPr/>
        <p:txBody>
          <a:bodyPr/>
          <a:lstStyle/>
          <a:p>
            <a:fld id="{3F9BE987-F114-4E0B-8335-35C29F5763B7}" type="slidenum">
              <a:rPr lang="en-US" altLang="ko-KR" smtClean="0"/>
              <a:pPr/>
              <a:t>14</a:t>
            </a:fld>
            <a:endParaRPr lang="en-US" altLang="ko-K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Date Placeholder 3"/>
          <p:cNvSpPr>
            <a:spLocks noGrp="1"/>
          </p:cNvSpPr>
          <p:nvPr>
            <p:ph type="dt" idx="10"/>
          </p:nvPr>
        </p:nvSpPr>
        <p:spPr/>
        <p:txBody>
          <a:bodyPr/>
          <a:lstStyle/>
          <a:p>
            <a:pPr>
              <a:defRPr/>
            </a:pPr>
            <a:r>
              <a:rPr lang="en-US" smtClean="0"/>
              <a:t>15 July 1999</a:t>
            </a:r>
            <a:endParaRPr lang="en-US"/>
          </a:p>
        </p:txBody>
      </p:sp>
      <p:sp>
        <p:nvSpPr>
          <p:cNvPr id="5" name="Slide Number Placeholder 4"/>
          <p:cNvSpPr>
            <a:spLocks noGrp="1"/>
          </p:cNvSpPr>
          <p:nvPr>
            <p:ph type="sldNum" sz="quarter" idx="11"/>
          </p:nvPr>
        </p:nvSpPr>
        <p:spPr/>
        <p:txBody>
          <a:bodyPr/>
          <a:lstStyle/>
          <a:p>
            <a:fld id="{3F9BE987-F114-4E0B-8335-35C29F5763B7}" type="slidenum">
              <a:rPr lang="en-US" altLang="ko-KR" smtClean="0"/>
              <a:pPr/>
              <a:t>15</a:t>
            </a:fld>
            <a:endParaRPr lang="en-US" altLang="ko-K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3"/>
          <p:cNvSpPr>
            <a:spLocks/>
          </p:cNvSpPr>
          <p:nvPr/>
        </p:nvSpPr>
        <p:spPr bwMode="auto">
          <a:xfrm>
            <a:off x="-9525" y="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spcBef>
                <a:spcPct val="40000"/>
              </a:spcBef>
              <a:buClr>
                <a:schemeClr val="tx1"/>
              </a:buClr>
              <a:buFontTx/>
              <a:buChar char="–"/>
            </a:pPr>
            <a:endParaRPr kumimoji="0" lang="ko-KR" altLang="ko-KR">
              <a:effectLst>
                <a:outerShdw blurRad="38100" dist="38100" dir="2700000" algn="tl">
                  <a:srgbClr val="000000"/>
                </a:outerShdw>
              </a:effectLst>
              <a:latin typeface="Calibri" pitchFamily="34" charset="0"/>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spcBef>
                <a:spcPct val="40000"/>
              </a:spcBef>
              <a:buClr>
                <a:schemeClr val="tx1"/>
              </a:buClr>
              <a:buFontTx/>
              <a:buChar char="–"/>
            </a:pPr>
            <a:endParaRPr kumimoji="0" lang="ko-KR" altLang="ko-KR">
              <a:effectLst>
                <a:outerShdw blurRad="38100" dist="38100" dir="2700000" algn="tl">
                  <a:srgbClr val="000000"/>
                </a:outerShdw>
              </a:effectLst>
              <a:latin typeface="Calibri" pitchFamily="34" charset="0"/>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0" hangingPunct="0">
                <a:spcBef>
                  <a:spcPct val="40000"/>
                </a:spcBef>
                <a:buClr>
                  <a:schemeClr val="tx1"/>
                </a:buClr>
                <a:buFontTx/>
                <a:buChar char="–"/>
              </a:pPr>
              <a:endParaRPr kumimoji="0" lang="ko-KR" altLang="ko-KR">
                <a:effectLst>
                  <a:outerShdw blurRad="38100" dist="38100" dir="2700000" algn="tl">
                    <a:srgbClr val="000000"/>
                  </a:outerShdw>
                </a:effectLst>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0" hangingPunct="0">
                <a:spcBef>
                  <a:spcPct val="40000"/>
                </a:spcBef>
                <a:buClr>
                  <a:schemeClr val="tx1"/>
                </a:buClr>
                <a:buFontTx/>
                <a:buChar char="–"/>
              </a:pPr>
              <a:endParaRPr kumimoji="0" lang="ko-KR" altLang="ko-KR">
                <a:effectLst>
                  <a:outerShdw blurRad="38100" dist="38100" dir="2700000" algn="tl">
                    <a:srgbClr val="000000"/>
                  </a:outerShdw>
                </a:effectLst>
              </a:endParaRPr>
            </a:p>
          </p:txBody>
        </p:sp>
      </p:grpSp>
      <p:pic>
        <p:nvPicPr>
          <p:cNvPr id="10" name="Picture 7" descr="NOAA"/>
          <p:cNvPicPr>
            <a:picLocks noChangeAspect="1" noChangeArrowheads="1"/>
          </p:cNvPicPr>
          <p:nvPr userDrawn="1"/>
        </p:nvPicPr>
        <p:blipFill>
          <a:blip r:embed="rId3" cstate="print"/>
          <a:srcRect/>
          <a:stretch>
            <a:fillRect/>
          </a:stretch>
        </p:blipFill>
        <p:spPr bwMode="auto">
          <a:xfrm>
            <a:off x="76200" y="76200"/>
            <a:ext cx="762000" cy="762000"/>
          </a:xfrm>
          <a:prstGeom prst="rect">
            <a:avLst/>
          </a:prstGeom>
          <a:noFill/>
          <a:ln w="9525">
            <a:noFill/>
            <a:miter lim="800000"/>
            <a:headEnd/>
            <a:tailEnd/>
          </a:ln>
          <a:effectLst>
            <a:outerShdw dist="45791" dir="2021404" algn="ctr" rotWithShape="0">
              <a:srgbClr val="000066">
                <a:alpha val="50000"/>
              </a:srgbClr>
            </a:outerShdw>
          </a:effectLst>
        </p:spPr>
      </p:pic>
      <p:sp>
        <p:nvSpPr>
          <p:cNvPr id="11" name="TextBox 10"/>
          <p:cNvSpPr txBox="1"/>
          <p:nvPr userDrawn="1"/>
        </p:nvSpPr>
        <p:spPr>
          <a:xfrm>
            <a:off x="2743200" y="6473825"/>
            <a:ext cx="3733800" cy="261938"/>
          </a:xfrm>
          <a:prstGeom prst="rect">
            <a:avLst/>
          </a:prstGeom>
          <a:noFill/>
        </p:spPr>
        <p:txBody>
          <a:bodyPr>
            <a:spAutoFit/>
          </a:bodyPr>
          <a:lstStyle/>
          <a:p>
            <a:pPr algn="ctr" eaLnBrk="0" hangingPunct="0">
              <a:spcBef>
                <a:spcPct val="40000"/>
              </a:spcBef>
              <a:buClr>
                <a:schemeClr val="tx1"/>
              </a:buClr>
              <a:defRPr/>
            </a:pPr>
            <a:r>
              <a:rPr lang="en-US" sz="1100" b="1" i="1" dirty="0">
                <a:solidFill>
                  <a:schemeClr val="accent4"/>
                </a:solidFill>
                <a:effectLst>
                  <a:outerShdw blurRad="38100" dist="38100" dir="2700000" algn="tl">
                    <a:srgbClr val="000000">
                      <a:alpha val="43137"/>
                    </a:srgbClr>
                  </a:outerShdw>
                </a:effectLst>
                <a:latin typeface="+mj-lt"/>
                <a:ea typeface="+mn-ea"/>
              </a:rPr>
              <a:t>Air Resources Laboratory</a:t>
            </a:r>
          </a:p>
        </p:txBody>
      </p:sp>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12" name="Date Placeholder 29"/>
          <p:cNvSpPr>
            <a:spLocks noGrp="1"/>
          </p:cNvSpPr>
          <p:nvPr>
            <p:ph type="dt" sz="half" idx="10"/>
          </p:nvPr>
        </p:nvSpPr>
        <p:spPr/>
        <p:txBody>
          <a:bodyPr/>
          <a:lstStyle>
            <a:lvl1pPr>
              <a:buFontTx/>
              <a:buChar char="–"/>
              <a:defRPr/>
            </a:lvl1pPr>
          </a:lstStyle>
          <a:p>
            <a:r>
              <a:rPr lang="en-US" altLang="ko-KR"/>
              <a:t>10/12/10</a:t>
            </a:r>
          </a:p>
        </p:txBody>
      </p:sp>
      <p:sp>
        <p:nvSpPr>
          <p:cNvPr id="13" name="Slide Number Placeholder 26"/>
          <p:cNvSpPr>
            <a:spLocks noGrp="1"/>
          </p:cNvSpPr>
          <p:nvPr>
            <p:ph type="sldNum" sz="quarter" idx="11"/>
          </p:nvPr>
        </p:nvSpPr>
        <p:spPr>
          <a:xfrm>
            <a:off x="7924800" y="6356350"/>
            <a:ext cx="762000" cy="365125"/>
          </a:xfrm>
        </p:spPr>
        <p:txBody>
          <a:bodyPr wrap="square" numCol="1" anchorCtr="0" compatLnSpc="1">
            <a:prstTxWarp prst="textNoShape">
              <a:avLst/>
            </a:prstTxWarp>
          </a:bodyPr>
          <a:lstStyle>
            <a:lvl1pPr>
              <a:defRPr kumimoji="0" smtClean="0">
                <a:solidFill>
                  <a:srgbClr val="0B5394"/>
                </a:solidFill>
                <a:effectLst>
                  <a:outerShdw blurRad="38100" dist="38100" dir="2700000" algn="tl">
                    <a:srgbClr val="000000"/>
                  </a:outerShdw>
                </a:effectLst>
                <a:ea typeface="ＭＳ Ｐゴシック" pitchFamily="34" charset="-128"/>
              </a:defRPr>
            </a:lvl1pPr>
          </a:lstStyle>
          <a:p>
            <a:fld id="{DA7B76EF-0FAD-469A-91CE-28EF0FEB7EC7}" type="slidenum">
              <a:rPr lang="en-US" altLang="ko-KR"/>
              <a:pPr/>
              <a:t>‹#›</a:t>
            </a:fld>
            <a:endParaRPr lang="en-US" altLang="ko-KR"/>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Date Placeholder 3"/>
          <p:cNvSpPr>
            <a:spLocks noGrp="1"/>
          </p:cNvSpPr>
          <p:nvPr>
            <p:ph type="dt" sz="half" idx="10"/>
          </p:nvPr>
        </p:nvSpPr>
        <p:spPr/>
        <p:txBody>
          <a:bodyPr/>
          <a:lstStyle>
            <a:lvl1pPr>
              <a:buFontTx/>
              <a:buChar char="–"/>
              <a:defRPr/>
            </a:lvl1pPr>
          </a:lstStyle>
          <a:p>
            <a:r>
              <a:rPr lang="en-US" altLang="ko-KR"/>
              <a:t>10/12/10</a:t>
            </a:r>
          </a:p>
        </p:txBody>
      </p:sp>
      <p:sp>
        <p:nvSpPr>
          <p:cNvPr id="4" name="Slide Number Placeholder 5"/>
          <p:cNvSpPr>
            <a:spLocks noGrp="1"/>
          </p:cNvSpPr>
          <p:nvPr>
            <p:ph type="sldNum" sz="quarter" idx="11"/>
          </p:nvPr>
        </p:nvSpPr>
        <p:spPr>
          <a:xfrm>
            <a:off x="7924800" y="6356350"/>
            <a:ext cx="762000" cy="365125"/>
          </a:xfrm>
        </p:spPr>
        <p:txBody>
          <a:bodyPr wrap="square" numCol="1" anchorCtr="0" compatLnSpc="1">
            <a:prstTxWarp prst="textNoShape">
              <a:avLst/>
            </a:prstTxWarp>
          </a:bodyPr>
          <a:lstStyle>
            <a:lvl1pPr>
              <a:defRPr smtClean="0">
                <a:solidFill>
                  <a:srgbClr val="0B5394"/>
                </a:solidFill>
                <a:effectLst>
                  <a:outerShdw blurRad="38100" dist="38100" dir="2700000" algn="tl">
                    <a:srgbClr val="000000"/>
                  </a:outerShdw>
                </a:effectLst>
                <a:ea typeface="ＭＳ Ｐゴシック" pitchFamily="34" charset="-128"/>
              </a:defRPr>
            </a:lvl1pPr>
          </a:lstStyle>
          <a:p>
            <a:fld id="{14C0AE25-D893-464D-BEC0-7AF8149FD9FB}" type="slidenum">
              <a:rPr lang="en-US" altLang="ko-KR"/>
              <a:pPr/>
              <a:t>‹#›</a:t>
            </a:fld>
            <a:endParaRPr lang="en-US" altLang="ko-K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Freeform 3"/>
          <p:cNvSpPr>
            <a:spLocks/>
          </p:cNvSpPr>
          <p:nvPr/>
        </p:nvSpPr>
        <p:spPr bwMode="auto">
          <a:xfrm>
            <a:off x="-9525" y="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spcBef>
                <a:spcPct val="40000"/>
              </a:spcBef>
              <a:buClr>
                <a:schemeClr val="tx1"/>
              </a:buClr>
              <a:buFontTx/>
              <a:buChar char="–"/>
            </a:pPr>
            <a:endParaRPr kumimoji="0" lang="ko-KR" altLang="ko-KR">
              <a:effectLst>
                <a:outerShdw blurRad="38100" dist="38100" dir="2700000" algn="tl">
                  <a:srgbClr val="000000"/>
                </a:outerShdw>
              </a:effectLst>
              <a:latin typeface="Calibri" pitchFamily="34" charset="0"/>
            </a:endParaRPr>
          </a:p>
        </p:txBody>
      </p:sp>
      <p:sp>
        <p:nvSpPr>
          <p:cNvPr id="5" name="Freeform 4"/>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spcBef>
                <a:spcPct val="40000"/>
              </a:spcBef>
              <a:buClr>
                <a:schemeClr val="tx1"/>
              </a:buClr>
              <a:buFontTx/>
              <a:buChar char="–"/>
            </a:pPr>
            <a:endParaRPr kumimoji="0" lang="ko-KR" altLang="ko-KR">
              <a:effectLst>
                <a:outerShdw blurRad="38100" dist="38100" dir="2700000" algn="tl">
                  <a:srgbClr val="000000"/>
                </a:outerShdw>
              </a:effectLst>
              <a:latin typeface="Calibri" pitchFamily="34" charset="0"/>
            </a:endParaRPr>
          </a:p>
        </p:txBody>
      </p:sp>
      <p:grpSp>
        <p:nvGrpSpPr>
          <p:cNvPr id="6" name="Group 1"/>
          <p:cNvGrpSpPr>
            <a:grpSpLocks/>
          </p:cNvGrpSpPr>
          <p:nvPr/>
        </p:nvGrpSpPr>
        <p:grpSpPr bwMode="auto">
          <a:xfrm>
            <a:off x="-19050" y="203200"/>
            <a:ext cx="9180513" cy="647700"/>
            <a:chOff x="-19045" y="216550"/>
            <a:chExt cx="9180548" cy="649224"/>
          </a:xfrm>
        </p:grpSpPr>
        <p:sp>
          <p:nvSpPr>
            <p:cNvPr id="7" name="Freeform 6"/>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0" hangingPunct="0">
                <a:spcBef>
                  <a:spcPct val="40000"/>
                </a:spcBef>
                <a:buClr>
                  <a:schemeClr val="tx1"/>
                </a:buClr>
                <a:buFontTx/>
                <a:buChar char="–"/>
              </a:pPr>
              <a:endParaRPr kumimoji="0" lang="ko-KR" altLang="ko-KR">
                <a:effectLst>
                  <a:outerShdw blurRad="38100" dist="38100" dir="2700000" algn="tl">
                    <a:srgbClr val="000000"/>
                  </a:outerShdw>
                </a:effectLst>
              </a:endParaRPr>
            </a:p>
          </p:txBody>
        </p:sp>
        <p:sp>
          <p:nvSpPr>
            <p:cNvPr id="8" name="Freeform 7"/>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0" hangingPunct="0">
                <a:spcBef>
                  <a:spcPct val="40000"/>
                </a:spcBef>
                <a:buClr>
                  <a:schemeClr val="tx1"/>
                </a:buClr>
                <a:buFontTx/>
                <a:buChar char="–"/>
              </a:pPr>
              <a:endParaRPr kumimoji="0" lang="ko-KR" altLang="ko-KR">
                <a:effectLst>
                  <a:outerShdw blurRad="38100" dist="38100" dir="2700000" algn="tl">
                    <a:srgbClr val="000000"/>
                  </a:outerShdw>
                </a:effectLst>
              </a:endParaRPr>
            </a:p>
          </p:txBody>
        </p:sp>
      </p:grpSp>
      <p:pic>
        <p:nvPicPr>
          <p:cNvPr id="9" name="Picture 7" descr="NOAA"/>
          <p:cNvPicPr>
            <a:picLocks noChangeAspect="1" noChangeArrowheads="1"/>
          </p:cNvPicPr>
          <p:nvPr userDrawn="1"/>
        </p:nvPicPr>
        <p:blipFill>
          <a:blip r:embed="rId3" cstate="print"/>
          <a:srcRect/>
          <a:stretch>
            <a:fillRect/>
          </a:stretch>
        </p:blipFill>
        <p:spPr bwMode="auto">
          <a:xfrm>
            <a:off x="76200" y="76200"/>
            <a:ext cx="762000" cy="762000"/>
          </a:xfrm>
          <a:prstGeom prst="rect">
            <a:avLst/>
          </a:prstGeom>
          <a:noFill/>
          <a:ln w="9525">
            <a:noFill/>
            <a:miter lim="800000"/>
            <a:headEnd/>
            <a:tailEnd/>
          </a:ln>
          <a:effectLst>
            <a:outerShdw dist="45791" dir="2021404" algn="ctr" rotWithShape="0">
              <a:srgbClr val="000066">
                <a:alpha val="50000"/>
              </a:srgbClr>
            </a:outerShdw>
          </a:effectLst>
        </p:spPr>
      </p:pic>
      <p:sp>
        <p:nvSpPr>
          <p:cNvPr id="10" name="TextBox 9"/>
          <p:cNvSpPr txBox="1"/>
          <p:nvPr userDrawn="1"/>
        </p:nvSpPr>
        <p:spPr>
          <a:xfrm>
            <a:off x="2743200" y="6473825"/>
            <a:ext cx="3733800" cy="261938"/>
          </a:xfrm>
          <a:prstGeom prst="rect">
            <a:avLst/>
          </a:prstGeom>
          <a:noFill/>
        </p:spPr>
        <p:txBody>
          <a:bodyPr>
            <a:spAutoFit/>
          </a:bodyPr>
          <a:lstStyle/>
          <a:p>
            <a:pPr algn="ctr" eaLnBrk="0" hangingPunct="0">
              <a:spcBef>
                <a:spcPct val="40000"/>
              </a:spcBef>
              <a:buClr>
                <a:schemeClr val="tx1"/>
              </a:buClr>
              <a:defRPr/>
            </a:pPr>
            <a:r>
              <a:rPr lang="en-US" sz="1100" b="1" i="1" dirty="0">
                <a:solidFill>
                  <a:schemeClr val="accent4"/>
                </a:solidFill>
                <a:effectLst>
                  <a:outerShdw blurRad="38100" dist="38100" dir="2700000" algn="tl">
                    <a:srgbClr val="000000">
                      <a:alpha val="43137"/>
                    </a:srgbClr>
                  </a:outerShdw>
                </a:effectLst>
                <a:latin typeface="+mj-lt"/>
                <a:ea typeface="+mn-ea"/>
              </a:rPr>
              <a:t>Air Resources Laboratory</a:t>
            </a:r>
          </a:p>
        </p:txBody>
      </p:sp>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3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11" name="Date Placeholder 3"/>
          <p:cNvSpPr>
            <a:spLocks noGrp="1"/>
          </p:cNvSpPr>
          <p:nvPr>
            <p:ph type="dt" sz="half" idx="10"/>
          </p:nvPr>
        </p:nvSpPr>
        <p:spPr/>
        <p:txBody>
          <a:bodyPr/>
          <a:lstStyle>
            <a:lvl1pPr>
              <a:buFontTx/>
              <a:buChar char="–"/>
              <a:defRPr/>
            </a:lvl1pPr>
          </a:lstStyle>
          <a:p>
            <a:r>
              <a:rPr lang="en-US" altLang="ko-KR"/>
              <a:t>10/12/10</a:t>
            </a:r>
          </a:p>
        </p:txBody>
      </p:sp>
      <p:sp>
        <p:nvSpPr>
          <p:cNvPr id="12" name="Slide Number Placeholder 5"/>
          <p:cNvSpPr>
            <a:spLocks noGrp="1"/>
          </p:cNvSpPr>
          <p:nvPr>
            <p:ph type="sldNum" sz="quarter" idx="11"/>
          </p:nvPr>
        </p:nvSpPr>
        <p:spPr>
          <a:xfrm>
            <a:off x="7924800" y="6356350"/>
            <a:ext cx="762000" cy="365125"/>
          </a:xfrm>
        </p:spPr>
        <p:txBody>
          <a:bodyPr wrap="square" numCol="1" anchorCtr="0" compatLnSpc="1">
            <a:prstTxWarp prst="textNoShape">
              <a:avLst/>
            </a:prstTxWarp>
          </a:bodyPr>
          <a:lstStyle>
            <a:lvl1pPr>
              <a:defRPr kumimoji="0" smtClean="0">
                <a:solidFill>
                  <a:srgbClr val="0B5394"/>
                </a:solidFill>
                <a:effectLst>
                  <a:outerShdw blurRad="38100" dist="38100" dir="2700000" algn="tl">
                    <a:srgbClr val="000000"/>
                  </a:outerShdw>
                </a:effectLst>
                <a:ea typeface="ＭＳ Ｐゴシック" pitchFamily="34" charset="-128"/>
              </a:defRPr>
            </a:lvl1pPr>
          </a:lstStyle>
          <a:p>
            <a:fld id="{3A9D93B3-C2D9-49C1-9EF7-BD5D2C55F159}" type="slidenum">
              <a:rPr lang="en-US" altLang="ko-KR"/>
              <a:pPr/>
              <a:t>‹#›</a:t>
            </a:fld>
            <a:endParaRPr lang="en-US" altLang="ko-K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buFontTx/>
              <a:buChar char="–"/>
              <a:defRPr/>
            </a:lvl1pPr>
          </a:lstStyle>
          <a:p>
            <a:r>
              <a:rPr lang="en-US" altLang="ko-KR"/>
              <a:t>10/12/10</a:t>
            </a:r>
          </a:p>
        </p:txBody>
      </p:sp>
      <p:sp>
        <p:nvSpPr>
          <p:cNvPr id="6" name="Slide Number Placeholder 6"/>
          <p:cNvSpPr>
            <a:spLocks noGrp="1"/>
          </p:cNvSpPr>
          <p:nvPr>
            <p:ph type="sldNum" sz="quarter" idx="11"/>
          </p:nvPr>
        </p:nvSpPr>
        <p:spPr>
          <a:xfrm>
            <a:off x="7924800" y="6356350"/>
            <a:ext cx="762000" cy="365125"/>
          </a:xfrm>
        </p:spPr>
        <p:txBody>
          <a:bodyPr wrap="square" numCol="1" anchorCtr="0" compatLnSpc="1">
            <a:prstTxWarp prst="textNoShape">
              <a:avLst/>
            </a:prstTxWarp>
          </a:bodyPr>
          <a:lstStyle>
            <a:lvl1pPr>
              <a:defRPr smtClean="0">
                <a:solidFill>
                  <a:srgbClr val="0B5394"/>
                </a:solidFill>
                <a:effectLst>
                  <a:outerShdw blurRad="38100" dist="38100" dir="2700000" algn="tl">
                    <a:srgbClr val="000000"/>
                  </a:outerShdw>
                </a:effectLst>
                <a:ea typeface="ＭＳ Ｐゴシック" pitchFamily="34" charset="-128"/>
              </a:defRPr>
            </a:lvl1pPr>
          </a:lstStyle>
          <a:p>
            <a:fld id="{11B51033-0348-40E5-9866-EF073C263D8E}" type="slidenum">
              <a:rPr lang="en-US" altLang="ko-KR"/>
              <a:pPr/>
              <a:t>‹#›</a:t>
            </a:fld>
            <a:endParaRPr lang="en-US" altLang="ko-K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buFontTx/>
              <a:buChar char="–"/>
              <a:defRPr/>
            </a:lvl1pPr>
          </a:lstStyle>
          <a:p>
            <a:r>
              <a:rPr lang="en-US" altLang="ko-KR"/>
              <a:t>10/12/10</a:t>
            </a:r>
          </a:p>
        </p:txBody>
      </p:sp>
      <p:sp>
        <p:nvSpPr>
          <p:cNvPr id="8" name="Slide Number Placeholder 8"/>
          <p:cNvSpPr>
            <a:spLocks noGrp="1"/>
          </p:cNvSpPr>
          <p:nvPr>
            <p:ph type="sldNum" sz="quarter" idx="11"/>
          </p:nvPr>
        </p:nvSpPr>
        <p:spPr>
          <a:xfrm>
            <a:off x="7924800" y="6356350"/>
            <a:ext cx="762000" cy="365125"/>
          </a:xfrm>
        </p:spPr>
        <p:txBody>
          <a:bodyPr wrap="square" numCol="1" anchorCtr="0" compatLnSpc="1">
            <a:prstTxWarp prst="textNoShape">
              <a:avLst/>
            </a:prstTxWarp>
          </a:bodyPr>
          <a:lstStyle>
            <a:lvl1pPr>
              <a:defRPr kumimoji="0" smtClean="0">
                <a:solidFill>
                  <a:srgbClr val="0B5394"/>
                </a:solidFill>
                <a:effectLst>
                  <a:outerShdw blurRad="38100" dist="38100" dir="2700000" algn="tl">
                    <a:srgbClr val="000000"/>
                  </a:outerShdw>
                </a:effectLst>
                <a:ea typeface="ＭＳ Ｐゴシック" pitchFamily="34" charset="-128"/>
              </a:defRPr>
            </a:lvl1pPr>
          </a:lstStyle>
          <a:p>
            <a:fld id="{AED25F0D-AE25-4EA1-AA67-111AD9D2EF66}" type="slidenum">
              <a:rPr lang="en-US" altLang="ko-KR"/>
              <a:pPr/>
              <a:t>‹#›</a:t>
            </a:fld>
            <a:endParaRPr lang="en-US" altLang="ko-K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3600" b="0">
                <a:ln>
                  <a:noFill/>
                </a:ln>
                <a:solidFill>
                  <a:schemeClr val="tx2"/>
                </a:solidFill>
                <a:effectLst/>
                <a:latin typeface="+mj-lt"/>
                <a:ea typeface="+mj-ea"/>
                <a:cs typeface="+mj-cs"/>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lvl1pPr>
              <a:buFontTx/>
              <a:buChar char="–"/>
              <a:defRPr/>
            </a:lvl1pPr>
          </a:lstStyle>
          <a:p>
            <a:r>
              <a:rPr lang="en-US" altLang="ko-KR"/>
              <a:t>10/12/10</a:t>
            </a:r>
          </a:p>
        </p:txBody>
      </p:sp>
      <p:sp>
        <p:nvSpPr>
          <p:cNvPr id="4" name="Slide Number Placeholder 4"/>
          <p:cNvSpPr>
            <a:spLocks noGrp="1"/>
          </p:cNvSpPr>
          <p:nvPr>
            <p:ph type="sldNum" sz="quarter" idx="11"/>
          </p:nvPr>
        </p:nvSpPr>
        <p:spPr>
          <a:xfrm>
            <a:off x="7924800" y="6356350"/>
            <a:ext cx="762000" cy="365125"/>
          </a:xfrm>
        </p:spPr>
        <p:txBody>
          <a:bodyPr wrap="square" numCol="1" anchorCtr="0" compatLnSpc="1">
            <a:prstTxWarp prst="textNoShape">
              <a:avLst/>
            </a:prstTxWarp>
          </a:bodyPr>
          <a:lstStyle>
            <a:lvl1pPr>
              <a:defRPr smtClean="0">
                <a:solidFill>
                  <a:srgbClr val="0B5394"/>
                </a:solidFill>
                <a:effectLst>
                  <a:outerShdw blurRad="38100" dist="38100" dir="2700000" algn="tl">
                    <a:srgbClr val="000000"/>
                  </a:outerShdw>
                </a:effectLst>
                <a:ea typeface="ＭＳ Ｐゴシック" pitchFamily="34" charset="-128"/>
              </a:defRPr>
            </a:lvl1pPr>
          </a:lstStyle>
          <a:p>
            <a:fld id="{A5E400D9-5F8B-4757-B680-69BED4625445}" type="slidenum">
              <a:rPr lang="en-US" altLang="ko-KR"/>
              <a:pPr/>
              <a:t>‹#›</a:t>
            </a:fld>
            <a:endParaRPr lang="en-US" altLang="ko-K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buFontTx/>
              <a:buChar char="–"/>
              <a:defRPr/>
            </a:lvl1pPr>
          </a:lstStyle>
          <a:p>
            <a:r>
              <a:rPr lang="en-US" altLang="ko-KR"/>
              <a:t>10/12/10</a:t>
            </a:r>
          </a:p>
        </p:txBody>
      </p:sp>
      <p:sp>
        <p:nvSpPr>
          <p:cNvPr id="3" name="Slide Number Placeholder 3"/>
          <p:cNvSpPr>
            <a:spLocks noGrp="1"/>
          </p:cNvSpPr>
          <p:nvPr>
            <p:ph type="sldNum" sz="quarter" idx="11"/>
          </p:nvPr>
        </p:nvSpPr>
        <p:spPr>
          <a:xfrm>
            <a:off x="7924800" y="6356350"/>
            <a:ext cx="762000" cy="365125"/>
          </a:xfrm>
        </p:spPr>
        <p:txBody>
          <a:bodyPr wrap="square" numCol="1" anchorCtr="0" compatLnSpc="1">
            <a:prstTxWarp prst="textNoShape">
              <a:avLst/>
            </a:prstTxWarp>
          </a:bodyPr>
          <a:lstStyle>
            <a:lvl1pPr>
              <a:defRPr smtClean="0">
                <a:solidFill>
                  <a:srgbClr val="0B5394"/>
                </a:solidFill>
                <a:effectLst>
                  <a:outerShdw blurRad="38100" dist="38100" dir="2700000" algn="tl">
                    <a:srgbClr val="000000"/>
                  </a:outerShdw>
                </a:effectLst>
                <a:ea typeface="ＭＳ Ｐゴシック" pitchFamily="34" charset="-128"/>
              </a:defRPr>
            </a:lvl1pPr>
          </a:lstStyle>
          <a:p>
            <a:fld id="{99D3CB6A-0C85-43E4-B053-7DFC942F1C20}" type="slidenum">
              <a:rPr lang="en-US" altLang="ko-KR"/>
              <a:pPr/>
              <a:t>‹#›</a:t>
            </a:fld>
            <a:endParaRPr lang="en-US" altLang="ko-K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buFontTx/>
              <a:buChar char="–"/>
              <a:defRPr/>
            </a:lvl1pPr>
          </a:lstStyle>
          <a:p>
            <a:r>
              <a:rPr lang="en-US" altLang="ko-KR"/>
              <a:t>10/12/10</a:t>
            </a:r>
          </a:p>
        </p:txBody>
      </p:sp>
      <p:sp>
        <p:nvSpPr>
          <p:cNvPr id="6" name="Slide Number Placeholder 6"/>
          <p:cNvSpPr>
            <a:spLocks noGrp="1"/>
          </p:cNvSpPr>
          <p:nvPr>
            <p:ph type="sldNum" sz="quarter" idx="11"/>
          </p:nvPr>
        </p:nvSpPr>
        <p:spPr>
          <a:xfrm>
            <a:off x="7924800" y="6356350"/>
            <a:ext cx="762000" cy="365125"/>
          </a:xfrm>
        </p:spPr>
        <p:txBody>
          <a:bodyPr wrap="square" numCol="1" anchorCtr="0" compatLnSpc="1">
            <a:prstTxWarp prst="textNoShape">
              <a:avLst/>
            </a:prstTxWarp>
          </a:bodyPr>
          <a:lstStyle>
            <a:lvl1pPr>
              <a:defRPr smtClean="0">
                <a:solidFill>
                  <a:srgbClr val="0B5394"/>
                </a:solidFill>
                <a:effectLst>
                  <a:outerShdw blurRad="38100" dist="38100" dir="2700000" algn="tl">
                    <a:srgbClr val="000000"/>
                  </a:outerShdw>
                </a:effectLst>
                <a:ea typeface="ＭＳ Ｐゴシック" pitchFamily="34" charset="-128"/>
              </a:defRPr>
            </a:lvl1pPr>
          </a:lstStyle>
          <a:p>
            <a:fld id="{0B2E3CD2-B016-447F-9B08-DFAA2D87B80C}" type="slidenum">
              <a:rPr lang="en-US" altLang="ko-KR"/>
              <a:pPr/>
              <a:t>‹#›</a:t>
            </a:fld>
            <a:endParaRPr lang="en-US" altLang="ko-K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spcBef>
                <a:spcPct val="40000"/>
              </a:spcBef>
              <a:buClr>
                <a:schemeClr val="tx1"/>
              </a:buClr>
              <a:buFontTx/>
              <a:buChar char="–"/>
            </a:pPr>
            <a:endParaRPr kumimoji="0" lang="ko-KR" altLang="ko-KR">
              <a:solidFill>
                <a:srgbClr val="FFFFFF"/>
              </a:solidFill>
              <a:effectLst>
                <a:outerShdw blurRad="38100" dist="38100" dir="2700000" algn="tl">
                  <a:srgbClr val="C0C0C0"/>
                </a:outerShdw>
              </a:effectLst>
              <a:ea typeface="ＭＳ Ｐゴシック" pitchFamily="34" charset="-128"/>
            </a:endParaRPr>
          </a:p>
        </p:txBody>
      </p:sp>
      <p:sp>
        <p:nvSpPr>
          <p:cNvPr id="6" name="Right Triangle 5"/>
          <p:cNvSpPr>
            <a:spLocks noChangeArrowheads="1"/>
          </p:cNvSpPr>
          <p:nvPr/>
        </p:nvSpPr>
        <p:spPr bwMode="auto">
          <a:xfrm rot="420000" flipV="1">
            <a:off x="8004175" y="5359400"/>
            <a:ext cx="155575" cy="155575"/>
          </a:xfrm>
          <a:prstGeom prst="rtTriangle">
            <a:avLst/>
          </a:prstGeom>
          <a:solidFill>
            <a:srgbClr val="FFFFFF"/>
          </a:solidFill>
          <a:ln w="12700">
            <a:solidFill>
              <a:srgbClr val="FFFFFF"/>
            </a:solidFill>
            <a:bevel/>
            <a:headEnd/>
            <a:tailEnd/>
          </a:ln>
          <a:effectLst>
            <a:outerShdw dist="6350" dir="12899787" algn="tl" rotWithShape="0">
              <a:srgbClr val="808080">
                <a:alpha val="46999"/>
              </a:srgbClr>
            </a:outerShdw>
          </a:effectLst>
        </p:spPr>
        <p:txBody>
          <a:bodyPr anchor="ctr"/>
          <a:lstStyle/>
          <a:p>
            <a:pPr algn="ctr">
              <a:spcBef>
                <a:spcPct val="40000"/>
              </a:spcBef>
              <a:buClr>
                <a:schemeClr val="tx1"/>
              </a:buClr>
              <a:buFontTx/>
              <a:buChar char="–"/>
            </a:pPr>
            <a:endParaRPr kumimoji="0" lang="ko-KR" altLang="ko-KR">
              <a:solidFill>
                <a:srgbClr val="FFFFFF"/>
              </a:solidFill>
              <a:effectLst>
                <a:outerShdw blurRad="38100" dist="38100" dir="2700000" algn="tl">
                  <a:srgbClr val="C0C0C0"/>
                </a:outerShdw>
              </a:effectLst>
              <a:latin typeface="Calibri" pitchFamily="34" charset="0"/>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spcBef>
                <a:spcPct val="40000"/>
              </a:spcBef>
              <a:buClr>
                <a:schemeClr val="tx1"/>
              </a:buClr>
              <a:buFontTx/>
              <a:buChar char="–"/>
            </a:pPr>
            <a:endParaRPr kumimoji="0" lang="ko-KR" altLang="ko-KR">
              <a:effectLst>
                <a:outerShdw blurRad="38100" dist="38100" dir="2700000" algn="tl">
                  <a:srgbClr val="FFFFFF"/>
                </a:outerShdw>
              </a:effectLst>
              <a:latin typeface="Calibri" pitchFamily="34" charset="0"/>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spcBef>
                <a:spcPct val="40000"/>
              </a:spcBef>
              <a:buClr>
                <a:schemeClr val="tx1"/>
              </a:buClr>
              <a:buFontTx/>
              <a:buChar char="–"/>
            </a:pPr>
            <a:endParaRPr kumimoji="0" lang="ko-KR" altLang="ko-KR">
              <a:effectLst>
                <a:outerShdw blurRad="38100" dist="38100" dir="2700000" algn="tl">
                  <a:srgbClr val="FFFFFF"/>
                </a:outerShdw>
              </a:effectLst>
              <a:latin typeface="Calibri" pitchFamily="34" charset="0"/>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buFontTx/>
              <a:buChar char="–"/>
              <a:defRPr/>
            </a:lvl1pPr>
          </a:lstStyle>
          <a:p>
            <a:r>
              <a:rPr lang="en-US" altLang="ko-KR"/>
              <a:t>10/12/10</a:t>
            </a:r>
          </a:p>
        </p:txBody>
      </p:sp>
      <p:sp>
        <p:nvSpPr>
          <p:cNvPr id="10" name="Slide Number Placeholder 6"/>
          <p:cNvSpPr>
            <a:spLocks noGrp="1"/>
          </p:cNvSpPr>
          <p:nvPr>
            <p:ph type="sldNum" sz="quarter" idx="11"/>
          </p:nvPr>
        </p:nvSpPr>
        <p:spPr>
          <a:xfrm>
            <a:off x="8077200" y="6356350"/>
            <a:ext cx="609600" cy="365125"/>
          </a:xfrm>
        </p:spPr>
        <p:txBody>
          <a:bodyPr wrap="square" numCol="1" anchorCtr="0" compatLnSpc="1">
            <a:prstTxWarp prst="textNoShape">
              <a:avLst/>
            </a:prstTxWarp>
          </a:bodyPr>
          <a:lstStyle>
            <a:lvl1pPr>
              <a:defRPr kumimoji="0" smtClean="0">
                <a:solidFill>
                  <a:srgbClr val="0B5394"/>
                </a:solidFill>
                <a:effectLst>
                  <a:outerShdw blurRad="38100" dist="38100" dir="2700000" algn="tl">
                    <a:srgbClr val="000000"/>
                  </a:outerShdw>
                </a:effectLst>
                <a:ea typeface="ＭＳ Ｐゴシック" pitchFamily="34" charset="-128"/>
              </a:defRPr>
            </a:lvl1pPr>
          </a:lstStyle>
          <a:p>
            <a:fld id="{39714565-FB48-4DCE-87A6-936F36E6FDFB}" type="slidenum">
              <a:rPr lang="en-US" altLang="ko-KR"/>
              <a:pPr/>
              <a:t>‹#›</a:t>
            </a:fld>
            <a:endParaRPr lang="en-US" altLang="ko-K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buFontTx/>
              <a:buChar char="–"/>
              <a:defRPr/>
            </a:lvl1pPr>
          </a:lstStyle>
          <a:p>
            <a:r>
              <a:rPr lang="en-US" altLang="ko-KR"/>
              <a:t>10/12/10</a:t>
            </a:r>
          </a:p>
        </p:txBody>
      </p:sp>
      <p:sp>
        <p:nvSpPr>
          <p:cNvPr id="5" name="Slide Number Placeholder 5"/>
          <p:cNvSpPr>
            <a:spLocks noGrp="1"/>
          </p:cNvSpPr>
          <p:nvPr>
            <p:ph type="sldNum" sz="quarter" idx="11"/>
          </p:nvPr>
        </p:nvSpPr>
        <p:spPr>
          <a:xfrm>
            <a:off x="7924800" y="6356350"/>
            <a:ext cx="762000" cy="365125"/>
          </a:xfrm>
        </p:spPr>
        <p:txBody>
          <a:bodyPr wrap="square" numCol="1" anchorCtr="0" compatLnSpc="1">
            <a:prstTxWarp prst="textNoShape">
              <a:avLst/>
            </a:prstTxWarp>
          </a:bodyPr>
          <a:lstStyle>
            <a:lvl1pPr>
              <a:defRPr kumimoji="0" smtClean="0">
                <a:solidFill>
                  <a:srgbClr val="0B5394"/>
                </a:solidFill>
                <a:effectLst>
                  <a:outerShdw blurRad="38100" dist="38100" dir="2700000" algn="tl">
                    <a:srgbClr val="000000"/>
                  </a:outerShdw>
                </a:effectLst>
                <a:ea typeface="ＭＳ Ｐゴシック" pitchFamily="34" charset="-128"/>
              </a:defRPr>
            </a:lvl1pPr>
          </a:lstStyle>
          <a:p>
            <a:fld id="{233FDE0C-12BF-41E1-8D3A-F925870B1AAB}" type="slidenum">
              <a:rPr lang="en-US" altLang="ko-KR"/>
              <a:pPr/>
              <a:t>‹#›</a:t>
            </a:fld>
            <a:endParaRPr lang="en-US" altLang="ko-K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buFontTx/>
              <a:buChar char="–"/>
              <a:defRPr/>
            </a:lvl1pPr>
          </a:lstStyle>
          <a:p>
            <a:r>
              <a:rPr lang="en-US" altLang="ko-KR"/>
              <a:t>10/12/10</a:t>
            </a:r>
          </a:p>
        </p:txBody>
      </p:sp>
      <p:sp>
        <p:nvSpPr>
          <p:cNvPr id="5" name="Slide Number Placeholder 5"/>
          <p:cNvSpPr>
            <a:spLocks noGrp="1"/>
          </p:cNvSpPr>
          <p:nvPr>
            <p:ph type="sldNum" sz="quarter" idx="11"/>
          </p:nvPr>
        </p:nvSpPr>
        <p:spPr>
          <a:xfrm>
            <a:off x="7924800" y="6356350"/>
            <a:ext cx="762000" cy="365125"/>
          </a:xfrm>
        </p:spPr>
        <p:txBody>
          <a:bodyPr wrap="square" numCol="1" anchorCtr="0" compatLnSpc="1">
            <a:prstTxWarp prst="textNoShape">
              <a:avLst/>
            </a:prstTxWarp>
          </a:bodyPr>
          <a:lstStyle>
            <a:lvl1pPr>
              <a:defRPr kumimoji="0" smtClean="0">
                <a:solidFill>
                  <a:srgbClr val="0B5394"/>
                </a:solidFill>
                <a:effectLst>
                  <a:outerShdw blurRad="38100" dist="38100" dir="2700000" algn="tl">
                    <a:srgbClr val="000000"/>
                  </a:outerShdw>
                </a:effectLst>
                <a:ea typeface="ＭＳ Ｐゴシック" pitchFamily="34" charset="-128"/>
              </a:defRPr>
            </a:lvl1pPr>
          </a:lstStyle>
          <a:p>
            <a:fld id="{CCDABC75-845C-48F5-A5B8-9F8F51BBAECB}" type="slidenum">
              <a:rPr lang="en-US" altLang="ko-KR"/>
              <a:pPr/>
              <a:t>‹#›</a:t>
            </a:fld>
            <a:endParaRPr lang="en-US" altLang="ko-K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6/2/2016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spcBef>
                <a:spcPct val="40000"/>
              </a:spcBef>
              <a:buClr>
                <a:schemeClr val="tx1"/>
              </a:buClr>
              <a:buFontTx/>
              <a:buChar char="–"/>
            </a:pPr>
            <a:endParaRPr kumimoji="0" lang="ko-KR" altLang="ko-KR">
              <a:effectLst>
                <a:outerShdw blurRad="38100" dist="38100" dir="2700000" algn="tl">
                  <a:srgbClr val="FFFFFF"/>
                </a:outerShdw>
              </a:effectLst>
              <a:latin typeface="Calibri" pitchFamily="34" charset="0"/>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spcBef>
                <a:spcPct val="40000"/>
              </a:spcBef>
              <a:buClr>
                <a:schemeClr val="tx1"/>
              </a:buClr>
              <a:buFontTx/>
              <a:buChar char="–"/>
            </a:pPr>
            <a:endParaRPr kumimoji="0" lang="ko-KR" altLang="ko-KR">
              <a:effectLst>
                <a:outerShdw blurRad="38100" dist="38100" dir="2700000" algn="tl">
                  <a:srgbClr val="FFFFFF"/>
                </a:outerShdw>
              </a:effectLst>
              <a:latin typeface="Calibri" pitchFamily="34" charset="0"/>
            </a:endParaRPr>
          </a:p>
        </p:txBody>
      </p:sp>
      <p:sp>
        <p:nvSpPr>
          <p:cNvPr id="1028" name="Title Placeholder 8"/>
          <p:cNvSpPr>
            <a:spLocks noGrp="1"/>
          </p:cNvSpPr>
          <p:nvPr>
            <p:ph type="title"/>
          </p:nvPr>
        </p:nvSpPr>
        <p:spPr bwMode="auto">
          <a:xfrm>
            <a:off x="1447800" y="304800"/>
            <a:ext cx="6553200" cy="70485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altLang="ko-KR" smtClean="0"/>
              <a:t>Click to edit Master title style</a:t>
            </a:r>
          </a:p>
        </p:txBody>
      </p:sp>
      <p:sp>
        <p:nvSpPr>
          <p:cNvPr id="1029" name="Text Placeholder 29"/>
          <p:cNvSpPr>
            <a:spLocks noGrp="1"/>
          </p:cNvSpPr>
          <p:nvPr>
            <p:ph type="body" idx="1"/>
          </p:nvPr>
        </p:nvSpPr>
        <p:spPr bwMode="auto">
          <a:xfrm>
            <a:off x="457200" y="1524000"/>
            <a:ext cx="8229600" cy="43894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ko-KR" smtClean="0"/>
              <a:t>Click to edit Master text styles</a:t>
            </a:r>
          </a:p>
          <a:p>
            <a:pPr lvl="1"/>
            <a:r>
              <a:rPr lang="en-US" altLang="ko-KR" smtClean="0"/>
              <a:t>Second level</a:t>
            </a:r>
          </a:p>
          <a:p>
            <a:pPr lvl="2"/>
            <a:r>
              <a:rPr lang="en-US" altLang="ko-KR" smtClean="0"/>
              <a:t>Third level</a:t>
            </a:r>
          </a:p>
          <a:p>
            <a:pPr lvl="3"/>
            <a:r>
              <a:rPr lang="en-US" altLang="ko-KR" smtClean="0"/>
              <a:t>Fourth level</a:t>
            </a:r>
          </a:p>
          <a:p>
            <a:pPr lvl="4"/>
            <a:r>
              <a:rPr lang="en-US" altLang="ko-KR" smtClean="0"/>
              <a:t>Fifth level</a:t>
            </a:r>
          </a:p>
        </p:txBody>
      </p:sp>
      <p:grpSp>
        <p:nvGrpSpPr>
          <p:cNvPr id="1030"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0" hangingPunct="0">
                <a:spcBef>
                  <a:spcPct val="40000"/>
                </a:spcBef>
                <a:buClr>
                  <a:schemeClr val="tx1"/>
                </a:buClr>
                <a:buFontTx/>
                <a:buChar char="–"/>
              </a:pPr>
              <a:endParaRPr kumimoji="0" lang="ko-KR" altLang="ko-KR">
                <a:effectLst>
                  <a:outerShdw blurRad="38100" dist="38100" dir="2700000" algn="tl">
                    <a:srgbClr val="FFFFFF"/>
                  </a:outerShdw>
                </a:effectLst>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0" hangingPunct="0">
                <a:spcBef>
                  <a:spcPct val="40000"/>
                </a:spcBef>
                <a:buClr>
                  <a:schemeClr val="tx1"/>
                </a:buClr>
                <a:buFontTx/>
                <a:buChar char="–"/>
              </a:pPr>
              <a:endParaRPr kumimoji="0" lang="ko-KR" altLang="ko-KR">
                <a:effectLst>
                  <a:outerShdw blurRad="38100" dist="38100" dir="2700000" algn="tl">
                    <a:srgbClr val="FFFFFF"/>
                  </a:outerShdw>
                </a:effectLst>
              </a:endParaRPr>
            </a:p>
          </p:txBody>
        </p:sp>
      </p:grpSp>
      <p:pic>
        <p:nvPicPr>
          <p:cNvPr id="14" name="Picture 7" descr="NOAA"/>
          <p:cNvPicPr>
            <a:picLocks noChangeAspect="1" noChangeArrowheads="1"/>
          </p:cNvPicPr>
          <p:nvPr userDrawn="1"/>
        </p:nvPicPr>
        <p:blipFill>
          <a:blip r:embed="rId14" cstate="print"/>
          <a:srcRect/>
          <a:stretch>
            <a:fillRect/>
          </a:stretch>
        </p:blipFill>
        <p:spPr bwMode="auto">
          <a:xfrm>
            <a:off x="76200" y="76200"/>
            <a:ext cx="762000" cy="762000"/>
          </a:xfrm>
          <a:prstGeom prst="rect">
            <a:avLst/>
          </a:prstGeom>
          <a:noFill/>
          <a:ln w="9525">
            <a:noFill/>
            <a:miter lim="800000"/>
            <a:headEnd/>
            <a:tailEnd/>
          </a:ln>
          <a:effectLst>
            <a:outerShdw dist="45791" dir="2021404" algn="ctr" rotWithShape="0">
              <a:srgbClr val="000066">
                <a:alpha val="50000"/>
              </a:srgbClr>
            </a:outerShdw>
          </a:effectLst>
        </p:spPr>
      </p:pic>
      <p:sp>
        <p:nvSpPr>
          <p:cNvPr id="16" name="Slide Number Placeholder 1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0" hangingPunct="0">
              <a:spcBef>
                <a:spcPct val="40000"/>
              </a:spcBef>
              <a:buClr>
                <a:schemeClr val="tx1"/>
              </a:buClr>
              <a:buNone/>
              <a:defRPr sz="1100">
                <a:solidFill>
                  <a:schemeClr val="accent4"/>
                </a:solidFill>
                <a:effectLst>
                  <a:outerShdw blurRad="38100" dist="38100" dir="2700000" algn="tl">
                    <a:srgbClr val="000000">
                      <a:alpha val="43137"/>
                    </a:srgbClr>
                  </a:outerShdw>
                </a:effectLst>
                <a:latin typeface="+mn-lt"/>
                <a:ea typeface="+mn-ea"/>
                <a:cs typeface="+mn-cs"/>
              </a:defRPr>
            </a:lvl1pPr>
          </a:lstStyle>
          <a:p>
            <a:pPr>
              <a:defRPr/>
            </a:pPr>
            <a:r>
              <a:rPr lang="en-US"/>
              <a:t>Page#</a:t>
            </a:r>
            <a:endParaRPr lang="en-US" dirty="0"/>
          </a:p>
        </p:txBody>
      </p:sp>
      <p:sp>
        <p:nvSpPr>
          <p:cNvPr id="17" name="TextBox 16"/>
          <p:cNvSpPr txBox="1"/>
          <p:nvPr userDrawn="1"/>
        </p:nvSpPr>
        <p:spPr>
          <a:xfrm>
            <a:off x="2743200" y="6473825"/>
            <a:ext cx="3733800" cy="261938"/>
          </a:xfrm>
          <a:prstGeom prst="rect">
            <a:avLst/>
          </a:prstGeom>
          <a:noFill/>
        </p:spPr>
        <p:txBody>
          <a:bodyPr>
            <a:spAutoFit/>
          </a:bodyPr>
          <a:lstStyle/>
          <a:p>
            <a:pPr algn="ctr" eaLnBrk="0" hangingPunct="0">
              <a:spcBef>
                <a:spcPct val="40000"/>
              </a:spcBef>
              <a:buClr>
                <a:schemeClr val="tx1"/>
              </a:buClr>
              <a:defRPr/>
            </a:pPr>
            <a:r>
              <a:rPr lang="en-US" sz="1100" b="1" i="1" dirty="0">
                <a:solidFill>
                  <a:schemeClr val="accent4"/>
                </a:solidFill>
                <a:effectLst>
                  <a:outerShdw blurRad="38100" dist="38100" dir="2700000" algn="tl">
                    <a:srgbClr val="000000">
                      <a:alpha val="43137"/>
                    </a:srgbClr>
                  </a:outerShdw>
                </a:effectLst>
                <a:latin typeface="+mj-lt"/>
                <a:ea typeface="+mn-ea"/>
              </a:rPr>
              <a:t>Air Resources Laboratory</a:t>
            </a:r>
          </a:p>
        </p:txBody>
      </p:sp>
      <p:sp>
        <p:nvSpPr>
          <p:cNvPr id="15" name="Date Placeholder 14"/>
          <p:cNvSpPr>
            <a:spLocks noGrp="1"/>
          </p:cNvSpPr>
          <p:nvPr>
            <p:ph type="dt" sz="half" idx="2"/>
          </p:nvPr>
        </p:nvSpPr>
        <p:spPr>
          <a:xfrm>
            <a:off x="457200" y="6356350"/>
            <a:ext cx="2133600" cy="365125"/>
          </a:xfrm>
          <a:prstGeom prst="rect">
            <a:avLst/>
          </a:prstGeom>
        </p:spPr>
        <p:txBody>
          <a:bodyPr vert="horz" wrap="square" lIns="91440" tIns="45720" rIns="91440" bIns="45720" numCol="1" anchor="ctr" anchorCtr="0" compatLnSpc="1">
            <a:prstTxWarp prst="textNoShape">
              <a:avLst/>
            </a:prstTxWarp>
          </a:bodyPr>
          <a:lstStyle>
            <a:lvl1pPr eaLnBrk="0" hangingPunct="0">
              <a:spcBef>
                <a:spcPct val="40000"/>
              </a:spcBef>
              <a:buClr>
                <a:schemeClr val="tx1"/>
              </a:buClr>
              <a:defRPr sz="1000">
                <a:solidFill>
                  <a:srgbClr val="0B5394"/>
                </a:solidFill>
                <a:effectLst>
                  <a:outerShdw blurRad="38100" dist="38100" dir="2700000" algn="tl">
                    <a:srgbClr val="000000"/>
                  </a:outerShdw>
                </a:effectLst>
                <a:latin typeface="Calibri" pitchFamily="34" charset="0"/>
              </a:defRPr>
            </a:lvl1pPr>
          </a:lstStyle>
          <a:p>
            <a:r>
              <a:rPr lang="en-US" altLang="ko-KR"/>
              <a:t>10/12/10</a:t>
            </a:r>
          </a:p>
        </p:txBody>
      </p:sp>
    </p:spTree>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 id="2147483776" r:id="rId10"/>
    <p:sldLayoutId id="2147483777" r:id="rId11"/>
    <p:sldLayoutId id="2147483778" r:id="rId12"/>
  </p:sldLayoutIdLst>
  <p:hf hdr="0" ftr="0"/>
  <p:txStyles>
    <p:titleStyle>
      <a:lvl1pPr algn="l" rtl="0" eaLnBrk="0" fontAlgn="base" hangingPunct="0">
        <a:spcBef>
          <a:spcPct val="0"/>
        </a:spcBef>
        <a:spcAft>
          <a:spcPct val="0"/>
        </a:spcAft>
        <a:defRPr sz="3600" kern="1200">
          <a:solidFill>
            <a:schemeClr val="tx1"/>
          </a:solidFill>
          <a:latin typeface="+mn-lt"/>
          <a:ea typeface="ＭＳ Ｐゴシック" charset="-128"/>
          <a:cs typeface="ＭＳ Ｐゴシック" charset="-128"/>
        </a:defRPr>
      </a:lvl1pPr>
      <a:lvl2pPr algn="l" rtl="0" eaLnBrk="0" fontAlgn="base" hangingPunct="0">
        <a:spcBef>
          <a:spcPct val="0"/>
        </a:spcBef>
        <a:spcAft>
          <a:spcPct val="0"/>
        </a:spcAft>
        <a:defRPr sz="3600">
          <a:solidFill>
            <a:schemeClr val="tx1"/>
          </a:solidFill>
          <a:latin typeface="Calibri" charset="0"/>
          <a:ea typeface="ＭＳ Ｐゴシック" charset="-128"/>
          <a:cs typeface="ＭＳ Ｐゴシック" charset="-128"/>
        </a:defRPr>
      </a:lvl2pPr>
      <a:lvl3pPr algn="l" rtl="0" eaLnBrk="0" fontAlgn="base" hangingPunct="0">
        <a:spcBef>
          <a:spcPct val="0"/>
        </a:spcBef>
        <a:spcAft>
          <a:spcPct val="0"/>
        </a:spcAft>
        <a:defRPr sz="3600">
          <a:solidFill>
            <a:schemeClr val="tx1"/>
          </a:solidFill>
          <a:latin typeface="Calibri" charset="0"/>
          <a:ea typeface="ＭＳ Ｐゴシック" charset="-128"/>
          <a:cs typeface="ＭＳ Ｐゴシック" charset="-128"/>
        </a:defRPr>
      </a:lvl3pPr>
      <a:lvl4pPr algn="l" rtl="0" eaLnBrk="0" fontAlgn="base" hangingPunct="0">
        <a:spcBef>
          <a:spcPct val="0"/>
        </a:spcBef>
        <a:spcAft>
          <a:spcPct val="0"/>
        </a:spcAft>
        <a:defRPr sz="3600">
          <a:solidFill>
            <a:schemeClr val="tx1"/>
          </a:solidFill>
          <a:latin typeface="Calibri" charset="0"/>
          <a:ea typeface="ＭＳ Ｐゴシック" charset="-128"/>
          <a:cs typeface="ＭＳ Ｐゴシック" charset="-128"/>
        </a:defRPr>
      </a:lvl4pPr>
      <a:lvl5pPr algn="l" rtl="0" eaLnBrk="0" fontAlgn="base" hangingPunct="0">
        <a:spcBef>
          <a:spcPct val="0"/>
        </a:spcBef>
        <a:spcAft>
          <a:spcPct val="0"/>
        </a:spcAft>
        <a:defRPr sz="3600">
          <a:solidFill>
            <a:schemeClr val="tx1"/>
          </a:solidFill>
          <a:latin typeface="Calibri" charset="0"/>
          <a:ea typeface="ＭＳ Ｐゴシック" charset="-128"/>
          <a:cs typeface="ＭＳ Ｐゴシック" charset="-128"/>
        </a:defRPr>
      </a:lvl5pPr>
      <a:lvl6pPr marL="457200" algn="l" rtl="0" fontAlgn="base">
        <a:spcBef>
          <a:spcPct val="0"/>
        </a:spcBef>
        <a:spcAft>
          <a:spcPct val="0"/>
        </a:spcAft>
        <a:defRPr sz="3600">
          <a:solidFill>
            <a:schemeClr val="tx1"/>
          </a:solidFill>
          <a:latin typeface="Calibri" charset="0"/>
          <a:ea typeface="ＭＳ Ｐゴシック" charset="-128"/>
          <a:cs typeface="ＭＳ Ｐゴシック" charset="-128"/>
        </a:defRPr>
      </a:lvl6pPr>
      <a:lvl7pPr marL="914400" algn="l" rtl="0" fontAlgn="base">
        <a:spcBef>
          <a:spcPct val="0"/>
        </a:spcBef>
        <a:spcAft>
          <a:spcPct val="0"/>
        </a:spcAft>
        <a:defRPr sz="3600">
          <a:solidFill>
            <a:schemeClr val="tx1"/>
          </a:solidFill>
          <a:latin typeface="Calibri" charset="0"/>
          <a:ea typeface="ＭＳ Ｐゴシック" charset="-128"/>
          <a:cs typeface="ＭＳ Ｐゴシック" charset="-128"/>
        </a:defRPr>
      </a:lvl7pPr>
      <a:lvl8pPr marL="1371600" algn="l" rtl="0" fontAlgn="base">
        <a:spcBef>
          <a:spcPct val="0"/>
        </a:spcBef>
        <a:spcAft>
          <a:spcPct val="0"/>
        </a:spcAft>
        <a:defRPr sz="3600">
          <a:solidFill>
            <a:schemeClr val="tx1"/>
          </a:solidFill>
          <a:latin typeface="Calibri" charset="0"/>
          <a:ea typeface="ＭＳ Ｐゴシック" charset="-128"/>
          <a:cs typeface="ＭＳ Ｐゴシック" charset="-128"/>
        </a:defRPr>
      </a:lvl8pPr>
      <a:lvl9pPr marL="1828800" algn="l" rtl="0" fontAlgn="base">
        <a:spcBef>
          <a:spcPct val="0"/>
        </a:spcBef>
        <a:spcAft>
          <a:spcPct val="0"/>
        </a:spcAft>
        <a:defRPr sz="3600">
          <a:solidFill>
            <a:schemeClr val="tx1"/>
          </a:solidFill>
          <a:latin typeface="Calibri" charset="0"/>
          <a:ea typeface="ＭＳ Ｐゴシック" charset="-128"/>
          <a:cs typeface="ＭＳ Ｐゴシック" charset="-128"/>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ＭＳ Ｐゴシック" charset="-128"/>
          <a:cs typeface="ＭＳ Ｐゴシック" charset="-128"/>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ＭＳ Ｐゴシック" charset="-128"/>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ＭＳ Ｐゴシック" charset="-128"/>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ＭＳ Ｐゴシック" charset="-128"/>
          <a:cs typeface="+mn-cs"/>
        </a:defRPr>
      </a:lvl4pPr>
      <a:lvl5pPr marL="1462088" indent="-209550" algn="l" rtl="0" eaLnBrk="0" fontAlgn="base" hangingPunct="0">
        <a:spcBef>
          <a:spcPct val="20000"/>
        </a:spcBef>
        <a:spcAft>
          <a:spcPct val="0"/>
        </a:spcAft>
        <a:buClr>
          <a:srgbClr val="0B5394"/>
        </a:buClr>
        <a:buSzPct val="65000"/>
        <a:buFont typeface="Wingdings 2" pitchFamily="18" charset="2"/>
        <a:buChar char=""/>
        <a:defRPr sz="2000" kern="1200">
          <a:solidFill>
            <a:schemeClr val="tx1"/>
          </a:solidFill>
          <a:latin typeface="+mn-lt"/>
          <a:ea typeface="ＭＳ Ｐゴシック" charset="-128"/>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tiff"/></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 Target="slide2.xml"/><Relationship Id="rId1" Type="http://schemas.openxmlformats.org/officeDocument/2006/relationships/slideLayout" Target="../slideLayouts/slideLayout7.xml"/><Relationship Id="rId5" Type="http://schemas.openxmlformats.org/officeDocument/2006/relationships/image" Target="../media/image4.tiff"/><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www.arl.noaa.gov/WRF_inline.php" TargetMode="External"/><Relationship Id="rId2" Type="http://schemas.openxmlformats.org/officeDocument/2006/relationships/hyperlink" Target="http://dx.doi.org/10.1175/JAMC-D-14-0247.1" TargetMode="External"/><Relationship Id="rId1" Type="http://schemas.openxmlformats.org/officeDocument/2006/relationships/slideLayout" Target="../slideLayouts/slideLayout7.xml"/><Relationship Id="rId6" Type="http://schemas.openxmlformats.org/officeDocument/2006/relationships/image" Target="../media/image6.png"/><Relationship Id="rId5" Type="http://schemas.openxmlformats.org/officeDocument/2006/relationships/image" Target="../media/image4.tiff"/><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tiff"/><Relationship Id="rId5" Type="http://schemas.openxmlformats.org/officeDocument/2006/relationships/image" Target="../media/image3.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tiff"/><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tiff"/></Relationships>
</file>

<file path=ppt/slides/_rels/slide8.xml.rels><?xml version="1.0" encoding="UTF-8" standalone="yes"?>
<Relationships xmlns="http://schemas.openxmlformats.org/package/2006/relationships"><Relationship Id="rId8" Type="http://schemas.openxmlformats.org/officeDocument/2006/relationships/image" Target="../media/image4.tiff"/><Relationship Id="rId3" Type="http://schemas.openxmlformats.org/officeDocument/2006/relationships/image" Target="../media/image10.png"/><Relationship Id="rId7" Type="http://schemas.openxmlformats.org/officeDocument/2006/relationships/image" Target="../media/image3.png"/><Relationship Id="rId2" Type="http://schemas.openxmlformats.org/officeDocument/2006/relationships/image" Target="../media/image90.png"/><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gif"/><Relationship Id="rId1" Type="http://schemas.openxmlformats.org/officeDocument/2006/relationships/slideLayout" Target="../slideLayouts/slideLayout7.xml"/><Relationship Id="rId6" Type="http://schemas.openxmlformats.org/officeDocument/2006/relationships/image" Target="../media/image19.gif"/><Relationship Id="rId5" Type="http://schemas.openxmlformats.org/officeDocument/2006/relationships/image" Target="../media/image18.gif"/><Relationship Id="rId4" Type="http://schemas.openxmlformats.org/officeDocument/2006/relationships/image" Target="../media/image17.gif"/></Relationships>
</file>

<file path=ppt/slides/_rels/slide11.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0.gif"/><Relationship Id="rId1" Type="http://schemas.openxmlformats.org/officeDocument/2006/relationships/slideLayout" Target="../slideLayouts/slideLayout7.xml"/><Relationship Id="rId4" Type="http://schemas.openxmlformats.org/officeDocument/2006/relationships/image" Target="../media/image19.gif"/></Relationships>
</file>

<file path=ppt/slides/_rels/slide12.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4.tiff"/></Relationships>
</file>

<file path=ppt/slides/_rels/slide15.xml.rels><?xml version="1.0" encoding="UTF-8" standalone="yes"?>
<Relationships xmlns="http://schemas.openxmlformats.org/package/2006/relationships"><Relationship Id="rId3" Type="http://schemas.openxmlformats.org/officeDocument/2006/relationships/hyperlink" Target="http://www.arl.noaa.gov/WRF_inline.php" TargetMode="External"/><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4.tiff"/><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txBox="1">
            <a:spLocks noChangeArrowheads="1"/>
          </p:cNvSpPr>
          <p:nvPr/>
        </p:nvSpPr>
        <p:spPr>
          <a:xfrm>
            <a:off x="838200" y="990600"/>
            <a:ext cx="7696200" cy="1637294"/>
          </a:xfrm>
          <a:prstGeom prst="rect">
            <a:avLst/>
          </a:prstGeom>
        </p:spPr>
        <p:txBody>
          <a:bodyPr lIns="0" rIns="0" bIns="0" anchor="b">
            <a:noAutofit/>
          </a:bodyPr>
          <a:lstStyle/>
          <a:p>
            <a:pPr algn="ctr">
              <a:spcAft>
                <a:spcPts val="1000"/>
              </a:spcAft>
            </a:pPr>
            <a:r>
              <a:rPr lang="en-US" altLang="ko-KR" sz="3000" b="1" dirty="0" smtClean="0">
                <a:solidFill>
                  <a:schemeClr val="bg1"/>
                </a:solidFill>
                <a:latin typeface="Arial" pitchFamily="34" charset="0"/>
                <a:cs typeface="Arial" pitchFamily="34" charset="0"/>
              </a:rPr>
              <a:t>Dispersion simulations of inline HYSPLIT for Sagebrush tracer experiment </a:t>
            </a:r>
          </a:p>
        </p:txBody>
      </p:sp>
      <p:sp>
        <p:nvSpPr>
          <p:cNvPr id="3" name="Rectangle 3"/>
          <p:cNvSpPr txBox="1">
            <a:spLocks noChangeArrowheads="1"/>
          </p:cNvSpPr>
          <p:nvPr/>
        </p:nvSpPr>
        <p:spPr>
          <a:xfrm>
            <a:off x="914400" y="2947934"/>
            <a:ext cx="7696200" cy="1409700"/>
          </a:xfrm>
          <a:prstGeom prst="rect">
            <a:avLst/>
          </a:prstGeom>
        </p:spPr>
        <p:txBody>
          <a:bodyPr/>
          <a:lstStyle/>
          <a:p>
            <a:pPr marL="342900" indent="-342900" algn="ctr">
              <a:spcBef>
                <a:spcPct val="20000"/>
              </a:spcBef>
              <a:defRPr/>
            </a:pPr>
            <a:r>
              <a:rPr lang="en-US" altLang="ko-KR" sz="1800" dirty="0" smtClean="0">
                <a:solidFill>
                  <a:schemeClr val="bg1"/>
                </a:solidFill>
                <a:latin typeface="Arial" pitchFamily="34" charset="0"/>
                <a:cs typeface="Arial" pitchFamily="34" charset="0"/>
              </a:rPr>
              <a:t>Fong (Fantine) Ngan</a:t>
            </a:r>
            <a:r>
              <a:rPr lang="en-US" altLang="ko-KR" sz="1800" baseline="30000" dirty="0" smtClean="0">
                <a:solidFill>
                  <a:schemeClr val="bg1"/>
                </a:solidFill>
                <a:latin typeface="Arial" pitchFamily="34" charset="0"/>
                <a:cs typeface="Arial" pitchFamily="34" charset="0"/>
              </a:rPr>
              <a:t> 1,2</a:t>
            </a:r>
            <a:r>
              <a:rPr lang="en-US" altLang="ko-KR" sz="1800" dirty="0" smtClean="0">
                <a:solidFill>
                  <a:schemeClr val="bg1"/>
                </a:solidFill>
                <a:latin typeface="Arial" pitchFamily="34" charset="0"/>
                <a:cs typeface="Arial" pitchFamily="34" charset="0"/>
              </a:rPr>
              <a:t> and Ariel Stein </a:t>
            </a:r>
            <a:r>
              <a:rPr lang="en-US" altLang="ko-KR" sz="1800" baseline="30000" dirty="0" smtClean="0">
                <a:solidFill>
                  <a:schemeClr val="bg1"/>
                </a:solidFill>
                <a:latin typeface="Arial" pitchFamily="34" charset="0"/>
                <a:cs typeface="Arial" pitchFamily="34" charset="0"/>
              </a:rPr>
              <a:t>1</a:t>
            </a:r>
            <a:endParaRPr lang="en-US" altLang="ko-KR" sz="1800" dirty="0" smtClean="0">
              <a:solidFill>
                <a:prstClr val="black"/>
              </a:solidFill>
              <a:latin typeface="Arial" pitchFamily="34" charset="0"/>
              <a:cs typeface="Arial" pitchFamily="34" charset="0"/>
            </a:endParaRPr>
          </a:p>
          <a:p>
            <a:pPr marL="342900" indent="-342900" algn="ctr">
              <a:spcBef>
                <a:spcPct val="20000"/>
              </a:spcBef>
              <a:defRPr/>
            </a:pPr>
            <a:endParaRPr lang="en-US" altLang="ko-KR" sz="2000" dirty="0" smtClean="0">
              <a:solidFill>
                <a:schemeClr val="bg1"/>
              </a:solidFill>
              <a:latin typeface="Arial" pitchFamily="34" charset="0"/>
              <a:cs typeface="Arial" pitchFamily="34" charset="0"/>
            </a:endParaRPr>
          </a:p>
          <a:p>
            <a:pPr marL="342900" lvl="0" indent="-342900" algn="ctr">
              <a:lnSpc>
                <a:spcPct val="80000"/>
              </a:lnSpc>
              <a:spcBef>
                <a:spcPct val="20000"/>
              </a:spcBef>
              <a:defRPr/>
            </a:pPr>
            <a:r>
              <a:rPr lang="en-US" altLang="ko-KR" sz="1100" i="1" baseline="30000" dirty="0">
                <a:solidFill>
                  <a:schemeClr val="bg1"/>
                </a:solidFill>
                <a:latin typeface="Arial" pitchFamily="34" charset="0"/>
                <a:cs typeface="Arial" pitchFamily="34" charset="0"/>
              </a:rPr>
              <a:t>1</a:t>
            </a:r>
            <a:r>
              <a:rPr lang="en-US" altLang="ko-KR" sz="1100" i="1" baseline="30000" dirty="0" smtClean="0">
                <a:solidFill>
                  <a:schemeClr val="bg1"/>
                </a:solidFill>
                <a:latin typeface="Arial" pitchFamily="34" charset="0"/>
                <a:cs typeface="Arial" pitchFamily="34" charset="0"/>
              </a:rPr>
              <a:t> </a:t>
            </a:r>
            <a:r>
              <a:rPr lang="en-US" altLang="ko-KR" sz="1200" i="1" dirty="0" smtClean="0">
                <a:solidFill>
                  <a:schemeClr val="bg1"/>
                </a:solidFill>
                <a:latin typeface="Arial" pitchFamily="34" charset="0"/>
                <a:cs typeface="Arial" pitchFamily="34" charset="0"/>
              </a:rPr>
              <a:t>NOAA/Air </a:t>
            </a:r>
            <a:r>
              <a:rPr lang="en-US" altLang="ko-KR" sz="1200" i="1" dirty="0">
                <a:solidFill>
                  <a:schemeClr val="bg1"/>
                </a:solidFill>
                <a:latin typeface="Arial" pitchFamily="34" charset="0"/>
                <a:cs typeface="Arial" pitchFamily="34" charset="0"/>
              </a:rPr>
              <a:t>Resource Laboratory, </a:t>
            </a:r>
            <a:r>
              <a:rPr lang="en-US" altLang="ko-KR" sz="1200" i="1" dirty="0" smtClean="0">
                <a:solidFill>
                  <a:schemeClr val="bg1"/>
                </a:solidFill>
                <a:latin typeface="Arial" pitchFamily="34" charset="0"/>
                <a:cs typeface="Arial" pitchFamily="34" charset="0"/>
              </a:rPr>
              <a:t>College Park, Maryland</a:t>
            </a:r>
            <a:endParaRPr lang="en-US" altLang="ko-KR" sz="1200" i="1" dirty="0">
              <a:solidFill>
                <a:schemeClr val="bg1"/>
              </a:solidFill>
              <a:latin typeface="Arial" pitchFamily="34" charset="0"/>
              <a:cs typeface="Arial" pitchFamily="34" charset="0"/>
            </a:endParaRPr>
          </a:p>
          <a:p>
            <a:pPr marL="342900" indent="-342900" algn="ctr">
              <a:lnSpc>
                <a:spcPct val="80000"/>
              </a:lnSpc>
              <a:spcBef>
                <a:spcPct val="20000"/>
              </a:spcBef>
              <a:defRPr/>
            </a:pPr>
            <a:r>
              <a:rPr lang="en-US" altLang="ko-KR" sz="1100" i="1" baseline="30000" dirty="0">
                <a:solidFill>
                  <a:schemeClr val="bg1"/>
                </a:solidFill>
                <a:latin typeface="Arial" pitchFamily="34" charset="0"/>
                <a:cs typeface="Arial" pitchFamily="34" charset="0"/>
              </a:rPr>
              <a:t>2</a:t>
            </a:r>
            <a:r>
              <a:rPr lang="en-US" altLang="ko-KR" sz="1100" i="1" baseline="30000" dirty="0" smtClean="0">
                <a:solidFill>
                  <a:schemeClr val="bg1"/>
                </a:solidFill>
                <a:latin typeface="Arial" pitchFamily="34" charset="0"/>
                <a:cs typeface="Arial" pitchFamily="34" charset="0"/>
              </a:rPr>
              <a:t> </a:t>
            </a:r>
            <a:r>
              <a:rPr lang="en-US" altLang="ko-KR" sz="1200" i="1" dirty="0" smtClean="0">
                <a:solidFill>
                  <a:schemeClr val="bg1"/>
                </a:solidFill>
                <a:latin typeface="Arial" pitchFamily="34" charset="0"/>
                <a:cs typeface="Arial" pitchFamily="34" charset="0"/>
              </a:rPr>
              <a:t>Cooperative Institute for Climate and Satellites, University of Maryland, College Park, Maryland</a:t>
            </a:r>
          </a:p>
          <a:p>
            <a:pPr marL="342900" indent="-342900" algn="ctr">
              <a:lnSpc>
                <a:spcPct val="80000"/>
              </a:lnSpc>
              <a:spcBef>
                <a:spcPct val="20000"/>
              </a:spcBef>
              <a:defRPr/>
            </a:pPr>
            <a:endParaRPr lang="en-US" altLang="ko-KR" sz="1200" i="1" dirty="0" smtClean="0">
              <a:solidFill>
                <a:schemeClr val="bg1"/>
              </a:solidFill>
              <a:latin typeface="Arial" pitchFamily="34" charset="0"/>
              <a:cs typeface="Arial" pitchFamily="34" charset="0"/>
            </a:endParaRPr>
          </a:p>
          <a:p>
            <a:pPr marL="342900" indent="-342900" algn="ctr">
              <a:lnSpc>
                <a:spcPct val="80000"/>
              </a:lnSpc>
              <a:spcBef>
                <a:spcPct val="20000"/>
              </a:spcBef>
              <a:defRPr/>
            </a:pPr>
            <a:endParaRPr lang="en-US" altLang="ko-KR" sz="1200" i="1" dirty="0">
              <a:solidFill>
                <a:schemeClr val="bg1"/>
              </a:solidFill>
              <a:latin typeface="Arial" pitchFamily="34" charset="0"/>
              <a:cs typeface="Arial" pitchFamily="34" charset="0"/>
            </a:endParaRPr>
          </a:p>
          <a:p>
            <a:pPr marL="342900" indent="-342900" algn="ctr">
              <a:lnSpc>
                <a:spcPct val="80000"/>
              </a:lnSpc>
              <a:spcBef>
                <a:spcPct val="20000"/>
              </a:spcBef>
              <a:defRPr/>
            </a:pPr>
            <a:endParaRPr lang="en-US" altLang="ko-KR" sz="1200" i="1" dirty="0">
              <a:solidFill>
                <a:schemeClr val="bg1"/>
              </a:solidFill>
              <a:latin typeface="Arial" pitchFamily="34" charset="0"/>
              <a:cs typeface="Arial" pitchFamily="34" charset="0"/>
            </a:endParaRPr>
          </a:p>
        </p:txBody>
      </p:sp>
      <p:pic>
        <p:nvPicPr>
          <p:cNvPr id="1026" name="Picture 2" descr="Cooperative Institute for Climate &amp; Satellites - Mary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05601" y="45720"/>
            <a:ext cx="1009997" cy="54864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descr="C:\Users\fantine.ngan\Documents\Dropbox\shared-FN\group-photo\hysplit.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24800" y="694426"/>
            <a:ext cx="1307994" cy="54864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3"/>
          <p:cNvSpPr txBox="1">
            <a:spLocks noChangeArrowheads="1"/>
          </p:cNvSpPr>
          <p:nvPr/>
        </p:nvSpPr>
        <p:spPr>
          <a:xfrm>
            <a:off x="838200" y="5039139"/>
            <a:ext cx="7696200" cy="704850"/>
          </a:xfrm>
          <a:prstGeom prst="rect">
            <a:avLst/>
          </a:prstGeom>
        </p:spPr>
        <p:txBody>
          <a:bodyPr/>
          <a:lstStyle/>
          <a:p>
            <a:pPr marL="342900" indent="-342900" algn="ctr">
              <a:lnSpc>
                <a:spcPct val="80000"/>
              </a:lnSpc>
              <a:spcBef>
                <a:spcPct val="20000"/>
              </a:spcBef>
              <a:defRPr/>
            </a:pPr>
            <a:r>
              <a:rPr lang="en-US" altLang="ko-KR" sz="1600" i="1" dirty="0" smtClean="0">
                <a:solidFill>
                  <a:schemeClr val="bg1"/>
                </a:solidFill>
                <a:latin typeface="Arial" pitchFamily="34" charset="0"/>
                <a:cs typeface="Arial" pitchFamily="34" charset="0"/>
              </a:rPr>
              <a:t>20</a:t>
            </a:r>
            <a:r>
              <a:rPr lang="en-US" altLang="ko-KR" sz="1600" i="1" baseline="30000" dirty="0" smtClean="0">
                <a:solidFill>
                  <a:schemeClr val="bg1"/>
                </a:solidFill>
                <a:latin typeface="Arial" pitchFamily="34" charset="0"/>
                <a:cs typeface="Arial" pitchFamily="34" charset="0"/>
              </a:rPr>
              <a:t>th</a:t>
            </a:r>
            <a:r>
              <a:rPr lang="en-US" altLang="ko-KR" sz="1600" i="1" dirty="0" smtClean="0">
                <a:solidFill>
                  <a:schemeClr val="bg1"/>
                </a:solidFill>
                <a:latin typeface="Arial" pitchFamily="34" charset="0"/>
                <a:cs typeface="Arial" pitchFamily="34" charset="0"/>
              </a:rPr>
              <a:t> Annual George Mason University Conference </a:t>
            </a:r>
          </a:p>
          <a:p>
            <a:pPr marL="342900" indent="-342900" algn="ctr">
              <a:lnSpc>
                <a:spcPct val="80000"/>
              </a:lnSpc>
              <a:spcBef>
                <a:spcPct val="20000"/>
              </a:spcBef>
              <a:defRPr/>
            </a:pPr>
            <a:r>
              <a:rPr lang="en-US" altLang="ko-KR" sz="1600" i="1" dirty="0" smtClean="0">
                <a:solidFill>
                  <a:schemeClr val="bg1"/>
                </a:solidFill>
                <a:latin typeface="Arial" pitchFamily="34" charset="0"/>
                <a:cs typeface="Arial" pitchFamily="34" charset="0"/>
              </a:rPr>
              <a:t>on Atmospheric Transport and Dispersion Modeling</a:t>
            </a:r>
          </a:p>
          <a:p>
            <a:pPr marL="342900" indent="-342900" algn="ctr">
              <a:lnSpc>
                <a:spcPct val="80000"/>
              </a:lnSpc>
              <a:spcBef>
                <a:spcPct val="20000"/>
              </a:spcBef>
              <a:defRPr/>
            </a:pPr>
            <a:r>
              <a:rPr lang="en-US" altLang="ko-KR" sz="1600" i="1" dirty="0" smtClean="0">
                <a:solidFill>
                  <a:schemeClr val="bg1"/>
                </a:solidFill>
                <a:latin typeface="Arial" pitchFamily="34" charset="0"/>
                <a:cs typeface="Arial" pitchFamily="34" charset="0"/>
              </a:rPr>
              <a:t>June 14-16, 2016</a:t>
            </a:r>
            <a:endParaRPr lang="en-US" altLang="ko-KR" sz="1600" i="1" dirty="0">
              <a:solidFill>
                <a:schemeClr val="bg1"/>
              </a:solidFill>
              <a:latin typeface="Arial" pitchFamily="34" charset="0"/>
              <a:cs typeface="Arial" pitchFamily="34" charset="0"/>
            </a:endParaRPr>
          </a:p>
          <a:p>
            <a:pPr marL="342900" indent="-342900" algn="ctr">
              <a:lnSpc>
                <a:spcPct val="80000"/>
              </a:lnSpc>
              <a:spcBef>
                <a:spcPct val="20000"/>
              </a:spcBef>
              <a:defRPr/>
            </a:pPr>
            <a:endParaRPr lang="en-US" altLang="ko-KR" sz="1600" i="1" dirty="0">
              <a:solidFill>
                <a:schemeClr val="bg1"/>
              </a:solidFill>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99D3CB6A-0C85-43E4-B053-7DFC942F1C20}" type="slidenum">
              <a:rPr lang="en-US" altLang="ko-KR" smtClean="0"/>
              <a:pPr/>
              <a:t>2</a:t>
            </a:fld>
            <a:endParaRPr lang="en-US" altLang="ko-KR"/>
          </a:p>
        </p:txBody>
      </p:sp>
      <p:pic>
        <p:nvPicPr>
          <p:cNvPr id="4" name="Picture 11">
            <a:hlinkClick r:id="rId2" action="ppaction://hlinksldjump"/>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219200"/>
            <a:ext cx="7744772"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Box 6"/>
          <p:cNvSpPr txBox="1"/>
          <p:nvPr/>
        </p:nvSpPr>
        <p:spPr>
          <a:xfrm>
            <a:off x="1524000" y="609600"/>
            <a:ext cx="6172200" cy="523220"/>
          </a:xfrm>
          <a:prstGeom prst="rect">
            <a:avLst/>
          </a:prstGeom>
          <a:noFill/>
        </p:spPr>
        <p:txBody>
          <a:bodyPr wrap="square">
            <a:spAutoFit/>
          </a:bodyPr>
          <a:lstStyle/>
          <a:p>
            <a:pPr eaLnBrk="0" hangingPunct="0">
              <a:spcBef>
                <a:spcPct val="40000"/>
              </a:spcBef>
              <a:buClr>
                <a:schemeClr val="tx1"/>
              </a:buClr>
            </a:pPr>
            <a:r>
              <a:rPr lang="en-US" sz="2800" dirty="0" smtClean="0">
                <a:latin typeface="Arial" pitchFamily="34" charset="0"/>
                <a:cs typeface="Arial" pitchFamily="34" charset="0"/>
              </a:rPr>
              <a:t>Diagram of inline and offline coupling</a:t>
            </a:r>
          </a:p>
        </p:txBody>
      </p:sp>
      <p:pic>
        <p:nvPicPr>
          <p:cNvPr id="9" name="Picture 2" descr="Cooperative Institute for Climate &amp; Satellites - Marylan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05601" y="45720"/>
            <a:ext cx="1009997" cy="54864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fantine.ngan\Documents\Dropbox\shared-FN\group-photo\hysplit.t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24800" y="694426"/>
            <a:ext cx="1307994" cy="5486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99D3CB6A-0C85-43E4-B053-7DFC942F1C20}" type="slidenum">
              <a:rPr lang="en-US" altLang="ko-KR" smtClean="0"/>
              <a:pPr/>
              <a:t>3</a:t>
            </a:fld>
            <a:endParaRPr lang="en-US" altLang="ko-KR"/>
          </a:p>
        </p:txBody>
      </p:sp>
      <p:sp>
        <p:nvSpPr>
          <p:cNvPr id="5" name="Rectangle 4"/>
          <p:cNvSpPr/>
          <p:nvPr/>
        </p:nvSpPr>
        <p:spPr>
          <a:xfrm>
            <a:off x="533400" y="5636669"/>
            <a:ext cx="8458200" cy="535531"/>
          </a:xfrm>
          <a:prstGeom prst="rect">
            <a:avLst/>
          </a:prstGeom>
        </p:spPr>
        <p:txBody>
          <a:bodyPr wrap="square">
            <a:spAutoFit/>
          </a:bodyPr>
          <a:lstStyle/>
          <a:p>
            <a:pPr eaLnBrk="0" hangingPunct="0">
              <a:spcBef>
                <a:spcPct val="40000"/>
              </a:spcBef>
              <a:buClr>
                <a:prstClr val="black"/>
              </a:buClr>
            </a:pPr>
            <a:r>
              <a:rPr lang="en-US" sz="1200" dirty="0" smtClean="0">
                <a:solidFill>
                  <a:prstClr val="black"/>
                </a:solidFill>
                <a:latin typeface="Arial" pitchFamily="34" charset="0"/>
                <a:cs typeface="Arial" pitchFamily="34" charset="0"/>
              </a:rPr>
              <a:t>Publication: Ngan et al. (2015) </a:t>
            </a:r>
            <a:r>
              <a:rPr lang="en-US" sz="1200" dirty="0" smtClean="0">
                <a:solidFill>
                  <a:prstClr val="black"/>
                </a:solidFill>
                <a:latin typeface="Arial" pitchFamily="34" charset="0"/>
                <a:cs typeface="Arial" pitchFamily="34" charset="0"/>
                <a:hlinkClick r:id="rId2"/>
              </a:rPr>
              <a:t>http://dx.doi.org/10.1175/JAMC-D-14-0247.1</a:t>
            </a:r>
            <a:r>
              <a:rPr lang="en-US" sz="1200" dirty="0" smtClean="0">
                <a:solidFill>
                  <a:prstClr val="black"/>
                </a:solidFill>
                <a:latin typeface="Arial" pitchFamily="34" charset="0"/>
                <a:cs typeface="Arial" pitchFamily="34" charset="0"/>
              </a:rPr>
              <a:t> </a:t>
            </a:r>
          </a:p>
          <a:p>
            <a:pPr eaLnBrk="0" hangingPunct="0">
              <a:spcBef>
                <a:spcPct val="40000"/>
              </a:spcBef>
              <a:buClr>
                <a:prstClr val="black"/>
              </a:buClr>
            </a:pPr>
            <a:r>
              <a:rPr lang="en-US" sz="1200" dirty="0" smtClean="0">
                <a:solidFill>
                  <a:prstClr val="black"/>
                </a:solidFill>
                <a:latin typeface="Arial" pitchFamily="34" charset="0"/>
                <a:cs typeface="Arial" pitchFamily="34" charset="0"/>
              </a:rPr>
              <a:t>The inline WRF-HYSPLIT website: </a:t>
            </a:r>
            <a:r>
              <a:rPr lang="en-US" sz="1200" dirty="0" smtClean="0">
                <a:solidFill>
                  <a:prstClr val="black"/>
                </a:solidFill>
                <a:latin typeface="Arial" pitchFamily="34" charset="0"/>
                <a:cs typeface="Arial" pitchFamily="34" charset="0"/>
                <a:hlinkClick r:id="rId3"/>
              </a:rPr>
              <a:t>http://www.arl.noaa.gov/WRF_inline.php</a:t>
            </a:r>
            <a:r>
              <a:rPr lang="en-US" sz="1200" dirty="0" smtClean="0">
                <a:solidFill>
                  <a:prstClr val="black"/>
                </a:solidFill>
                <a:latin typeface="Arial" pitchFamily="34" charset="0"/>
                <a:cs typeface="Arial" pitchFamily="34" charset="0"/>
              </a:rPr>
              <a:t>    </a:t>
            </a:r>
          </a:p>
        </p:txBody>
      </p:sp>
      <p:sp>
        <p:nvSpPr>
          <p:cNvPr id="8" name="TextBox 7"/>
          <p:cNvSpPr txBox="1"/>
          <p:nvPr/>
        </p:nvSpPr>
        <p:spPr>
          <a:xfrm>
            <a:off x="5054600" y="5181600"/>
            <a:ext cx="184666" cy="446276"/>
          </a:xfrm>
          <a:prstGeom prst="rect">
            <a:avLst/>
          </a:prstGeom>
          <a:noFill/>
        </p:spPr>
        <p:txBody>
          <a:bodyPr wrap="none" rtlCol="0">
            <a:spAutoFit/>
          </a:bodyPr>
          <a:lstStyle/>
          <a:p>
            <a:endParaRPr lang="en-US" dirty="0"/>
          </a:p>
        </p:txBody>
      </p:sp>
      <p:sp>
        <p:nvSpPr>
          <p:cNvPr id="9" name="TextBox 8"/>
          <p:cNvSpPr txBox="1"/>
          <p:nvPr/>
        </p:nvSpPr>
        <p:spPr>
          <a:xfrm>
            <a:off x="533400" y="914400"/>
            <a:ext cx="8534400" cy="523220"/>
          </a:xfrm>
          <a:prstGeom prst="rect">
            <a:avLst/>
          </a:prstGeom>
          <a:noFill/>
        </p:spPr>
        <p:txBody>
          <a:bodyPr wrap="square">
            <a:spAutoFit/>
          </a:bodyPr>
          <a:lstStyle/>
          <a:p>
            <a:pPr eaLnBrk="0" hangingPunct="0">
              <a:spcBef>
                <a:spcPct val="40000"/>
              </a:spcBef>
              <a:buClr>
                <a:schemeClr val="tx1"/>
              </a:buClr>
            </a:pPr>
            <a:r>
              <a:rPr lang="en-US" sz="2800" dirty="0" smtClean="0">
                <a:latin typeface="Arial" pitchFamily="34" charset="0"/>
                <a:cs typeface="Arial" pitchFamily="34" charset="0"/>
              </a:rPr>
              <a:t>Comparison of inline and offline approaches</a:t>
            </a:r>
          </a:p>
        </p:txBody>
      </p:sp>
      <p:pic>
        <p:nvPicPr>
          <p:cNvPr id="11" name="Picture 2" descr="Cooperative Institute for Climate &amp; Satellites - Marylan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05601" y="45720"/>
            <a:ext cx="1009997" cy="54864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Users\fantine.ngan\Documents\Dropbox\shared-FN\group-photo\hysplit.t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24800" y="694426"/>
            <a:ext cx="1307994" cy="54864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5294" y="1437619"/>
            <a:ext cx="8014447"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99D3CB6A-0C85-43E4-B053-7DFC942F1C20}" type="slidenum">
              <a:rPr lang="en-US" altLang="ko-KR" smtClean="0"/>
              <a:pPr/>
              <a:t>4</a:t>
            </a:fld>
            <a:endParaRPr lang="en-US" altLang="ko-KR"/>
          </a:p>
        </p:txBody>
      </p:sp>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t="13804" r="13772"/>
          <a:stretch>
            <a:fillRect/>
          </a:stretch>
        </p:blipFill>
        <p:spPr bwMode="auto">
          <a:xfrm>
            <a:off x="1828800" y="1524000"/>
            <a:ext cx="5508172" cy="502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1524000" y="609600"/>
            <a:ext cx="6172200" cy="867930"/>
          </a:xfrm>
          <a:prstGeom prst="rect">
            <a:avLst/>
          </a:prstGeom>
          <a:noFill/>
        </p:spPr>
        <p:txBody>
          <a:bodyPr wrap="square">
            <a:spAutoFit/>
          </a:bodyPr>
          <a:lstStyle/>
          <a:p>
            <a:pPr algn="ctr" eaLnBrk="0" hangingPunct="0">
              <a:spcBef>
                <a:spcPct val="40000"/>
              </a:spcBef>
              <a:buClr>
                <a:schemeClr val="tx1"/>
              </a:buClr>
            </a:pPr>
            <a:r>
              <a:rPr lang="en-US" sz="2800" b="1" dirty="0" smtClean="0">
                <a:latin typeface="Arial" pitchFamily="34" charset="0"/>
                <a:cs typeface="Arial" pitchFamily="34" charset="0"/>
              </a:rPr>
              <a:t>Sagebrush tracer experiment</a:t>
            </a:r>
          </a:p>
          <a:p>
            <a:pPr algn="ctr" eaLnBrk="0" hangingPunct="0">
              <a:spcBef>
                <a:spcPct val="40000"/>
              </a:spcBef>
              <a:buClr>
                <a:schemeClr val="tx1"/>
              </a:buClr>
            </a:pPr>
            <a:r>
              <a:rPr lang="en-US" sz="1600" dirty="0" smtClean="0">
                <a:latin typeface="Arial" pitchFamily="34" charset="0"/>
                <a:cs typeface="Arial" pitchFamily="34" charset="0"/>
              </a:rPr>
              <a:t>Conducted by </a:t>
            </a:r>
            <a:r>
              <a:rPr lang="en-US" sz="1600" dirty="0" err="1" smtClean="0">
                <a:latin typeface="Arial" pitchFamily="34" charset="0"/>
                <a:cs typeface="Arial" pitchFamily="34" charset="0"/>
              </a:rPr>
              <a:t>ARL’s</a:t>
            </a:r>
            <a:r>
              <a:rPr lang="en-US" sz="1600" dirty="0" smtClean="0">
                <a:latin typeface="Arial" pitchFamily="34" charset="0"/>
                <a:cs typeface="Arial" pitchFamily="34" charset="0"/>
              </a:rPr>
              <a:t> Field Research Division</a:t>
            </a:r>
          </a:p>
        </p:txBody>
      </p:sp>
      <p:pic>
        <p:nvPicPr>
          <p:cNvPr id="7" name="Picture 2" descr="Cooperative Institute for Climate &amp; Satellites - Mary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05601" y="45720"/>
            <a:ext cx="1009997" cy="54864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fantine.ngan\Documents\Dropbox\shared-FN\group-photo\hysplit.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24800" y="694426"/>
            <a:ext cx="1307994" cy="548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2851456"/>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a:xfrm>
            <a:off x="8001000" y="6096000"/>
            <a:ext cx="762000" cy="365125"/>
          </a:xfrm>
        </p:spPr>
        <p:txBody>
          <a:bodyPr/>
          <a:lstStyle/>
          <a:p>
            <a:fld id="{99D3CB6A-0C85-43E4-B053-7DFC942F1C20}" type="slidenum">
              <a:rPr lang="en-US" altLang="ko-KR" smtClean="0">
                <a:latin typeface="Arial" pitchFamily="34" charset="0"/>
                <a:cs typeface="Arial" pitchFamily="34" charset="0"/>
              </a:rPr>
              <a:pPr/>
              <a:t>5</a:t>
            </a:fld>
            <a:endParaRPr lang="en-US" altLang="ko-KR">
              <a:latin typeface="Arial" pitchFamily="34" charset="0"/>
              <a:cs typeface="Arial" pitchFamily="34" charset="0"/>
            </a:endParaRPr>
          </a:p>
        </p:txBody>
      </p:sp>
      <p:sp>
        <p:nvSpPr>
          <p:cNvPr id="100" name="Title 6"/>
          <p:cNvSpPr txBox="1">
            <a:spLocks/>
          </p:cNvSpPr>
          <p:nvPr/>
        </p:nvSpPr>
        <p:spPr>
          <a:xfrm>
            <a:off x="1447800" y="685800"/>
            <a:ext cx="6553200" cy="704850"/>
          </a:xfrm>
          <a:prstGeom prst="rect">
            <a:avLst/>
          </a:prstGeom>
        </p:spPr>
        <p:txBody>
          <a:bodyPr/>
          <a:lstStyle>
            <a:lvl1pPr algn="l" rtl="0" eaLnBrk="0" fontAlgn="base" hangingPunct="0">
              <a:spcBef>
                <a:spcPct val="0"/>
              </a:spcBef>
              <a:spcAft>
                <a:spcPct val="0"/>
              </a:spcAft>
              <a:defRPr sz="3600" kern="1200">
                <a:solidFill>
                  <a:schemeClr val="tx1"/>
                </a:solidFill>
                <a:latin typeface="+mn-lt"/>
                <a:ea typeface="ＭＳ Ｐゴシック" charset="-128"/>
                <a:cs typeface="ＭＳ Ｐゴシック" charset="-128"/>
              </a:defRPr>
            </a:lvl1pPr>
            <a:lvl2pPr algn="l" rtl="0" eaLnBrk="0" fontAlgn="base" hangingPunct="0">
              <a:spcBef>
                <a:spcPct val="0"/>
              </a:spcBef>
              <a:spcAft>
                <a:spcPct val="0"/>
              </a:spcAft>
              <a:defRPr sz="3600">
                <a:solidFill>
                  <a:schemeClr val="tx1"/>
                </a:solidFill>
                <a:latin typeface="Calibri" charset="0"/>
                <a:ea typeface="ＭＳ Ｐゴシック" charset="-128"/>
                <a:cs typeface="ＭＳ Ｐゴシック" charset="-128"/>
              </a:defRPr>
            </a:lvl2pPr>
            <a:lvl3pPr algn="l" rtl="0" eaLnBrk="0" fontAlgn="base" hangingPunct="0">
              <a:spcBef>
                <a:spcPct val="0"/>
              </a:spcBef>
              <a:spcAft>
                <a:spcPct val="0"/>
              </a:spcAft>
              <a:defRPr sz="3600">
                <a:solidFill>
                  <a:schemeClr val="tx1"/>
                </a:solidFill>
                <a:latin typeface="Calibri" charset="0"/>
                <a:ea typeface="ＭＳ Ｐゴシック" charset="-128"/>
                <a:cs typeface="ＭＳ Ｐゴシック" charset="-128"/>
              </a:defRPr>
            </a:lvl3pPr>
            <a:lvl4pPr algn="l" rtl="0" eaLnBrk="0" fontAlgn="base" hangingPunct="0">
              <a:spcBef>
                <a:spcPct val="0"/>
              </a:spcBef>
              <a:spcAft>
                <a:spcPct val="0"/>
              </a:spcAft>
              <a:defRPr sz="3600">
                <a:solidFill>
                  <a:schemeClr val="tx1"/>
                </a:solidFill>
                <a:latin typeface="Calibri" charset="0"/>
                <a:ea typeface="ＭＳ Ｐゴシック" charset="-128"/>
                <a:cs typeface="ＭＳ Ｐゴシック" charset="-128"/>
              </a:defRPr>
            </a:lvl4pPr>
            <a:lvl5pPr algn="l" rtl="0" eaLnBrk="0" fontAlgn="base" hangingPunct="0">
              <a:spcBef>
                <a:spcPct val="0"/>
              </a:spcBef>
              <a:spcAft>
                <a:spcPct val="0"/>
              </a:spcAft>
              <a:defRPr sz="3600">
                <a:solidFill>
                  <a:schemeClr val="tx1"/>
                </a:solidFill>
                <a:latin typeface="Calibri" charset="0"/>
                <a:ea typeface="ＭＳ Ｐゴシック" charset="-128"/>
                <a:cs typeface="ＭＳ Ｐゴシック" charset="-128"/>
              </a:defRPr>
            </a:lvl5pPr>
            <a:lvl6pPr marL="457200" algn="l" rtl="0" fontAlgn="base">
              <a:spcBef>
                <a:spcPct val="0"/>
              </a:spcBef>
              <a:spcAft>
                <a:spcPct val="0"/>
              </a:spcAft>
              <a:defRPr sz="3600">
                <a:solidFill>
                  <a:schemeClr val="tx1"/>
                </a:solidFill>
                <a:latin typeface="Calibri" charset="0"/>
                <a:ea typeface="ＭＳ Ｐゴシック" charset="-128"/>
                <a:cs typeface="ＭＳ Ｐゴシック" charset="-128"/>
              </a:defRPr>
            </a:lvl6pPr>
            <a:lvl7pPr marL="914400" algn="l" rtl="0" fontAlgn="base">
              <a:spcBef>
                <a:spcPct val="0"/>
              </a:spcBef>
              <a:spcAft>
                <a:spcPct val="0"/>
              </a:spcAft>
              <a:defRPr sz="3600">
                <a:solidFill>
                  <a:schemeClr val="tx1"/>
                </a:solidFill>
                <a:latin typeface="Calibri" charset="0"/>
                <a:ea typeface="ＭＳ Ｐゴシック" charset="-128"/>
                <a:cs typeface="ＭＳ Ｐゴシック" charset="-128"/>
              </a:defRPr>
            </a:lvl7pPr>
            <a:lvl8pPr marL="1371600" algn="l" rtl="0" fontAlgn="base">
              <a:spcBef>
                <a:spcPct val="0"/>
              </a:spcBef>
              <a:spcAft>
                <a:spcPct val="0"/>
              </a:spcAft>
              <a:defRPr sz="3600">
                <a:solidFill>
                  <a:schemeClr val="tx1"/>
                </a:solidFill>
                <a:latin typeface="Calibri" charset="0"/>
                <a:ea typeface="ＭＳ Ｐゴシック" charset="-128"/>
                <a:cs typeface="ＭＳ Ｐゴシック" charset="-128"/>
              </a:defRPr>
            </a:lvl8pPr>
            <a:lvl9pPr marL="1828800" algn="l" rtl="0" fontAlgn="base">
              <a:spcBef>
                <a:spcPct val="0"/>
              </a:spcBef>
              <a:spcAft>
                <a:spcPct val="0"/>
              </a:spcAft>
              <a:defRPr sz="3600">
                <a:solidFill>
                  <a:schemeClr val="tx1"/>
                </a:solidFill>
                <a:latin typeface="Calibri" charset="0"/>
                <a:ea typeface="ＭＳ Ｐゴシック" charset="-128"/>
                <a:cs typeface="ＭＳ Ｐゴシック" charset="-128"/>
              </a:defRPr>
            </a:lvl9pPr>
          </a:lstStyle>
          <a:p>
            <a:pPr algn="ctr"/>
            <a:r>
              <a:rPr kumimoji="0" lang="en-US" altLang="ko-KR" sz="2800" b="1" dirty="0" smtClean="0">
                <a:latin typeface="Arial" pitchFamily="34" charset="0"/>
                <a:cs typeface="Arial" pitchFamily="34" charset="0"/>
              </a:rPr>
              <a:t>Domain configuration</a:t>
            </a:r>
            <a:endParaRPr kumimoji="0" lang="ko-KR" altLang="en-US" sz="2800" b="1" dirty="0">
              <a:latin typeface="Arial" pitchFamily="34" charset="0"/>
              <a:cs typeface="Arial" pitchFamily="34" charset="0"/>
            </a:endParaRPr>
          </a:p>
        </p:txBody>
      </p:sp>
      <p:sp>
        <p:nvSpPr>
          <p:cNvPr id="10" name="Content Placeholder 11"/>
          <p:cNvSpPr txBox="1">
            <a:spLocks/>
          </p:cNvSpPr>
          <p:nvPr/>
        </p:nvSpPr>
        <p:spPr>
          <a:xfrm>
            <a:off x="260968" y="5352954"/>
            <a:ext cx="8883032" cy="1066896"/>
          </a:xfrm>
          <a:prstGeom prst="rect">
            <a:avLst/>
          </a:prstGeom>
        </p:spPr>
        <p:txBody>
          <a:bodyPr vert="horz">
            <a:no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fontAlgn="auto">
              <a:spcAft>
                <a:spcPts val="0"/>
              </a:spcAft>
              <a:buFont typeface="Wingdings" panose="05000000000000000000" pitchFamily="2" charset="2"/>
              <a:buChar char="v"/>
            </a:pPr>
            <a:r>
              <a:rPr lang="en-US" sz="1400" dirty="0">
                <a:latin typeface="Arial" panose="020B0604020202020204" pitchFamily="34" charset="0"/>
                <a:cs typeface="Arial" panose="020B0604020202020204" pitchFamily="34" charset="0"/>
              </a:rPr>
              <a:t>Horizontal grid: 27km, 9km, 3km, 1km and 333m</a:t>
            </a:r>
          </a:p>
          <a:p>
            <a:pPr fontAlgn="auto">
              <a:spcAft>
                <a:spcPts val="0"/>
              </a:spcAft>
              <a:buFont typeface="Wingdings" panose="05000000000000000000" pitchFamily="2" charset="2"/>
              <a:buChar char="v"/>
            </a:pPr>
            <a:r>
              <a:rPr lang="en-US" sz="1400" dirty="0">
                <a:latin typeface="Arial" panose="020B0604020202020204" pitchFamily="34" charset="0"/>
                <a:cs typeface="Arial" panose="020B0604020202020204" pitchFamily="34" charset="0"/>
              </a:rPr>
              <a:t>Vertical coordinate: 33 layers with the 1st mid-layer at around 8m and 20 layers included below 850 </a:t>
            </a:r>
            <a:r>
              <a:rPr lang="en-US" sz="1400" dirty="0" err="1">
                <a:latin typeface="Arial" panose="020B0604020202020204" pitchFamily="34" charset="0"/>
                <a:cs typeface="Arial" panose="020B0604020202020204" pitchFamily="34" charset="0"/>
              </a:rPr>
              <a:t>hPa</a:t>
            </a:r>
            <a:r>
              <a:rPr lang="en-US" sz="1400" dirty="0">
                <a:latin typeface="Arial" panose="020B0604020202020204" pitchFamily="34" charset="0"/>
                <a:cs typeface="Arial" panose="020B0604020202020204" pitchFamily="34" charset="0"/>
              </a:rPr>
              <a:t>. </a:t>
            </a:r>
            <a:endParaRPr lang="en-US" sz="1400" dirty="0" smtClean="0">
              <a:latin typeface="Arial" panose="020B0604020202020204" pitchFamily="34" charset="0"/>
              <a:cs typeface="Arial" panose="020B0604020202020204" pitchFamily="34" charset="0"/>
            </a:endParaRPr>
          </a:p>
          <a:p>
            <a:pPr fontAlgn="auto">
              <a:spcAft>
                <a:spcPts val="0"/>
              </a:spcAft>
              <a:buFont typeface="Wingdings" panose="05000000000000000000" pitchFamily="2" charset="2"/>
              <a:buChar char="v"/>
            </a:pPr>
            <a:r>
              <a:rPr lang="en-US" sz="1400" dirty="0" smtClean="0">
                <a:latin typeface="Arial" panose="020B0604020202020204" pitchFamily="34" charset="0"/>
                <a:cs typeface="Arial" panose="020B0604020202020204" pitchFamily="34" charset="0"/>
              </a:rPr>
              <a:t>Simulation period: 2013/10/07 00UTC – 10/08 00UTC</a:t>
            </a:r>
          </a:p>
          <a:p>
            <a:pPr marL="0" indent="0" fontAlgn="auto">
              <a:spcAft>
                <a:spcPts val="0"/>
              </a:spcAft>
              <a:buFont typeface="Wingdings"/>
              <a:buNone/>
            </a:pPr>
            <a:endParaRPr lang="en-US" sz="1400" dirty="0" smtClean="0">
              <a:latin typeface="Arial" panose="020B0604020202020204" pitchFamily="34" charset="0"/>
              <a:cs typeface="Arial" panose="020B0604020202020204" pitchFamily="34" charset="0"/>
            </a:endParaRPr>
          </a:p>
        </p:txBody>
      </p:sp>
      <p:pic>
        <p:nvPicPr>
          <p:cNvPr id="11" name="Picture 5">
            <a:hlinkClick r:id="rId3" action="ppaction://hlinksldjump"/>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0409" y="1314449"/>
            <a:ext cx="8226391" cy="3931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2" descr="Cooperative Institute for Climate &amp; Satellites - Maryland"/>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05601" y="45720"/>
            <a:ext cx="1009997" cy="54864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Users\fantine.ngan\Documents\Dropbox\shared-FN\group-photo\hysplit.t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24800" y="694426"/>
            <a:ext cx="1307994" cy="5486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a:xfrm>
            <a:off x="8001000" y="6096000"/>
            <a:ext cx="762000" cy="365125"/>
          </a:xfrm>
        </p:spPr>
        <p:txBody>
          <a:bodyPr/>
          <a:lstStyle/>
          <a:p>
            <a:fld id="{99D3CB6A-0C85-43E4-B053-7DFC942F1C20}" type="slidenum">
              <a:rPr lang="en-US" altLang="ko-KR" smtClean="0">
                <a:latin typeface="Arial" pitchFamily="34" charset="0"/>
                <a:cs typeface="Arial" pitchFamily="34" charset="0"/>
              </a:rPr>
              <a:pPr/>
              <a:t>6</a:t>
            </a:fld>
            <a:endParaRPr lang="en-US" altLang="ko-KR">
              <a:latin typeface="Arial" pitchFamily="34" charset="0"/>
              <a:cs typeface="Arial" pitchFamily="34" charset="0"/>
            </a:endParaRPr>
          </a:p>
        </p:txBody>
      </p:sp>
      <p:sp>
        <p:nvSpPr>
          <p:cNvPr id="100" name="Title 6"/>
          <p:cNvSpPr txBox="1">
            <a:spLocks/>
          </p:cNvSpPr>
          <p:nvPr/>
        </p:nvSpPr>
        <p:spPr>
          <a:xfrm>
            <a:off x="1447800" y="685800"/>
            <a:ext cx="6553200" cy="704850"/>
          </a:xfrm>
          <a:prstGeom prst="rect">
            <a:avLst/>
          </a:prstGeom>
        </p:spPr>
        <p:txBody>
          <a:bodyPr/>
          <a:lstStyle>
            <a:lvl1pPr algn="l" rtl="0" eaLnBrk="0" fontAlgn="base" hangingPunct="0">
              <a:spcBef>
                <a:spcPct val="0"/>
              </a:spcBef>
              <a:spcAft>
                <a:spcPct val="0"/>
              </a:spcAft>
              <a:defRPr sz="3600" kern="1200">
                <a:solidFill>
                  <a:schemeClr val="tx1"/>
                </a:solidFill>
                <a:latin typeface="+mn-lt"/>
                <a:ea typeface="ＭＳ Ｐゴシック" charset="-128"/>
                <a:cs typeface="ＭＳ Ｐゴシック" charset="-128"/>
              </a:defRPr>
            </a:lvl1pPr>
            <a:lvl2pPr algn="l" rtl="0" eaLnBrk="0" fontAlgn="base" hangingPunct="0">
              <a:spcBef>
                <a:spcPct val="0"/>
              </a:spcBef>
              <a:spcAft>
                <a:spcPct val="0"/>
              </a:spcAft>
              <a:defRPr sz="3600">
                <a:solidFill>
                  <a:schemeClr val="tx1"/>
                </a:solidFill>
                <a:latin typeface="Calibri" charset="0"/>
                <a:ea typeface="ＭＳ Ｐゴシック" charset="-128"/>
                <a:cs typeface="ＭＳ Ｐゴシック" charset="-128"/>
              </a:defRPr>
            </a:lvl2pPr>
            <a:lvl3pPr algn="l" rtl="0" eaLnBrk="0" fontAlgn="base" hangingPunct="0">
              <a:spcBef>
                <a:spcPct val="0"/>
              </a:spcBef>
              <a:spcAft>
                <a:spcPct val="0"/>
              </a:spcAft>
              <a:defRPr sz="3600">
                <a:solidFill>
                  <a:schemeClr val="tx1"/>
                </a:solidFill>
                <a:latin typeface="Calibri" charset="0"/>
                <a:ea typeface="ＭＳ Ｐゴシック" charset="-128"/>
                <a:cs typeface="ＭＳ Ｐゴシック" charset="-128"/>
              </a:defRPr>
            </a:lvl3pPr>
            <a:lvl4pPr algn="l" rtl="0" eaLnBrk="0" fontAlgn="base" hangingPunct="0">
              <a:spcBef>
                <a:spcPct val="0"/>
              </a:spcBef>
              <a:spcAft>
                <a:spcPct val="0"/>
              </a:spcAft>
              <a:defRPr sz="3600">
                <a:solidFill>
                  <a:schemeClr val="tx1"/>
                </a:solidFill>
                <a:latin typeface="Calibri" charset="0"/>
                <a:ea typeface="ＭＳ Ｐゴシック" charset="-128"/>
                <a:cs typeface="ＭＳ Ｐゴシック" charset="-128"/>
              </a:defRPr>
            </a:lvl4pPr>
            <a:lvl5pPr algn="l" rtl="0" eaLnBrk="0" fontAlgn="base" hangingPunct="0">
              <a:spcBef>
                <a:spcPct val="0"/>
              </a:spcBef>
              <a:spcAft>
                <a:spcPct val="0"/>
              </a:spcAft>
              <a:defRPr sz="3600">
                <a:solidFill>
                  <a:schemeClr val="tx1"/>
                </a:solidFill>
                <a:latin typeface="Calibri" charset="0"/>
                <a:ea typeface="ＭＳ Ｐゴシック" charset="-128"/>
                <a:cs typeface="ＭＳ Ｐゴシック" charset="-128"/>
              </a:defRPr>
            </a:lvl5pPr>
            <a:lvl6pPr marL="457200" algn="l" rtl="0" fontAlgn="base">
              <a:spcBef>
                <a:spcPct val="0"/>
              </a:spcBef>
              <a:spcAft>
                <a:spcPct val="0"/>
              </a:spcAft>
              <a:defRPr sz="3600">
                <a:solidFill>
                  <a:schemeClr val="tx1"/>
                </a:solidFill>
                <a:latin typeface="Calibri" charset="0"/>
                <a:ea typeface="ＭＳ Ｐゴシック" charset="-128"/>
                <a:cs typeface="ＭＳ Ｐゴシック" charset="-128"/>
              </a:defRPr>
            </a:lvl6pPr>
            <a:lvl7pPr marL="914400" algn="l" rtl="0" fontAlgn="base">
              <a:spcBef>
                <a:spcPct val="0"/>
              </a:spcBef>
              <a:spcAft>
                <a:spcPct val="0"/>
              </a:spcAft>
              <a:defRPr sz="3600">
                <a:solidFill>
                  <a:schemeClr val="tx1"/>
                </a:solidFill>
                <a:latin typeface="Calibri" charset="0"/>
                <a:ea typeface="ＭＳ Ｐゴシック" charset="-128"/>
                <a:cs typeface="ＭＳ Ｐゴシック" charset="-128"/>
              </a:defRPr>
            </a:lvl7pPr>
            <a:lvl8pPr marL="1371600" algn="l" rtl="0" fontAlgn="base">
              <a:spcBef>
                <a:spcPct val="0"/>
              </a:spcBef>
              <a:spcAft>
                <a:spcPct val="0"/>
              </a:spcAft>
              <a:defRPr sz="3600">
                <a:solidFill>
                  <a:schemeClr val="tx1"/>
                </a:solidFill>
                <a:latin typeface="Calibri" charset="0"/>
                <a:ea typeface="ＭＳ Ｐゴシック" charset="-128"/>
                <a:cs typeface="ＭＳ Ｐゴシック" charset="-128"/>
              </a:defRPr>
            </a:lvl8pPr>
            <a:lvl9pPr marL="1828800" algn="l" rtl="0" fontAlgn="base">
              <a:spcBef>
                <a:spcPct val="0"/>
              </a:spcBef>
              <a:spcAft>
                <a:spcPct val="0"/>
              </a:spcAft>
              <a:defRPr sz="3600">
                <a:solidFill>
                  <a:schemeClr val="tx1"/>
                </a:solidFill>
                <a:latin typeface="Calibri" charset="0"/>
                <a:ea typeface="ＭＳ Ｐゴシック" charset="-128"/>
                <a:cs typeface="ＭＳ Ｐゴシック" charset="-128"/>
              </a:defRPr>
            </a:lvl9pPr>
          </a:lstStyle>
          <a:p>
            <a:pPr algn="ctr"/>
            <a:r>
              <a:rPr kumimoji="0" lang="en-US" altLang="ko-KR" sz="2800" b="1" dirty="0" smtClean="0">
                <a:latin typeface="Arial" pitchFamily="34" charset="0"/>
                <a:cs typeface="Arial" pitchFamily="34" charset="0"/>
              </a:rPr>
              <a:t>WRF model configuration</a:t>
            </a:r>
            <a:endParaRPr kumimoji="0" lang="ko-KR" altLang="en-US" sz="2800" b="1" dirty="0">
              <a:latin typeface="Arial" pitchFamily="34" charset="0"/>
              <a:cs typeface="Arial" pitchFamily="34" charset="0"/>
            </a:endParaRPr>
          </a:p>
        </p:txBody>
      </p:sp>
      <p:pic>
        <p:nvPicPr>
          <p:cNvPr id="8" name="Picture 7" descr="Picture 1.png"/>
          <p:cNvPicPr>
            <a:picLocks noChangeAspect="1"/>
          </p:cNvPicPr>
          <p:nvPr/>
        </p:nvPicPr>
        <p:blipFill>
          <a:blip r:embed="rId3"/>
          <a:stretch>
            <a:fillRect/>
          </a:stretch>
        </p:blipFill>
        <p:spPr>
          <a:xfrm>
            <a:off x="102789" y="1295400"/>
            <a:ext cx="8965011" cy="3657600"/>
          </a:xfrm>
          <a:prstGeom prst="rect">
            <a:avLst/>
          </a:prstGeom>
        </p:spPr>
      </p:pic>
      <p:pic>
        <p:nvPicPr>
          <p:cNvPr id="7" name="Picture 2" descr="Cooperative Institute for Climate &amp; Satellites - Marylan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05601" y="45720"/>
            <a:ext cx="1009997" cy="54864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C:\Users\fantine.ngan\Documents\Dropbox\shared-FN\group-photo\hysplit.t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24800" y="694426"/>
            <a:ext cx="1307994" cy="5486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a:xfrm>
            <a:off x="8001000" y="6096000"/>
            <a:ext cx="762000" cy="365125"/>
          </a:xfrm>
        </p:spPr>
        <p:txBody>
          <a:bodyPr/>
          <a:lstStyle/>
          <a:p>
            <a:fld id="{99D3CB6A-0C85-43E4-B053-7DFC942F1C20}" type="slidenum">
              <a:rPr lang="en-US" altLang="ko-KR" smtClean="0">
                <a:latin typeface="Arial" pitchFamily="34" charset="0"/>
                <a:cs typeface="Arial" pitchFamily="34" charset="0"/>
              </a:rPr>
              <a:pPr/>
              <a:t>7</a:t>
            </a:fld>
            <a:endParaRPr lang="en-US" altLang="ko-KR">
              <a:latin typeface="Arial" pitchFamily="34" charset="0"/>
              <a:cs typeface="Arial" pitchFamily="34" charset="0"/>
            </a:endParaRPr>
          </a:p>
        </p:txBody>
      </p:sp>
      <p:sp>
        <p:nvSpPr>
          <p:cNvPr id="100" name="Title 6"/>
          <p:cNvSpPr txBox="1">
            <a:spLocks/>
          </p:cNvSpPr>
          <p:nvPr/>
        </p:nvSpPr>
        <p:spPr>
          <a:xfrm>
            <a:off x="1447800" y="685800"/>
            <a:ext cx="6553200" cy="704850"/>
          </a:xfrm>
          <a:prstGeom prst="rect">
            <a:avLst/>
          </a:prstGeom>
        </p:spPr>
        <p:txBody>
          <a:bodyPr/>
          <a:lstStyle>
            <a:lvl1pPr algn="l" rtl="0" eaLnBrk="0" fontAlgn="base" hangingPunct="0">
              <a:spcBef>
                <a:spcPct val="0"/>
              </a:spcBef>
              <a:spcAft>
                <a:spcPct val="0"/>
              </a:spcAft>
              <a:defRPr sz="3600" kern="1200">
                <a:solidFill>
                  <a:schemeClr val="tx1"/>
                </a:solidFill>
                <a:latin typeface="+mn-lt"/>
                <a:ea typeface="ＭＳ Ｐゴシック" charset="-128"/>
                <a:cs typeface="ＭＳ Ｐゴシック" charset="-128"/>
              </a:defRPr>
            </a:lvl1pPr>
            <a:lvl2pPr algn="l" rtl="0" eaLnBrk="0" fontAlgn="base" hangingPunct="0">
              <a:spcBef>
                <a:spcPct val="0"/>
              </a:spcBef>
              <a:spcAft>
                <a:spcPct val="0"/>
              </a:spcAft>
              <a:defRPr sz="3600">
                <a:solidFill>
                  <a:schemeClr val="tx1"/>
                </a:solidFill>
                <a:latin typeface="Calibri" charset="0"/>
                <a:ea typeface="ＭＳ Ｐゴシック" charset="-128"/>
                <a:cs typeface="ＭＳ Ｐゴシック" charset="-128"/>
              </a:defRPr>
            </a:lvl2pPr>
            <a:lvl3pPr algn="l" rtl="0" eaLnBrk="0" fontAlgn="base" hangingPunct="0">
              <a:spcBef>
                <a:spcPct val="0"/>
              </a:spcBef>
              <a:spcAft>
                <a:spcPct val="0"/>
              </a:spcAft>
              <a:defRPr sz="3600">
                <a:solidFill>
                  <a:schemeClr val="tx1"/>
                </a:solidFill>
                <a:latin typeface="Calibri" charset="0"/>
                <a:ea typeface="ＭＳ Ｐゴシック" charset="-128"/>
                <a:cs typeface="ＭＳ Ｐゴシック" charset="-128"/>
              </a:defRPr>
            </a:lvl3pPr>
            <a:lvl4pPr algn="l" rtl="0" eaLnBrk="0" fontAlgn="base" hangingPunct="0">
              <a:spcBef>
                <a:spcPct val="0"/>
              </a:spcBef>
              <a:spcAft>
                <a:spcPct val="0"/>
              </a:spcAft>
              <a:defRPr sz="3600">
                <a:solidFill>
                  <a:schemeClr val="tx1"/>
                </a:solidFill>
                <a:latin typeface="Calibri" charset="0"/>
                <a:ea typeface="ＭＳ Ｐゴシック" charset="-128"/>
                <a:cs typeface="ＭＳ Ｐゴシック" charset="-128"/>
              </a:defRPr>
            </a:lvl4pPr>
            <a:lvl5pPr algn="l" rtl="0" eaLnBrk="0" fontAlgn="base" hangingPunct="0">
              <a:spcBef>
                <a:spcPct val="0"/>
              </a:spcBef>
              <a:spcAft>
                <a:spcPct val="0"/>
              </a:spcAft>
              <a:defRPr sz="3600">
                <a:solidFill>
                  <a:schemeClr val="tx1"/>
                </a:solidFill>
                <a:latin typeface="Calibri" charset="0"/>
                <a:ea typeface="ＭＳ Ｐゴシック" charset="-128"/>
                <a:cs typeface="ＭＳ Ｐゴシック" charset="-128"/>
              </a:defRPr>
            </a:lvl5pPr>
            <a:lvl6pPr marL="457200" algn="l" rtl="0" fontAlgn="base">
              <a:spcBef>
                <a:spcPct val="0"/>
              </a:spcBef>
              <a:spcAft>
                <a:spcPct val="0"/>
              </a:spcAft>
              <a:defRPr sz="3600">
                <a:solidFill>
                  <a:schemeClr val="tx1"/>
                </a:solidFill>
                <a:latin typeface="Calibri" charset="0"/>
                <a:ea typeface="ＭＳ Ｐゴシック" charset="-128"/>
                <a:cs typeface="ＭＳ Ｐゴシック" charset="-128"/>
              </a:defRPr>
            </a:lvl6pPr>
            <a:lvl7pPr marL="914400" algn="l" rtl="0" fontAlgn="base">
              <a:spcBef>
                <a:spcPct val="0"/>
              </a:spcBef>
              <a:spcAft>
                <a:spcPct val="0"/>
              </a:spcAft>
              <a:defRPr sz="3600">
                <a:solidFill>
                  <a:schemeClr val="tx1"/>
                </a:solidFill>
                <a:latin typeface="Calibri" charset="0"/>
                <a:ea typeface="ＭＳ Ｐゴシック" charset="-128"/>
                <a:cs typeface="ＭＳ Ｐゴシック" charset="-128"/>
              </a:defRPr>
            </a:lvl7pPr>
            <a:lvl8pPr marL="1371600" algn="l" rtl="0" fontAlgn="base">
              <a:spcBef>
                <a:spcPct val="0"/>
              </a:spcBef>
              <a:spcAft>
                <a:spcPct val="0"/>
              </a:spcAft>
              <a:defRPr sz="3600">
                <a:solidFill>
                  <a:schemeClr val="tx1"/>
                </a:solidFill>
                <a:latin typeface="Calibri" charset="0"/>
                <a:ea typeface="ＭＳ Ｐゴシック" charset="-128"/>
                <a:cs typeface="ＭＳ Ｐゴシック" charset="-128"/>
              </a:defRPr>
            </a:lvl8pPr>
            <a:lvl9pPr marL="1828800" algn="l" rtl="0" fontAlgn="base">
              <a:spcBef>
                <a:spcPct val="0"/>
              </a:spcBef>
              <a:spcAft>
                <a:spcPct val="0"/>
              </a:spcAft>
              <a:defRPr sz="3600">
                <a:solidFill>
                  <a:schemeClr val="tx1"/>
                </a:solidFill>
                <a:latin typeface="Calibri" charset="0"/>
                <a:ea typeface="ＭＳ Ｐゴシック" charset="-128"/>
                <a:cs typeface="ＭＳ Ｐゴシック" charset="-128"/>
              </a:defRPr>
            </a:lvl9pPr>
          </a:lstStyle>
          <a:p>
            <a:pPr algn="ctr"/>
            <a:r>
              <a:rPr kumimoji="0" lang="en-US" altLang="ko-KR" sz="2800" b="1" dirty="0" smtClean="0">
                <a:latin typeface="Arial" pitchFamily="34" charset="0"/>
                <a:cs typeface="Arial" pitchFamily="34" charset="0"/>
              </a:rPr>
              <a:t>HYSPLIT model configuration</a:t>
            </a:r>
            <a:endParaRPr kumimoji="0" lang="ko-KR" altLang="en-US" sz="2800" b="1" dirty="0">
              <a:latin typeface="Arial" pitchFamily="34" charset="0"/>
              <a:cs typeface="Arial" pitchFamily="34" charset="0"/>
            </a:endParaRPr>
          </a:p>
        </p:txBody>
      </p:sp>
      <p:sp>
        <p:nvSpPr>
          <p:cNvPr id="6" name="Content Placeholder 11"/>
          <p:cNvSpPr txBox="1">
            <a:spLocks/>
          </p:cNvSpPr>
          <p:nvPr/>
        </p:nvSpPr>
        <p:spPr>
          <a:xfrm>
            <a:off x="609600" y="1447800"/>
            <a:ext cx="7543800" cy="4648200"/>
          </a:xfrm>
          <a:prstGeom prst="rect">
            <a:avLst/>
          </a:prstGeom>
        </p:spPr>
        <p:txBody>
          <a:bodyPr vert="horz">
            <a:noAutofit/>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pPr fontAlgn="auto">
              <a:spcAft>
                <a:spcPts val="0"/>
              </a:spcAft>
              <a:buFont typeface="Wingdings" panose="05000000000000000000" pitchFamily="2" charset="2"/>
              <a:buChar char="v"/>
            </a:pPr>
            <a:r>
              <a:rPr lang="en-US" dirty="0" smtClean="0">
                <a:latin typeface="Arial" panose="020B0604020202020204" pitchFamily="34" charset="0"/>
                <a:cs typeface="Arial" panose="020B0604020202020204" pitchFamily="34" charset="0"/>
              </a:rPr>
              <a:t>Tracer: SF</a:t>
            </a:r>
            <a:r>
              <a:rPr lang="en-US" baseline="-25000" dirty="0" smtClean="0">
                <a:latin typeface="Arial" panose="020B0604020202020204" pitchFamily="34" charset="0"/>
                <a:cs typeface="Arial" panose="020B0604020202020204" pitchFamily="34" charset="0"/>
              </a:rPr>
              <a:t>6</a:t>
            </a:r>
          </a:p>
          <a:p>
            <a:pPr fontAlgn="auto">
              <a:spcAft>
                <a:spcPts val="0"/>
              </a:spcAft>
              <a:buFont typeface="Wingdings" panose="05000000000000000000" pitchFamily="2" charset="2"/>
              <a:buChar char="v"/>
            </a:pPr>
            <a:r>
              <a:rPr lang="en-US" dirty="0" smtClean="0">
                <a:latin typeface="Arial" panose="020B0604020202020204" pitchFamily="34" charset="0"/>
                <a:cs typeface="Arial" panose="020B0604020202020204" pitchFamily="34" charset="0"/>
              </a:rPr>
              <a:t>Sampling network: 10-minute interval for 2 hours</a:t>
            </a:r>
          </a:p>
          <a:p>
            <a:pPr fontAlgn="auto">
              <a:spcAft>
                <a:spcPts val="0"/>
              </a:spcAft>
              <a:buFont typeface="Wingdings" panose="05000000000000000000" pitchFamily="2" charset="2"/>
              <a:buChar char="v"/>
            </a:pPr>
            <a:r>
              <a:rPr lang="en-US" dirty="0" smtClean="0">
                <a:latin typeface="Arial" panose="020B0604020202020204" pitchFamily="34" charset="0"/>
                <a:cs typeface="Arial" panose="020B0604020202020204" pitchFamily="34" charset="0"/>
              </a:rPr>
              <a:t>Release location: Idaho National Laboratory</a:t>
            </a:r>
          </a:p>
          <a:p>
            <a:pPr fontAlgn="auto">
              <a:spcAft>
                <a:spcPts val="0"/>
              </a:spcAft>
              <a:buFont typeface="Wingdings" panose="05000000000000000000" pitchFamily="2" charset="2"/>
              <a:buChar char="v"/>
            </a:pPr>
            <a:r>
              <a:rPr lang="en-US" dirty="0" smtClean="0">
                <a:latin typeface="Arial" panose="020B0604020202020204" pitchFamily="34" charset="0"/>
                <a:cs typeface="Arial" panose="020B0604020202020204" pitchFamily="34" charset="0"/>
              </a:rPr>
              <a:t>Release time: 1930 UTC on 7</a:t>
            </a:r>
            <a:r>
              <a:rPr lang="en-US" baseline="30000" dirty="0" smtClean="0">
                <a:latin typeface="Arial" panose="020B0604020202020204" pitchFamily="34" charset="0"/>
                <a:cs typeface="Arial" panose="020B0604020202020204" pitchFamily="34" charset="0"/>
              </a:rPr>
              <a:t>th</a:t>
            </a:r>
            <a:r>
              <a:rPr lang="en-US" dirty="0" smtClean="0">
                <a:latin typeface="Arial" panose="020B0604020202020204" pitchFamily="34" charset="0"/>
                <a:cs typeface="Arial" panose="020B0604020202020204" pitchFamily="34" charset="0"/>
              </a:rPr>
              <a:t> October 2013</a:t>
            </a:r>
          </a:p>
          <a:p>
            <a:pPr fontAlgn="auto">
              <a:spcAft>
                <a:spcPts val="0"/>
              </a:spcAft>
              <a:buFont typeface="Wingdings" panose="05000000000000000000" pitchFamily="2" charset="2"/>
              <a:buChar char="v"/>
            </a:pPr>
            <a:r>
              <a:rPr lang="en-US" dirty="0" smtClean="0">
                <a:latin typeface="Arial" panose="020B0604020202020204" pitchFamily="34" charset="0"/>
                <a:cs typeface="Arial" panose="020B0604020202020204" pitchFamily="34" charset="0"/>
              </a:rPr>
              <a:t>Release duration: 2.5 hours</a:t>
            </a:r>
          </a:p>
          <a:p>
            <a:pPr fontAlgn="auto">
              <a:spcAft>
                <a:spcPts val="0"/>
              </a:spcAft>
              <a:buFont typeface="Wingdings" panose="05000000000000000000" pitchFamily="2" charset="2"/>
              <a:buChar char="v"/>
            </a:pPr>
            <a:r>
              <a:rPr lang="en-US" dirty="0" smtClean="0">
                <a:latin typeface="Arial" panose="020B0604020202020204" pitchFamily="34" charset="0"/>
                <a:cs typeface="Arial" panose="020B0604020202020204" pitchFamily="34" charset="0"/>
              </a:rPr>
              <a:t>Release rate: 35748 g/hr with 250,000 particles</a:t>
            </a:r>
          </a:p>
          <a:p>
            <a:pPr fontAlgn="auto">
              <a:spcAft>
                <a:spcPts val="0"/>
              </a:spcAft>
              <a:buFont typeface="Wingdings" panose="05000000000000000000" pitchFamily="2" charset="2"/>
              <a:buChar char="v"/>
            </a:pPr>
            <a:r>
              <a:rPr lang="en-US" dirty="0" smtClean="0">
                <a:latin typeface="Arial" panose="020B0604020202020204" pitchFamily="34" charset="0"/>
                <a:cs typeface="Arial" panose="020B0604020202020204" pitchFamily="34" charset="0"/>
              </a:rPr>
              <a:t>HYSPLIT grid: ~11 </a:t>
            </a:r>
            <a:r>
              <a:rPr lang="en-US" dirty="0" err="1" smtClean="0">
                <a:latin typeface="Arial" panose="020B0604020202020204" pitchFamily="34" charset="0"/>
                <a:cs typeface="Arial" panose="020B0604020202020204" pitchFamily="34" charset="0"/>
              </a:rPr>
              <a:t>m</a:t>
            </a:r>
            <a:r>
              <a:rPr lang="en-US" dirty="0" smtClean="0">
                <a:latin typeface="Arial" panose="020B0604020202020204" pitchFamily="34" charset="0"/>
                <a:cs typeface="Arial" panose="020B0604020202020204" pitchFamily="34" charset="0"/>
              </a:rPr>
              <a:t> (horizontal)</a:t>
            </a:r>
          </a:p>
          <a:p>
            <a:pPr fontAlgn="auto">
              <a:spcAft>
                <a:spcPts val="0"/>
              </a:spcAft>
              <a:buNone/>
            </a:pPr>
            <a:r>
              <a:rPr lang="en-US" dirty="0" smtClean="0">
                <a:latin typeface="Arial" panose="020B0604020202020204" pitchFamily="34" charset="0"/>
                <a:cs typeface="Arial" panose="020B0604020202020204" pitchFamily="34" charset="0"/>
              </a:rPr>
              <a:t>			     50 </a:t>
            </a:r>
            <a:r>
              <a:rPr lang="en-US" dirty="0" err="1" smtClean="0">
                <a:latin typeface="Arial" panose="020B0604020202020204" pitchFamily="34" charset="0"/>
                <a:cs typeface="Arial" panose="020B0604020202020204" pitchFamily="34" charset="0"/>
              </a:rPr>
              <a:t>m</a:t>
            </a:r>
            <a:r>
              <a:rPr lang="en-US" dirty="0" smtClean="0">
                <a:latin typeface="Arial" panose="020B0604020202020204" pitchFamily="34" charset="0"/>
                <a:cs typeface="Arial" panose="020B0604020202020204" pitchFamily="34" charset="0"/>
              </a:rPr>
              <a:t> (vertical)</a:t>
            </a:r>
          </a:p>
          <a:p>
            <a:pPr fontAlgn="auto">
              <a:spcAft>
                <a:spcPts val="0"/>
              </a:spcAft>
              <a:buFont typeface="Wingdings" panose="05000000000000000000" pitchFamily="2" charset="2"/>
              <a:buChar char="v"/>
            </a:pPr>
            <a:r>
              <a:rPr lang="en-US" dirty="0" smtClean="0">
                <a:latin typeface="Arial" panose="020B0604020202020204" pitchFamily="34" charset="0"/>
                <a:cs typeface="Arial" panose="020B0604020202020204" pitchFamily="34" charset="0"/>
              </a:rPr>
              <a:t>WRF data frequency: 5-minute for offline	</a:t>
            </a:r>
          </a:p>
          <a:p>
            <a:pPr fontAlgn="auto">
              <a:spcAft>
                <a:spcPts val="0"/>
              </a:spcAft>
              <a:buNone/>
            </a:pPr>
            <a:r>
              <a:rPr lang="en-US" dirty="0" smtClean="0">
                <a:latin typeface="Arial" panose="020B0604020202020204" pitchFamily="34" charset="0"/>
                <a:cs typeface="Arial" panose="020B0604020202020204" pitchFamily="34" charset="0"/>
              </a:rPr>
              <a:t>				      using WRF time-step for inline</a:t>
            </a:r>
          </a:p>
        </p:txBody>
      </p:sp>
      <p:pic>
        <p:nvPicPr>
          <p:cNvPr id="7" name="Picture 2" descr="Cooperative Institute for Climate &amp; Satellites - Mary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05601" y="45720"/>
            <a:ext cx="1009997" cy="5486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C:\Users\fantine.ngan\Documents\Dropbox\shared-FN\group-photo\hysplit.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24800" y="694426"/>
            <a:ext cx="1307994" cy="5486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99D3CB6A-0C85-43E4-B053-7DFC942F1C20}" type="slidenum">
              <a:rPr lang="en-US" altLang="ko-KR" smtClean="0"/>
              <a:pPr/>
              <a:t>8</a:t>
            </a:fld>
            <a:endParaRPr lang="en-US" altLang="ko-KR"/>
          </a:p>
        </p:txBody>
      </p:sp>
      <p:sp>
        <p:nvSpPr>
          <p:cNvPr id="4" name="Title 6"/>
          <p:cNvSpPr txBox="1">
            <a:spLocks/>
          </p:cNvSpPr>
          <p:nvPr/>
        </p:nvSpPr>
        <p:spPr>
          <a:xfrm>
            <a:off x="1219200" y="76200"/>
            <a:ext cx="6553200" cy="704850"/>
          </a:xfrm>
          <a:prstGeom prst="rect">
            <a:avLst/>
          </a:prstGeom>
        </p:spPr>
        <p:txBody>
          <a:bodyPr/>
          <a:lstStyle>
            <a:lvl1pPr algn="l" rtl="0" eaLnBrk="0" fontAlgn="base" hangingPunct="0">
              <a:spcBef>
                <a:spcPct val="0"/>
              </a:spcBef>
              <a:spcAft>
                <a:spcPct val="0"/>
              </a:spcAft>
              <a:defRPr sz="3600" kern="1200">
                <a:solidFill>
                  <a:schemeClr val="tx1"/>
                </a:solidFill>
                <a:latin typeface="+mn-lt"/>
                <a:ea typeface="ＭＳ Ｐゴシック" charset="-128"/>
                <a:cs typeface="ＭＳ Ｐゴシック" charset="-128"/>
              </a:defRPr>
            </a:lvl1pPr>
            <a:lvl2pPr algn="l" rtl="0" eaLnBrk="0" fontAlgn="base" hangingPunct="0">
              <a:spcBef>
                <a:spcPct val="0"/>
              </a:spcBef>
              <a:spcAft>
                <a:spcPct val="0"/>
              </a:spcAft>
              <a:defRPr sz="3600">
                <a:solidFill>
                  <a:schemeClr val="tx1"/>
                </a:solidFill>
                <a:latin typeface="Calibri" charset="0"/>
                <a:ea typeface="ＭＳ Ｐゴシック" charset="-128"/>
                <a:cs typeface="ＭＳ Ｐゴシック" charset="-128"/>
              </a:defRPr>
            </a:lvl2pPr>
            <a:lvl3pPr algn="l" rtl="0" eaLnBrk="0" fontAlgn="base" hangingPunct="0">
              <a:spcBef>
                <a:spcPct val="0"/>
              </a:spcBef>
              <a:spcAft>
                <a:spcPct val="0"/>
              </a:spcAft>
              <a:defRPr sz="3600">
                <a:solidFill>
                  <a:schemeClr val="tx1"/>
                </a:solidFill>
                <a:latin typeface="Calibri" charset="0"/>
                <a:ea typeface="ＭＳ Ｐゴシック" charset="-128"/>
                <a:cs typeface="ＭＳ Ｐゴシック" charset="-128"/>
              </a:defRPr>
            </a:lvl3pPr>
            <a:lvl4pPr algn="l" rtl="0" eaLnBrk="0" fontAlgn="base" hangingPunct="0">
              <a:spcBef>
                <a:spcPct val="0"/>
              </a:spcBef>
              <a:spcAft>
                <a:spcPct val="0"/>
              </a:spcAft>
              <a:defRPr sz="3600">
                <a:solidFill>
                  <a:schemeClr val="tx1"/>
                </a:solidFill>
                <a:latin typeface="Calibri" charset="0"/>
                <a:ea typeface="ＭＳ Ｐゴシック" charset="-128"/>
                <a:cs typeface="ＭＳ Ｐゴシック" charset="-128"/>
              </a:defRPr>
            </a:lvl4pPr>
            <a:lvl5pPr algn="l" rtl="0" eaLnBrk="0" fontAlgn="base" hangingPunct="0">
              <a:spcBef>
                <a:spcPct val="0"/>
              </a:spcBef>
              <a:spcAft>
                <a:spcPct val="0"/>
              </a:spcAft>
              <a:defRPr sz="3600">
                <a:solidFill>
                  <a:schemeClr val="tx1"/>
                </a:solidFill>
                <a:latin typeface="Calibri" charset="0"/>
                <a:ea typeface="ＭＳ Ｐゴシック" charset="-128"/>
                <a:cs typeface="ＭＳ Ｐゴシック" charset="-128"/>
              </a:defRPr>
            </a:lvl5pPr>
            <a:lvl6pPr marL="457200" algn="l" rtl="0" fontAlgn="base">
              <a:spcBef>
                <a:spcPct val="0"/>
              </a:spcBef>
              <a:spcAft>
                <a:spcPct val="0"/>
              </a:spcAft>
              <a:defRPr sz="3600">
                <a:solidFill>
                  <a:schemeClr val="tx1"/>
                </a:solidFill>
                <a:latin typeface="Calibri" charset="0"/>
                <a:ea typeface="ＭＳ Ｐゴシック" charset="-128"/>
                <a:cs typeface="ＭＳ Ｐゴシック" charset="-128"/>
              </a:defRPr>
            </a:lvl6pPr>
            <a:lvl7pPr marL="914400" algn="l" rtl="0" fontAlgn="base">
              <a:spcBef>
                <a:spcPct val="0"/>
              </a:spcBef>
              <a:spcAft>
                <a:spcPct val="0"/>
              </a:spcAft>
              <a:defRPr sz="3600">
                <a:solidFill>
                  <a:schemeClr val="tx1"/>
                </a:solidFill>
                <a:latin typeface="Calibri" charset="0"/>
                <a:ea typeface="ＭＳ Ｐゴシック" charset="-128"/>
                <a:cs typeface="ＭＳ Ｐゴシック" charset="-128"/>
              </a:defRPr>
            </a:lvl7pPr>
            <a:lvl8pPr marL="1371600" algn="l" rtl="0" fontAlgn="base">
              <a:spcBef>
                <a:spcPct val="0"/>
              </a:spcBef>
              <a:spcAft>
                <a:spcPct val="0"/>
              </a:spcAft>
              <a:defRPr sz="3600">
                <a:solidFill>
                  <a:schemeClr val="tx1"/>
                </a:solidFill>
                <a:latin typeface="Calibri" charset="0"/>
                <a:ea typeface="ＭＳ Ｐゴシック" charset="-128"/>
                <a:cs typeface="ＭＳ Ｐゴシック" charset="-128"/>
              </a:defRPr>
            </a:lvl8pPr>
            <a:lvl9pPr marL="1828800" algn="l" rtl="0" fontAlgn="base">
              <a:spcBef>
                <a:spcPct val="0"/>
              </a:spcBef>
              <a:spcAft>
                <a:spcPct val="0"/>
              </a:spcAft>
              <a:defRPr sz="3600">
                <a:solidFill>
                  <a:schemeClr val="tx1"/>
                </a:solidFill>
                <a:latin typeface="Calibri" charset="0"/>
                <a:ea typeface="ＭＳ Ｐゴシック" charset="-128"/>
                <a:cs typeface="ＭＳ Ｐゴシック" charset="-128"/>
              </a:defRPr>
            </a:lvl9pPr>
          </a:lstStyle>
          <a:p>
            <a:pPr algn="ctr"/>
            <a:r>
              <a:rPr kumimoji="0" lang="en-US" altLang="ko-KR" sz="3200" b="1" dirty="0" smtClean="0">
                <a:latin typeface="Arial" pitchFamily="34" charset="0"/>
                <a:cs typeface="Arial" pitchFamily="34" charset="0"/>
              </a:rPr>
              <a:t>Statistical metrics</a:t>
            </a:r>
            <a:endParaRPr kumimoji="0" lang="ko-KR" altLang="en-US" sz="3200" b="1" dirty="0">
              <a:latin typeface="Arial" pitchFamily="34" charset="0"/>
              <a:cs typeface="Arial" pitchFamily="34" charset="0"/>
            </a:endParaRPr>
          </a:p>
        </p:txBody>
      </p:sp>
      <p:grpSp>
        <p:nvGrpSpPr>
          <p:cNvPr id="14" name="Group 13"/>
          <p:cNvGrpSpPr/>
          <p:nvPr/>
        </p:nvGrpSpPr>
        <p:grpSpPr>
          <a:xfrm>
            <a:off x="762000" y="2227421"/>
            <a:ext cx="7696200" cy="698333"/>
            <a:chOff x="838200" y="851440"/>
            <a:chExt cx="7696200" cy="698333"/>
          </a:xfrm>
        </p:grpSpPr>
        <p:sp>
          <p:nvSpPr>
            <p:cNvPr id="5" name="TextBox 4"/>
            <p:cNvSpPr txBox="1"/>
            <p:nvPr/>
          </p:nvSpPr>
          <p:spPr>
            <a:xfrm>
              <a:off x="838200" y="946302"/>
              <a:ext cx="7696200" cy="338554"/>
            </a:xfrm>
            <a:prstGeom prst="rect">
              <a:avLst/>
            </a:prstGeom>
            <a:noFill/>
          </p:spPr>
          <p:txBody>
            <a:bodyPr wrap="square">
              <a:spAutoFit/>
            </a:bodyPr>
            <a:lstStyle/>
            <a:p>
              <a:pPr marL="457200" indent="-457200" eaLnBrk="0" hangingPunct="0">
                <a:spcBef>
                  <a:spcPct val="40000"/>
                </a:spcBef>
                <a:buClr>
                  <a:schemeClr val="tx1"/>
                </a:buClr>
              </a:pPr>
              <a:r>
                <a:rPr lang="en-US" sz="1600" dirty="0" smtClean="0">
                  <a:latin typeface="Arial" panose="020B0604020202020204" pitchFamily="34" charset="0"/>
                  <a:cs typeface="Arial" panose="020B0604020202020204" pitchFamily="34" charset="0"/>
                </a:rPr>
                <a:t>Correlation coefficient (R) </a:t>
              </a:r>
            </a:p>
          </p:txBody>
        </p:sp>
        <mc:AlternateContent xmlns:mc="http://schemas.openxmlformats.org/markup-compatibility/2006" xmlns:a14="http://schemas.microsoft.com/office/drawing/2010/main">
          <mc:Choice Requires="a14">
            <p:sp>
              <p:nvSpPr>
                <p:cNvPr id="2" name="Rectangle 1"/>
                <p:cNvSpPr/>
                <p:nvPr/>
              </p:nvSpPr>
              <p:spPr>
                <a:xfrm>
                  <a:off x="4953000" y="851440"/>
                  <a:ext cx="2971800" cy="698333"/>
                </a:xfrm>
                <a:prstGeom prst="rect">
                  <a:avLst/>
                </a:prstGeom>
              </p:spPr>
              <p:txBody>
                <a:bodyPr wrap="square">
                  <a:spAutoFit/>
                </a:bodyPr>
                <a:lstStyle/>
                <a:p>
                  <a14:m>
                    <m:oMath xmlns:m="http://schemas.openxmlformats.org/officeDocument/2006/math">
                      <m:r>
                        <a:rPr lang="en-US" sz="1600" i="1">
                          <a:latin typeface="Cambria Math"/>
                        </a:rPr>
                        <m:t>𝑅</m:t>
                      </m:r>
                      <m:r>
                        <a:rPr lang="en-US" sz="1600" i="1">
                          <a:latin typeface="Cambria Math"/>
                        </a:rPr>
                        <m:t>=</m:t>
                      </m:r>
                      <m:f>
                        <m:fPr>
                          <m:ctrlPr>
                            <a:rPr lang="en-US" sz="1600" i="1">
                              <a:latin typeface="Cambria Math"/>
                            </a:rPr>
                          </m:ctrlPr>
                        </m:fPr>
                        <m:num>
                          <m:nary>
                            <m:naryPr>
                              <m:chr m:val="∑"/>
                              <m:limLoc m:val="undOvr"/>
                              <m:subHide m:val="on"/>
                              <m:supHide m:val="on"/>
                              <m:ctrlPr>
                                <a:rPr lang="en-US" sz="1600" i="1">
                                  <a:latin typeface="Cambria Math"/>
                                </a:rPr>
                              </m:ctrlPr>
                            </m:naryPr>
                            <m:sub/>
                            <m:sup/>
                            <m:e>
                              <m:d>
                                <m:dPr>
                                  <m:ctrlPr>
                                    <a:rPr lang="en-US" sz="1600" i="1">
                                      <a:latin typeface="Cambria Math"/>
                                    </a:rPr>
                                  </m:ctrlPr>
                                </m:dPr>
                                <m:e>
                                  <m:sSub>
                                    <m:sSubPr>
                                      <m:ctrlPr>
                                        <a:rPr lang="en-US" sz="1600" i="1">
                                          <a:latin typeface="Cambria Math"/>
                                        </a:rPr>
                                      </m:ctrlPr>
                                    </m:sSubPr>
                                    <m:e>
                                      <m:r>
                                        <a:rPr lang="en-US" sz="1600" i="1">
                                          <a:latin typeface="Cambria Math"/>
                                        </a:rPr>
                                        <m:t>𝑀</m:t>
                                      </m:r>
                                    </m:e>
                                    <m:sub>
                                      <m:r>
                                        <a:rPr lang="en-US" sz="1600" i="1">
                                          <a:latin typeface="Cambria Math"/>
                                        </a:rPr>
                                        <m:t>𝑖</m:t>
                                      </m:r>
                                    </m:sub>
                                  </m:sSub>
                                  <m:r>
                                    <a:rPr lang="en-US" sz="1600" i="1">
                                      <a:latin typeface="Cambria Math"/>
                                    </a:rPr>
                                    <m:t>−</m:t>
                                  </m:r>
                                  <m:bar>
                                    <m:barPr>
                                      <m:pos m:val="top"/>
                                      <m:ctrlPr>
                                        <a:rPr lang="en-US" sz="1600" i="1">
                                          <a:latin typeface="Cambria Math"/>
                                        </a:rPr>
                                      </m:ctrlPr>
                                    </m:barPr>
                                    <m:e>
                                      <m:r>
                                        <a:rPr lang="en-US" sz="1600" i="1">
                                          <a:latin typeface="Cambria Math"/>
                                        </a:rPr>
                                        <m:t>𝑀</m:t>
                                      </m:r>
                                    </m:e>
                                  </m:bar>
                                </m:e>
                              </m:d>
                              <m:d>
                                <m:dPr>
                                  <m:ctrlPr>
                                    <a:rPr lang="en-US" sz="1600" i="1">
                                      <a:latin typeface="Cambria Math"/>
                                    </a:rPr>
                                  </m:ctrlPr>
                                </m:dPr>
                                <m:e>
                                  <m:sSub>
                                    <m:sSubPr>
                                      <m:ctrlPr>
                                        <a:rPr lang="en-US" sz="1600" i="1">
                                          <a:latin typeface="Cambria Math"/>
                                        </a:rPr>
                                      </m:ctrlPr>
                                    </m:sSubPr>
                                    <m:e>
                                      <m:r>
                                        <a:rPr lang="en-US" sz="1600" i="1">
                                          <a:latin typeface="Cambria Math"/>
                                        </a:rPr>
                                        <m:t>𝑃</m:t>
                                      </m:r>
                                    </m:e>
                                    <m:sub>
                                      <m:r>
                                        <a:rPr lang="en-US" sz="1600" i="1">
                                          <a:latin typeface="Cambria Math"/>
                                        </a:rPr>
                                        <m:t>𝑖</m:t>
                                      </m:r>
                                    </m:sub>
                                  </m:sSub>
                                  <m:r>
                                    <a:rPr lang="en-US" sz="1600" i="1">
                                      <a:latin typeface="Cambria Math"/>
                                    </a:rPr>
                                    <m:t>−</m:t>
                                  </m:r>
                                  <m:bar>
                                    <m:barPr>
                                      <m:pos m:val="top"/>
                                      <m:ctrlPr>
                                        <a:rPr lang="en-US" sz="1600" i="1">
                                          <a:latin typeface="Cambria Math"/>
                                        </a:rPr>
                                      </m:ctrlPr>
                                    </m:barPr>
                                    <m:e>
                                      <m:r>
                                        <a:rPr lang="en-US" sz="1600" i="1">
                                          <a:latin typeface="Cambria Math"/>
                                        </a:rPr>
                                        <m:t>𝑃</m:t>
                                      </m:r>
                                    </m:e>
                                  </m:bar>
                                </m:e>
                              </m:d>
                            </m:e>
                          </m:nary>
                        </m:num>
                        <m:den>
                          <m:rad>
                            <m:radPr>
                              <m:degHide m:val="on"/>
                              <m:ctrlPr>
                                <a:rPr lang="en-US" sz="1600" i="1">
                                  <a:latin typeface="Cambria Math"/>
                                </a:rPr>
                              </m:ctrlPr>
                            </m:radPr>
                            <m:deg/>
                            <m:e>
                              <m:nary>
                                <m:naryPr>
                                  <m:chr m:val="∑"/>
                                  <m:limLoc m:val="undOvr"/>
                                  <m:subHide m:val="on"/>
                                  <m:supHide m:val="on"/>
                                  <m:ctrlPr>
                                    <a:rPr lang="en-US" sz="1600" i="1">
                                      <a:latin typeface="Cambria Math"/>
                                    </a:rPr>
                                  </m:ctrlPr>
                                </m:naryPr>
                                <m:sub/>
                                <m:sup/>
                                <m:e>
                                  <m:sSup>
                                    <m:sSupPr>
                                      <m:ctrlPr>
                                        <a:rPr lang="en-US" sz="1600" i="1">
                                          <a:latin typeface="Cambria Math"/>
                                        </a:rPr>
                                      </m:ctrlPr>
                                    </m:sSupPr>
                                    <m:e>
                                      <m:d>
                                        <m:dPr>
                                          <m:ctrlPr>
                                            <a:rPr lang="en-US" sz="1600" i="1">
                                              <a:latin typeface="Cambria Math"/>
                                            </a:rPr>
                                          </m:ctrlPr>
                                        </m:dPr>
                                        <m:e>
                                          <m:sSub>
                                            <m:sSubPr>
                                              <m:ctrlPr>
                                                <a:rPr lang="en-US" sz="1600" i="1">
                                                  <a:latin typeface="Cambria Math"/>
                                                </a:rPr>
                                              </m:ctrlPr>
                                            </m:sSubPr>
                                            <m:e>
                                              <m:r>
                                                <a:rPr lang="en-US" sz="1600" i="1">
                                                  <a:latin typeface="Cambria Math"/>
                                                </a:rPr>
                                                <m:t>𝑀</m:t>
                                              </m:r>
                                            </m:e>
                                            <m:sub>
                                              <m:r>
                                                <a:rPr lang="en-US" sz="1600" i="1">
                                                  <a:latin typeface="Cambria Math"/>
                                                </a:rPr>
                                                <m:t>𝑖</m:t>
                                              </m:r>
                                            </m:sub>
                                          </m:sSub>
                                          <m:r>
                                            <a:rPr lang="en-US" sz="1600" i="1">
                                              <a:latin typeface="Cambria Math"/>
                                            </a:rPr>
                                            <m:t>−</m:t>
                                          </m:r>
                                          <m:bar>
                                            <m:barPr>
                                              <m:pos m:val="top"/>
                                              <m:ctrlPr>
                                                <a:rPr lang="en-US" sz="1600" i="1">
                                                  <a:latin typeface="Cambria Math"/>
                                                </a:rPr>
                                              </m:ctrlPr>
                                            </m:barPr>
                                            <m:e>
                                              <m:r>
                                                <a:rPr lang="en-US" sz="1600" i="1">
                                                  <a:latin typeface="Cambria Math"/>
                                                </a:rPr>
                                                <m:t>𝑀</m:t>
                                              </m:r>
                                            </m:e>
                                          </m:bar>
                                        </m:e>
                                      </m:d>
                                    </m:e>
                                    <m:sup>
                                      <m:r>
                                        <a:rPr lang="en-US" sz="1600" i="1">
                                          <a:latin typeface="Cambria Math"/>
                                        </a:rPr>
                                        <m:t>2</m:t>
                                      </m:r>
                                    </m:sup>
                                  </m:sSup>
                                  <m:nary>
                                    <m:naryPr>
                                      <m:chr m:val="∑"/>
                                      <m:limLoc m:val="undOvr"/>
                                      <m:subHide m:val="on"/>
                                      <m:supHide m:val="on"/>
                                      <m:ctrlPr>
                                        <a:rPr lang="en-US" sz="1600" i="1">
                                          <a:latin typeface="Cambria Math"/>
                                        </a:rPr>
                                      </m:ctrlPr>
                                    </m:naryPr>
                                    <m:sub/>
                                    <m:sup/>
                                    <m:e>
                                      <m:sSup>
                                        <m:sSupPr>
                                          <m:ctrlPr>
                                            <a:rPr lang="en-US" sz="1600" i="1">
                                              <a:latin typeface="Cambria Math"/>
                                            </a:rPr>
                                          </m:ctrlPr>
                                        </m:sSupPr>
                                        <m:e>
                                          <m:d>
                                            <m:dPr>
                                              <m:ctrlPr>
                                                <a:rPr lang="en-US" sz="1600" i="1">
                                                  <a:latin typeface="Cambria Math"/>
                                                </a:rPr>
                                              </m:ctrlPr>
                                            </m:dPr>
                                            <m:e>
                                              <m:sSub>
                                                <m:sSubPr>
                                                  <m:ctrlPr>
                                                    <a:rPr lang="en-US" sz="1600" i="1">
                                                      <a:latin typeface="Cambria Math"/>
                                                    </a:rPr>
                                                  </m:ctrlPr>
                                                </m:sSubPr>
                                                <m:e>
                                                  <m:r>
                                                    <a:rPr lang="en-US" sz="1600" i="1">
                                                      <a:latin typeface="Cambria Math"/>
                                                    </a:rPr>
                                                    <m:t>𝑃</m:t>
                                                  </m:r>
                                                </m:e>
                                                <m:sub>
                                                  <m:r>
                                                    <a:rPr lang="en-US" sz="1600" i="1">
                                                      <a:latin typeface="Cambria Math"/>
                                                    </a:rPr>
                                                    <m:t>𝑖</m:t>
                                                  </m:r>
                                                </m:sub>
                                              </m:sSub>
                                              <m:r>
                                                <a:rPr lang="en-US" sz="1600" i="1">
                                                  <a:latin typeface="Cambria Math"/>
                                                </a:rPr>
                                                <m:t>−</m:t>
                                              </m:r>
                                              <m:bar>
                                                <m:barPr>
                                                  <m:pos m:val="top"/>
                                                  <m:ctrlPr>
                                                    <a:rPr lang="en-US" sz="1600" i="1">
                                                      <a:latin typeface="Cambria Math"/>
                                                    </a:rPr>
                                                  </m:ctrlPr>
                                                </m:barPr>
                                                <m:e>
                                                  <m:r>
                                                    <a:rPr lang="en-US" sz="1600" i="1">
                                                      <a:latin typeface="Cambria Math"/>
                                                    </a:rPr>
                                                    <m:t>𝑃</m:t>
                                                  </m:r>
                                                </m:e>
                                              </m:bar>
                                            </m:e>
                                          </m:d>
                                        </m:e>
                                        <m:sup>
                                          <m:r>
                                            <a:rPr lang="en-US" sz="1600" i="1">
                                              <a:latin typeface="Cambria Math"/>
                                            </a:rPr>
                                            <m:t>2</m:t>
                                          </m:r>
                                        </m:sup>
                                      </m:sSup>
                                    </m:e>
                                  </m:nary>
                                </m:e>
                              </m:nary>
                            </m:e>
                          </m:rad>
                        </m:den>
                      </m:f>
                    </m:oMath>
                  </a14:m>
                  <a:r>
                    <a:rPr lang="en-US" sz="1600" dirty="0">
                      <a:latin typeface="Arial" panose="020B0604020202020204" pitchFamily="34" charset="0"/>
                      <a:cs typeface="Arial" panose="020B0604020202020204" pitchFamily="34" charset="0"/>
                    </a:rPr>
                    <a:t> </a:t>
                  </a:r>
                </a:p>
              </p:txBody>
            </p:sp>
          </mc:Choice>
          <mc:Fallback xmlns:mv="urn:schemas-microsoft-com:mac:vml" xmlns="">
            <p:sp>
              <p:nvSpPr>
                <p:cNvPr id="2" name="Rectangle 1"/>
                <p:cNvSpPr>
                  <a:spLocks noRot="1" noChangeAspect="1" noMove="1" noResize="1" noEditPoints="1" noAdjustHandles="1" noChangeArrowheads="1" noChangeShapeType="1" noTextEdit="1"/>
                </p:cNvSpPr>
                <p:nvPr/>
              </p:nvSpPr>
              <p:spPr>
                <a:xfrm>
                  <a:off x="4953000" y="851440"/>
                  <a:ext cx="2971800" cy="698333"/>
                </a:xfrm>
                <a:prstGeom prst="rect">
                  <a:avLst/>
                </a:prstGeom>
                <a:blipFill rotWithShape="1">
                  <a:blip r:embed="rId2"/>
                  <a:stretch>
                    <a:fillRect t="-33333" b="-50877"/>
                  </a:stretch>
                </a:blipFill>
              </p:spPr>
              <p:txBody>
                <a:bodyPr/>
                <a:lstStyle/>
                <a:p>
                  <a:r>
                    <a:rPr lang="en-US" dirty="0" smtClean="0">
                      <a:noFill/>
                    </a:rPr>
                    <a:t> </a:t>
                  </a:r>
                  <a:endParaRPr lang="en-US" dirty="0">
                    <a:noFill/>
                  </a:endParaRPr>
                </a:p>
              </p:txBody>
            </p:sp>
          </mc:Fallback>
        </mc:AlternateContent>
      </p:grpSp>
      <p:grpSp>
        <p:nvGrpSpPr>
          <p:cNvPr id="16" name="Group 15"/>
          <p:cNvGrpSpPr/>
          <p:nvPr/>
        </p:nvGrpSpPr>
        <p:grpSpPr>
          <a:xfrm>
            <a:off x="762000" y="3052268"/>
            <a:ext cx="6477000" cy="546753"/>
            <a:chOff x="838200" y="1549773"/>
            <a:chExt cx="6477000" cy="546753"/>
          </a:xfrm>
        </p:grpSpPr>
        <mc:AlternateContent xmlns:mc="http://schemas.openxmlformats.org/markup-compatibility/2006" xmlns:a14="http://schemas.microsoft.com/office/drawing/2010/main">
          <mc:Choice Requires="a14">
            <p:sp>
              <p:nvSpPr>
                <p:cNvPr id="10" name="Rectangle 9"/>
                <p:cNvSpPr/>
                <p:nvPr/>
              </p:nvSpPr>
              <p:spPr>
                <a:xfrm>
                  <a:off x="3962400" y="1549773"/>
                  <a:ext cx="3352800" cy="546753"/>
                </a:xfrm>
                <a:prstGeom prst="rect">
                  <a:avLst/>
                </a:prstGeom>
              </p:spPr>
              <p:txBody>
                <a:bodyPr wrap="square">
                  <a:spAutoFit/>
                </a:bodyPr>
                <a:lstStyle/>
                <a:p>
                  <a:r>
                    <a:rPr lang="en-US" sz="1600" dirty="0">
                      <a:latin typeface="Arial" panose="020B0604020202020204" pitchFamily="34" charset="0"/>
                      <a:cs typeface="Arial" panose="020B0604020202020204" pitchFamily="34" charset="0"/>
                    </a:rPr>
                    <a:t>	</a:t>
                  </a:r>
                  <a14:m>
                    <m:oMath xmlns:m="http://schemas.openxmlformats.org/officeDocument/2006/math">
                      <m:r>
                        <a:rPr lang="en-US" sz="1600" i="1">
                          <a:latin typeface="Cambria Math"/>
                        </a:rPr>
                        <m:t>𝐹𝐵</m:t>
                      </m:r>
                      <m:r>
                        <a:rPr lang="en-US" sz="1600" i="1">
                          <a:latin typeface="Cambria Math"/>
                        </a:rPr>
                        <m:t>=2</m:t>
                      </m:r>
                      <m:f>
                        <m:fPr>
                          <m:ctrlPr>
                            <a:rPr lang="en-US" sz="1600" i="1">
                              <a:latin typeface="Cambria Math"/>
                            </a:rPr>
                          </m:ctrlPr>
                        </m:fPr>
                        <m:num>
                          <m:d>
                            <m:dPr>
                              <m:ctrlPr>
                                <a:rPr lang="en-US" sz="1600" i="1">
                                  <a:latin typeface="Cambria Math"/>
                                </a:rPr>
                              </m:ctrlPr>
                            </m:dPr>
                            <m:e>
                              <m:bar>
                                <m:barPr>
                                  <m:pos m:val="top"/>
                                  <m:ctrlPr>
                                    <a:rPr lang="en-US" sz="1600" i="1">
                                      <a:latin typeface="Cambria Math"/>
                                    </a:rPr>
                                  </m:ctrlPr>
                                </m:barPr>
                                <m:e>
                                  <m:r>
                                    <a:rPr lang="en-US" sz="1600" i="1">
                                      <a:latin typeface="Cambria Math"/>
                                    </a:rPr>
                                    <m:t>𝑃</m:t>
                                  </m:r>
                                </m:e>
                              </m:bar>
                              <m:r>
                                <a:rPr lang="en-US" sz="1600" i="1">
                                  <a:latin typeface="Cambria Math"/>
                                </a:rPr>
                                <m:t>−</m:t>
                              </m:r>
                              <m:bar>
                                <m:barPr>
                                  <m:pos m:val="top"/>
                                  <m:ctrlPr>
                                    <a:rPr lang="en-US" sz="1600" i="1">
                                      <a:latin typeface="Cambria Math"/>
                                    </a:rPr>
                                  </m:ctrlPr>
                                </m:barPr>
                                <m:e>
                                  <m:r>
                                    <a:rPr lang="en-US" sz="1600" i="1">
                                      <a:latin typeface="Cambria Math"/>
                                    </a:rPr>
                                    <m:t>𝑀</m:t>
                                  </m:r>
                                </m:e>
                              </m:bar>
                            </m:e>
                          </m:d>
                        </m:num>
                        <m:den>
                          <m:d>
                            <m:dPr>
                              <m:ctrlPr>
                                <a:rPr lang="en-US" sz="1600" i="1">
                                  <a:latin typeface="Cambria Math"/>
                                </a:rPr>
                              </m:ctrlPr>
                            </m:dPr>
                            <m:e>
                              <m:bar>
                                <m:barPr>
                                  <m:pos m:val="top"/>
                                  <m:ctrlPr>
                                    <a:rPr lang="en-US" sz="1600" i="1">
                                      <a:latin typeface="Cambria Math"/>
                                    </a:rPr>
                                  </m:ctrlPr>
                                </m:barPr>
                                <m:e>
                                  <m:r>
                                    <a:rPr lang="en-US" sz="1600" i="1">
                                      <a:latin typeface="Cambria Math"/>
                                    </a:rPr>
                                    <m:t>𝑃</m:t>
                                  </m:r>
                                </m:e>
                              </m:bar>
                              <m:r>
                                <a:rPr lang="en-US" sz="1600" i="1">
                                  <a:latin typeface="Cambria Math"/>
                                </a:rPr>
                                <m:t>+</m:t>
                              </m:r>
                              <m:bar>
                                <m:barPr>
                                  <m:pos m:val="top"/>
                                  <m:ctrlPr>
                                    <a:rPr lang="en-US" sz="1600" i="1">
                                      <a:latin typeface="Cambria Math"/>
                                    </a:rPr>
                                  </m:ctrlPr>
                                </m:barPr>
                                <m:e>
                                  <m:r>
                                    <a:rPr lang="en-US" sz="1600" i="1">
                                      <a:latin typeface="Cambria Math"/>
                                    </a:rPr>
                                    <m:t>𝑀</m:t>
                                  </m:r>
                                </m:e>
                              </m:bar>
                            </m:e>
                          </m:d>
                        </m:den>
                      </m:f>
                    </m:oMath>
                  </a14:m>
                  <a:r>
                    <a:rPr lang="en-US" sz="1600" dirty="0">
                      <a:latin typeface="Arial" panose="020B0604020202020204" pitchFamily="34" charset="0"/>
                      <a:cs typeface="Arial" panose="020B0604020202020204" pitchFamily="34" charset="0"/>
                    </a:rPr>
                    <a:t> 	</a:t>
                  </a:r>
                </a:p>
              </p:txBody>
            </p:sp>
          </mc:Choice>
          <mc:Fallback xmlns:mv="urn:schemas-microsoft-com:mac:vml" xmlns="">
            <p:sp>
              <p:nvSpPr>
                <p:cNvPr id="10" name="Rectangle 9"/>
                <p:cNvSpPr>
                  <a:spLocks noRot="1" noChangeAspect="1" noMove="1" noResize="1" noEditPoints="1" noAdjustHandles="1" noChangeArrowheads="1" noChangeShapeType="1" noTextEdit="1"/>
                </p:cNvSpPr>
                <p:nvPr/>
              </p:nvSpPr>
              <p:spPr>
                <a:xfrm>
                  <a:off x="3962400" y="1549773"/>
                  <a:ext cx="3352800" cy="546753"/>
                </a:xfrm>
                <a:prstGeom prst="rect">
                  <a:avLst/>
                </a:prstGeom>
                <a:blipFill rotWithShape="1">
                  <a:blip r:embed="rId3"/>
                  <a:stretch>
                    <a:fillRect/>
                  </a:stretch>
                </a:blipFill>
              </p:spPr>
              <p:txBody>
                <a:bodyPr/>
                <a:lstStyle/>
                <a:p>
                  <a:r>
                    <a:rPr lang="en-US">
                      <a:noFill/>
                    </a:rPr>
                    <a:t> </a:t>
                  </a:r>
                </a:p>
              </p:txBody>
            </p:sp>
          </mc:Fallback>
        </mc:AlternateContent>
        <p:sp>
          <p:nvSpPr>
            <p:cNvPr id="15" name="Rectangle 14"/>
            <p:cNvSpPr/>
            <p:nvPr/>
          </p:nvSpPr>
          <p:spPr>
            <a:xfrm>
              <a:off x="838200" y="1600200"/>
              <a:ext cx="1973617" cy="338554"/>
            </a:xfrm>
            <a:prstGeom prst="rect">
              <a:avLst/>
            </a:prstGeom>
          </p:spPr>
          <p:txBody>
            <a:bodyPr wrap="none">
              <a:spAutoFit/>
            </a:bodyPr>
            <a:lstStyle/>
            <a:p>
              <a:pPr marL="457200" lvl="0" indent="-457200" eaLnBrk="0" hangingPunct="0">
                <a:spcBef>
                  <a:spcPct val="40000"/>
                </a:spcBef>
                <a:buClr>
                  <a:prstClr val="black"/>
                </a:buClr>
              </a:pPr>
              <a:r>
                <a:rPr lang="en-US" sz="1600" dirty="0" smtClean="0">
                  <a:solidFill>
                    <a:prstClr val="black"/>
                  </a:solidFill>
                  <a:latin typeface="Arial" panose="020B0604020202020204" pitchFamily="34" charset="0"/>
                  <a:cs typeface="Arial" panose="020B0604020202020204" pitchFamily="34" charset="0"/>
                </a:rPr>
                <a:t>Fractional bias (FB)</a:t>
              </a:r>
            </a:p>
          </p:txBody>
        </p:sp>
      </p:grpSp>
      <p:grpSp>
        <p:nvGrpSpPr>
          <p:cNvPr id="19" name="Group 18"/>
          <p:cNvGrpSpPr/>
          <p:nvPr/>
        </p:nvGrpSpPr>
        <p:grpSpPr>
          <a:xfrm>
            <a:off x="762000" y="3733800"/>
            <a:ext cx="7467600" cy="516745"/>
            <a:chOff x="685800" y="2241702"/>
            <a:chExt cx="7467600" cy="516745"/>
          </a:xfrm>
        </p:grpSpPr>
        <mc:AlternateContent xmlns:mc="http://schemas.openxmlformats.org/markup-compatibility/2006" xmlns:a14="http://schemas.microsoft.com/office/drawing/2010/main">
          <mc:Choice Requires="a14">
            <p:sp>
              <p:nvSpPr>
                <p:cNvPr id="11" name="Rectangle 10"/>
                <p:cNvSpPr/>
                <p:nvPr/>
              </p:nvSpPr>
              <p:spPr>
                <a:xfrm>
                  <a:off x="4724400" y="2241702"/>
                  <a:ext cx="3429000" cy="516745"/>
                </a:xfrm>
                <a:prstGeom prst="rect">
                  <a:avLst/>
                </a:prstGeom>
              </p:spPr>
              <p:txBody>
                <a:bodyPr wrap="square">
                  <a:spAutoFit/>
                </a:bodyPr>
                <a:lstStyle/>
                <a:p>
                  <a14:m>
                    <m:oMath xmlns:m="http://schemas.openxmlformats.org/officeDocument/2006/math">
                      <m:r>
                        <a:rPr lang="en-US" sz="1600" i="1">
                          <a:latin typeface="Cambria Math"/>
                        </a:rPr>
                        <m:t>𝐹𝑀𝑆</m:t>
                      </m:r>
                      <m:r>
                        <a:rPr lang="en-US" sz="1600" i="1">
                          <a:latin typeface="Cambria Math"/>
                        </a:rPr>
                        <m:t>=100</m:t>
                      </m:r>
                      <m:f>
                        <m:fPr>
                          <m:ctrlPr>
                            <a:rPr lang="en-US" sz="1600" i="1">
                              <a:latin typeface="Cambria Math"/>
                            </a:rPr>
                          </m:ctrlPr>
                        </m:fPr>
                        <m:num>
                          <m:sSub>
                            <m:sSubPr>
                              <m:ctrlPr>
                                <a:rPr lang="en-US" sz="1600" i="1">
                                  <a:latin typeface="Cambria Math"/>
                                </a:rPr>
                              </m:ctrlPr>
                            </m:sSubPr>
                            <m:e>
                              <m:r>
                                <a:rPr lang="en-US" sz="1600" i="1">
                                  <a:latin typeface="Cambria Math"/>
                                </a:rPr>
                                <m:t>𝑁</m:t>
                              </m:r>
                            </m:e>
                            <m:sub>
                              <m:r>
                                <a:rPr lang="en-US" sz="1600" i="1">
                                  <a:latin typeface="Cambria Math"/>
                                </a:rPr>
                                <m:t>𝑝</m:t>
                              </m:r>
                            </m:sub>
                          </m:sSub>
                          <m:r>
                            <a:rPr lang="en-US" sz="1600" i="1">
                              <a:latin typeface="Cambria Math"/>
                            </a:rPr>
                            <m:t>∩</m:t>
                          </m:r>
                          <m:sSub>
                            <m:sSubPr>
                              <m:ctrlPr>
                                <a:rPr lang="en-US" sz="1600" i="1">
                                  <a:latin typeface="Cambria Math"/>
                                </a:rPr>
                              </m:ctrlPr>
                            </m:sSubPr>
                            <m:e>
                              <m:r>
                                <a:rPr lang="en-US" sz="1600" i="1">
                                  <a:latin typeface="Cambria Math"/>
                                </a:rPr>
                                <m:t>𝑁</m:t>
                              </m:r>
                            </m:e>
                            <m:sub>
                              <m:r>
                                <a:rPr lang="en-US" sz="1600" i="1">
                                  <a:latin typeface="Cambria Math"/>
                                </a:rPr>
                                <m:t>𝑚</m:t>
                              </m:r>
                            </m:sub>
                          </m:sSub>
                        </m:num>
                        <m:den>
                          <m:sSub>
                            <m:sSubPr>
                              <m:ctrlPr>
                                <a:rPr lang="en-US" sz="1600" i="1">
                                  <a:latin typeface="Cambria Math"/>
                                </a:rPr>
                              </m:ctrlPr>
                            </m:sSubPr>
                            <m:e>
                              <m:r>
                                <a:rPr lang="en-US" sz="1600" i="1">
                                  <a:latin typeface="Cambria Math"/>
                                </a:rPr>
                                <m:t>𝑁</m:t>
                              </m:r>
                            </m:e>
                            <m:sub>
                              <m:r>
                                <a:rPr lang="en-US" sz="1600" i="1">
                                  <a:latin typeface="Cambria Math"/>
                                </a:rPr>
                                <m:t>𝑝</m:t>
                              </m:r>
                            </m:sub>
                          </m:sSub>
                          <m:r>
                            <a:rPr lang="en-US" sz="1600" i="1">
                              <a:latin typeface="Cambria Math"/>
                            </a:rPr>
                            <m:t>∪</m:t>
                          </m:r>
                          <m:sSub>
                            <m:sSubPr>
                              <m:ctrlPr>
                                <a:rPr lang="en-US" sz="1600" i="1">
                                  <a:latin typeface="Cambria Math"/>
                                </a:rPr>
                              </m:ctrlPr>
                            </m:sSubPr>
                            <m:e>
                              <m:r>
                                <a:rPr lang="en-US" sz="1600" i="1">
                                  <a:latin typeface="Cambria Math"/>
                                </a:rPr>
                                <m:t>𝑁</m:t>
                              </m:r>
                            </m:e>
                            <m:sub>
                              <m:r>
                                <a:rPr lang="en-US" sz="1600" i="1">
                                  <a:latin typeface="Cambria Math"/>
                                </a:rPr>
                                <m:t>𝑚</m:t>
                              </m:r>
                            </m:sub>
                          </m:sSub>
                        </m:den>
                      </m:f>
                    </m:oMath>
                  </a14:m>
                  <a:r>
                    <a:rPr lang="en-US" sz="1600" dirty="0">
                      <a:latin typeface="Arial" panose="020B0604020202020204" pitchFamily="34" charset="0"/>
                      <a:cs typeface="Arial" panose="020B0604020202020204" pitchFamily="34" charset="0"/>
                    </a:rPr>
                    <a:t> </a:t>
                  </a:r>
                </a:p>
              </p:txBody>
            </p:sp>
          </mc:Choice>
          <mc:Fallback xmlns:mv="urn:schemas-microsoft-com:mac:vml" xmlns="">
            <p:sp>
              <p:nvSpPr>
                <p:cNvPr id="11" name="Rectangle 10"/>
                <p:cNvSpPr>
                  <a:spLocks noRot="1" noChangeAspect="1" noMove="1" noResize="1" noEditPoints="1" noAdjustHandles="1" noChangeArrowheads="1" noChangeShapeType="1" noTextEdit="1"/>
                </p:cNvSpPr>
                <p:nvPr/>
              </p:nvSpPr>
              <p:spPr>
                <a:xfrm>
                  <a:off x="4724400" y="2241702"/>
                  <a:ext cx="3429000" cy="516745"/>
                </a:xfrm>
                <a:prstGeom prst="rect">
                  <a:avLst/>
                </a:prstGeom>
                <a:blipFill rotWithShape="1">
                  <a:blip r:embed="rId4"/>
                  <a:stretch>
                    <a:fillRect/>
                  </a:stretch>
                </a:blipFill>
              </p:spPr>
              <p:txBody>
                <a:bodyPr/>
                <a:lstStyle/>
                <a:p>
                  <a:r>
                    <a:rPr lang="en-US">
                      <a:noFill/>
                    </a:rPr>
                    <a:t> </a:t>
                  </a:r>
                </a:p>
              </p:txBody>
            </p:sp>
          </mc:Fallback>
        </mc:AlternateContent>
        <p:sp>
          <p:nvSpPr>
            <p:cNvPr id="18" name="Rectangle 17"/>
            <p:cNvSpPr/>
            <p:nvPr/>
          </p:nvSpPr>
          <p:spPr>
            <a:xfrm>
              <a:off x="685800" y="2286000"/>
              <a:ext cx="4572000" cy="338554"/>
            </a:xfrm>
            <a:prstGeom prst="rect">
              <a:avLst/>
            </a:prstGeom>
          </p:spPr>
          <p:txBody>
            <a:bodyPr>
              <a:spAutoFit/>
            </a:bodyPr>
            <a:lstStyle/>
            <a:p>
              <a:pPr marL="457200" lvl="0" indent="-457200" eaLnBrk="0" hangingPunct="0">
                <a:spcBef>
                  <a:spcPct val="40000"/>
                </a:spcBef>
                <a:buClr>
                  <a:prstClr val="black"/>
                </a:buClr>
              </a:pPr>
              <a:r>
                <a:rPr lang="en-US" sz="1600" dirty="0" smtClean="0">
                  <a:solidFill>
                    <a:prstClr val="black"/>
                  </a:solidFill>
                  <a:latin typeface="Arial" panose="020B0604020202020204" pitchFamily="34" charset="0"/>
                  <a:cs typeface="Arial" panose="020B0604020202020204" pitchFamily="34" charset="0"/>
                </a:rPr>
                <a:t>Figure of merit in space (FMS; %) </a:t>
              </a:r>
            </a:p>
          </p:txBody>
        </p:sp>
      </p:grpSp>
      <p:grpSp>
        <p:nvGrpSpPr>
          <p:cNvPr id="21" name="Group 20"/>
          <p:cNvGrpSpPr/>
          <p:nvPr/>
        </p:nvGrpSpPr>
        <p:grpSpPr>
          <a:xfrm>
            <a:off x="762000" y="4450422"/>
            <a:ext cx="7239000" cy="350178"/>
            <a:chOff x="685800" y="2997200"/>
            <a:chExt cx="7239000" cy="350178"/>
          </a:xfrm>
        </p:grpSpPr>
        <mc:AlternateContent xmlns:mc="http://schemas.openxmlformats.org/markup-compatibility/2006" xmlns:a14="http://schemas.microsoft.com/office/drawing/2010/main">
          <mc:Choice Requires="a14">
            <p:sp>
              <p:nvSpPr>
                <p:cNvPr id="12" name="Rectangle 11"/>
                <p:cNvSpPr/>
                <p:nvPr/>
              </p:nvSpPr>
              <p:spPr>
                <a:xfrm>
                  <a:off x="4724400" y="3008824"/>
                  <a:ext cx="3200400" cy="338554"/>
                </a:xfrm>
                <a:prstGeom prst="rect">
                  <a:avLst/>
                </a:prstGeom>
              </p:spPr>
              <p:txBody>
                <a:bodyPr wrap="square">
                  <a:spAutoFit/>
                </a:bodyPr>
                <a:lstStyle/>
                <a:p>
                  <a14:m>
                    <m:oMath xmlns:m="http://schemas.openxmlformats.org/officeDocument/2006/math">
                      <m:r>
                        <a:rPr lang="en-US" sz="1600" i="1">
                          <a:latin typeface="Cambria Math"/>
                        </a:rPr>
                        <m:t>𝐾𝑆𝑃</m:t>
                      </m:r>
                      <m:r>
                        <a:rPr lang="en-US" sz="1600" i="1">
                          <a:latin typeface="Cambria Math"/>
                        </a:rPr>
                        <m:t>=</m:t>
                      </m:r>
                      <m:r>
                        <a:rPr lang="en-US" sz="1600" i="1">
                          <a:latin typeface="Cambria Math"/>
                        </a:rPr>
                        <m:t>𝑀𝑎𝑥</m:t>
                      </m:r>
                      <m:d>
                        <m:dPr>
                          <m:begChr m:val="|"/>
                          <m:endChr m:val="|"/>
                          <m:ctrlPr>
                            <a:rPr lang="en-US" sz="1600" i="1">
                              <a:latin typeface="Cambria Math"/>
                            </a:rPr>
                          </m:ctrlPr>
                        </m:dPr>
                        <m:e>
                          <m:r>
                            <a:rPr lang="en-US" sz="1600" i="1">
                              <a:latin typeface="Cambria Math"/>
                            </a:rPr>
                            <m:t>𝐷</m:t>
                          </m:r>
                          <m:d>
                            <m:dPr>
                              <m:ctrlPr>
                                <a:rPr lang="en-US" sz="1600" i="1">
                                  <a:latin typeface="Cambria Math"/>
                                </a:rPr>
                              </m:ctrlPr>
                            </m:dPr>
                            <m:e>
                              <m:sSub>
                                <m:sSubPr>
                                  <m:ctrlPr>
                                    <a:rPr lang="en-US" sz="1600" i="1">
                                      <a:latin typeface="Cambria Math"/>
                                    </a:rPr>
                                  </m:ctrlPr>
                                </m:sSubPr>
                                <m:e>
                                  <m:r>
                                    <a:rPr lang="en-US" sz="1600" i="1">
                                      <a:latin typeface="Cambria Math"/>
                                    </a:rPr>
                                    <m:t>𝑀</m:t>
                                  </m:r>
                                </m:e>
                                <m:sub>
                                  <m:r>
                                    <a:rPr lang="en-US" sz="1600" i="1">
                                      <a:latin typeface="Cambria Math"/>
                                    </a:rPr>
                                    <m:t>𝑘</m:t>
                                  </m:r>
                                </m:sub>
                              </m:sSub>
                            </m:e>
                          </m:d>
                          <m:r>
                            <a:rPr lang="en-US" sz="1600" i="1">
                              <a:latin typeface="Cambria Math"/>
                            </a:rPr>
                            <m:t>−</m:t>
                          </m:r>
                          <m:r>
                            <a:rPr lang="en-US" sz="1600" i="1">
                              <a:latin typeface="Cambria Math"/>
                            </a:rPr>
                            <m:t>𝐷</m:t>
                          </m:r>
                          <m:d>
                            <m:dPr>
                              <m:ctrlPr>
                                <a:rPr lang="en-US" sz="1600" i="1">
                                  <a:latin typeface="Cambria Math"/>
                                </a:rPr>
                              </m:ctrlPr>
                            </m:dPr>
                            <m:e>
                              <m:sSub>
                                <m:sSubPr>
                                  <m:ctrlPr>
                                    <a:rPr lang="en-US" sz="1600" i="1">
                                      <a:latin typeface="Cambria Math"/>
                                    </a:rPr>
                                  </m:ctrlPr>
                                </m:sSubPr>
                                <m:e>
                                  <m:r>
                                    <a:rPr lang="en-US" sz="1600" i="1">
                                      <a:latin typeface="Cambria Math"/>
                                    </a:rPr>
                                    <m:t>𝑃</m:t>
                                  </m:r>
                                </m:e>
                                <m:sub>
                                  <m:r>
                                    <a:rPr lang="en-US" sz="1600" i="1">
                                      <a:latin typeface="Cambria Math"/>
                                    </a:rPr>
                                    <m:t>𝑘</m:t>
                                  </m:r>
                                </m:sub>
                              </m:sSub>
                            </m:e>
                          </m:d>
                        </m:e>
                      </m:d>
                    </m:oMath>
                  </a14:m>
                  <a:r>
                    <a:rPr lang="en-US" sz="1600" dirty="0" smtClean="0">
                      <a:latin typeface="Arial" panose="020B0604020202020204" pitchFamily="34" charset="0"/>
                      <a:cs typeface="Arial" panose="020B0604020202020204" pitchFamily="34" charset="0"/>
                    </a:rPr>
                    <a:t> </a:t>
                  </a:r>
                  <a:endParaRPr lang="en-US" sz="1600" dirty="0">
                    <a:latin typeface="Arial" panose="020B0604020202020204" pitchFamily="34" charset="0"/>
                    <a:cs typeface="Arial" panose="020B0604020202020204" pitchFamily="34" charset="0"/>
                  </a:endParaRPr>
                </a:p>
              </p:txBody>
            </p:sp>
          </mc:Choice>
          <mc:Fallback xmlns:mv="urn:schemas-microsoft-com:mac:vml" xmlns="">
            <p:sp>
              <p:nvSpPr>
                <p:cNvPr id="12" name="Rectangle 11"/>
                <p:cNvSpPr>
                  <a:spLocks noRot="1" noChangeAspect="1" noMove="1" noResize="1" noEditPoints="1" noAdjustHandles="1" noChangeArrowheads="1" noChangeShapeType="1" noTextEdit="1"/>
                </p:cNvSpPr>
                <p:nvPr/>
              </p:nvSpPr>
              <p:spPr>
                <a:xfrm>
                  <a:off x="4724400" y="3008824"/>
                  <a:ext cx="3200400" cy="338554"/>
                </a:xfrm>
                <a:prstGeom prst="rect">
                  <a:avLst/>
                </a:prstGeom>
                <a:blipFill rotWithShape="1">
                  <a:blip r:embed="rId5"/>
                  <a:stretch>
                    <a:fillRect b="-1818"/>
                  </a:stretch>
                </a:blipFill>
              </p:spPr>
              <p:txBody>
                <a:bodyPr/>
                <a:lstStyle/>
                <a:p>
                  <a:r>
                    <a:rPr lang="en-US">
                      <a:noFill/>
                    </a:rPr>
                    <a:t> </a:t>
                  </a:r>
                </a:p>
              </p:txBody>
            </p:sp>
          </mc:Fallback>
        </mc:AlternateContent>
        <p:sp>
          <p:nvSpPr>
            <p:cNvPr id="20" name="Rectangle 19"/>
            <p:cNvSpPr/>
            <p:nvPr/>
          </p:nvSpPr>
          <p:spPr>
            <a:xfrm>
              <a:off x="685800" y="2997200"/>
              <a:ext cx="4572000" cy="338554"/>
            </a:xfrm>
            <a:prstGeom prst="rect">
              <a:avLst/>
            </a:prstGeom>
          </p:spPr>
          <p:txBody>
            <a:bodyPr>
              <a:spAutoFit/>
            </a:bodyPr>
            <a:lstStyle/>
            <a:p>
              <a:pPr marL="457200" lvl="0" indent="-457200" eaLnBrk="0" hangingPunct="0">
                <a:spcBef>
                  <a:spcPct val="40000"/>
                </a:spcBef>
                <a:buClr>
                  <a:prstClr val="black"/>
                </a:buClr>
              </a:pPr>
              <a:r>
                <a:rPr lang="en-US" sz="1600" dirty="0" err="1" smtClean="0">
                  <a:solidFill>
                    <a:prstClr val="black"/>
                  </a:solidFill>
                  <a:latin typeface="Arial" panose="020B0604020202020204" pitchFamily="34" charset="0"/>
                  <a:cs typeface="Arial" panose="020B0604020202020204" pitchFamily="34" charset="0"/>
                </a:rPr>
                <a:t>Kolmogorov</a:t>
              </a:r>
              <a:r>
                <a:rPr lang="en-US" sz="1600" dirty="0" smtClean="0">
                  <a:solidFill>
                    <a:prstClr val="black"/>
                  </a:solidFill>
                  <a:latin typeface="Arial" panose="020B0604020202020204" pitchFamily="34" charset="0"/>
                  <a:cs typeface="Arial" panose="020B0604020202020204" pitchFamily="34" charset="0"/>
                </a:rPr>
                <a:t>-Smirnov parameter (KSP; %) </a:t>
              </a:r>
            </a:p>
          </p:txBody>
        </p:sp>
      </p:grpSp>
      <p:sp>
        <p:nvSpPr>
          <p:cNvPr id="22" name="Rectangle 21"/>
          <p:cNvSpPr/>
          <p:nvPr/>
        </p:nvSpPr>
        <p:spPr>
          <a:xfrm>
            <a:off x="762000" y="4991826"/>
            <a:ext cx="7467600" cy="738664"/>
          </a:xfrm>
          <a:prstGeom prst="rect">
            <a:avLst/>
          </a:prstGeom>
        </p:spPr>
        <p:txBody>
          <a:bodyPr wrap="square">
            <a:spAutoFit/>
          </a:bodyPr>
          <a:lstStyle/>
          <a:p>
            <a:pPr marL="457200" lvl="0" indent="-457200" eaLnBrk="0" hangingPunct="0">
              <a:spcBef>
                <a:spcPts val="0"/>
              </a:spcBef>
              <a:buClr>
                <a:prstClr val="black"/>
              </a:buClr>
            </a:pPr>
            <a:r>
              <a:rPr lang="en-US" sz="1400" i="1" dirty="0" smtClean="0">
                <a:solidFill>
                  <a:prstClr val="black"/>
                </a:solidFill>
                <a:latin typeface="Arial" panose="020B0604020202020204" pitchFamily="34" charset="0"/>
                <a:cs typeface="Arial" panose="020B0604020202020204" pitchFamily="34" charset="0"/>
              </a:rPr>
              <a:t>NOTE: “M” – measured tracer concentrations </a:t>
            </a:r>
          </a:p>
          <a:p>
            <a:pPr marL="457200" lvl="0" indent="-457200" eaLnBrk="0" hangingPunct="0">
              <a:spcBef>
                <a:spcPts val="0"/>
              </a:spcBef>
              <a:buClr>
                <a:prstClr val="black"/>
              </a:buClr>
            </a:pPr>
            <a:r>
              <a:rPr lang="en-US" sz="1400" i="1" dirty="0" smtClean="0">
                <a:solidFill>
                  <a:prstClr val="black"/>
                </a:solidFill>
                <a:latin typeface="Arial" panose="020B0604020202020204" pitchFamily="34" charset="0"/>
                <a:cs typeface="Arial" panose="020B0604020202020204" pitchFamily="34" charset="0"/>
              </a:rPr>
              <a:t>            “P”  – predicted tracer concentrations</a:t>
            </a:r>
          </a:p>
          <a:p>
            <a:pPr marL="457200" lvl="0" indent="-457200" eaLnBrk="0" hangingPunct="0">
              <a:spcBef>
                <a:spcPts val="0"/>
              </a:spcBef>
              <a:buClr>
                <a:prstClr val="black"/>
              </a:buClr>
            </a:pPr>
            <a:r>
              <a:rPr lang="en-US" sz="1400" i="1" dirty="0" smtClean="0">
                <a:solidFill>
                  <a:prstClr val="black"/>
                </a:solidFill>
                <a:latin typeface="Arial" panose="020B0604020202020204" pitchFamily="34" charset="0"/>
                <a:cs typeface="Arial" panose="020B0604020202020204" pitchFamily="34" charset="0"/>
              </a:rPr>
              <a:t>	    N is number of samples and “D” is the cumulative distribution</a:t>
            </a:r>
          </a:p>
        </p:txBody>
      </p:sp>
      <p:pic>
        <p:nvPicPr>
          <p:cNvPr id="23"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1219200"/>
            <a:ext cx="6821487" cy="841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 name="Picture 2" descr="Cooperative Institute for Climate &amp; Satellites - Maryland"/>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05601" y="45720"/>
            <a:ext cx="1009997" cy="548640"/>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C:\Users\fantine.ngan\Documents\Dropbox\shared-FN\group-photo\hysplit.tif"/>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924800" y="694426"/>
            <a:ext cx="1307994" cy="54864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7078734" y="1470610"/>
            <a:ext cx="1495922" cy="338554"/>
          </a:xfrm>
          <a:prstGeom prst="rect">
            <a:avLst/>
          </a:prstGeom>
        </p:spPr>
        <p:txBody>
          <a:bodyPr wrap="none">
            <a:spAutoFit/>
          </a:bodyPr>
          <a:lstStyle/>
          <a:p>
            <a:r>
              <a:rPr lang="en-US" sz="1600" dirty="0" smtClean="0">
                <a:latin typeface="Arial" panose="020B0604020202020204" pitchFamily="34" charset="0"/>
                <a:cs typeface="Arial" panose="020B0604020202020204" pitchFamily="34" charset="0"/>
              </a:rPr>
              <a:t>(</a:t>
            </a:r>
            <a:r>
              <a:rPr lang="en-US" sz="1600" dirty="0" err="1" smtClean="0">
                <a:latin typeface="Arial" panose="020B0604020202020204" pitchFamily="34" charset="0"/>
                <a:cs typeface="Arial" panose="020B0604020202020204" pitchFamily="34" charset="0"/>
              </a:rPr>
              <a:t>Draxler</a:t>
            </a:r>
            <a:r>
              <a:rPr lang="en-US" sz="1600" dirty="0" smtClean="0">
                <a:latin typeface="Arial" panose="020B0604020202020204" pitchFamily="34" charset="0"/>
                <a:cs typeface="Arial" panose="020B0604020202020204" pitchFamily="34" charset="0"/>
              </a:rPr>
              <a:t> 2006)</a:t>
            </a:r>
            <a:endParaRPr lang="en-US" sz="1600" dirty="0"/>
          </a:p>
        </p:txBody>
      </p:sp>
    </p:spTree>
    <p:extLst>
      <p:ext uri="{BB962C8B-B14F-4D97-AF65-F5344CB8AC3E}">
        <p14:creationId xmlns:p14="http://schemas.microsoft.com/office/powerpoint/2010/main" val="2342687561"/>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gradFill>
          <a:gsLst>
            <a:gs pos="0">
              <a:srgbClr val="87C1F5"/>
            </a:gs>
            <a:gs pos="60000">
              <a:schemeClr val="accent1">
                <a:lumMod val="20000"/>
                <a:lumOff val="80000"/>
              </a:schemeClr>
            </a:gs>
            <a:gs pos="100000">
              <a:schemeClr val="accent5">
                <a:lumMod val="20000"/>
                <a:lumOff val="80000"/>
              </a:schemeClr>
            </a:gs>
          </a:gsLst>
          <a:lin ang="5400000" scaled="0"/>
        </a:gra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99D3CB6A-0C85-43E4-B053-7DFC942F1C20}" type="slidenum">
              <a:rPr lang="en-US" altLang="ko-KR" smtClean="0"/>
              <a:pPr/>
              <a:t>9</a:t>
            </a:fld>
            <a:endParaRPr lang="en-US" altLang="ko-KR"/>
          </a:p>
        </p:txBody>
      </p:sp>
      <p:sp>
        <p:nvSpPr>
          <p:cNvPr id="23" name="TextBox 22"/>
          <p:cNvSpPr txBox="1"/>
          <p:nvPr/>
        </p:nvSpPr>
        <p:spPr>
          <a:xfrm>
            <a:off x="381000" y="76200"/>
            <a:ext cx="8763000" cy="83099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solidFill>
                  <a:prstClr val="black"/>
                </a:solidFill>
                <a:effectLst/>
                <a:uLnTx/>
                <a:uFillTx/>
                <a:latin typeface="Calibri"/>
                <a:ea typeface="+mn-ea"/>
              </a:rPr>
              <a:t>Dispersion results using different grid spacing (3-km, 1-km &amp; 333-m) and coupling approaches (inline and offline</a:t>
            </a:r>
            <a:r>
              <a:rPr kumimoji="0" lang="en-US" sz="2400" kern="0" dirty="0" smtClean="0">
                <a:solidFill>
                  <a:prstClr val="black"/>
                </a:solidFill>
                <a:latin typeface="Calibri"/>
                <a:ea typeface="+mn-ea"/>
              </a:rPr>
              <a:t>)</a:t>
            </a:r>
            <a:endParaRPr kumimoji="0" lang="en-US" sz="2400" b="1" i="0" u="sng" strike="noStrike" kern="0" cap="none" spc="0" normalizeH="0" baseline="0" noProof="0" dirty="0" smtClean="0">
              <a:ln>
                <a:noFill/>
              </a:ln>
              <a:solidFill>
                <a:prstClr val="black"/>
              </a:solidFill>
              <a:effectLst/>
              <a:uLnTx/>
              <a:uFillTx/>
              <a:latin typeface="Calibri"/>
              <a:ea typeface="+mn-ea"/>
            </a:endParaRPr>
          </a:p>
        </p:txBody>
      </p:sp>
      <p:sp>
        <p:nvSpPr>
          <p:cNvPr id="10" name="Rectangle 9"/>
          <p:cNvSpPr/>
          <p:nvPr/>
        </p:nvSpPr>
        <p:spPr>
          <a:xfrm>
            <a:off x="762000" y="5638800"/>
            <a:ext cx="7234761" cy="738664"/>
          </a:xfrm>
          <a:prstGeom prst="rect">
            <a:avLst/>
          </a:prstGeom>
        </p:spPr>
        <p:txBody>
          <a:bodyPr wrap="square">
            <a:spAutoFit/>
          </a:bodyPr>
          <a:lstStyle/>
          <a:p>
            <a:r>
              <a:rPr lang="en-US" sz="1400" dirty="0" smtClean="0">
                <a:latin typeface="+mn-lt"/>
                <a:cs typeface="Arial" panose="020B0604020202020204" pitchFamily="34" charset="0"/>
              </a:rPr>
              <a:t>Inline HYSPLIT showed significant improvement compared to the offline approach for the Sagebrush case. The fractional bias of the inline plume was much lower than that of the offline plume calculated with different meteorological model resolutions.</a:t>
            </a:r>
            <a:endParaRPr lang="en-US" sz="1400" dirty="0">
              <a:latin typeface="+mn-lt"/>
              <a:cs typeface="Arial" panose="020B0604020202020204" pitchFamily="34" charset="0"/>
            </a:endParaRPr>
          </a:p>
        </p:txBody>
      </p:sp>
      <p:grpSp>
        <p:nvGrpSpPr>
          <p:cNvPr id="4" name="Group 3"/>
          <p:cNvGrpSpPr/>
          <p:nvPr/>
        </p:nvGrpSpPr>
        <p:grpSpPr>
          <a:xfrm>
            <a:off x="838200" y="958970"/>
            <a:ext cx="7158561" cy="4603630"/>
            <a:chOff x="838200" y="1035170"/>
            <a:chExt cx="7158561" cy="4603630"/>
          </a:xfrm>
        </p:grpSpPr>
        <p:sp>
          <p:nvSpPr>
            <p:cNvPr id="2" name="Rectangle 1"/>
            <p:cNvSpPr/>
            <p:nvPr/>
          </p:nvSpPr>
          <p:spPr>
            <a:xfrm>
              <a:off x="838200" y="1035170"/>
              <a:ext cx="7158561" cy="46036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035170"/>
              <a:ext cx="7158561"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81286960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bg>
      <p:bgPr>
        <a:gradFill>
          <a:gsLst>
            <a:gs pos="0">
              <a:srgbClr val="87C1F5"/>
            </a:gs>
            <a:gs pos="60000">
              <a:schemeClr val="accent1">
                <a:lumMod val="20000"/>
                <a:lumOff val="80000"/>
              </a:schemeClr>
            </a:gs>
            <a:gs pos="100000">
              <a:schemeClr val="accent5">
                <a:lumMod val="20000"/>
                <a:lumOff val="80000"/>
              </a:schemeClr>
            </a:gs>
          </a:gsLst>
          <a:lin ang="5400000" scaled="0"/>
        </a:gra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99D3CB6A-0C85-43E4-B053-7DFC942F1C20}" type="slidenum">
              <a:rPr lang="en-US" altLang="ko-KR" smtClean="0"/>
              <a:pPr/>
              <a:t>10</a:t>
            </a:fld>
            <a:endParaRPr lang="en-US" altLang="ko-KR"/>
          </a:p>
        </p:txBody>
      </p:sp>
      <p:pic>
        <p:nvPicPr>
          <p:cNvPr id="5" name="Picture 6" descr="C:\Users\fantine.ngan\Desktop\tmp-plot\SAGE\plot-conc-iop3\conc-meas-sra4d5-bag07-201310072100.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513040"/>
            <a:ext cx="3743158" cy="3200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8" descr="C:\Users\fantine.ngan\Desktop\tmp-plot\SAGE\plot-conc-iop3\conc-meas-ira4d5-bag07-201310072100.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73078" y="3517482"/>
            <a:ext cx="3743158" cy="32004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C:\Users\fantine.ngan\Desktop\tmp-plot\SAGE\plot-conc-iop3\conc-meas-sra4d5-bag01-201310072000.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 y="460227"/>
            <a:ext cx="3743158" cy="3200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C:\Users\fantine.ngan\Desktop\tmp-plot\SAGE\plot-conc-iop3\conc-meas-ira4d5-bag01-201310072000.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72203" y="457200"/>
            <a:ext cx="3743158" cy="32004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4" descr="C:\Users\fantine.ngan\Desktop\tmp-plot\SAGE\plot-conc\conc-meas-ira4d5-bag01-201310072000.gif"/>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92328" t="19531" b="11718"/>
          <a:stretch/>
        </p:blipFill>
        <p:spPr bwMode="auto">
          <a:xfrm>
            <a:off x="7548828" y="457200"/>
            <a:ext cx="817505" cy="6263640"/>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2791185" y="765027"/>
            <a:ext cx="1271502" cy="461665"/>
          </a:xfrm>
          <a:prstGeom prst="rect">
            <a:avLst/>
          </a:prstGeom>
        </p:spPr>
        <p:txBody>
          <a:bodyPr wrap="none">
            <a:spAutoFit/>
          </a:bodyPr>
          <a:lstStyle/>
          <a:p>
            <a:pPr algn="ctr"/>
            <a:r>
              <a:rPr lang="en-US" sz="1200" dirty="0" smtClean="0"/>
              <a:t>offline</a:t>
            </a:r>
          </a:p>
          <a:p>
            <a:pPr algn="ctr"/>
            <a:r>
              <a:rPr lang="en-US" sz="1200" dirty="0" smtClean="0"/>
              <a:t>Sample time #1</a:t>
            </a:r>
            <a:endParaRPr lang="en-US" sz="1200" dirty="0"/>
          </a:p>
        </p:txBody>
      </p:sp>
      <p:sp>
        <p:nvSpPr>
          <p:cNvPr id="12" name="Rectangle 11"/>
          <p:cNvSpPr/>
          <p:nvPr/>
        </p:nvSpPr>
        <p:spPr>
          <a:xfrm>
            <a:off x="6225782" y="765027"/>
            <a:ext cx="1271502" cy="461665"/>
          </a:xfrm>
          <a:prstGeom prst="rect">
            <a:avLst/>
          </a:prstGeom>
        </p:spPr>
        <p:txBody>
          <a:bodyPr wrap="none">
            <a:spAutoFit/>
          </a:bodyPr>
          <a:lstStyle/>
          <a:p>
            <a:pPr algn="ctr"/>
            <a:r>
              <a:rPr lang="en-US" sz="1200" dirty="0" smtClean="0"/>
              <a:t>inline</a:t>
            </a:r>
          </a:p>
          <a:p>
            <a:pPr algn="ctr"/>
            <a:r>
              <a:rPr lang="en-US" sz="1200" dirty="0" smtClean="0"/>
              <a:t>Sample time #1</a:t>
            </a:r>
            <a:endParaRPr lang="en-US" sz="1200" dirty="0"/>
          </a:p>
        </p:txBody>
      </p:sp>
      <p:sp>
        <p:nvSpPr>
          <p:cNvPr id="13" name="Rectangle 12"/>
          <p:cNvSpPr/>
          <p:nvPr/>
        </p:nvSpPr>
        <p:spPr>
          <a:xfrm>
            <a:off x="6225782" y="3813027"/>
            <a:ext cx="1271502" cy="461665"/>
          </a:xfrm>
          <a:prstGeom prst="rect">
            <a:avLst/>
          </a:prstGeom>
        </p:spPr>
        <p:txBody>
          <a:bodyPr wrap="none">
            <a:spAutoFit/>
          </a:bodyPr>
          <a:lstStyle/>
          <a:p>
            <a:pPr algn="ctr"/>
            <a:r>
              <a:rPr lang="en-US" sz="1200" dirty="0" smtClean="0"/>
              <a:t>inline</a:t>
            </a:r>
          </a:p>
          <a:p>
            <a:pPr algn="ctr"/>
            <a:r>
              <a:rPr lang="en-US" sz="1200" dirty="0" smtClean="0"/>
              <a:t>Sample time #7</a:t>
            </a:r>
            <a:endParaRPr lang="en-US" sz="1200" dirty="0"/>
          </a:p>
        </p:txBody>
      </p:sp>
      <p:sp>
        <p:nvSpPr>
          <p:cNvPr id="14" name="Rectangle 13"/>
          <p:cNvSpPr/>
          <p:nvPr/>
        </p:nvSpPr>
        <p:spPr>
          <a:xfrm>
            <a:off x="2791185" y="3817204"/>
            <a:ext cx="1271502" cy="461665"/>
          </a:xfrm>
          <a:prstGeom prst="rect">
            <a:avLst/>
          </a:prstGeom>
        </p:spPr>
        <p:txBody>
          <a:bodyPr wrap="none">
            <a:spAutoFit/>
          </a:bodyPr>
          <a:lstStyle/>
          <a:p>
            <a:pPr algn="ctr"/>
            <a:r>
              <a:rPr lang="en-US" sz="1200" dirty="0" smtClean="0"/>
              <a:t>offline</a:t>
            </a:r>
          </a:p>
          <a:p>
            <a:pPr algn="ctr"/>
            <a:r>
              <a:rPr lang="en-US" sz="1200" dirty="0" smtClean="0"/>
              <a:t>Sample time #7</a:t>
            </a:r>
            <a:endParaRPr lang="en-US" sz="1200" dirty="0"/>
          </a:p>
        </p:txBody>
      </p:sp>
      <p:sp>
        <p:nvSpPr>
          <p:cNvPr id="15" name="TextBox 14"/>
          <p:cNvSpPr txBox="1"/>
          <p:nvPr/>
        </p:nvSpPr>
        <p:spPr>
          <a:xfrm>
            <a:off x="38100" y="4346"/>
            <a:ext cx="9067801" cy="441146"/>
          </a:xfrm>
          <a:prstGeom prst="rect">
            <a:avLst/>
          </a:prstGeom>
          <a:noFill/>
        </p:spPr>
        <p:txBody>
          <a:bodyPr wrap="square" rtlCol="0" anchor="ctr">
            <a:spAutoFit/>
          </a:bodyPr>
          <a:lstStyle/>
          <a:p>
            <a:pPr algn="ctr" fontAlgn="auto">
              <a:lnSpc>
                <a:spcPct val="150000"/>
              </a:lnSpc>
              <a:spcBef>
                <a:spcPts val="0"/>
              </a:spcBef>
              <a:spcAft>
                <a:spcPts val="0"/>
              </a:spcAft>
            </a:pPr>
            <a:r>
              <a:rPr kumimoji="0" lang="en-US" sz="1600" dirty="0" smtClean="0">
                <a:solidFill>
                  <a:prstClr val="black"/>
                </a:solidFill>
                <a:latin typeface="Calibri"/>
                <a:ea typeface="+mn-ea"/>
              </a:rPr>
              <a:t>Spatial plots of tracer concentrations, color dots: measured concentrations, unit: log </a:t>
            </a:r>
            <a:r>
              <a:rPr kumimoji="0" lang="en-US" sz="1600" dirty="0" err="1" smtClean="0">
                <a:solidFill>
                  <a:prstClr val="black"/>
                </a:solidFill>
                <a:latin typeface="Calibri"/>
                <a:ea typeface="+mn-ea"/>
              </a:rPr>
              <a:t>ppt</a:t>
            </a:r>
            <a:endParaRPr kumimoji="0" lang="en-US" sz="1200" dirty="0" smtClean="0">
              <a:solidFill>
                <a:prstClr val="black"/>
              </a:solidFill>
              <a:latin typeface="Calibri"/>
              <a:ea typeface="+mn-ea"/>
            </a:endParaRPr>
          </a:p>
        </p:txBody>
      </p:sp>
    </p:spTree>
    <p:extLst>
      <p:ext uri="{BB962C8B-B14F-4D97-AF65-F5344CB8AC3E}">
        <p14:creationId xmlns:p14="http://schemas.microsoft.com/office/powerpoint/2010/main" val="381286960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gradFill>
          <a:gsLst>
            <a:gs pos="0">
              <a:srgbClr val="87C1F5"/>
            </a:gs>
            <a:gs pos="60000">
              <a:schemeClr val="accent1">
                <a:lumMod val="20000"/>
                <a:lumOff val="80000"/>
              </a:schemeClr>
            </a:gs>
            <a:gs pos="100000">
              <a:schemeClr val="accent5">
                <a:lumMod val="20000"/>
                <a:lumOff val="80000"/>
              </a:schemeClr>
            </a:gs>
          </a:gsLst>
          <a:lin ang="5400000" scaled="0"/>
        </a:gra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99D3CB6A-0C85-43E4-B053-7DFC942F1C20}" type="slidenum">
              <a:rPr lang="en-US" altLang="ko-KR" smtClean="0"/>
              <a:pPr/>
              <a:t>11</a:t>
            </a:fld>
            <a:endParaRPr lang="en-US" altLang="ko-KR"/>
          </a:p>
        </p:txBody>
      </p:sp>
      <p:sp>
        <p:nvSpPr>
          <p:cNvPr id="23" name="TextBox 22"/>
          <p:cNvSpPr txBox="1"/>
          <p:nvPr/>
        </p:nvSpPr>
        <p:spPr>
          <a:xfrm>
            <a:off x="228600" y="304800"/>
            <a:ext cx="8763000"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solidFill>
                  <a:prstClr val="black"/>
                </a:solidFill>
                <a:effectLst/>
                <a:uLnTx/>
                <a:uFillTx/>
                <a:latin typeface="Calibri"/>
                <a:ea typeface="+mn-ea"/>
              </a:rPr>
              <a:t>Inline dispersion results using WRF</a:t>
            </a:r>
            <a:r>
              <a:rPr kumimoji="0" lang="en-US" sz="2400" b="0" i="0" u="none" strike="noStrike" kern="0" cap="none" spc="0" normalizeH="0" noProof="0" dirty="0" smtClean="0">
                <a:ln>
                  <a:noFill/>
                </a:ln>
                <a:solidFill>
                  <a:prstClr val="black"/>
                </a:solidFill>
                <a:effectLst/>
                <a:uLnTx/>
                <a:uFillTx/>
                <a:latin typeface="Calibri"/>
                <a:ea typeface="+mn-ea"/>
              </a:rPr>
              <a:t> 3-km and 333-m </a:t>
            </a:r>
            <a:r>
              <a:rPr kumimoji="0" lang="en-US" sz="2400" b="0" i="0" u="none" strike="noStrike" kern="0" cap="none" spc="0" normalizeH="0" baseline="0" noProof="0" dirty="0" smtClean="0">
                <a:ln>
                  <a:noFill/>
                </a:ln>
                <a:solidFill>
                  <a:prstClr val="black"/>
                </a:solidFill>
                <a:effectLst/>
                <a:uLnTx/>
                <a:uFillTx/>
                <a:latin typeface="Calibri"/>
                <a:ea typeface="+mn-ea"/>
              </a:rPr>
              <a:t>grid spacing</a:t>
            </a:r>
            <a:endParaRPr kumimoji="0" lang="en-US" sz="2400" b="1" i="0" u="sng" strike="noStrike" kern="0" cap="none" spc="0" normalizeH="0" baseline="0" noProof="0" dirty="0" smtClean="0">
              <a:ln>
                <a:noFill/>
              </a:ln>
              <a:solidFill>
                <a:prstClr val="black"/>
              </a:solidFill>
              <a:effectLst/>
              <a:uLnTx/>
              <a:uFillTx/>
              <a:latin typeface="Calibri"/>
              <a:ea typeface="+mn-ea"/>
            </a:endParaRPr>
          </a:p>
        </p:txBody>
      </p:sp>
      <p:pic>
        <p:nvPicPr>
          <p:cNvPr id="5" name="Picture 2" descr="C:\Users\fantine.ngan\Desktop\tmp-plot\SAGE\plot-conc-iop3\ira4d3.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28600" y="1219200"/>
            <a:ext cx="4277895" cy="36576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C:\Users\fantine.ngan\Desktop\tmp-plot\SAGE\plot-conc-iop3\ira4d5.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1219200"/>
            <a:ext cx="4277895" cy="36576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C:\Users\fantine.ngan\Desktop\tmp-plot\SAGE\plot-conc\conc-meas-ira4d5-bag01-201310072000.gif"/>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92328" t="19531" b="11718"/>
          <a:stretch/>
        </p:blipFill>
        <p:spPr bwMode="auto">
          <a:xfrm>
            <a:off x="8153400" y="914400"/>
            <a:ext cx="716063" cy="54864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228600" y="4953000"/>
            <a:ext cx="7772400" cy="954107"/>
          </a:xfrm>
          <a:prstGeom prst="rect">
            <a:avLst/>
          </a:prstGeom>
        </p:spPr>
        <p:txBody>
          <a:bodyPr wrap="square">
            <a:spAutoFit/>
          </a:bodyPr>
          <a:lstStyle/>
          <a:p>
            <a:r>
              <a:rPr lang="en-US" sz="1400" dirty="0">
                <a:latin typeface="+mn-lt"/>
                <a:cs typeface="Arial" panose="020B0604020202020204" pitchFamily="34" charset="0"/>
              </a:rPr>
              <a:t>The model plume simulated using the WRF data in 3-km grid spacing was </a:t>
            </a:r>
            <a:r>
              <a:rPr lang="en-US" sz="1400" dirty="0" smtClean="0">
                <a:latin typeface="+mn-lt"/>
                <a:cs typeface="Arial" panose="020B0604020202020204" pitchFamily="34" charset="0"/>
              </a:rPr>
              <a:t>moving </a:t>
            </a:r>
            <a:r>
              <a:rPr lang="en-US" sz="1400" dirty="0">
                <a:latin typeface="+mn-lt"/>
                <a:cs typeface="Arial" panose="020B0604020202020204" pitchFamily="34" charset="0"/>
              </a:rPr>
              <a:t>toward northeast throughout the sampling </a:t>
            </a:r>
            <a:r>
              <a:rPr lang="en-US" sz="1400" dirty="0" smtClean="0">
                <a:latin typeface="+mn-lt"/>
                <a:cs typeface="Arial" panose="020B0604020202020204" pitchFamily="34" charset="0"/>
              </a:rPr>
              <a:t>period with </a:t>
            </a:r>
            <a:r>
              <a:rPr lang="en-US" sz="1400" dirty="0">
                <a:latin typeface="+mn-lt"/>
                <a:cs typeface="Arial" panose="020B0604020202020204" pitchFamily="34" charset="0"/>
              </a:rPr>
              <a:t>large overestimation in the downwind area</a:t>
            </a:r>
            <a:r>
              <a:rPr lang="en-US" sz="1400" dirty="0" smtClean="0">
                <a:latin typeface="+mn-lt"/>
                <a:cs typeface="Arial" panose="020B0604020202020204" pitchFamily="34" charset="0"/>
              </a:rPr>
              <a:t>.</a:t>
            </a:r>
          </a:p>
          <a:p>
            <a:r>
              <a:rPr lang="en-US" sz="1400" dirty="0" smtClean="0">
                <a:latin typeface="+mn-lt"/>
                <a:cs typeface="Arial" panose="020B0604020202020204" pitchFamily="34" charset="0"/>
              </a:rPr>
              <a:t>Using </a:t>
            </a:r>
            <a:r>
              <a:rPr lang="en-US" sz="1400" dirty="0">
                <a:latin typeface="+mn-lt"/>
                <a:cs typeface="Arial" panose="020B0604020202020204" pitchFamily="34" charset="0"/>
              </a:rPr>
              <a:t>fine resolution WRF </a:t>
            </a:r>
            <a:r>
              <a:rPr lang="en-US" sz="1400" dirty="0" smtClean="0">
                <a:latin typeface="+mn-lt"/>
                <a:cs typeface="Arial" panose="020B0604020202020204" pitchFamily="34" charset="0"/>
              </a:rPr>
              <a:t>data (333-m grid spacing), </a:t>
            </a:r>
            <a:r>
              <a:rPr lang="en-US" sz="1400" dirty="0">
                <a:latin typeface="+mn-lt"/>
                <a:cs typeface="Arial" panose="020B0604020202020204" pitchFamily="34" charset="0"/>
              </a:rPr>
              <a:t>the statistic scores got better in both offline and inline simulations. </a:t>
            </a:r>
          </a:p>
        </p:txBody>
      </p:sp>
    </p:spTree>
    <p:extLst>
      <p:ext uri="{BB962C8B-B14F-4D97-AF65-F5344CB8AC3E}">
        <p14:creationId xmlns:p14="http://schemas.microsoft.com/office/powerpoint/2010/main" val="381286960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856979188"/>
              </p:ext>
            </p:extLst>
          </p:nvPr>
        </p:nvGraphicFramePr>
        <p:xfrm>
          <a:off x="762000" y="2133600"/>
          <a:ext cx="7924800" cy="2315334"/>
        </p:xfrm>
        <a:graphic>
          <a:graphicData uri="http://schemas.openxmlformats.org/drawingml/2006/table">
            <a:tbl>
              <a:tblPr firstRow="1" bandRow="1">
                <a:tableStyleId>{9D7B26C5-4107-4FEC-AEDC-1716B250A1EF}</a:tableStyleId>
              </a:tblPr>
              <a:tblGrid>
                <a:gridCol w="1266793"/>
                <a:gridCol w="2314607"/>
                <a:gridCol w="2209800"/>
                <a:gridCol w="2133600"/>
              </a:tblGrid>
              <a:tr h="319849">
                <a:tc>
                  <a:txBody>
                    <a:bodyPr/>
                    <a:lstStyle/>
                    <a:p>
                      <a:pPr algn="ctr"/>
                      <a:r>
                        <a:rPr lang="en-US" sz="1400" dirty="0" smtClean="0">
                          <a:latin typeface="Times New Roman" panose="02020603050405020304" pitchFamily="18" charset="0"/>
                          <a:cs typeface="Times New Roman" panose="02020603050405020304" pitchFamily="18" charset="0"/>
                        </a:rPr>
                        <a:t>Layer</a:t>
                      </a:r>
                      <a:endParaRPr lang="en-US" sz="1400" dirty="0">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US" sz="2000" b="1" u="sng" dirty="0" smtClean="0">
                          <a:latin typeface="Times New Roman" panose="02020603050405020304" pitchFamily="18" charset="0"/>
                          <a:cs typeface="Times New Roman" panose="02020603050405020304" pitchFamily="18" charset="0"/>
                        </a:rPr>
                        <a:t>Inline</a:t>
                      </a:r>
                      <a:r>
                        <a:rPr lang="en-US" sz="1400" baseline="0" dirty="0" smtClean="0">
                          <a:latin typeface="Times New Roman" panose="02020603050405020304" pitchFamily="18" charset="0"/>
                          <a:cs typeface="Times New Roman" panose="02020603050405020304" pitchFamily="18" charset="0"/>
                        </a:rPr>
                        <a:t> layer height (m)</a:t>
                      </a:r>
                      <a:endParaRPr lang="en-US" sz="14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rowSpan="2">
                  <a:txBody>
                    <a:bodyPr/>
                    <a:lstStyle/>
                    <a:p>
                      <a:pPr algn="ctr"/>
                      <a:r>
                        <a:rPr lang="en-US" sz="2000" u="sng" dirty="0" smtClean="0">
                          <a:latin typeface="Times New Roman" panose="02020603050405020304" pitchFamily="18" charset="0"/>
                          <a:cs typeface="Times New Roman" panose="02020603050405020304" pitchFamily="18" charset="0"/>
                        </a:rPr>
                        <a:t>Offline</a:t>
                      </a:r>
                      <a:r>
                        <a:rPr lang="en-US" sz="1400" baseline="0" dirty="0" smtClean="0">
                          <a:latin typeface="Times New Roman" panose="02020603050405020304" pitchFamily="18" charset="0"/>
                          <a:cs typeface="Times New Roman" panose="02020603050405020304" pitchFamily="18" charset="0"/>
                        </a:rPr>
                        <a:t> (default) </a:t>
                      </a:r>
                    </a:p>
                    <a:p>
                      <a:pPr algn="ctr"/>
                      <a:r>
                        <a:rPr lang="en-US" sz="1400" baseline="0" dirty="0" smtClean="0">
                          <a:latin typeface="Times New Roman" panose="02020603050405020304" pitchFamily="18" charset="0"/>
                          <a:cs typeface="Times New Roman" panose="02020603050405020304" pitchFamily="18" charset="0"/>
                        </a:rPr>
                        <a:t>layer height (m)</a:t>
                      </a:r>
                      <a:endParaRPr lang="en-US" sz="14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rowSpan="2">
                  <a:txBody>
                    <a:bodyPr/>
                    <a:lstStyle/>
                    <a:p>
                      <a:pPr algn="ctr"/>
                      <a:r>
                        <a:rPr lang="en-US" sz="2000" u="sng" dirty="0" smtClean="0">
                          <a:latin typeface="Times New Roman" panose="02020603050405020304" pitchFamily="18" charset="0"/>
                          <a:cs typeface="Times New Roman" panose="02020603050405020304" pitchFamily="18" charset="0"/>
                        </a:rPr>
                        <a:t>Offline</a:t>
                      </a:r>
                      <a:r>
                        <a:rPr lang="en-US" sz="1400" dirty="0" smtClean="0">
                          <a:latin typeface="Times New Roman" panose="02020603050405020304" pitchFamily="18" charset="0"/>
                          <a:cs typeface="Times New Roman" panose="02020603050405020304" pitchFamily="18" charset="0"/>
                        </a:rPr>
                        <a:t> (enhanced)</a:t>
                      </a:r>
                      <a:r>
                        <a:rPr lang="en-US" sz="1400" baseline="0" dirty="0" smtClean="0">
                          <a:latin typeface="Times New Roman" panose="02020603050405020304" pitchFamily="18" charset="0"/>
                          <a:cs typeface="Times New Roman" panose="02020603050405020304" pitchFamily="18" charset="0"/>
                        </a:rPr>
                        <a:t> layer height (m)</a:t>
                      </a:r>
                      <a:endParaRPr lang="en-US" sz="14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r>
              <a:tr h="319849">
                <a:tc>
                  <a:txBody>
                    <a:bodyPr/>
                    <a:lstStyle/>
                    <a:p>
                      <a:pPr algn="ctr"/>
                      <a:endParaRPr lang="en-US" sz="1400" dirty="0">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a:r>
                        <a:rPr lang="en-US" sz="1400" dirty="0" smtClean="0">
                          <a:latin typeface="Times New Roman" panose="02020603050405020304" pitchFamily="18" charset="0"/>
                          <a:cs typeface="Times New Roman" panose="02020603050405020304" pitchFamily="18" charset="0"/>
                        </a:rPr>
                        <a:t>Sagebrush</a:t>
                      </a:r>
                      <a:endParaRPr lang="en-US" sz="14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vMerge="1">
                  <a:txBody>
                    <a:bodyPr/>
                    <a:lstStyle/>
                    <a:p>
                      <a:pPr algn="ctr"/>
                      <a:endParaRPr lang="en-US" sz="14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vMerge="1">
                  <a:txBody>
                    <a:bodyPr/>
                    <a:lstStyle/>
                    <a:p>
                      <a:pPr algn="ctr"/>
                      <a:endParaRPr lang="en-US" sz="14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r>
              <a:tr h="319849">
                <a:tc>
                  <a:txBody>
                    <a:bodyPr/>
                    <a:lstStyle/>
                    <a:p>
                      <a:pPr algn="ctr"/>
                      <a:r>
                        <a:rPr lang="en-US" sz="1400" b="0" dirty="0" smtClean="0">
                          <a:ln>
                            <a:solidFill>
                              <a:sysClr val="windowText" lastClr="000000"/>
                            </a:solidFill>
                          </a:ln>
                          <a:latin typeface="Times New Roman" panose="02020603050405020304" pitchFamily="18" charset="0"/>
                          <a:cs typeface="Times New Roman" panose="02020603050405020304" pitchFamily="18" charset="0"/>
                        </a:rPr>
                        <a:t>1</a:t>
                      </a:r>
                      <a:endParaRPr lang="en-US" sz="1400" b="0" dirty="0">
                        <a:ln>
                          <a:solidFill>
                            <a:sysClr val="windowText" lastClr="000000"/>
                          </a:solidFill>
                        </a:ln>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algn="ctr"/>
                      <a:r>
                        <a:rPr lang="en-US" sz="1400" dirty="0" smtClean="0">
                          <a:latin typeface="Times New Roman" panose="02020603050405020304" pitchFamily="18" charset="0"/>
                          <a:cs typeface="Times New Roman" panose="02020603050405020304" pitchFamily="18" charset="0"/>
                        </a:rPr>
                        <a:t>7.8</a:t>
                      </a:r>
                      <a:endParaRPr lang="en-US" sz="14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algn="ctr"/>
                      <a:r>
                        <a:rPr lang="en-US" sz="1400" b="0" dirty="0" smtClean="0">
                          <a:latin typeface="Times New Roman" panose="02020603050405020304" pitchFamily="18" charset="0"/>
                          <a:cs typeface="Times New Roman" panose="02020603050405020304" pitchFamily="18" charset="0"/>
                        </a:rPr>
                        <a:t>10</a:t>
                      </a:r>
                      <a:endParaRPr lang="en-US" sz="1400"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solidFill>
                      <a:schemeClr val="bg1"/>
                    </a:solidFill>
                  </a:tcPr>
                </a:tc>
                <a:tc>
                  <a:txBody>
                    <a:bodyPr/>
                    <a:lstStyle/>
                    <a:p>
                      <a:pPr algn="ctr"/>
                      <a:r>
                        <a:rPr lang="en-US" sz="1400" b="0" dirty="0" smtClean="0">
                          <a:latin typeface="Times New Roman" panose="02020603050405020304" pitchFamily="18" charset="0"/>
                          <a:cs typeface="Times New Roman" panose="02020603050405020304" pitchFamily="18" charset="0"/>
                        </a:rPr>
                        <a:t>5</a:t>
                      </a:r>
                      <a:endParaRPr lang="en-US" sz="1400" b="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T w="28575" cap="flat" cmpd="sng" algn="ctr">
                      <a:solidFill>
                        <a:schemeClr val="tx1"/>
                      </a:solidFill>
                      <a:prstDash val="solid"/>
                      <a:round/>
                      <a:headEnd type="none" w="med" len="med"/>
                      <a:tailEnd type="none" w="med" len="med"/>
                    </a:lnT>
                    <a:solidFill>
                      <a:schemeClr val="bg1"/>
                    </a:solidFill>
                  </a:tcPr>
                </a:tc>
              </a:tr>
              <a:tr h="319849">
                <a:tc>
                  <a:txBody>
                    <a:bodyPr/>
                    <a:lstStyle/>
                    <a:p>
                      <a:pPr algn="ctr"/>
                      <a:r>
                        <a:rPr lang="en-US" sz="1400" dirty="0" smtClean="0">
                          <a:latin typeface="Times New Roman" panose="02020603050405020304" pitchFamily="18" charset="0"/>
                          <a:cs typeface="Times New Roman" panose="02020603050405020304" pitchFamily="18" charset="0"/>
                        </a:rPr>
                        <a:t>2</a:t>
                      </a:r>
                      <a:endParaRPr lang="en-US" sz="1400" dirty="0">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lnB>
                      <a:noFill/>
                    </a:lnB>
                    <a:solidFill>
                      <a:schemeClr val="bg1"/>
                    </a:solidFill>
                  </a:tcPr>
                </a:tc>
                <a:tc>
                  <a:txBody>
                    <a:bodyPr/>
                    <a:lstStyle/>
                    <a:p>
                      <a:pPr algn="ctr"/>
                      <a:r>
                        <a:rPr lang="en-US" sz="1400" dirty="0" smtClean="0">
                          <a:latin typeface="Times New Roman" panose="02020603050405020304" pitchFamily="18" charset="0"/>
                          <a:cs typeface="Times New Roman" panose="02020603050405020304" pitchFamily="18" charset="0"/>
                        </a:rPr>
                        <a:t>23.7</a:t>
                      </a:r>
                      <a:endParaRPr lang="en-US" sz="14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a:noFill/>
                    </a:lnB>
                    <a:solidFill>
                      <a:schemeClr val="bg1"/>
                    </a:solidFill>
                  </a:tcPr>
                </a:tc>
                <a:tc>
                  <a:txBody>
                    <a:bodyPr/>
                    <a:lstStyle/>
                    <a:p>
                      <a:pPr algn="ctr"/>
                      <a:r>
                        <a:rPr lang="en-US" sz="1400" dirty="0" smtClean="0">
                          <a:latin typeface="Times New Roman" panose="02020603050405020304" pitchFamily="18" charset="0"/>
                          <a:cs typeface="Times New Roman" panose="02020603050405020304" pitchFamily="18" charset="0"/>
                        </a:rPr>
                        <a:t>30</a:t>
                      </a:r>
                      <a:endParaRPr lang="en-US" sz="14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a:noFill/>
                    </a:lnB>
                    <a:solidFill>
                      <a:schemeClr val="bg1"/>
                    </a:solidFill>
                  </a:tcPr>
                </a:tc>
                <a:tc>
                  <a:txBody>
                    <a:bodyPr/>
                    <a:lstStyle/>
                    <a:p>
                      <a:pPr algn="ctr"/>
                      <a:r>
                        <a:rPr lang="en-US" sz="1400" dirty="0" smtClean="0">
                          <a:latin typeface="Times New Roman" panose="02020603050405020304" pitchFamily="18" charset="0"/>
                          <a:cs typeface="Times New Roman" panose="02020603050405020304" pitchFamily="18" charset="0"/>
                        </a:rPr>
                        <a:t>16</a:t>
                      </a:r>
                      <a:endParaRPr lang="en-US" sz="14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B>
                      <a:noFill/>
                    </a:lnB>
                    <a:solidFill>
                      <a:schemeClr val="bg1"/>
                    </a:solidFill>
                  </a:tcPr>
                </a:tc>
              </a:tr>
              <a:tr h="319849">
                <a:tc>
                  <a:txBody>
                    <a:bodyPr/>
                    <a:lstStyle/>
                    <a:p>
                      <a:pPr algn="ctr"/>
                      <a:r>
                        <a:rPr lang="en-US" sz="1400" dirty="0" smtClean="0">
                          <a:latin typeface="Times New Roman" panose="02020603050405020304" pitchFamily="18" charset="0"/>
                          <a:cs typeface="Times New Roman" panose="02020603050405020304" pitchFamily="18" charset="0"/>
                        </a:rPr>
                        <a:t>3</a:t>
                      </a:r>
                      <a:endParaRPr lang="en-US" sz="1400" dirty="0">
                        <a:latin typeface="Times New Roman" panose="02020603050405020304" pitchFamily="18" charset="0"/>
                        <a:cs typeface="Times New Roman" panose="02020603050405020304" pitchFamily="18" charset="0"/>
                      </a:endParaRPr>
                    </a:p>
                  </a:txBody>
                  <a:tcPr>
                    <a:lnL>
                      <a:noFill/>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smtClean="0">
                          <a:latin typeface="Times New Roman" panose="02020603050405020304" pitchFamily="18" charset="0"/>
                          <a:cs typeface="Times New Roman" panose="02020603050405020304" pitchFamily="18" charset="0"/>
                        </a:rPr>
                        <a:t>43.4</a:t>
                      </a:r>
                      <a:endParaRPr lang="en-US" sz="14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smtClean="0">
                          <a:latin typeface="Times New Roman" panose="02020603050405020304" pitchFamily="18" charset="0"/>
                          <a:cs typeface="Times New Roman" panose="02020603050405020304" pitchFamily="18" charset="0"/>
                        </a:rPr>
                        <a:t>70</a:t>
                      </a:r>
                      <a:endParaRPr lang="en-US" sz="14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400" dirty="0" smtClean="0">
                          <a:latin typeface="Times New Roman" panose="02020603050405020304" pitchFamily="18" charset="0"/>
                          <a:cs typeface="Times New Roman" panose="02020603050405020304" pitchFamily="18" charset="0"/>
                        </a:rPr>
                        <a:t>33</a:t>
                      </a:r>
                      <a:endParaRPr lang="en-US" sz="14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a:noFill/>
                    </a:lnR>
                    <a:lnT>
                      <a:noFill/>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19849">
                <a:tc>
                  <a:txBody>
                    <a:bodyPr/>
                    <a:lstStyle/>
                    <a:p>
                      <a:pPr algn="ctr"/>
                      <a:r>
                        <a:rPr lang="en-US" sz="1400" dirty="0" smtClean="0">
                          <a:latin typeface="Times New Roman" panose="02020603050405020304" pitchFamily="18" charset="0"/>
                          <a:cs typeface="Times New Roman" panose="02020603050405020304" pitchFamily="18" charset="0"/>
                        </a:rPr>
                        <a:t>4</a:t>
                      </a:r>
                      <a:endParaRPr lang="en-US" sz="1400" dirty="0">
                        <a:latin typeface="Times New Roman" panose="02020603050405020304" pitchFamily="18" charset="0"/>
                        <a:cs typeface="Times New Roman" panose="02020603050405020304" pitchFamily="18" charset="0"/>
                      </a:endParaRPr>
                    </a:p>
                  </a:txBody>
                  <a:tcPr>
                    <a:lnL>
                      <a:noFill/>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1"/>
                    </a:solidFill>
                  </a:tcPr>
                </a:tc>
                <a:tc>
                  <a:txBody>
                    <a:bodyPr/>
                    <a:lstStyle/>
                    <a:p>
                      <a:pPr algn="ctr"/>
                      <a:r>
                        <a:rPr lang="en-US" sz="1400" dirty="0" smtClean="0">
                          <a:latin typeface="Times New Roman" panose="02020603050405020304" pitchFamily="18" charset="0"/>
                          <a:cs typeface="Times New Roman" panose="02020603050405020304" pitchFamily="18" charset="0"/>
                        </a:rPr>
                        <a:t>67.1</a:t>
                      </a:r>
                      <a:endParaRPr lang="en-US" sz="14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1"/>
                    </a:solidFill>
                  </a:tcPr>
                </a:tc>
                <a:tc>
                  <a:txBody>
                    <a:bodyPr/>
                    <a:lstStyle/>
                    <a:p>
                      <a:pPr algn="ctr"/>
                      <a:r>
                        <a:rPr lang="en-US" sz="1400" dirty="0" smtClean="0">
                          <a:latin typeface="Times New Roman" panose="02020603050405020304" pitchFamily="18" charset="0"/>
                          <a:cs typeface="Times New Roman" panose="02020603050405020304" pitchFamily="18" charset="0"/>
                        </a:rPr>
                        <a:t>130</a:t>
                      </a:r>
                      <a:endParaRPr lang="en-US" sz="14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1"/>
                    </a:solidFill>
                  </a:tcPr>
                </a:tc>
                <a:tc>
                  <a:txBody>
                    <a:bodyPr/>
                    <a:lstStyle/>
                    <a:p>
                      <a:pPr algn="ctr"/>
                      <a:r>
                        <a:rPr lang="en-US" sz="1400" dirty="0" smtClean="0">
                          <a:latin typeface="Times New Roman" panose="02020603050405020304" pitchFamily="18" charset="0"/>
                          <a:cs typeface="Times New Roman" panose="02020603050405020304" pitchFamily="18" charset="0"/>
                        </a:rPr>
                        <a:t>56</a:t>
                      </a:r>
                      <a:endParaRPr lang="en-US" sz="14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bg1"/>
                    </a:solidFill>
                  </a:tcPr>
                </a:tc>
              </a:tr>
              <a:tr h="319849">
                <a:tc>
                  <a:txBody>
                    <a:bodyPr/>
                    <a:lstStyle/>
                    <a:p>
                      <a:pPr algn="ctr"/>
                      <a:r>
                        <a:rPr lang="en-US" sz="1400" dirty="0" smtClean="0">
                          <a:latin typeface="Times New Roman" panose="02020603050405020304" pitchFamily="18" charset="0"/>
                          <a:cs typeface="Times New Roman" panose="02020603050405020304" pitchFamily="18" charset="0"/>
                        </a:rPr>
                        <a:t>5</a:t>
                      </a:r>
                      <a:endParaRPr lang="en-US" sz="1400" dirty="0">
                        <a:latin typeface="Times New Roman" panose="02020603050405020304" pitchFamily="18" charset="0"/>
                        <a:cs typeface="Times New Roman" panose="02020603050405020304" pitchFamily="18" charset="0"/>
                      </a:endParaRPr>
                    </a:p>
                  </a:txBody>
                  <a:tcPr>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a:r>
                        <a:rPr lang="en-US" sz="1400" dirty="0" smtClean="0">
                          <a:latin typeface="Times New Roman" panose="02020603050405020304" pitchFamily="18" charset="0"/>
                          <a:cs typeface="Times New Roman" panose="02020603050405020304" pitchFamily="18" charset="0"/>
                        </a:rPr>
                        <a:t>98.8</a:t>
                      </a:r>
                      <a:endParaRPr lang="en-US" sz="14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a:r>
                        <a:rPr lang="en-US" sz="1400" dirty="0" smtClean="0">
                          <a:latin typeface="Times New Roman" panose="02020603050405020304" pitchFamily="18" charset="0"/>
                          <a:cs typeface="Times New Roman" panose="02020603050405020304" pitchFamily="18" charset="0"/>
                        </a:rPr>
                        <a:t>210</a:t>
                      </a:r>
                      <a:endParaRPr lang="en-US" sz="14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a:r>
                        <a:rPr lang="en-US" sz="1400" dirty="0" smtClean="0">
                          <a:latin typeface="Times New Roman" panose="02020603050405020304" pitchFamily="18" charset="0"/>
                          <a:cs typeface="Times New Roman" panose="02020603050405020304" pitchFamily="18" charset="0"/>
                        </a:rPr>
                        <a:t>86</a:t>
                      </a:r>
                      <a:endParaRPr lang="en-US" sz="1400" dirty="0">
                        <a:latin typeface="Times New Roman" panose="02020603050405020304" pitchFamily="18" charset="0"/>
                        <a:cs typeface="Times New Roman" panose="02020603050405020304" pitchFamily="18" charset="0"/>
                      </a:endParaRPr>
                    </a:p>
                  </a:txBody>
                  <a:tcPr>
                    <a:lnL w="12700" cap="flat" cmpd="sng" algn="ctr">
                      <a:solidFill>
                        <a:schemeClr val="tx1"/>
                      </a:solidFill>
                      <a:prstDash val="solid"/>
                      <a:round/>
                      <a:headEnd type="none" w="med" len="med"/>
                      <a:tailEnd type="none" w="med" len="med"/>
                    </a:lnL>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r>
            </a:tbl>
          </a:graphicData>
        </a:graphic>
      </p:graphicFrame>
      <p:grpSp>
        <p:nvGrpSpPr>
          <p:cNvPr id="3" name="Group 2"/>
          <p:cNvGrpSpPr/>
          <p:nvPr/>
        </p:nvGrpSpPr>
        <p:grpSpPr>
          <a:xfrm>
            <a:off x="2133600" y="1828800"/>
            <a:ext cx="6648522" cy="3276600"/>
            <a:chOff x="2133600" y="1600200"/>
            <a:chExt cx="6648522" cy="3276600"/>
          </a:xfrm>
        </p:grpSpPr>
        <p:sp>
          <p:nvSpPr>
            <p:cNvPr id="4" name="Rectangle 3"/>
            <p:cNvSpPr/>
            <p:nvPr/>
          </p:nvSpPr>
          <p:spPr>
            <a:xfrm>
              <a:off x="2133600" y="1600200"/>
              <a:ext cx="2133600" cy="3276600"/>
            </a:xfrm>
            <a:prstGeom prst="rect">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smtClean="0">
                <a:solidFill>
                  <a:schemeClr val="tx1"/>
                </a:solidFill>
                <a:latin typeface="Arial Black" panose="020B0A04020102020204" pitchFamily="34" charset="0"/>
                <a:cs typeface="Arial" panose="020B0604020202020204" pitchFamily="34" charset="0"/>
              </a:endParaRPr>
            </a:p>
            <a:p>
              <a:pPr algn="ctr"/>
              <a:endParaRPr lang="en-US" b="1" dirty="0">
                <a:solidFill>
                  <a:schemeClr val="tx1"/>
                </a:solidFill>
                <a:latin typeface="Arial Black" panose="020B0A04020102020204" pitchFamily="34" charset="0"/>
                <a:cs typeface="Arial" panose="020B0604020202020204" pitchFamily="34" charset="0"/>
              </a:endParaRPr>
            </a:p>
            <a:p>
              <a:pPr algn="ctr"/>
              <a:endParaRPr lang="en-US" b="1" dirty="0" smtClean="0">
                <a:solidFill>
                  <a:schemeClr val="tx1"/>
                </a:solidFill>
                <a:latin typeface="Arial Black" panose="020B0A04020102020204" pitchFamily="34" charset="0"/>
                <a:cs typeface="Arial" panose="020B0604020202020204" pitchFamily="34" charset="0"/>
              </a:endParaRPr>
            </a:p>
            <a:p>
              <a:pPr algn="ctr"/>
              <a:endParaRPr lang="en-US" b="1" dirty="0">
                <a:solidFill>
                  <a:schemeClr val="tx1"/>
                </a:solidFill>
                <a:latin typeface="Arial Black" panose="020B0A04020102020204" pitchFamily="34" charset="0"/>
                <a:cs typeface="Arial" panose="020B0604020202020204" pitchFamily="34" charset="0"/>
              </a:endParaRPr>
            </a:p>
            <a:p>
              <a:pPr algn="ctr"/>
              <a:endParaRPr lang="en-US" b="1" dirty="0" smtClean="0">
                <a:solidFill>
                  <a:schemeClr val="tx1"/>
                </a:solidFill>
                <a:latin typeface="Arial Black" panose="020B0A04020102020204" pitchFamily="34" charset="0"/>
                <a:cs typeface="Arial" panose="020B0604020202020204" pitchFamily="34" charset="0"/>
              </a:endParaRPr>
            </a:p>
            <a:p>
              <a:pPr algn="ctr"/>
              <a:endParaRPr lang="en-US" b="1" dirty="0">
                <a:solidFill>
                  <a:schemeClr val="tx1"/>
                </a:solidFill>
                <a:latin typeface="Arial Black" panose="020B0A04020102020204" pitchFamily="34" charset="0"/>
                <a:cs typeface="Arial" panose="020B0604020202020204" pitchFamily="34" charset="0"/>
              </a:endParaRPr>
            </a:p>
            <a:p>
              <a:pPr algn="ctr"/>
              <a:endParaRPr lang="en-US" b="1" dirty="0" smtClean="0">
                <a:solidFill>
                  <a:schemeClr val="tx1"/>
                </a:solidFill>
                <a:latin typeface="Arial Black" panose="020B0A04020102020204" pitchFamily="34" charset="0"/>
                <a:cs typeface="Arial" panose="020B0604020202020204" pitchFamily="34" charset="0"/>
              </a:endParaRPr>
            </a:p>
            <a:p>
              <a:pPr algn="ctr"/>
              <a:endParaRPr lang="en-US" b="1" dirty="0">
                <a:solidFill>
                  <a:schemeClr val="tx1"/>
                </a:solidFill>
                <a:latin typeface="Arial Black" panose="020B0A04020102020204" pitchFamily="34" charset="0"/>
                <a:cs typeface="Arial" panose="020B0604020202020204" pitchFamily="34" charset="0"/>
              </a:endParaRPr>
            </a:p>
            <a:p>
              <a:pPr algn="ctr"/>
              <a:r>
                <a:rPr lang="en-US" b="1" dirty="0" smtClean="0">
                  <a:solidFill>
                    <a:schemeClr val="tx1"/>
                  </a:solidFill>
                  <a:latin typeface="Arial Black" panose="020B0A04020102020204" pitchFamily="34" charset="0"/>
                  <a:cs typeface="Arial" panose="020B0604020202020204" pitchFamily="34" charset="0"/>
                </a:rPr>
                <a:t>“inline”</a:t>
              </a:r>
              <a:endParaRPr lang="en-US" b="1" dirty="0">
                <a:solidFill>
                  <a:schemeClr val="tx1"/>
                </a:solidFill>
                <a:latin typeface="Arial Black" panose="020B0A04020102020204" pitchFamily="34" charset="0"/>
                <a:cs typeface="Arial" panose="020B0604020202020204" pitchFamily="34" charset="0"/>
              </a:endParaRPr>
            </a:p>
          </p:txBody>
        </p:sp>
        <p:sp>
          <p:nvSpPr>
            <p:cNvPr id="5" name="Rectangle 4"/>
            <p:cNvSpPr/>
            <p:nvPr/>
          </p:nvSpPr>
          <p:spPr>
            <a:xfrm>
              <a:off x="4419600" y="1600200"/>
              <a:ext cx="2057400" cy="3276600"/>
            </a:xfrm>
            <a:prstGeom prst="rect">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latin typeface="Arial" panose="020B0604020202020204" pitchFamily="34" charset="0"/>
                <a:cs typeface="Arial" panose="020B0604020202020204" pitchFamily="34" charset="0"/>
              </a:endParaRPr>
            </a:p>
            <a:p>
              <a:pPr algn="ctr"/>
              <a:endParaRPr lang="en-US" dirty="0">
                <a:solidFill>
                  <a:schemeClr val="tx1"/>
                </a:solidFill>
                <a:latin typeface="Arial" panose="020B0604020202020204" pitchFamily="34" charset="0"/>
                <a:cs typeface="Arial" panose="020B0604020202020204" pitchFamily="34" charset="0"/>
              </a:endParaRPr>
            </a:p>
            <a:p>
              <a:pPr algn="ctr"/>
              <a:endParaRPr lang="en-US" dirty="0" smtClean="0">
                <a:solidFill>
                  <a:schemeClr val="tx1"/>
                </a:solidFill>
                <a:latin typeface="Arial" panose="020B0604020202020204" pitchFamily="34" charset="0"/>
                <a:cs typeface="Arial" panose="020B0604020202020204" pitchFamily="34" charset="0"/>
              </a:endParaRPr>
            </a:p>
            <a:p>
              <a:pPr algn="ctr"/>
              <a:endParaRPr lang="en-US" dirty="0">
                <a:solidFill>
                  <a:schemeClr val="tx1"/>
                </a:solidFill>
                <a:latin typeface="Arial" panose="020B0604020202020204" pitchFamily="34" charset="0"/>
                <a:cs typeface="Arial" panose="020B0604020202020204" pitchFamily="34" charset="0"/>
              </a:endParaRPr>
            </a:p>
            <a:p>
              <a:pPr algn="ctr"/>
              <a:endParaRPr lang="en-US" dirty="0" smtClean="0">
                <a:solidFill>
                  <a:schemeClr val="tx1"/>
                </a:solidFill>
                <a:latin typeface="Arial" panose="020B0604020202020204" pitchFamily="34" charset="0"/>
                <a:cs typeface="Arial" panose="020B0604020202020204" pitchFamily="34" charset="0"/>
              </a:endParaRPr>
            </a:p>
            <a:p>
              <a:pPr algn="ctr"/>
              <a:endParaRPr lang="en-US" dirty="0">
                <a:solidFill>
                  <a:schemeClr val="tx1"/>
                </a:solidFill>
                <a:latin typeface="Arial" panose="020B0604020202020204" pitchFamily="34" charset="0"/>
                <a:cs typeface="Arial" panose="020B0604020202020204" pitchFamily="34" charset="0"/>
              </a:endParaRPr>
            </a:p>
            <a:p>
              <a:pPr algn="ctr"/>
              <a:endParaRPr lang="en-US" dirty="0" smtClean="0">
                <a:solidFill>
                  <a:schemeClr val="tx1"/>
                </a:solidFill>
                <a:latin typeface="Arial" panose="020B0604020202020204" pitchFamily="34" charset="0"/>
                <a:cs typeface="Arial" panose="020B0604020202020204" pitchFamily="34" charset="0"/>
              </a:endParaRPr>
            </a:p>
            <a:p>
              <a:pPr algn="ctr"/>
              <a:endParaRPr lang="en-US" dirty="0">
                <a:solidFill>
                  <a:schemeClr val="tx1"/>
                </a:solidFill>
                <a:latin typeface="Arial" panose="020B0604020202020204" pitchFamily="34" charset="0"/>
                <a:cs typeface="Arial" panose="020B0604020202020204" pitchFamily="34" charset="0"/>
              </a:endParaRPr>
            </a:p>
            <a:p>
              <a:pPr algn="ctr"/>
              <a:r>
                <a:rPr lang="en-US" dirty="0" smtClean="0">
                  <a:solidFill>
                    <a:schemeClr val="tx1"/>
                  </a:solidFill>
                  <a:latin typeface="Arial" panose="020B0604020202020204" pitchFamily="34" charset="0"/>
                  <a:cs typeface="Arial" panose="020B0604020202020204" pitchFamily="34" charset="0"/>
                </a:rPr>
                <a:t>“offline”</a:t>
              </a:r>
              <a:endParaRPr lang="en-US" dirty="0">
                <a:solidFill>
                  <a:schemeClr val="tx1"/>
                </a:solidFill>
                <a:latin typeface="Arial" panose="020B0604020202020204" pitchFamily="34" charset="0"/>
                <a:cs typeface="Arial" panose="020B0604020202020204" pitchFamily="34" charset="0"/>
              </a:endParaRPr>
            </a:p>
          </p:txBody>
        </p:sp>
        <p:sp>
          <p:nvSpPr>
            <p:cNvPr id="6" name="Rectangle 5"/>
            <p:cNvSpPr/>
            <p:nvPr/>
          </p:nvSpPr>
          <p:spPr>
            <a:xfrm>
              <a:off x="6629400" y="1600200"/>
              <a:ext cx="2152722" cy="3276600"/>
            </a:xfrm>
            <a:prstGeom prst="rect">
              <a:avLst/>
            </a:prstGeom>
            <a:solidFill>
              <a:schemeClr val="bg1">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solidFill>
                  <a:schemeClr val="tx1"/>
                </a:solidFill>
                <a:latin typeface="Arial" panose="020B0604020202020204" pitchFamily="34" charset="0"/>
                <a:cs typeface="Arial" panose="020B0604020202020204" pitchFamily="34" charset="0"/>
              </a:endParaRPr>
            </a:p>
            <a:p>
              <a:pPr algn="ctr"/>
              <a:endParaRPr lang="en-US" dirty="0">
                <a:solidFill>
                  <a:schemeClr val="tx1"/>
                </a:solidFill>
                <a:latin typeface="Arial" panose="020B0604020202020204" pitchFamily="34" charset="0"/>
                <a:cs typeface="Arial" panose="020B0604020202020204" pitchFamily="34" charset="0"/>
              </a:endParaRPr>
            </a:p>
            <a:p>
              <a:pPr algn="ctr"/>
              <a:endParaRPr lang="en-US" dirty="0" smtClean="0">
                <a:solidFill>
                  <a:schemeClr val="tx1"/>
                </a:solidFill>
                <a:latin typeface="Arial" panose="020B0604020202020204" pitchFamily="34" charset="0"/>
                <a:cs typeface="Arial" panose="020B0604020202020204" pitchFamily="34" charset="0"/>
              </a:endParaRPr>
            </a:p>
            <a:p>
              <a:pPr algn="ctr"/>
              <a:endParaRPr lang="en-US" dirty="0">
                <a:solidFill>
                  <a:schemeClr val="tx1"/>
                </a:solidFill>
                <a:latin typeface="Arial" panose="020B0604020202020204" pitchFamily="34" charset="0"/>
                <a:cs typeface="Arial" panose="020B0604020202020204" pitchFamily="34" charset="0"/>
              </a:endParaRPr>
            </a:p>
            <a:p>
              <a:pPr algn="ctr"/>
              <a:endParaRPr lang="en-US" dirty="0" smtClean="0">
                <a:solidFill>
                  <a:schemeClr val="tx1"/>
                </a:solidFill>
                <a:latin typeface="Arial" panose="020B0604020202020204" pitchFamily="34" charset="0"/>
                <a:cs typeface="Arial" panose="020B0604020202020204" pitchFamily="34" charset="0"/>
              </a:endParaRPr>
            </a:p>
            <a:p>
              <a:pPr algn="ctr"/>
              <a:endParaRPr lang="en-US" dirty="0">
                <a:solidFill>
                  <a:schemeClr val="tx1"/>
                </a:solidFill>
                <a:latin typeface="Arial" panose="020B0604020202020204" pitchFamily="34" charset="0"/>
                <a:cs typeface="Arial" panose="020B0604020202020204" pitchFamily="34" charset="0"/>
              </a:endParaRPr>
            </a:p>
            <a:p>
              <a:pPr algn="ctr"/>
              <a:endParaRPr lang="en-US" dirty="0" smtClean="0">
                <a:solidFill>
                  <a:schemeClr val="tx1"/>
                </a:solidFill>
                <a:latin typeface="Arial" panose="020B0604020202020204" pitchFamily="34" charset="0"/>
                <a:cs typeface="Arial" panose="020B0604020202020204" pitchFamily="34" charset="0"/>
              </a:endParaRPr>
            </a:p>
            <a:p>
              <a:pPr algn="ctr"/>
              <a:endParaRPr lang="en-US" dirty="0">
                <a:solidFill>
                  <a:schemeClr val="tx1"/>
                </a:solidFill>
                <a:latin typeface="Arial" panose="020B0604020202020204" pitchFamily="34" charset="0"/>
                <a:cs typeface="Arial" panose="020B0604020202020204" pitchFamily="34" charset="0"/>
              </a:endParaRPr>
            </a:p>
            <a:p>
              <a:pPr algn="ctr"/>
              <a:r>
                <a:rPr lang="en-US" dirty="0" smtClean="0">
                  <a:solidFill>
                    <a:schemeClr val="tx1"/>
                  </a:solidFill>
                  <a:latin typeface="Arial" panose="020B0604020202020204" pitchFamily="34" charset="0"/>
                  <a:cs typeface="Arial" panose="020B0604020202020204" pitchFamily="34" charset="0"/>
                </a:rPr>
                <a:t>“off-</a:t>
              </a:r>
              <a:r>
                <a:rPr lang="en-US" dirty="0" err="1" smtClean="0">
                  <a:solidFill>
                    <a:schemeClr val="tx1"/>
                  </a:solidFill>
                  <a:latin typeface="Arial" panose="020B0604020202020204" pitchFamily="34" charset="0"/>
                  <a:cs typeface="Arial" panose="020B0604020202020204" pitchFamily="34" charset="0"/>
                </a:rPr>
                <a:t>lvl</a:t>
              </a:r>
              <a:r>
                <a:rPr lang="en-US" dirty="0" smtClean="0">
                  <a:solidFill>
                    <a:schemeClr val="tx1"/>
                  </a:solidFill>
                  <a:latin typeface="Arial" panose="020B0604020202020204" pitchFamily="34" charset="0"/>
                  <a:cs typeface="Arial" panose="020B0604020202020204" pitchFamily="34" charset="0"/>
                </a:rPr>
                <a:t>”</a:t>
              </a:r>
              <a:endParaRPr lang="en-US" dirty="0">
                <a:solidFill>
                  <a:schemeClr val="tx1"/>
                </a:solidFill>
                <a:latin typeface="Arial" panose="020B0604020202020204" pitchFamily="34" charset="0"/>
                <a:cs typeface="Arial" panose="020B0604020202020204" pitchFamily="34" charset="0"/>
              </a:endParaRPr>
            </a:p>
          </p:txBody>
        </p:sp>
      </p:grpSp>
      <p:sp>
        <p:nvSpPr>
          <p:cNvPr id="10" name="Title 6"/>
          <p:cNvSpPr txBox="1">
            <a:spLocks/>
          </p:cNvSpPr>
          <p:nvPr/>
        </p:nvSpPr>
        <p:spPr>
          <a:xfrm>
            <a:off x="583722" y="1243066"/>
            <a:ext cx="7010400" cy="457200"/>
          </a:xfrm>
          <a:prstGeom prst="rect">
            <a:avLst/>
          </a:prstGeom>
        </p:spPr>
        <p:txBody>
          <a:bodyPr/>
          <a:lstStyle>
            <a:lvl1pPr algn="l" rtl="0" eaLnBrk="0" fontAlgn="base" hangingPunct="0">
              <a:spcBef>
                <a:spcPct val="0"/>
              </a:spcBef>
              <a:spcAft>
                <a:spcPct val="0"/>
              </a:spcAft>
              <a:defRPr sz="3600" kern="1200">
                <a:solidFill>
                  <a:schemeClr val="tx1"/>
                </a:solidFill>
                <a:latin typeface="+mn-lt"/>
                <a:ea typeface="ＭＳ Ｐゴシック" charset="-128"/>
                <a:cs typeface="ＭＳ Ｐゴシック" charset="-128"/>
              </a:defRPr>
            </a:lvl1pPr>
            <a:lvl2pPr algn="l" rtl="0" eaLnBrk="0" fontAlgn="base" hangingPunct="0">
              <a:spcBef>
                <a:spcPct val="0"/>
              </a:spcBef>
              <a:spcAft>
                <a:spcPct val="0"/>
              </a:spcAft>
              <a:defRPr sz="3600">
                <a:solidFill>
                  <a:schemeClr val="tx1"/>
                </a:solidFill>
                <a:latin typeface="Calibri" charset="0"/>
                <a:ea typeface="ＭＳ Ｐゴシック" charset="-128"/>
                <a:cs typeface="ＭＳ Ｐゴシック" charset="-128"/>
              </a:defRPr>
            </a:lvl2pPr>
            <a:lvl3pPr algn="l" rtl="0" eaLnBrk="0" fontAlgn="base" hangingPunct="0">
              <a:spcBef>
                <a:spcPct val="0"/>
              </a:spcBef>
              <a:spcAft>
                <a:spcPct val="0"/>
              </a:spcAft>
              <a:defRPr sz="3600">
                <a:solidFill>
                  <a:schemeClr val="tx1"/>
                </a:solidFill>
                <a:latin typeface="Calibri" charset="0"/>
                <a:ea typeface="ＭＳ Ｐゴシック" charset="-128"/>
                <a:cs typeface="ＭＳ Ｐゴシック" charset="-128"/>
              </a:defRPr>
            </a:lvl3pPr>
            <a:lvl4pPr algn="l" rtl="0" eaLnBrk="0" fontAlgn="base" hangingPunct="0">
              <a:spcBef>
                <a:spcPct val="0"/>
              </a:spcBef>
              <a:spcAft>
                <a:spcPct val="0"/>
              </a:spcAft>
              <a:defRPr sz="3600">
                <a:solidFill>
                  <a:schemeClr val="tx1"/>
                </a:solidFill>
                <a:latin typeface="Calibri" charset="0"/>
                <a:ea typeface="ＭＳ Ｐゴシック" charset="-128"/>
                <a:cs typeface="ＭＳ Ｐゴシック" charset="-128"/>
              </a:defRPr>
            </a:lvl4pPr>
            <a:lvl5pPr algn="l" rtl="0" eaLnBrk="0" fontAlgn="base" hangingPunct="0">
              <a:spcBef>
                <a:spcPct val="0"/>
              </a:spcBef>
              <a:spcAft>
                <a:spcPct val="0"/>
              </a:spcAft>
              <a:defRPr sz="3600">
                <a:solidFill>
                  <a:schemeClr val="tx1"/>
                </a:solidFill>
                <a:latin typeface="Calibri" charset="0"/>
                <a:ea typeface="ＭＳ Ｐゴシック" charset="-128"/>
                <a:cs typeface="ＭＳ Ｐゴシック" charset="-128"/>
              </a:defRPr>
            </a:lvl5pPr>
            <a:lvl6pPr marL="457200" algn="l" rtl="0" fontAlgn="base">
              <a:spcBef>
                <a:spcPct val="0"/>
              </a:spcBef>
              <a:spcAft>
                <a:spcPct val="0"/>
              </a:spcAft>
              <a:defRPr sz="3600">
                <a:solidFill>
                  <a:schemeClr val="tx1"/>
                </a:solidFill>
                <a:latin typeface="Calibri" charset="0"/>
                <a:ea typeface="ＭＳ Ｐゴシック" charset="-128"/>
                <a:cs typeface="ＭＳ Ｐゴシック" charset="-128"/>
              </a:defRPr>
            </a:lvl6pPr>
            <a:lvl7pPr marL="914400" algn="l" rtl="0" fontAlgn="base">
              <a:spcBef>
                <a:spcPct val="0"/>
              </a:spcBef>
              <a:spcAft>
                <a:spcPct val="0"/>
              </a:spcAft>
              <a:defRPr sz="3600">
                <a:solidFill>
                  <a:schemeClr val="tx1"/>
                </a:solidFill>
                <a:latin typeface="Calibri" charset="0"/>
                <a:ea typeface="ＭＳ Ｐゴシック" charset="-128"/>
                <a:cs typeface="ＭＳ Ｐゴシック" charset="-128"/>
              </a:defRPr>
            </a:lvl7pPr>
            <a:lvl8pPr marL="1371600" algn="l" rtl="0" fontAlgn="base">
              <a:spcBef>
                <a:spcPct val="0"/>
              </a:spcBef>
              <a:spcAft>
                <a:spcPct val="0"/>
              </a:spcAft>
              <a:defRPr sz="3600">
                <a:solidFill>
                  <a:schemeClr val="tx1"/>
                </a:solidFill>
                <a:latin typeface="Calibri" charset="0"/>
                <a:ea typeface="ＭＳ Ｐゴシック" charset="-128"/>
                <a:cs typeface="ＭＳ Ｐゴシック" charset="-128"/>
              </a:defRPr>
            </a:lvl8pPr>
            <a:lvl9pPr marL="1828800" algn="l" rtl="0" fontAlgn="base">
              <a:spcBef>
                <a:spcPct val="0"/>
              </a:spcBef>
              <a:spcAft>
                <a:spcPct val="0"/>
              </a:spcAft>
              <a:defRPr sz="3600">
                <a:solidFill>
                  <a:schemeClr val="tx1"/>
                </a:solidFill>
                <a:latin typeface="Calibri" charset="0"/>
                <a:ea typeface="ＭＳ Ｐゴシック" charset="-128"/>
                <a:cs typeface="ＭＳ Ｐゴシック" charset="-128"/>
              </a:defRPr>
            </a:lvl9pPr>
          </a:lstStyle>
          <a:p>
            <a:pPr algn="ctr"/>
            <a:r>
              <a:rPr kumimoji="0" lang="en-US" altLang="ko-KR" sz="2400" b="1" dirty="0" smtClean="0">
                <a:latin typeface="Arial" pitchFamily="34" charset="0"/>
                <a:cs typeface="Arial" pitchFamily="34" charset="0"/>
              </a:rPr>
              <a:t>Impact of vertical layers on dispersion results</a:t>
            </a:r>
            <a:endParaRPr kumimoji="0" lang="ko-KR" altLang="en-US" sz="2400" b="1" dirty="0">
              <a:latin typeface="Arial" pitchFamily="34" charset="0"/>
              <a:cs typeface="Arial" pitchFamily="34" charset="0"/>
            </a:endParaRPr>
          </a:p>
        </p:txBody>
      </p:sp>
      <p:pic>
        <p:nvPicPr>
          <p:cNvPr id="11" name="Picture 2" descr="Cooperative Institute for Climate &amp; Satellites - Marylan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05601" y="45720"/>
            <a:ext cx="1009997" cy="54864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C:\Users\fantine.ngan\Documents\Dropbox\shared-FN\group-photo\hysplit.t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24800" y="694426"/>
            <a:ext cx="1307994" cy="548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750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bg>
      <p:bgPr>
        <a:gradFill>
          <a:gsLst>
            <a:gs pos="0">
              <a:srgbClr val="87C1F5"/>
            </a:gs>
            <a:gs pos="60000">
              <a:schemeClr val="accent1">
                <a:lumMod val="20000"/>
                <a:lumOff val="80000"/>
              </a:schemeClr>
            </a:gs>
            <a:gs pos="100000">
              <a:schemeClr val="accent5">
                <a:lumMod val="20000"/>
                <a:lumOff val="80000"/>
              </a:schemeClr>
            </a:gs>
          </a:gsLst>
          <a:lin ang="5400000" scaled="0"/>
        </a:gra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99D3CB6A-0C85-43E4-B053-7DFC942F1C20}" type="slidenum">
              <a:rPr lang="en-US" altLang="ko-KR" smtClean="0"/>
              <a:pPr/>
              <a:t>13</a:t>
            </a:fld>
            <a:endParaRPr lang="en-US" altLang="ko-KR"/>
          </a:p>
        </p:txBody>
      </p:sp>
      <p:sp>
        <p:nvSpPr>
          <p:cNvPr id="23" name="TextBox 22"/>
          <p:cNvSpPr txBox="1"/>
          <p:nvPr/>
        </p:nvSpPr>
        <p:spPr>
          <a:xfrm>
            <a:off x="381000" y="381000"/>
            <a:ext cx="8763000" cy="83099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400" b="0" i="0" u="none" strike="noStrike" kern="0" cap="none" spc="0" normalizeH="0" baseline="0" noProof="0" dirty="0" smtClean="0">
                <a:ln>
                  <a:noFill/>
                </a:ln>
                <a:solidFill>
                  <a:prstClr val="black"/>
                </a:solidFill>
                <a:effectLst/>
                <a:uLnTx/>
                <a:uFillTx/>
                <a:latin typeface="Calibri"/>
                <a:ea typeface="+mn-ea"/>
              </a:rPr>
              <a:t>Dispersion results using different grid spacing (3-km, 1-km &amp; 333-m) and coupling approaches (inline</a:t>
            </a:r>
            <a:r>
              <a:rPr kumimoji="0" lang="en-US" sz="2400" kern="0" dirty="0" smtClean="0">
                <a:solidFill>
                  <a:prstClr val="black"/>
                </a:solidFill>
                <a:latin typeface="Calibri"/>
                <a:ea typeface="+mn-ea"/>
              </a:rPr>
              <a:t>, </a:t>
            </a:r>
            <a:r>
              <a:rPr kumimoji="0" lang="en-US" sz="2400" b="0" i="0" u="none" strike="noStrike" kern="0" cap="none" spc="0" normalizeH="0" baseline="0" noProof="0" dirty="0" smtClean="0">
                <a:ln>
                  <a:noFill/>
                </a:ln>
                <a:solidFill>
                  <a:prstClr val="black"/>
                </a:solidFill>
                <a:effectLst/>
                <a:uLnTx/>
                <a:uFillTx/>
                <a:latin typeface="Calibri"/>
                <a:ea typeface="+mn-ea"/>
              </a:rPr>
              <a:t>offline and offline with more layers</a:t>
            </a:r>
            <a:r>
              <a:rPr kumimoji="0" lang="en-US" sz="2400" kern="0" dirty="0" smtClean="0">
                <a:solidFill>
                  <a:prstClr val="black"/>
                </a:solidFill>
                <a:latin typeface="Calibri"/>
                <a:ea typeface="+mn-ea"/>
              </a:rPr>
              <a:t>)</a:t>
            </a:r>
            <a:endParaRPr kumimoji="0" lang="en-US" sz="2400" b="1" i="0" u="sng" strike="noStrike" kern="0" cap="none" spc="0" normalizeH="0" baseline="0" noProof="0" dirty="0" smtClean="0">
              <a:ln>
                <a:noFill/>
              </a:ln>
              <a:solidFill>
                <a:prstClr val="black"/>
              </a:solidFill>
              <a:effectLst/>
              <a:uLnTx/>
              <a:uFillTx/>
              <a:latin typeface="Calibri"/>
              <a:ea typeface="+mn-ea"/>
            </a:endParaRPr>
          </a:p>
        </p:txBody>
      </p:sp>
      <p:pic>
        <p:nvPicPr>
          <p:cNvPr id="5" name="Picture 4" descr="Picture 2.png"/>
          <p:cNvPicPr>
            <a:picLocks noChangeAspect="1"/>
          </p:cNvPicPr>
          <p:nvPr/>
        </p:nvPicPr>
        <p:blipFill>
          <a:blip r:embed="rId2"/>
          <a:stretch>
            <a:fillRect/>
          </a:stretch>
        </p:blipFill>
        <p:spPr>
          <a:xfrm>
            <a:off x="533400" y="1295400"/>
            <a:ext cx="7814458" cy="4572000"/>
          </a:xfrm>
          <a:prstGeom prst="rect">
            <a:avLst/>
          </a:prstGeom>
        </p:spPr>
      </p:pic>
    </p:spTree>
    <p:extLst>
      <p:ext uri="{BB962C8B-B14F-4D97-AF65-F5344CB8AC3E}">
        <p14:creationId xmlns:p14="http://schemas.microsoft.com/office/powerpoint/2010/main" val="3812869605"/>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609600"/>
            <a:ext cx="6553200" cy="704850"/>
          </a:xfrm>
        </p:spPr>
        <p:txBody>
          <a:bodyPr>
            <a:normAutofit/>
          </a:bodyPr>
          <a:lstStyle/>
          <a:p>
            <a:pPr algn="ctr"/>
            <a:r>
              <a:rPr lang="en-US" altLang="ko-KR" sz="3200" b="1" dirty="0" smtClean="0">
                <a:latin typeface="Arial" pitchFamily="34" charset="0"/>
                <a:cs typeface="Arial" pitchFamily="34" charset="0"/>
              </a:rPr>
              <a:t>Summary</a:t>
            </a:r>
            <a:endParaRPr lang="ko-KR" altLang="en-US" sz="3200" b="1" dirty="0">
              <a:latin typeface="Arial" pitchFamily="34" charset="0"/>
              <a:cs typeface="Arial" pitchFamily="34" charset="0"/>
            </a:endParaRPr>
          </a:p>
        </p:txBody>
      </p:sp>
      <p:sp>
        <p:nvSpPr>
          <p:cNvPr id="3" name="TextBox 2"/>
          <p:cNvSpPr txBox="1"/>
          <p:nvPr/>
        </p:nvSpPr>
        <p:spPr>
          <a:xfrm>
            <a:off x="381000" y="1768018"/>
            <a:ext cx="8305800" cy="3570208"/>
          </a:xfrm>
          <a:prstGeom prst="rect">
            <a:avLst/>
          </a:prstGeom>
          <a:noFill/>
        </p:spPr>
        <p:txBody>
          <a:bodyPr>
            <a:spAutoFit/>
          </a:bodyPr>
          <a:lstStyle/>
          <a:p>
            <a:pPr marL="339725" indent="-339725" eaLnBrk="0" hangingPunct="0">
              <a:spcBef>
                <a:spcPct val="40000"/>
              </a:spcBef>
              <a:spcAft>
                <a:spcPts val="600"/>
              </a:spcAft>
              <a:buClr>
                <a:schemeClr val="tx1"/>
              </a:buClr>
              <a:buFont typeface="Wingdings" pitchFamily="2" charset="2"/>
              <a:buChar char="v"/>
            </a:pPr>
            <a:r>
              <a:rPr lang="en-US" sz="2000" dirty="0" smtClean="0"/>
              <a:t>Dispersion simulations for Sagebrush tracer experiment were conducted using the inline coupling of WRF-HYSPLIT and evaluated against measured tracer concentrations. </a:t>
            </a:r>
          </a:p>
          <a:p>
            <a:pPr marL="339725" indent="-339725" eaLnBrk="0" hangingPunct="0">
              <a:spcBef>
                <a:spcPct val="40000"/>
              </a:spcBef>
              <a:spcAft>
                <a:spcPts val="600"/>
              </a:spcAft>
              <a:buClr>
                <a:schemeClr val="tx1"/>
              </a:buClr>
              <a:buFont typeface="Wingdings" pitchFamily="2" charset="2"/>
              <a:buChar char="v"/>
            </a:pPr>
            <a:r>
              <a:rPr lang="en-US" sz="2000" dirty="0" smtClean="0"/>
              <a:t>The inline results outperformed the offline simulations. The inline coupling system is especially beneficial for a scenario that requires the use of fine spatial and temporal resolution to resolve the main dispersion features.</a:t>
            </a:r>
          </a:p>
          <a:p>
            <a:pPr marL="339725" indent="-339725" eaLnBrk="0" hangingPunct="0">
              <a:spcBef>
                <a:spcPct val="40000"/>
              </a:spcBef>
              <a:spcAft>
                <a:spcPts val="600"/>
              </a:spcAft>
              <a:buClr>
                <a:schemeClr val="tx1"/>
              </a:buClr>
              <a:buFont typeface="Wingdings" pitchFamily="2" charset="2"/>
              <a:buChar char="v"/>
            </a:pPr>
            <a:r>
              <a:rPr lang="en-US" sz="2000" dirty="0" smtClean="0"/>
              <a:t>The improvement of the inline over the offline method is attributed to the elimination of temporal and vertical interpolation of the WRF data, as well as using the WRF’s vertical coordinate. </a:t>
            </a:r>
            <a:endParaRPr lang="en-US" sz="2000" dirty="0"/>
          </a:p>
        </p:txBody>
      </p:sp>
      <p:pic>
        <p:nvPicPr>
          <p:cNvPr id="5" name="Picture 2" descr="Cooperative Institute for Climate &amp; Satellites - Mary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05601" y="45720"/>
            <a:ext cx="1009997" cy="54864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fantine.ngan\Documents\Dropbox\shared-FN\group-photo\hysplit.ti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24800" y="694426"/>
            <a:ext cx="1307994" cy="54864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609600"/>
            <a:ext cx="6553200" cy="704850"/>
          </a:xfrm>
        </p:spPr>
        <p:txBody>
          <a:bodyPr>
            <a:normAutofit/>
          </a:bodyPr>
          <a:lstStyle/>
          <a:p>
            <a:pPr algn="ctr"/>
            <a:r>
              <a:rPr lang="en-US" altLang="ko-KR" sz="3200" b="1" dirty="0" smtClean="0">
                <a:latin typeface="Arial" pitchFamily="34" charset="0"/>
                <a:cs typeface="Arial" pitchFamily="34" charset="0"/>
              </a:rPr>
              <a:t>Future Work</a:t>
            </a:r>
            <a:endParaRPr lang="ko-KR" altLang="en-US" sz="3200" b="1" dirty="0">
              <a:latin typeface="Arial" pitchFamily="34" charset="0"/>
              <a:cs typeface="Arial" pitchFamily="34" charset="0"/>
            </a:endParaRPr>
          </a:p>
        </p:txBody>
      </p:sp>
      <p:sp>
        <p:nvSpPr>
          <p:cNvPr id="3" name="TextBox 2"/>
          <p:cNvSpPr txBox="1"/>
          <p:nvPr/>
        </p:nvSpPr>
        <p:spPr>
          <a:xfrm>
            <a:off x="381000" y="1600200"/>
            <a:ext cx="8305800" cy="3754874"/>
          </a:xfrm>
          <a:prstGeom prst="rect">
            <a:avLst/>
          </a:prstGeom>
          <a:noFill/>
        </p:spPr>
        <p:txBody>
          <a:bodyPr>
            <a:spAutoFit/>
          </a:bodyPr>
          <a:lstStyle/>
          <a:p>
            <a:pPr marL="339725" indent="-339725" eaLnBrk="0" hangingPunct="0">
              <a:spcBef>
                <a:spcPct val="40000"/>
              </a:spcBef>
              <a:spcAft>
                <a:spcPts val="600"/>
              </a:spcAft>
              <a:buClr>
                <a:schemeClr val="tx1"/>
              </a:buClr>
              <a:buFont typeface="Wingdings" pitchFamily="2" charset="2"/>
              <a:buChar char="v"/>
            </a:pPr>
            <a:r>
              <a:rPr lang="en-US" altLang="ko-KR" sz="2000" dirty="0" smtClean="0">
                <a:latin typeface="Arial" pitchFamily="34" charset="0"/>
                <a:cs typeface="Arial" pitchFamily="34" charset="0"/>
              </a:rPr>
              <a:t>Dispersion simulations using the inline approach will be run for other tracer experiments in fine scale for the urban environment and other complex terrain studies.</a:t>
            </a:r>
          </a:p>
          <a:p>
            <a:pPr marL="339725" indent="-339725" eaLnBrk="0" hangingPunct="0">
              <a:spcBef>
                <a:spcPct val="40000"/>
              </a:spcBef>
              <a:spcAft>
                <a:spcPts val="600"/>
              </a:spcAft>
              <a:buClr>
                <a:schemeClr val="tx1"/>
              </a:buClr>
              <a:buFont typeface="Wingdings" pitchFamily="2" charset="2"/>
              <a:buChar char="v"/>
            </a:pPr>
            <a:r>
              <a:rPr lang="en-US" altLang="ko-KR" sz="2000" dirty="0" smtClean="0">
                <a:latin typeface="Arial" pitchFamily="34" charset="0"/>
                <a:cs typeface="Arial" pitchFamily="34" charset="0"/>
              </a:rPr>
              <a:t>The inline HYSPLIT will also be tested using different parameters from the WRF model most relevant to plume mixing, stability, and convection. </a:t>
            </a:r>
          </a:p>
          <a:p>
            <a:pPr eaLnBrk="0" hangingPunct="0">
              <a:spcBef>
                <a:spcPts val="0"/>
              </a:spcBef>
              <a:spcAft>
                <a:spcPts val="0"/>
              </a:spcAft>
              <a:buClr>
                <a:schemeClr val="tx1"/>
              </a:buClr>
            </a:pPr>
            <a:endParaRPr lang="en-US" altLang="ko-KR" sz="2000" dirty="0" smtClean="0">
              <a:latin typeface="Arial" pitchFamily="34" charset="0"/>
              <a:cs typeface="Arial" pitchFamily="34" charset="0"/>
            </a:endParaRPr>
          </a:p>
          <a:p>
            <a:pPr eaLnBrk="0" hangingPunct="0">
              <a:spcBef>
                <a:spcPts val="0"/>
              </a:spcBef>
              <a:spcAft>
                <a:spcPts val="0"/>
              </a:spcAft>
              <a:buClr>
                <a:schemeClr val="tx1"/>
              </a:buClr>
            </a:pPr>
            <a:endParaRPr lang="en-US" altLang="ko-KR" sz="2000" dirty="0" smtClean="0">
              <a:latin typeface="Arial" pitchFamily="34" charset="0"/>
              <a:cs typeface="Arial" pitchFamily="34" charset="0"/>
            </a:endParaRPr>
          </a:p>
          <a:p>
            <a:pPr eaLnBrk="0" hangingPunct="0">
              <a:spcBef>
                <a:spcPts val="0"/>
              </a:spcBef>
              <a:spcAft>
                <a:spcPts val="0"/>
              </a:spcAft>
              <a:buClr>
                <a:schemeClr val="tx1"/>
              </a:buClr>
            </a:pPr>
            <a:r>
              <a:rPr lang="en-US" altLang="ko-KR" sz="1400" i="1" dirty="0" smtClean="0">
                <a:latin typeface="Arial" pitchFamily="34" charset="0"/>
                <a:cs typeface="Arial" pitchFamily="34" charset="0"/>
              </a:rPr>
              <a:t>Website: </a:t>
            </a:r>
            <a:r>
              <a:rPr lang="en-US" altLang="ko-KR" sz="1400" i="1" dirty="0" smtClean="0">
                <a:latin typeface="Arial" pitchFamily="34" charset="0"/>
                <a:cs typeface="Arial" pitchFamily="34" charset="0"/>
                <a:hlinkClick r:id="rId3"/>
              </a:rPr>
              <a:t>http://www.arl.noaa.gov/WRF_inline.php</a:t>
            </a:r>
            <a:endParaRPr lang="en-US" altLang="ko-KR" sz="1400" i="1" dirty="0" smtClean="0">
              <a:latin typeface="Arial" pitchFamily="34" charset="0"/>
              <a:cs typeface="Arial" pitchFamily="34" charset="0"/>
            </a:endParaRPr>
          </a:p>
          <a:p>
            <a:pPr eaLnBrk="0" hangingPunct="0">
              <a:spcBef>
                <a:spcPts val="0"/>
              </a:spcBef>
              <a:spcAft>
                <a:spcPts val="0"/>
              </a:spcAft>
              <a:buClr>
                <a:schemeClr val="tx1"/>
              </a:buClr>
            </a:pPr>
            <a:r>
              <a:rPr lang="en-US" altLang="ko-KR" sz="1400" i="1" dirty="0" smtClean="0">
                <a:latin typeface="Arial" pitchFamily="34" charset="0"/>
                <a:cs typeface="Arial" pitchFamily="34" charset="0"/>
              </a:rPr>
              <a:t>Email: </a:t>
            </a:r>
            <a:r>
              <a:rPr lang="en-US" altLang="ko-KR" sz="1400" i="1" dirty="0" err="1" smtClean="0">
                <a:latin typeface="Arial" pitchFamily="34" charset="0"/>
                <a:cs typeface="Arial" pitchFamily="34" charset="0"/>
              </a:rPr>
              <a:t>Fantine.Ngan@noaa.gov</a:t>
            </a:r>
            <a:endParaRPr lang="en-US" altLang="ko-KR" sz="1400" i="1" dirty="0" smtClean="0">
              <a:latin typeface="Arial" pitchFamily="34" charset="0"/>
              <a:cs typeface="Arial" pitchFamily="34" charset="0"/>
            </a:endParaRPr>
          </a:p>
          <a:p>
            <a:pPr eaLnBrk="0" hangingPunct="0">
              <a:spcBef>
                <a:spcPct val="40000"/>
              </a:spcBef>
              <a:spcAft>
                <a:spcPts val="600"/>
              </a:spcAft>
              <a:buClr>
                <a:schemeClr val="tx1"/>
              </a:buClr>
            </a:pPr>
            <a:endParaRPr lang="en-US" altLang="ko-KR" sz="2000" i="1" dirty="0" smtClean="0">
              <a:latin typeface="Arial" pitchFamily="34" charset="0"/>
              <a:cs typeface="Arial" pitchFamily="34" charset="0"/>
            </a:endParaRPr>
          </a:p>
        </p:txBody>
      </p:sp>
      <p:pic>
        <p:nvPicPr>
          <p:cNvPr id="5" name="Picture 2" descr="Cooperative Institute for Climate &amp; Satellites - Marylan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05601" y="45720"/>
            <a:ext cx="1009997" cy="54864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fantine.ngan\Documents\Dropbox\shared-FN\group-photo\hysplit.t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24800" y="694426"/>
            <a:ext cx="1307994" cy="5486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7623583"/>
      </p:ext>
    </p:extLst>
  </p:cSld>
  <p:clrMapOvr>
    <a:masterClrMapping/>
  </p:clrMapOvr>
  <mc:AlternateContent xmlns:mc="http://schemas.openxmlformats.org/markup-compatibility/2006" xmlns:p14="http://schemas.microsoft.com/office/powerpoint/2010/main">
    <mc:Choice Requires="p14">
      <p:transition spd="slow" p14:dur="2000"/>
    </mc:Choice>
    <mc:Fallback xmlns:mv="urn:schemas-microsoft-com:mac:vml"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Custom 1">
      <a:dk1>
        <a:sysClr val="windowText" lastClr="000000"/>
      </a:dk1>
      <a:lt1>
        <a:sysClr val="window" lastClr="FFFFFF"/>
      </a:lt1>
      <a:dk2>
        <a:srgbClr val="009DD9"/>
      </a:dk2>
      <a:lt2>
        <a:srgbClr val="DBF5F9"/>
      </a:lt2>
      <a:accent1>
        <a:srgbClr val="0F6FC6"/>
      </a:accent1>
      <a:accent2>
        <a:srgbClr val="009DD9"/>
      </a:accent2>
      <a:accent3>
        <a:srgbClr val="0BD0D9"/>
      </a:accent3>
      <a:accent4>
        <a:srgbClr val="0B5394"/>
      </a:accent4>
      <a:accent5>
        <a:srgbClr val="59A9F2"/>
      </a:accent5>
      <a:accent6>
        <a:srgbClr val="7CCA62"/>
      </a:accent6>
      <a:hlink>
        <a:srgbClr val="E2D700"/>
      </a:hlink>
      <a:folHlink>
        <a:srgbClr val="85DFD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ustom 1">
    <a:dk1>
      <a:sysClr val="windowText" lastClr="000000"/>
    </a:dk1>
    <a:lt1>
      <a:sysClr val="window" lastClr="FFFFFF"/>
    </a:lt1>
    <a:dk2>
      <a:srgbClr val="009DD9"/>
    </a:dk2>
    <a:lt2>
      <a:srgbClr val="DBF5F9"/>
    </a:lt2>
    <a:accent1>
      <a:srgbClr val="0F6FC6"/>
    </a:accent1>
    <a:accent2>
      <a:srgbClr val="009DD9"/>
    </a:accent2>
    <a:accent3>
      <a:srgbClr val="0BD0D9"/>
    </a:accent3>
    <a:accent4>
      <a:srgbClr val="0B5394"/>
    </a:accent4>
    <a:accent5>
      <a:srgbClr val="59A9F2"/>
    </a:accent5>
    <a:accent6>
      <a:srgbClr val="7CCA62"/>
    </a:accent6>
    <a:hlink>
      <a:srgbClr val="E2D700"/>
    </a:hlink>
    <a:folHlink>
      <a:srgbClr val="85DFD0"/>
    </a:folHlink>
  </a:clrScheme>
</a:themeOverride>
</file>

<file path=ppt/theme/themeOverride2.xml><?xml version="1.0" encoding="utf-8"?>
<a:themeOverride xmlns:a="http://schemas.openxmlformats.org/drawingml/2006/main">
  <a:clrScheme name="Custom 1">
    <a:dk1>
      <a:sysClr val="windowText" lastClr="000000"/>
    </a:dk1>
    <a:lt1>
      <a:sysClr val="window" lastClr="FFFFFF"/>
    </a:lt1>
    <a:dk2>
      <a:srgbClr val="009DD9"/>
    </a:dk2>
    <a:lt2>
      <a:srgbClr val="DBF5F9"/>
    </a:lt2>
    <a:accent1>
      <a:srgbClr val="0F6FC6"/>
    </a:accent1>
    <a:accent2>
      <a:srgbClr val="009DD9"/>
    </a:accent2>
    <a:accent3>
      <a:srgbClr val="0BD0D9"/>
    </a:accent3>
    <a:accent4>
      <a:srgbClr val="0B5394"/>
    </a:accent4>
    <a:accent5>
      <a:srgbClr val="59A9F2"/>
    </a:accent5>
    <a:accent6>
      <a:srgbClr val="7CCA62"/>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16142</TotalTime>
  <Words>750</Words>
  <Application>Microsoft Office PowerPoint</Application>
  <PresentationFormat>Letter Paper (8.5x11 in)</PresentationFormat>
  <Paragraphs>146</Paragraphs>
  <Slides>15</Slides>
  <Notes>6</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Flow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Summary</vt:lpstr>
      <vt:lpstr>Future Work</vt:lpstr>
    </vt:vector>
  </TitlesOfParts>
  <Company>NOAA/ARLFRD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CMAQ-2011-FN-20111021</dc:title>
  <dc:subject>ETAQ evulation</dc:subject>
  <dc:creator>Fantine Ngan</dc:creator>
  <dc:description>CMAQ workshop 2011</dc:description>
  <cp:lastModifiedBy>Fantine Ngan</cp:lastModifiedBy>
  <cp:revision>966</cp:revision>
  <cp:lastPrinted>1999-08-25T14:15:12Z</cp:lastPrinted>
  <dcterms:created xsi:type="dcterms:W3CDTF">2016-06-01T18:16:08Z</dcterms:created>
  <dcterms:modified xsi:type="dcterms:W3CDTF">2016-06-02T18:49:54Z</dcterms:modified>
  <cp:contentStatus/>
</cp:coreProperties>
</file>