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6" r:id="rId1"/>
  </p:sldMasterIdLst>
  <p:handoutMasterIdLst>
    <p:handoutMasterId r:id="rId33"/>
  </p:handoutMasterIdLst>
  <p:sldIdLst>
    <p:sldId id="257" r:id="rId2"/>
    <p:sldId id="256" r:id="rId3"/>
    <p:sldId id="259" r:id="rId4"/>
    <p:sldId id="258" r:id="rId5"/>
    <p:sldId id="260" r:id="rId6"/>
    <p:sldId id="261" r:id="rId7"/>
    <p:sldId id="262" r:id="rId8"/>
    <p:sldId id="264" r:id="rId9"/>
    <p:sldId id="266" r:id="rId10"/>
    <p:sldId id="269" r:id="rId11"/>
    <p:sldId id="268" r:id="rId12"/>
    <p:sldId id="270" r:id="rId13"/>
    <p:sldId id="271" r:id="rId14"/>
    <p:sldId id="273" r:id="rId15"/>
    <p:sldId id="275" r:id="rId16"/>
    <p:sldId id="276" r:id="rId17"/>
    <p:sldId id="274" r:id="rId18"/>
    <p:sldId id="277" r:id="rId19"/>
    <p:sldId id="278" r:id="rId20"/>
    <p:sldId id="279" r:id="rId21"/>
    <p:sldId id="280" r:id="rId22"/>
    <p:sldId id="281" r:id="rId23"/>
    <p:sldId id="282" r:id="rId24"/>
    <p:sldId id="283" r:id="rId25"/>
    <p:sldId id="284" r:id="rId26"/>
    <p:sldId id="285" r:id="rId27"/>
    <p:sldId id="289" r:id="rId28"/>
    <p:sldId id="288" r:id="rId29"/>
    <p:sldId id="290" r:id="rId30"/>
    <p:sldId id="291" r:id="rId31"/>
    <p:sldId id="293" r:id="rId32"/>
  </p:sldIdLst>
  <p:sldSz cx="9144000" cy="5715000" type="screen16x10"/>
  <p:notesSz cx="9144000" cy="6858000"/>
  <p:defaultTextStyle>
    <a:defPPr>
      <a:defRPr lang="en-US"/>
    </a:defPPr>
    <a:lvl1pPr marL="0" algn="l" defTabSz="713203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1pPr>
    <a:lvl2pPr marL="356602" algn="l" defTabSz="713203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2pPr>
    <a:lvl3pPr marL="713203" algn="l" defTabSz="713203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3pPr>
    <a:lvl4pPr marL="1069805" algn="l" defTabSz="713203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4pPr>
    <a:lvl5pPr marL="1426407" algn="l" defTabSz="713203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5pPr>
    <a:lvl6pPr marL="1783009" algn="l" defTabSz="713203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6pPr>
    <a:lvl7pPr marL="2139610" algn="l" defTabSz="713203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7pPr>
    <a:lvl8pPr marL="2496212" algn="l" defTabSz="713203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8pPr>
    <a:lvl9pPr marL="2852814" algn="l" defTabSz="713203" rtl="0" eaLnBrk="1" latinLnBrk="0" hangingPunct="1">
      <a:defRPr sz="1404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34" d="100"/>
          <a:sy n="134" d="100"/>
        </p:scale>
        <p:origin x="144" y="3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179484" y="1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CD88E6-3BB1-41E2-A843-3C06828379D4}" type="datetimeFigureOut">
              <a:rPr lang="en-US" smtClean="0"/>
              <a:t>6/13/2016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473A7C-F8D0-4992-80BE-F4F8E25FA0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00004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5334000"/>
            <a:ext cx="9141619" cy="381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5278597"/>
            <a:ext cx="9141619" cy="5334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632460"/>
            <a:ext cx="7543800" cy="297180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6000" spc="-38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3713018"/>
            <a:ext cx="7543800" cy="9525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1800" cap="all" spc="150" baseline="0">
                <a:solidFill>
                  <a:schemeClr val="tx2"/>
                </a:solidFill>
                <a:latin typeface="+mj-lt"/>
              </a:defRPr>
            </a:lvl1pPr>
            <a:lvl2pPr marL="342900" indent="0" algn="ctr">
              <a:buNone/>
              <a:defRPr sz="1800"/>
            </a:lvl2pPr>
            <a:lvl3pPr marL="685800" indent="0" algn="ctr">
              <a:buNone/>
              <a:defRPr sz="1800"/>
            </a:lvl3pPr>
            <a:lvl4pPr marL="1028700" indent="0" algn="ctr">
              <a:buNone/>
              <a:defRPr sz="1500"/>
            </a:lvl4pPr>
            <a:lvl5pPr marL="1371600" indent="0" algn="ctr">
              <a:buNone/>
              <a:defRPr sz="1500"/>
            </a:lvl5pPr>
            <a:lvl6pPr marL="1714500" indent="0" algn="ctr">
              <a:buNone/>
              <a:defRPr sz="1500"/>
            </a:lvl6pPr>
            <a:lvl7pPr marL="2057400" indent="0" algn="ctr">
              <a:buNone/>
              <a:defRPr sz="1500"/>
            </a:lvl7pPr>
            <a:lvl8pPr marL="2400300" indent="0" algn="ctr">
              <a:buNone/>
              <a:defRPr sz="1500"/>
            </a:lvl8pPr>
            <a:lvl9pPr marL="2743200" indent="0" algn="ctr">
              <a:buNone/>
              <a:defRPr sz="15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E56076-5E89-439A-96DD-5ED7AFEDB085}" type="datetimeFigureOut">
              <a:rPr lang="en-US" smtClean="0"/>
              <a:t>6/13/2016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D1E2F-7E44-453A-97A3-F96E0721CFA7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36195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829275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E56076-5E89-439A-96DD-5ED7AFEDB085}" type="datetimeFigureOut">
              <a:rPr lang="en-US" smtClean="0"/>
              <a:t>6/13/2016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D1E2F-7E44-453A-97A3-F96E0721CF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43174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5334000"/>
            <a:ext cx="9141619" cy="381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5278597"/>
            <a:ext cx="9141619" cy="5334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632460"/>
            <a:ext cx="7543800" cy="297180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6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3710940"/>
            <a:ext cx="7543800" cy="9525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1800" cap="all" spc="150" baseline="0">
                <a:solidFill>
                  <a:schemeClr val="tx2"/>
                </a:solidFill>
                <a:latin typeface="+mj-lt"/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E56076-5E89-439A-96DD-5ED7AFEDB085}" type="datetimeFigureOut">
              <a:rPr lang="en-US" smtClean="0"/>
              <a:t>6/13/2016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D1E2F-7E44-453A-97A3-F96E0721CFA7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36195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982167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38836"/>
            <a:ext cx="7543800" cy="120896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59" y="1538112"/>
            <a:ext cx="3703320" cy="3352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538113"/>
            <a:ext cx="3703320" cy="3352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E56076-5E89-439A-96DD-5ED7AFEDB085}" type="datetimeFigureOut">
              <a:rPr lang="en-US" smtClean="0"/>
              <a:t>6/13/2016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D1E2F-7E44-453A-97A3-F96E0721CF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41412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38836"/>
            <a:ext cx="7543800" cy="120896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538377"/>
            <a:ext cx="3703320" cy="613568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1500" b="0" cap="all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151945"/>
            <a:ext cx="3703320" cy="281516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538377"/>
            <a:ext cx="3703320" cy="613568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1500" b="0" cap="all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151945"/>
            <a:ext cx="3703320" cy="281516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E56076-5E89-439A-96DD-5ED7AFEDB085}" type="datetimeFigureOut">
              <a:rPr lang="en-US" smtClean="0"/>
              <a:t>6/13/2016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D1E2F-7E44-453A-97A3-F96E0721CF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69303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E56076-5E89-439A-96DD-5ED7AFEDB085}" type="datetimeFigureOut">
              <a:rPr lang="en-US" smtClean="0"/>
              <a:t>6/13/2016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D1E2F-7E44-453A-97A3-F96E0721CF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37092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5334000"/>
            <a:ext cx="9141619" cy="381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5278597"/>
            <a:ext cx="9141619" cy="5334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E56076-5E89-439A-96DD-5ED7AFEDB085}" type="datetimeFigureOut">
              <a:rPr lang="en-US" smtClean="0"/>
              <a:t>6/13/2016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D1E2F-7E44-453A-97A3-F96E0721CF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61698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5715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5715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495299"/>
            <a:ext cx="2400300" cy="1905000"/>
          </a:xfrm>
        </p:spPr>
        <p:txBody>
          <a:bodyPr anchor="b">
            <a:normAutofit/>
          </a:bodyPr>
          <a:lstStyle>
            <a:lvl1pPr>
              <a:defRPr sz="27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0450" y="609600"/>
            <a:ext cx="4869180" cy="43815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438400"/>
            <a:ext cx="2400300" cy="2815937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125">
                <a:solidFill>
                  <a:srgbClr val="FFFFFF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5383155"/>
            <a:ext cx="1963883" cy="304271"/>
          </a:xfrm>
        </p:spPr>
        <p:txBody>
          <a:bodyPr/>
          <a:lstStyle>
            <a:lvl1pPr algn="l">
              <a:defRPr/>
            </a:lvl1pPr>
          </a:lstStyle>
          <a:p>
            <a:fld id="{44E56076-5E89-439A-96DD-5ED7AFEDB085}" type="datetimeFigureOut">
              <a:rPr lang="en-US" smtClean="0"/>
              <a:t>6/13/2016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5383155"/>
            <a:ext cx="3486150" cy="304271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62D1E2F-7E44-453A-97A3-F96E0721CF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37902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127500"/>
            <a:ext cx="9141619" cy="15875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095897"/>
            <a:ext cx="9141619" cy="5334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4229100"/>
            <a:ext cx="7585234" cy="685800"/>
          </a:xfrm>
        </p:spPr>
        <p:txBody>
          <a:bodyPr lIns="91440" tIns="0" rIns="91440" bIns="0" anchor="b">
            <a:noAutofit/>
          </a:bodyPr>
          <a:lstStyle>
            <a:lvl1pPr>
              <a:defRPr sz="27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095897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60" y="4922520"/>
            <a:ext cx="7584948" cy="49530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450"/>
              </a:spcAft>
              <a:buNone/>
              <a:defRPr sz="1125">
                <a:solidFill>
                  <a:srgbClr val="FFFFFF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E56076-5E89-439A-96DD-5ED7AFEDB085}" type="datetimeFigureOut">
              <a:rPr lang="en-US" smtClean="0"/>
              <a:t>6/13/2016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D1E2F-7E44-453A-97A3-F96E0721CF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17513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E56076-5E89-439A-96DD-5ED7AFEDB085}" type="datetimeFigureOut">
              <a:rPr lang="en-US" smtClean="0"/>
              <a:t>6/13/2016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D1E2F-7E44-453A-97A3-F96E0721CF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38014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5334000"/>
            <a:ext cx="9141619" cy="381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5278597"/>
            <a:ext cx="9141619" cy="5334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43585"/>
            <a:ext cx="1971675" cy="479991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43585"/>
            <a:ext cx="5800725" cy="4799915"/>
          </a:xfrm>
        </p:spPr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E56076-5E89-439A-96DD-5ED7AFEDB085}" type="datetimeFigureOut">
              <a:rPr lang="en-US" smtClean="0"/>
              <a:t>6/13/2016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D1E2F-7E44-453A-97A3-F96E0721CF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92008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5334000"/>
            <a:ext cx="9144000" cy="381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5278597"/>
            <a:ext cx="9143989" cy="5540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38836"/>
            <a:ext cx="7543800" cy="120896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538112"/>
            <a:ext cx="7543800" cy="335280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5383155"/>
            <a:ext cx="1854203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rgbClr val="FFFFFF"/>
                </a:solidFill>
              </a:defRPr>
            </a:lvl1pPr>
          </a:lstStyle>
          <a:p>
            <a:fld id="{44E56076-5E89-439A-96DD-5ED7AFEDB085}" type="datetimeFigureOut">
              <a:rPr lang="en-US" smtClean="0"/>
              <a:t>6/13/2016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5383155"/>
            <a:ext cx="3617103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5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5383155"/>
            <a:ext cx="984019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88">
                <a:solidFill>
                  <a:srgbClr val="FFFFFF"/>
                </a:solidFill>
              </a:defRPr>
            </a:lvl1pPr>
          </a:lstStyle>
          <a:p>
            <a:fld id="{062D1E2F-7E44-453A-97A3-F96E0721CFA7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448204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91163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7" r:id="rId1"/>
    <p:sldLayoutId id="2147483848" r:id="rId2"/>
    <p:sldLayoutId id="2147483849" r:id="rId3"/>
    <p:sldLayoutId id="2147483850" r:id="rId4"/>
    <p:sldLayoutId id="2147483851" r:id="rId5"/>
    <p:sldLayoutId id="2147483852" r:id="rId6"/>
    <p:sldLayoutId id="2147483853" r:id="rId7"/>
    <p:sldLayoutId id="2147483854" r:id="rId8"/>
    <p:sldLayoutId id="2147483855" r:id="rId9"/>
    <p:sldLayoutId id="2147483856" r:id="rId10"/>
    <p:sldLayoutId id="2147483857" r:id="rId11"/>
  </p:sldLayoutIdLst>
  <p:txStyles>
    <p:titleStyle>
      <a:lvl1pPr algn="l" defTabSz="685800" rtl="0" eaLnBrk="1" latinLnBrk="0" hangingPunct="1">
        <a:lnSpc>
          <a:spcPct val="85000"/>
        </a:lnSpc>
        <a:spcBef>
          <a:spcPct val="0"/>
        </a:spcBef>
        <a:buNone/>
        <a:defRPr sz="3600" kern="1200" spc="-38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68580" indent="-68580" algn="l" defTabSz="685800" rtl="0" eaLnBrk="1" latinLnBrk="0" hangingPunct="1">
        <a:lnSpc>
          <a:spcPct val="90000"/>
        </a:lnSpc>
        <a:spcBef>
          <a:spcPts val="900"/>
        </a:spcBef>
        <a:spcAft>
          <a:spcPts val="15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15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288036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3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425196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562356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699516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825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975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125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275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steve.schneider@xatorcorp.com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8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5060" y="368386"/>
            <a:ext cx="1177293" cy="140889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/>
              <a:t>HPAC </a:t>
            </a:r>
            <a:r>
              <a:rPr lang="en-US" b="1" dirty="0" smtClean="0"/>
              <a:t>Analyst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SCIPUFF and Meteorology ANALYSIS </a:t>
            </a:r>
            <a:r>
              <a:rPr lang="en-US" dirty="0" smtClean="0"/>
              <a:t>Tool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643563" y="4296186"/>
            <a:ext cx="3336131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700" dirty="0">
                <a:solidFill>
                  <a:schemeClr val="tx2">
                    <a:lumMod val="50000"/>
                    <a:lumOff val="50000"/>
                  </a:schemeClr>
                </a:solidFill>
              </a:rPr>
              <a:t>Steven Schneider</a:t>
            </a:r>
          </a:p>
          <a:p>
            <a:r>
              <a:rPr lang="en-US" sz="1700" dirty="0">
                <a:solidFill>
                  <a:schemeClr val="tx2">
                    <a:lumMod val="50000"/>
                    <a:lumOff val="50000"/>
                  </a:schemeClr>
                </a:solidFill>
              </a:rPr>
              <a:t>Sage, an Xator </a:t>
            </a:r>
            <a:r>
              <a:rPr lang="en-US" sz="1700" dirty="0" smtClean="0">
                <a:solidFill>
                  <a:schemeClr val="tx2">
                    <a:lumMod val="50000"/>
                    <a:lumOff val="50000"/>
                  </a:schemeClr>
                </a:solidFill>
              </a:rPr>
              <a:t>Company</a:t>
            </a:r>
            <a:endParaRPr lang="en-US" sz="1700" dirty="0">
              <a:solidFill>
                <a:schemeClr val="tx2">
                  <a:lumMod val="50000"/>
                  <a:lumOff val="50000"/>
                </a:schemeClr>
              </a:solidFill>
            </a:endParaRPr>
          </a:p>
          <a:p>
            <a:r>
              <a:rPr lang="en-US" sz="1700" dirty="0" smtClean="0">
                <a:solidFill>
                  <a:schemeClr val="accent1"/>
                </a:solidFill>
                <a:hlinkClick r:id="rId3"/>
              </a:rPr>
              <a:t>steven.schneider@xatorcorp.com</a:t>
            </a:r>
            <a:endParaRPr lang="en-US" sz="17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9324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4319" y="357188"/>
            <a:ext cx="2478881" cy="928688"/>
          </a:xfrm>
        </p:spPr>
        <p:txBody>
          <a:bodyPr/>
          <a:lstStyle/>
          <a:p>
            <a:r>
              <a:rPr lang="en-US" sz="3200" dirty="0"/>
              <a:t>HPAC Analyst</a:t>
            </a:r>
            <a:br>
              <a:rPr lang="en-US" sz="3200" dirty="0"/>
            </a:br>
            <a:r>
              <a:rPr lang="en-US" sz="1800" dirty="0"/>
              <a:t>Overview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64319" y="1607343"/>
            <a:ext cx="2478881" cy="3857625"/>
          </a:xfrm>
        </p:spPr>
        <p:txBody>
          <a:bodyPr/>
          <a:lstStyle/>
          <a:p>
            <a:pPr marL="285724" indent="-285724">
              <a:buFont typeface="Arial" panose="020B0604020202020204" pitchFamily="34" charset="0"/>
              <a:buChar char="•"/>
            </a:pPr>
            <a:r>
              <a:rPr lang="en-US" sz="1600" dirty="0"/>
              <a:t>Data visualization tool for the Hazard Prediction &amp; Assessment Capability (HPAC) program</a:t>
            </a:r>
          </a:p>
          <a:p>
            <a:pPr marL="285724" indent="-285724">
              <a:buFont typeface="Arial" panose="020B0604020202020204" pitchFamily="34" charset="0"/>
              <a:buChar char="•"/>
            </a:pPr>
            <a:r>
              <a:rPr lang="en-US" sz="1600" dirty="0"/>
              <a:t>Supports HPAC projects (*.hzip), MEDOC met (*.</a:t>
            </a:r>
            <a:r>
              <a:rPr lang="en-US" sz="1600" dirty="0" err="1"/>
              <a:t>mcw</a:t>
            </a:r>
            <a:r>
              <a:rPr lang="en-US" sz="1600" dirty="0"/>
              <a:t>, .</a:t>
            </a:r>
            <a:r>
              <a:rPr lang="en-US" sz="1600" dirty="0" err="1"/>
              <a:t>fmt</a:t>
            </a:r>
            <a:r>
              <a:rPr lang="en-US" sz="1600" dirty="0"/>
              <a:t>), and SCIPUFF projects (*.</a:t>
            </a:r>
            <a:r>
              <a:rPr lang="en-US" sz="1600" dirty="0" err="1"/>
              <a:t>prj</a:t>
            </a:r>
            <a:r>
              <a:rPr lang="en-US" sz="1600" dirty="0"/>
              <a:t>) </a:t>
            </a:r>
          </a:p>
          <a:p>
            <a:pPr marL="285724" indent="-285724">
              <a:buFont typeface="Arial" panose="020B0604020202020204" pitchFamily="34" charset="0"/>
              <a:buChar char="•"/>
            </a:pPr>
            <a:r>
              <a:rPr lang="en-US" sz="1600" dirty="0"/>
              <a:t>Unlimited* number of data windows/views of the same or different datasets</a:t>
            </a:r>
          </a:p>
          <a:p>
            <a:r>
              <a:rPr lang="en-US" sz="1000" dirty="0" smtClean="0"/>
              <a:t>* </a:t>
            </a:r>
            <a:r>
              <a:rPr lang="en-US" sz="1000" dirty="0"/>
              <a:t>Dependent on memory</a:t>
            </a:r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2840" y="738186"/>
            <a:ext cx="5645151" cy="423386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65516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Meteorology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5476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2840" y="738186"/>
            <a:ext cx="5645151" cy="423386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4319" y="357188"/>
            <a:ext cx="2478881" cy="928688"/>
          </a:xfrm>
        </p:spPr>
        <p:txBody>
          <a:bodyPr>
            <a:normAutofit/>
          </a:bodyPr>
          <a:lstStyle/>
          <a:p>
            <a:r>
              <a:rPr lang="en-US" sz="3200" dirty="0" smtClean="0"/>
              <a:t>Meteorology</a:t>
            </a:r>
            <a:br>
              <a:rPr lang="en-US" sz="3200" dirty="0" smtClean="0"/>
            </a:br>
            <a:r>
              <a:rPr lang="en-US" sz="1800" dirty="0" smtClean="0"/>
              <a:t>Gridded Met Data</a:t>
            </a:r>
            <a:endParaRPr lang="en-US" sz="18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64319" y="1607343"/>
            <a:ext cx="2478881" cy="3857625"/>
          </a:xfrm>
        </p:spPr>
        <p:txBody>
          <a:bodyPr/>
          <a:lstStyle/>
          <a:p>
            <a:pPr marL="285724" indent="-285724">
              <a:buFont typeface="Arial" panose="020B0604020202020204" pitchFamily="34" charset="0"/>
              <a:buChar char="•"/>
            </a:pPr>
            <a:r>
              <a:rPr lang="en-US" sz="1600" dirty="0"/>
              <a:t>2D and 3D visualization of gridded meteorological data (MEDOC)</a:t>
            </a:r>
          </a:p>
          <a:p>
            <a:pPr marL="285724" indent="-285724">
              <a:buFont typeface="Arial" panose="020B0604020202020204" pitchFamily="34" charset="0"/>
              <a:buChar char="•"/>
            </a:pPr>
            <a:r>
              <a:rPr lang="en-US" sz="1600" dirty="0"/>
              <a:t>Displays terrain, color maps, wind vectors, wind barbs, and contours</a:t>
            </a:r>
          </a:p>
          <a:p>
            <a:pPr marL="285724" indent="-285724">
              <a:buFont typeface="Arial" panose="020B0604020202020204" pitchFamily="34" charset="0"/>
              <a:buChar char="•"/>
            </a:pPr>
            <a:r>
              <a:rPr lang="en-US" sz="1600" dirty="0"/>
              <a:t>Export of full (i.e. time series) datasets to Google Earth or AVI animations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6244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4319" y="357188"/>
            <a:ext cx="2478881" cy="928688"/>
          </a:xfrm>
        </p:spPr>
        <p:txBody>
          <a:bodyPr>
            <a:normAutofit/>
          </a:bodyPr>
          <a:lstStyle/>
          <a:p>
            <a:r>
              <a:rPr lang="en-US" sz="3200" dirty="0" smtClean="0"/>
              <a:t>Meteorology</a:t>
            </a:r>
            <a:br>
              <a:rPr lang="en-US" sz="3200" dirty="0" smtClean="0"/>
            </a:br>
            <a:r>
              <a:rPr lang="en-US" sz="1800" dirty="0" smtClean="0"/>
              <a:t>Gridded Met Data</a:t>
            </a:r>
            <a:endParaRPr lang="en-US" sz="18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64319" y="1607343"/>
            <a:ext cx="2478881" cy="3857625"/>
          </a:xfrm>
        </p:spPr>
        <p:txBody>
          <a:bodyPr/>
          <a:lstStyle/>
          <a:p>
            <a:pPr marL="285724" indent="-285724">
              <a:buFont typeface="Arial" panose="020B0604020202020204" pitchFamily="34" charset="0"/>
              <a:buChar char="•"/>
            </a:pPr>
            <a:r>
              <a:rPr lang="en-US" sz="1600" dirty="0" smtClean="0"/>
              <a:t>Additional views:</a:t>
            </a:r>
          </a:p>
          <a:p>
            <a:pPr marL="628624" lvl="1" indent="-285724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chemeClr val="bg1"/>
                </a:solidFill>
              </a:rPr>
              <a:t>Time series chart</a:t>
            </a:r>
            <a:endParaRPr lang="en-US" sz="1600" dirty="0">
              <a:solidFill>
                <a:schemeClr val="bg1"/>
              </a:solidFill>
            </a:endParaRPr>
          </a:p>
          <a:p>
            <a:pPr marL="628624" lvl="1" indent="-285724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chemeClr val="bg1"/>
                </a:solidFill>
              </a:rPr>
              <a:t>Wind rose</a:t>
            </a:r>
            <a:endParaRPr lang="en-US" sz="1600" dirty="0">
              <a:solidFill>
                <a:schemeClr val="bg1"/>
              </a:solidFill>
            </a:endParaRPr>
          </a:p>
          <a:p>
            <a:pPr marL="628624" lvl="1" indent="-285724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</a:rPr>
              <a:t>Data table</a:t>
            </a:r>
          </a:p>
          <a:p>
            <a:pPr marL="628624" lvl="1" indent="-285724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chemeClr val="bg1"/>
                </a:solidFill>
              </a:rPr>
              <a:t>Skew-T </a:t>
            </a:r>
            <a:r>
              <a:rPr lang="en-US" sz="1600" dirty="0">
                <a:solidFill>
                  <a:schemeClr val="bg1"/>
                </a:solidFill>
              </a:rPr>
              <a:t>diagram</a:t>
            </a:r>
          </a:p>
          <a:p>
            <a:pPr marL="285724" indent="-285724">
              <a:buFont typeface="Arial" panose="020B0604020202020204" pitchFamily="34" charset="0"/>
              <a:buChar char="•"/>
            </a:pPr>
            <a:r>
              <a:rPr lang="en-US" sz="1600" dirty="0" smtClean="0"/>
              <a:t>Data </a:t>
            </a:r>
            <a:r>
              <a:rPr lang="en-US" sz="1600" dirty="0"/>
              <a:t>views can be synchronized to reflect changes in location and time among all displays</a:t>
            </a:r>
          </a:p>
          <a:p>
            <a:pPr marL="285724" indent="-285724">
              <a:buFont typeface="Arial" panose="020B0604020202020204" pitchFamily="34" charset="0"/>
              <a:buChar char="•"/>
            </a:pPr>
            <a:r>
              <a:rPr lang="en-US" sz="1600" dirty="0" smtClean="0"/>
              <a:t>Interactive location selection tool in main display to select common met data point for all displays</a:t>
            </a:r>
          </a:p>
          <a:p>
            <a:pPr marL="285724" indent="-285724">
              <a:buFont typeface="Arial" panose="020B0604020202020204" pitchFamily="34" charset="0"/>
              <a:buChar char="•"/>
            </a:pPr>
            <a:endParaRPr lang="en-US" sz="1400" dirty="0"/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2840" y="738186"/>
            <a:ext cx="5645151" cy="4071565"/>
          </a:xfrm>
          <a:prstGeom prst="rect">
            <a:avLst/>
          </a:prstGeom>
          <a:ln w="9525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15614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SCIPUFF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6021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2840" y="735489"/>
            <a:ext cx="5648748" cy="423656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4319" y="357188"/>
            <a:ext cx="2478881" cy="928688"/>
          </a:xfrm>
        </p:spPr>
        <p:txBody>
          <a:bodyPr>
            <a:normAutofit/>
          </a:bodyPr>
          <a:lstStyle/>
          <a:p>
            <a:r>
              <a:rPr lang="en-US" sz="3200" dirty="0" smtClean="0"/>
              <a:t>SCIPUFF</a:t>
            </a:r>
            <a:br>
              <a:rPr lang="en-US" sz="3200" dirty="0" smtClean="0"/>
            </a:br>
            <a:r>
              <a:rPr lang="en-US" sz="1800" dirty="0" smtClean="0"/>
              <a:t>Results</a:t>
            </a:r>
            <a:endParaRPr lang="en-US" sz="18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64319" y="1607343"/>
            <a:ext cx="2478881" cy="3857625"/>
          </a:xfrm>
        </p:spPr>
        <p:txBody>
          <a:bodyPr>
            <a:normAutofit/>
          </a:bodyPr>
          <a:lstStyle/>
          <a:p>
            <a:pPr marL="285724" indent="-285724">
              <a:buFont typeface="Arial" panose="020B0604020202020204" pitchFamily="34" charset="0"/>
              <a:buChar char="•"/>
            </a:pPr>
            <a:r>
              <a:rPr lang="en-US" sz="1600" dirty="0"/>
              <a:t>2D and 3D visualization of SCIPUFF results</a:t>
            </a:r>
          </a:p>
          <a:p>
            <a:pPr marL="285724" indent="-285724">
              <a:buFont typeface="Arial" panose="020B0604020202020204" pitchFamily="34" charset="0"/>
              <a:buChar char="•"/>
            </a:pPr>
            <a:r>
              <a:rPr lang="en-US" sz="1600" dirty="0"/>
              <a:t>Displays puffs, contours, isosurfaces, surface adaptive grids, and </a:t>
            </a:r>
            <a:r>
              <a:rPr lang="en-US" sz="1600" dirty="0" smtClean="0"/>
              <a:t>terrain</a:t>
            </a:r>
          </a:p>
          <a:p>
            <a:pPr marL="285724" indent="-285724">
              <a:buFont typeface="Arial" panose="020B0604020202020204" pitchFamily="34" charset="0"/>
              <a:buChar char="•"/>
            </a:pPr>
            <a:r>
              <a:rPr lang="en-US" sz="1600" dirty="0"/>
              <a:t>Puffs can be displayed as points, 2D circles, 3D spheres, vectors, or posts</a:t>
            </a:r>
          </a:p>
          <a:p>
            <a:pPr marL="285724" indent="-285724">
              <a:buFont typeface="Arial" panose="020B0604020202020204" pitchFamily="34" charset="0"/>
              <a:buChar char="•"/>
            </a:pPr>
            <a:r>
              <a:rPr lang="en-US" sz="1600" dirty="0" smtClean="0"/>
              <a:t>Export </a:t>
            </a:r>
            <a:r>
              <a:rPr lang="en-US" sz="1600" dirty="0"/>
              <a:t>of full (i.e. time series) datasets to Google Earth or AVI animations</a:t>
            </a:r>
          </a:p>
          <a:p>
            <a:pPr marL="285724" indent="-285724">
              <a:buFont typeface="Arial" panose="020B0604020202020204" pitchFamily="34" charset="0"/>
              <a:buChar char="•"/>
            </a:pP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926838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2840" y="735489"/>
            <a:ext cx="5648748" cy="423656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4319" y="357188"/>
            <a:ext cx="2478881" cy="928688"/>
          </a:xfrm>
        </p:spPr>
        <p:txBody>
          <a:bodyPr>
            <a:normAutofit/>
          </a:bodyPr>
          <a:lstStyle/>
          <a:p>
            <a:r>
              <a:rPr lang="en-US" sz="3200" dirty="0" smtClean="0"/>
              <a:t>SCIPUFF</a:t>
            </a:r>
            <a:br>
              <a:rPr lang="en-US" sz="3200" dirty="0" smtClean="0"/>
            </a:br>
            <a:r>
              <a:rPr lang="en-US" sz="1800" dirty="0" smtClean="0"/>
              <a:t>Contours</a:t>
            </a:r>
            <a:endParaRPr lang="en-US" sz="18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64319" y="1607343"/>
            <a:ext cx="2478881" cy="3857625"/>
          </a:xfrm>
        </p:spPr>
        <p:txBody>
          <a:bodyPr>
            <a:normAutofit/>
          </a:bodyPr>
          <a:lstStyle/>
          <a:p>
            <a:pPr marL="285737" indent="-285737">
              <a:buFont typeface="Arial" panose="020B0604020202020204" pitchFamily="34" charset="0"/>
              <a:buChar char="•"/>
            </a:pPr>
            <a:r>
              <a:rPr lang="en-US" sz="1600" dirty="0"/>
              <a:t>Display of puffs and concentration contours</a:t>
            </a:r>
          </a:p>
          <a:p>
            <a:pPr marL="285737" indent="-285737">
              <a:buFont typeface="Arial" panose="020B0604020202020204" pitchFamily="34" charset="0"/>
              <a:buChar char="•"/>
            </a:pPr>
            <a:r>
              <a:rPr lang="en-US" sz="1600" dirty="0"/>
              <a:t>Interactive sampler tool displays the selected </a:t>
            </a:r>
            <a:r>
              <a:rPr lang="en-US" sz="1600" dirty="0" smtClean="0"/>
              <a:t>conc/dep/dos </a:t>
            </a:r>
            <a:r>
              <a:rPr lang="en-US" sz="1600" dirty="0"/>
              <a:t>value under the cursor</a:t>
            </a:r>
          </a:p>
        </p:txBody>
      </p:sp>
    </p:spTree>
    <p:extLst>
      <p:ext uri="{BB962C8B-B14F-4D97-AF65-F5344CB8AC3E}">
        <p14:creationId xmlns:p14="http://schemas.microsoft.com/office/powerpoint/2010/main" val="1436073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2840" y="735488"/>
            <a:ext cx="5648748" cy="4236562"/>
          </a:xfrm>
          <a:prstGeom prst="rect">
            <a:avLst/>
          </a:prstGeo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64319" y="1607343"/>
            <a:ext cx="2478881" cy="3857625"/>
          </a:xfrm>
        </p:spPr>
        <p:txBody>
          <a:bodyPr>
            <a:noAutofit/>
          </a:bodyPr>
          <a:lstStyle/>
          <a:p>
            <a:pPr marL="285737" indent="-285737">
              <a:buFont typeface="Arial" panose="020B0604020202020204" pitchFamily="34" charset="0"/>
              <a:buChar char="•"/>
            </a:pPr>
            <a:r>
              <a:rPr lang="en-US" sz="1600" dirty="0" smtClean="0"/>
              <a:t>Time </a:t>
            </a:r>
            <a:r>
              <a:rPr lang="en-US" sz="1600" dirty="0"/>
              <a:t>series chart of puff </a:t>
            </a:r>
            <a:r>
              <a:rPr lang="en-US" sz="1600" dirty="0" smtClean="0"/>
              <a:t>statistics with:</a:t>
            </a:r>
            <a:endParaRPr lang="en-US" sz="1600" dirty="0"/>
          </a:p>
          <a:p>
            <a:pPr marL="628637" lvl="1" indent="-285737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chemeClr val="bg1"/>
                </a:solidFill>
              </a:rPr>
              <a:t>puff count</a:t>
            </a:r>
          </a:p>
          <a:p>
            <a:pPr marL="628637" lvl="1" indent="-285737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chemeClr val="bg1"/>
                </a:solidFill>
              </a:rPr>
              <a:t>total mass</a:t>
            </a:r>
          </a:p>
          <a:p>
            <a:pPr marL="628637" lvl="1" indent="-285737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chemeClr val="bg1"/>
                </a:solidFill>
              </a:rPr>
              <a:t>local </a:t>
            </a:r>
            <a:r>
              <a:rPr lang="en-US" sz="1600" dirty="0">
                <a:solidFill>
                  <a:schemeClr val="bg1"/>
                </a:solidFill>
              </a:rPr>
              <a:t>mixed </a:t>
            </a:r>
            <a:r>
              <a:rPr lang="en-US" sz="1600" dirty="0" smtClean="0">
                <a:solidFill>
                  <a:schemeClr val="bg1"/>
                </a:solidFill>
              </a:rPr>
              <a:t>layer depth</a:t>
            </a:r>
          </a:p>
          <a:p>
            <a:pPr marL="628637" lvl="1" indent="-285737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chemeClr val="bg1"/>
                </a:solidFill>
              </a:rPr>
              <a:t>puff vert </a:t>
            </a:r>
            <a:r>
              <a:rPr lang="en-US" sz="1600" dirty="0">
                <a:solidFill>
                  <a:schemeClr val="bg1"/>
                </a:solidFill>
              </a:rPr>
              <a:t>cap </a:t>
            </a:r>
            <a:r>
              <a:rPr lang="en-US" sz="1600" dirty="0" smtClean="0">
                <a:solidFill>
                  <a:schemeClr val="bg1"/>
                </a:solidFill>
              </a:rPr>
              <a:t>height</a:t>
            </a:r>
          </a:p>
          <a:p>
            <a:pPr marL="628637" lvl="1" indent="-285737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chemeClr val="bg1"/>
                </a:solidFill>
              </a:rPr>
              <a:t>horizontal velocity</a:t>
            </a:r>
          </a:p>
          <a:p>
            <a:pPr marL="628637" lvl="1" indent="-285737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chemeClr val="bg1"/>
                </a:solidFill>
              </a:rPr>
              <a:t>vertical velocity</a:t>
            </a:r>
          </a:p>
          <a:p>
            <a:pPr marL="628637" lvl="1" indent="-285737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chemeClr val="bg1"/>
                </a:solidFill>
              </a:rPr>
              <a:t>puff height</a:t>
            </a:r>
          </a:p>
          <a:p>
            <a:pPr marL="628637" lvl="1" indent="-285737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chemeClr val="bg1"/>
                </a:solidFill>
              </a:rPr>
              <a:t>vertical extent</a:t>
            </a:r>
          </a:p>
          <a:p>
            <a:pPr marL="285737" indent="-285737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Time series chart of sensor </a:t>
            </a:r>
            <a:r>
              <a:rPr lang="en-US" sz="1600" dirty="0" smtClean="0"/>
              <a:t>data</a:t>
            </a:r>
            <a:endParaRPr lang="en-US" sz="1600" dirty="0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264319" y="357188"/>
            <a:ext cx="2478881" cy="92868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6858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2700" b="0" kern="1200" spc="-38" baseline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 smtClean="0"/>
              <a:t>SCIPUFF</a:t>
            </a:r>
            <a:br>
              <a:rPr lang="en-US" sz="3200" dirty="0" smtClean="0"/>
            </a:br>
            <a:r>
              <a:rPr lang="en-US" sz="1800" dirty="0" smtClean="0"/>
              <a:t>Charts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540040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Samplers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1429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2839" y="735489"/>
            <a:ext cx="5648749" cy="423656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4319" y="357188"/>
            <a:ext cx="2478881" cy="928688"/>
          </a:xfrm>
        </p:spPr>
        <p:txBody>
          <a:bodyPr>
            <a:normAutofit/>
          </a:bodyPr>
          <a:lstStyle/>
          <a:p>
            <a:r>
              <a:rPr lang="en-US" sz="3200" dirty="0"/>
              <a:t>Samplers</a:t>
            </a: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1800" dirty="0" smtClean="0"/>
              <a:t>Extracting</a:t>
            </a:r>
            <a:endParaRPr lang="en-US" sz="18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64319" y="1607343"/>
            <a:ext cx="2478881" cy="3857625"/>
          </a:xfrm>
        </p:spPr>
        <p:txBody>
          <a:bodyPr/>
          <a:lstStyle/>
          <a:p>
            <a:pPr marL="285737" indent="-285737">
              <a:buFont typeface="Arial" panose="020B0604020202020204" pitchFamily="34" charset="0"/>
              <a:buChar char="•"/>
            </a:pPr>
            <a:r>
              <a:rPr lang="en-US" sz="1600" dirty="0" smtClean="0"/>
              <a:t>Extracts samplers of surface concentration, deposition, or dosage, and elevated horizontal slices of concentration</a:t>
            </a:r>
          </a:p>
          <a:p>
            <a:pPr marL="285737" indent="-285737">
              <a:buFont typeface="Arial" panose="020B0604020202020204" pitchFamily="34" charset="0"/>
              <a:buChar char="•"/>
            </a:pPr>
            <a:r>
              <a:rPr lang="en-US" sz="1600" dirty="0" smtClean="0"/>
              <a:t>Interactive tool within SCIPUFF display to select region of interest to extract samplers from</a:t>
            </a:r>
          </a:p>
          <a:p>
            <a:pPr marL="285737" indent="-285737">
              <a:buFont typeface="Arial" panose="020B0604020202020204" pitchFamily="34" charset="0"/>
              <a:buChar char="•"/>
            </a:pP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963362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2841" y="735488"/>
            <a:ext cx="5648752" cy="423656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4319" y="357188"/>
            <a:ext cx="2478881" cy="928688"/>
          </a:xfrm>
        </p:spPr>
        <p:txBody>
          <a:bodyPr>
            <a:normAutofit/>
          </a:bodyPr>
          <a:lstStyle/>
          <a:p>
            <a:r>
              <a:rPr lang="en-US" sz="3200" dirty="0"/>
              <a:t>Samplers</a:t>
            </a: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1800" dirty="0" smtClean="0"/>
              <a:t>Data Processing</a:t>
            </a:r>
            <a:endParaRPr lang="en-US" sz="18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64319" y="1607343"/>
            <a:ext cx="2478881" cy="3857625"/>
          </a:xfrm>
        </p:spPr>
        <p:txBody>
          <a:bodyPr>
            <a:noAutofit/>
          </a:bodyPr>
          <a:lstStyle/>
          <a:p>
            <a:pPr marL="285737" indent="-285737">
              <a:buFont typeface="Arial" panose="020B0604020202020204" pitchFamily="34" charset="0"/>
              <a:buChar char="•"/>
            </a:pPr>
            <a:r>
              <a:rPr lang="en-US" sz="1500" dirty="0" smtClean="0"/>
              <a:t>Interactive processing with:</a:t>
            </a:r>
          </a:p>
          <a:p>
            <a:pPr marL="628637" lvl="1" indent="-285737">
              <a:buFont typeface="Arial" panose="020B0604020202020204" pitchFamily="34" charset="0"/>
              <a:buChar char="•"/>
            </a:pPr>
            <a:r>
              <a:rPr lang="en-US" sz="1500" dirty="0" smtClean="0">
                <a:solidFill>
                  <a:schemeClr val="bg1"/>
                </a:solidFill>
              </a:rPr>
              <a:t>Block, moving, or period average or sum</a:t>
            </a:r>
          </a:p>
          <a:p>
            <a:pPr marL="628637" lvl="1" indent="-285737">
              <a:buFont typeface="Arial" panose="020B0604020202020204" pitchFamily="34" charset="0"/>
              <a:buChar char="•"/>
            </a:pPr>
            <a:r>
              <a:rPr lang="en-US" sz="1500" dirty="0" smtClean="0">
                <a:solidFill>
                  <a:schemeClr val="bg1"/>
                </a:solidFill>
              </a:rPr>
              <a:t>Highs, lows, exceedances, thresholds, increases</a:t>
            </a:r>
          </a:p>
          <a:p>
            <a:pPr marL="628637" lvl="1" indent="-285737">
              <a:buFont typeface="Arial" panose="020B0604020202020204" pitchFamily="34" charset="0"/>
              <a:buChar char="•"/>
            </a:pPr>
            <a:r>
              <a:rPr lang="en-US" sz="1500" dirty="0" smtClean="0">
                <a:solidFill>
                  <a:schemeClr val="bg1"/>
                </a:solidFill>
              </a:rPr>
              <a:t>Transformation through scaling factors and translations</a:t>
            </a:r>
          </a:p>
          <a:p>
            <a:pPr marL="285737" indent="-285737">
              <a:buFont typeface="Arial" panose="020B0604020202020204" pitchFamily="34" charset="0"/>
              <a:buChar char="•"/>
            </a:pPr>
            <a:r>
              <a:rPr lang="en-US" sz="1500" dirty="0" smtClean="0"/>
              <a:t>Processed datasets can be exported to a Sage binary sampler file, Excel spreadsheet, or CSV file</a:t>
            </a:r>
            <a:endParaRPr lang="en-US" sz="1500" dirty="0"/>
          </a:p>
        </p:txBody>
      </p:sp>
    </p:spTree>
    <p:extLst>
      <p:ext uri="{BB962C8B-B14F-4D97-AF65-F5344CB8AC3E}">
        <p14:creationId xmlns:p14="http://schemas.microsoft.com/office/powerpoint/2010/main" val="2582137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2841" y="735488"/>
            <a:ext cx="5648752" cy="423656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4319" y="357188"/>
            <a:ext cx="2478881" cy="928688"/>
          </a:xfrm>
        </p:spPr>
        <p:txBody>
          <a:bodyPr>
            <a:normAutofit/>
          </a:bodyPr>
          <a:lstStyle/>
          <a:p>
            <a:r>
              <a:rPr lang="en-US" sz="3200" dirty="0"/>
              <a:t>Samplers</a:t>
            </a: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1800" dirty="0" smtClean="0"/>
              <a:t>Display</a:t>
            </a:r>
            <a:endParaRPr lang="en-US" sz="18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64319" y="1607343"/>
            <a:ext cx="2478881" cy="3857625"/>
          </a:xfrm>
        </p:spPr>
        <p:txBody>
          <a:bodyPr>
            <a:normAutofit/>
          </a:bodyPr>
          <a:lstStyle/>
          <a:p>
            <a:pPr marL="285737" indent="-285737">
              <a:buFont typeface="Arial" panose="020B0604020202020204" pitchFamily="34" charset="0"/>
              <a:buChar char="•"/>
            </a:pPr>
            <a:r>
              <a:rPr lang="en-US" sz="1600" dirty="0" smtClean="0"/>
              <a:t>Contour plot of 24 hour moving average of concentration</a:t>
            </a:r>
          </a:p>
          <a:p>
            <a:pPr marL="285737" indent="-285737">
              <a:buFont typeface="Arial" panose="020B0604020202020204" pitchFamily="34" charset="0"/>
              <a:buChar char="•"/>
            </a:pPr>
            <a:r>
              <a:rPr lang="en-US" sz="1600" dirty="0" smtClean="0"/>
              <a:t>Other displays include:</a:t>
            </a:r>
          </a:p>
          <a:p>
            <a:pPr marL="628637" lvl="1" indent="-285737"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chemeClr val="bg1"/>
                </a:solidFill>
              </a:rPr>
              <a:t>spreadsheet</a:t>
            </a:r>
          </a:p>
          <a:p>
            <a:pPr marL="628637" lvl="1" indent="-285737"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chemeClr val="bg1"/>
                </a:solidFill>
              </a:rPr>
              <a:t>3D surface plot</a:t>
            </a:r>
          </a:p>
          <a:p>
            <a:pPr marL="628637" lvl="1" indent="-285737"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chemeClr val="bg1"/>
                </a:solidFill>
              </a:rPr>
              <a:t>sampler locations with color scale</a:t>
            </a:r>
          </a:p>
          <a:p>
            <a:pPr marL="628637" lvl="1" indent="-285737">
              <a:buFont typeface="Arial" panose="020B0604020202020204" pitchFamily="34" charset="0"/>
              <a:buChar char="•"/>
            </a:pPr>
            <a:r>
              <a:rPr lang="en-US" sz="1600" dirty="0" err="1" smtClean="0">
                <a:solidFill>
                  <a:schemeClr val="bg1"/>
                </a:solidFill>
              </a:rPr>
              <a:t>Voronoi</a:t>
            </a:r>
            <a:r>
              <a:rPr lang="en-US" sz="1600" dirty="0" smtClean="0">
                <a:solidFill>
                  <a:schemeClr val="bg1"/>
                </a:solidFill>
              </a:rPr>
              <a:t> polygons</a:t>
            </a:r>
            <a:endParaRPr lang="en-US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1456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Export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6588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2840" y="735486"/>
            <a:ext cx="5648752" cy="4074163"/>
          </a:xfrm>
          <a:prstGeom prst="rect">
            <a:avLst/>
          </a:prstGeom>
          <a:ln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4319" y="357188"/>
            <a:ext cx="2478881" cy="928688"/>
          </a:xfrm>
        </p:spPr>
        <p:txBody>
          <a:bodyPr>
            <a:normAutofit/>
          </a:bodyPr>
          <a:lstStyle/>
          <a:p>
            <a:r>
              <a:rPr lang="en-US" sz="3200" dirty="0" smtClean="0"/>
              <a:t>Export</a:t>
            </a:r>
            <a:br>
              <a:rPr lang="en-US" sz="3200" dirty="0" smtClean="0"/>
            </a:br>
            <a:r>
              <a:rPr lang="en-US" sz="1800" dirty="0" smtClean="0"/>
              <a:t>Google Earth</a:t>
            </a:r>
            <a:endParaRPr lang="en-US" sz="18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64319" y="1607343"/>
            <a:ext cx="2478881" cy="3857625"/>
          </a:xfrm>
        </p:spPr>
        <p:txBody>
          <a:bodyPr>
            <a:normAutofit/>
          </a:bodyPr>
          <a:lstStyle/>
          <a:p>
            <a:pPr marL="285737" indent="-285737">
              <a:buFont typeface="Arial" panose="020B0604020202020204" pitchFamily="34" charset="0"/>
              <a:buChar char="•"/>
            </a:pPr>
            <a:r>
              <a:rPr lang="en-US" sz="1600" dirty="0"/>
              <a:t>Exports 2D and 3D meteorological </a:t>
            </a:r>
            <a:r>
              <a:rPr lang="en-US" sz="1600" dirty="0" smtClean="0"/>
              <a:t>data, SCIPUFF results, and sampler data </a:t>
            </a:r>
            <a:r>
              <a:rPr lang="en-US" sz="1600" dirty="0"/>
              <a:t>to Google Earth</a:t>
            </a:r>
          </a:p>
          <a:p>
            <a:pPr marL="285737" indent="-285737">
              <a:buFont typeface="Arial" panose="020B0604020202020204" pitchFamily="34" charset="0"/>
              <a:buChar char="•"/>
            </a:pPr>
            <a:r>
              <a:rPr lang="en-US" sz="1600" dirty="0"/>
              <a:t>Supports time series data to perform animations within Google </a:t>
            </a:r>
            <a:r>
              <a:rPr lang="en-US" sz="1600" dirty="0" smtClean="0"/>
              <a:t>Earth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855427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2841" y="735488"/>
            <a:ext cx="5648753" cy="423289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4319" y="357188"/>
            <a:ext cx="2478881" cy="928688"/>
          </a:xfrm>
        </p:spPr>
        <p:txBody>
          <a:bodyPr>
            <a:normAutofit/>
          </a:bodyPr>
          <a:lstStyle/>
          <a:p>
            <a:r>
              <a:rPr lang="en-US" sz="3200" dirty="0" smtClean="0"/>
              <a:t>Export</a:t>
            </a:r>
            <a:br>
              <a:rPr lang="en-US" sz="3200" dirty="0" smtClean="0"/>
            </a:br>
            <a:r>
              <a:rPr lang="en-US" sz="1800" dirty="0" smtClean="0"/>
              <a:t>Other</a:t>
            </a:r>
            <a:endParaRPr lang="en-US" sz="18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64319" y="1607343"/>
            <a:ext cx="2478881" cy="3857625"/>
          </a:xfrm>
        </p:spPr>
        <p:txBody>
          <a:bodyPr>
            <a:normAutofit/>
          </a:bodyPr>
          <a:lstStyle/>
          <a:p>
            <a:pPr marL="285737" indent="-285737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600" dirty="0" smtClean="0"/>
              <a:t>AVI </a:t>
            </a:r>
            <a:r>
              <a:rPr lang="en-US" sz="1600" dirty="0"/>
              <a:t>movies</a:t>
            </a:r>
          </a:p>
          <a:p>
            <a:pPr marL="285737" indent="-285737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Images </a:t>
            </a:r>
            <a:r>
              <a:rPr lang="en-US" sz="1600" dirty="0" smtClean="0"/>
              <a:t>(.</a:t>
            </a:r>
            <a:r>
              <a:rPr lang="en-US" sz="1400" dirty="0" smtClean="0"/>
              <a:t>bmp</a:t>
            </a:r>
            <a:r>
              <a:rPr lang="en-US" sz="1400" dirty="0"/>
              <a:t>, </a:t>
            </a:r>
            <a:r>
              <a:rPr lang="en-US" sz="1400" dirty="0" smtClean="0"/>
              <a:t>.jpg</a:t>
            </a:r>
            <a:r>
              <a:rPr lang="en-US" sz="1400" dirty="0"/>
              <a:t>, </a:t>
            </a:r>
            <a:r>
              <a:rPr lang="en-US" sz="1400" dirty="0" smtClean="0"/>
              <a:t>.png</a:t>
            </a:r>
            <a:r>
              <a:rPr lang="en-US" sz="1600" dirty="0"/>
              <a:t>)</a:t>
            </a:r>
          </a:p>
          <a:p>
            <a:pPr marL="285737" indent="-285737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800" dirty="0"/>
              <a:t>Voxler (</a:t>
            </a:r>
            <a:r>
              <a:rPr lang="en-US" sz="1400" dirty="0"/>
              <a:t>Golden Software</a:t>
            </a:r>
            <a:r>
              <a:rPr lang="en-US" sz="1800" dirty="0"/>
              <a:t>)</a:t>
            </a:r>
          </a:p>
          <a:p>
            <a:pPr marL="285737" indent="-285737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600" dirty="0" smtClean="0"/>
              <a:t>VTK </a:t>
            </a:r>
            <a:r>
              <a:rPr lang="en-US" sz="1600" dirty="0"/>
              <a:t>(</a:t>
            </a:r>
            <a:r>
              <a:rPr lang="en-US" sz="1400" dirty="0"/>
              <a:t>Visualization </a:t>
            </a:r>
            <a:r>
              <a:rPr lang="en-US" sz="1400" dirty="0" err="1"/>
              <a:t>ToolKit</a:t>
            </a:r>
            <a:r>
              <a:rPr lang="en-US" sz="1600" dirty="0"/>
              <a:t>)</a:t>
            </a:r>
          </a:p>
          <a:p>
            <a:pPr marL="285737" indent="-285737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Excel</a:t>
            </a:r>
          </a:p>
          <a:p>
            <a:pPr marL="285737" indent="-285737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600" dirty="0"/>
              <a:t>CSV</a:t>
            </a:r>
          </a:p>
        </p:txBody>
      </p:sp>
    </p:spTree>
    <p:extLst>
      <p:ext uri="{BB962C8B-B14F-4D97-AF65-F5344CB8AC3E}">
        <p14:creationId xmlns:p14="http://schemas.microsoft.com/office/powerpoint/2010/main" val="4270549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4449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2841" y="735490"/>
            <a:ext cx="5648752" cy="423656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4319" y="357188"/>
            <a:ext cx="2478881" cy="928688"/>
          </a:xfrm>
        </p:spPr>
        <p:txBody>
          <a:bodyPr>
            <a:normAutofit/>
          </a:bodyPr>
          <a:lstStyle/>
          <a:p>
            <a:r>
              <a:rPr lang="en-US" sz="3200" dirty="0" smtClean="0"/>
              <a:t>Examples</a:t>
            </a:r>
            <a:br>
              <a:rPr lang="en-US" sz="3200" dirty="0" smtClean="0"/>
            </a:br>
            <a:r>
              <a:rPr lang="en-US" sz="1800" dirty="0" smtClean="0"/>
              <a:t>Fast Mode</a:t>
            </a:r>
            <a:endParaRPr lang="en-US" sz="18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64319" y="1607343"/>
            <a:ext cx="2478881" cy="3857625"/>
          </a:xfrm>
        </p:spPr>
        <p:txBody>
          <a:bodyPr>
            <a:normAutofit/>
          </a:bodyPr>
          <a:lstStyle/>
          <a:p>
            <a:pPr marL="285737" indent="-285737">
              <a:buFont typeface="Arial" panose="020B0604020202020204" pitchFamily="34" charset="0"/>
              <a:buChar char="•"/>
            </a:pPr>
            <a:r>
              <a:rPr lang="en-US" sz="1600" dirty="0" smtClean="0"/>
              <a:t>Allows </a:t>
            </a:r>
            <a:r>
              <a:rPr lang="en-US" sz="1600" dirty="0"/>
              <a:t>puffs to grow larger in the vertical (if the default is selected)</a:t>
            </a:r>
          </a:p>
          <a:p>
            <a:pPr marL="285737" indent="-285737">
              <a:buFont typeface="Arial" panose="020B0604020202020204" pitchFamily="34" charset="0"/>
              <a:buChar char="•"/>
            </a:pPr>
            <a:r>
              <a:rPr lang="en-US" sz="1600" dirty="0" smtClean="0"/>
              <a:t>Allows </a:t>
            </a:r>
            <a:r>
              <a:rPr lang="en-US" sz="1600" dirty="0"/>
              <a:t>puffs to merge more readily </a:t>
            </a:r>
          </a:p>
          <a:p>
            <a:pPr marL="285737" indent="-285737">
              <a:buFont typeface="Arial" panose="020B0604020202020204" pitchFamily="34" charset="0"/>
              <a:buChar char="•"/>
            </a:pPr>
            <a:r>
              <a:rPr lang="en-US" sz="1600" dirty="0" smtClean="0"/>
              <a:t>Restricts </a:t>
            </a:r>
            <a:r>
              <a:rPr lang="en-US" sz="1600" dirty="0"/>
              <a:t>the resolution of surface grids (dosage and deposition</a:t>
            </a:r>
            <a:r>
              <a:rPr lang="en-US" sz="1600" dirty="0" smtClean="0"/>
              <a:t>)</a:t>
            </a:r>
          </a:p>
          <a:p>
            <a:pPr marL="285737" indent="-285737">
              <a:buFont typeface="Arial" panose="020B0604020202020204" pitchFamily="34" charset="0"/>
              <a:buChar char="•"/>
            </a:pPr>
            <a:endParaRPr lang="en-US" sz="1600" dirty="0" smtClean="0"/>
          </a:p>
          <a:p>
            <a:pPr marL="285737" indent="-285737">
              <a:buFont typeface="Arial" panose="020B0604020202020204" pitchFamily="34" charset="0"/>
              <a:buChar char="•"/>
            </a:pPr>
            <a:r>
              <a:rPr lang="en-US" sz="1600" dirty="0"/>
              <a:t>Comparison of puffs between </a:t>
            </a:r>
            <a:r>
              <a:rPr lang="en-US" sz="1600" dirty="0" smtClean="0"/>
              <a:t>standard and fast modes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304411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2841" y="735491"/>
            <a:ext cx="5648752" cy="423656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4319" y="357188"/>
            <a:ext cx="2478881" cy="928688"/>
          </a:xfrm>
        </p:spPr>
        <p:txBody>
          <a:bodyPr>
            <a:normAutofit/>
          </a:bodyPr>
          <a:lstStyle/>
          <a:p>
            <a:r>
              <a:rPr lang="en-US" sz="3200" dirty="0" smtClean="0"/>
              <a:t>Examples</a:t>
            </a:r>
            <a:br>
              <a:rPr lang="en-US" sz="3200" dirty="0" smtClean="0"/>
            </a:br>
            <a:r>
              <a:rPr lang="en-US" sz="1800" dirty="0" smtClean="0"/>
              <a:t>Fast Mode</a:t>
            </a:r>
            <a:endParaRPr lang="en-US" sz="18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64319" y="1607343"/>
            <a:ext cx="2478881" cy="3857625"/>
          </a:xfrm>
        </p:spPr>
        <p:txBody>
          <a:bodyPr>
            <a:normAutofit/>
          </a:bodyPr>
          <a:lstStyle/>
          <a:p>
            <a:pPr marL="285737" indent="-285737">
              <a:buFont typeface="Arial" panose="020B0604020202020204" pitchFamily="34" charset="0"/>
              <a:buChar char="•"/>
            </a:pPr>
            <a:r>
              <a:rPr lang="en-US" sz="1600" dirty="0"/>
              <a:t>Comparison of puff count and total mass between standard and fast mode runs</a:t>
            </a:r>
          </a:p>
        </p:txBody>
      </p:sp>
    </p:spTree>
    <p:extLst>
      <p:ext uri="{BB962C8B-B14F-4D97-AF65-F5344CB8AC3E}">
        <p14:creationId xmlns:p14="http://schemas.microsoft.com/office/powerpoint/2010/main" val="1223984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2841" y="735491"/>
            <a:ext cx="5648752" cy="423656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4319" y="357188"/>
            <a:ext cx="2478881" cy="928688"/>
          </a:xfrm>
        </p:spPr>
        <p:txBody>
          <a:bodyPr>
            <a:normAutofit/>
          </a:bodyPr>
          <a:lstStyle/>
          <a:p>
            <a:r>
              <a:rPr lang="en-US" sz="3200" dirty="0" smtClean="0"/>
              <a:t>Examples</a:t>
            </a:r>
            <a:br>
              <a:rPr lang="en-US" sz="3200" dirty="0" smtClean="0"/>
            </a:br>
            <a:r>
              <a:rPr lang="en-US" sz="1800" dirty="0" smtClean="0"/>
              <a:t>Fast Mode</a:t>
            </a:r>
            <a:endParaRPr lang="en-US" sz="18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64319" y="1607343"/>
            <a:ext cx="2478881" cy="3857625"/>
          </a:xfrm>
        </p:spPr>
        <p:txBody>
          <a:bodyPr>
            <a:normAutofit/>
          </a:bodyPr>
          <a:lstStyle/>
          <a:p>
            <a:pPr marL="285737" indent="-285737">
              <a:buFont typeface="Arial" panose="020B0604020202020204" pitchFamily="34" charset="0"/>
              <a:buChar char="•"/>
            </a:pPr>
            <a:r>
              <a:rPr lang="en-US" sz="1600" dirty="0" smtClean="0"/>
              <a:t>Elevated horizontal slice of concentration in </a:t>
            </a:r>
            <a:r>
              <a:rPr lang="en-US" sz="1600" dirty="0"/>
              <a:t>standard and fast </a:t>
            </a:r>
            <a:r>
              <a:rPr lang="en-US" sz="1600" dirty="0" smtClean="0"/>
              <a:t>mode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877480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2842" y="735488"/>
            <a:ext cx="5648756" cy="423656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4319" y="357188"/>
            <a:ext cx="2478881" cy="928688"/>
          </a:xfrm>
        </p:spPr>
        <p:txBody>
          <a:bodyPr>
            <a:normAutofit fontScale="90000"/>
          </a:bodyPr>
          <a:lstStyle/>
          <a:p>
            <a:r>
              <a:rPr lang="en-US" sz="3200" dirty="0" smtClean="0"/>
              <a:t>Examples</a:t>
            </a:r>
            <a:br>
              <a:rPr lang="en-US" sz="3200" dirty="0" smtClean="0"/>
            </a:br>
            <a:r>
              <a:rPr lang="en-US" sz="1800" dirty="0" smtClean="0"/>
              <a:t>Grid Resolution Parameter</a:t>
            </a:r>
            <a:endParaRPr lang="en-US" sz="18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64319" y="1607343"/>
            <a:ext cx="2478881" cy="3857625"/>
          </a:xfrm>
        </p:spPr>
        <p:txBody>
          <a:bodyPr>
            <a:normAutofit/>
          </a:bodyPr>
          <a:lstStyle/>
          <a:p>
            <a:pPr marL="285737" indent="-285737">
              <a:buFont typeface="Arial" panose="020B0604020202020204" pitchFamily="34" charset="0"/>
              <a:buChar char="•"/>
            </a:pPr>
            <a:r>
              <a:rPr lang="en-US" sz="1600" dirty="0" smtClean="0"/>
              <a:t>Controls </a:t>
            </a:r>
            <a:r>
              <a:rPr lang="en-US" sz="1600" dirty="0"/>
              <a:t>horizontal puff splitting; critical size is proportional to 2^Value</a:t>
            </a:r>
          </a:p>
          <a:p>
            <a:pPr marL="285737" indent="-285737">
              <a:buFont typeface="Arial" panose="020B0604020202020204" pitchFamily="34" charset="0"/>
              <a:buChar char="•"/>
            </a:pPr>
            <a:r>
              <a:rPr lang="en-US" sz="1600" dirty="0" smtClean="0"/>
              <a:t>Reduces </a:t>
            </a:r>
            <a:r>
              <a:rPr lang="en-US" sz="1600" dirty="0"/>
              <a:t>the number of puffs in complex situations, but may smooth out small-scale </a:t>
            </a:r>
            <a:r>
              <a:rPr lang="en-US" sz="1600" dirty="0" smtClean="0"/>
              <a:t>variations</a:t>
            </a:r>
          </a:p>
          <a:p>
            <a:pPr marL="285737" indent="-285737">
              <a:buFont typeface="Arial" panose="020B0604020202020204" pitchFamily="34" charset="0"/>
              <a:buChar char="•"/>
            </a:pPr>
            <a:endParaRPr lang="en-US" sz="1600" dirty="0" smtClean="0"/>
          </a:p>
          <a:p>
            <a:pPr marL="285737" indent="-285737">
              <a:buFont typeface="Arial" panose="020B0604020202020204" pitchFamily="34" charset="0"/>
              <a:buChar char="•"/>
            </a:pPr>
            <a:r>
              <a:rPr lang="en-US" sz="1600" dirty="0"/>
              <a:t>Comparison </a:t>
            </a:r>
            <a:r>
              <a:rPr lang="en-US" sz="1600" dirty="0" smtClean="0"/>
              <a:t>of puffs </a:t>
            </a:r>
            <a:r>
              <a:rPr lang="en-US" sz="1600" dirty="0"/>
              <a:t>between MGRD=2 and MGRD=3 runs</a:t>
            </a:r>
          </a:p>
        </p:txBody>
      </p:sp>
    </p:spTree>
    <p:extLst>
      <p:ext uri="{BB962C8B-B14F-4D97-AF65-F5344CB8AC3E}">
        <p14:creationId xmlns:p14="http://schemas.microsoft.com/office/powerpoint/2010/main" val="1746752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2842" y="735489"/>
            <a:ext cx="5648756" cy="423656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4319" y="357188"/>
            <a:ext cx="2478881" cy="928688"/>
          </a:xfrm>
        </p:spPr>
        <p:txBody>
          <a:bodyPr>
            <a:normAutofit fontScale="90000"/>
          </a:bodyPr>
          <a:lstStyle/>
          <a:p>
            <a:r>
              <a:rPr lang="en-US" sz="3200" dirty="0" smtClean="0"/>
              <a:t>Examples</a:t>
            </a:r>
            <a:br>
              <a:rPr lang="en-US" sz="3200" dirty="0" smtClean="0"/>
            </a:br>
            <a:r>
              <a:rPr lang="en-US" sz="1800" dirty="0" smtClean="0"/>
              <a:t>Grid Resolution Parameter</a:t>
            </a:r>
            <a:endParaRPr lang="en-US" sz="18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64319" y="1607343"/>
            <a:ext cx="2478881" cy="3857625"/>
          </a:xfrm>
        </p:spPr>
        <p:txBody>
          <a:bodyPr>
            <a:normAutofit/>
          </a:bodyPr>
          <a:lstStyle/>
          <a:p>
            <a:pPr marL="285737" indent="-285737">
              <a:buFont typeface="Arial" panose="020B0604020202020204" pitchFamily="34" charset="0"/>
              <a:buChar char="•"/>
            </a:pPr>
            <a:r>
              <a:rPr lang="en-US" sz="1600" dirty="0"/>
              <a:t>Comparison of puff count and total mass between MGRD=2 and MGRD=3 runs</a:t>
            </a:r>
          </a:p>
        </p:txBody>
      </p:sp>
    </p:spTree>
    <p:extLst>
      <p:ext uri="{BB962C8B-B14F-4D97-AF65-F5344CB8AC3E}">
        <p14:creationId xmlns:p14="http://schemas.microsoft.com/office/powerpoint/2010/main" val="3626928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2843" y="735489"/>
            <a:ext cx="5648756" cy="423656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4319" y="357188"/>
            <a:ext cx="2478881" cy="928688"/>
          </a:xfrm>
        </p:spPr>
        <p:txBody>
          <a:bodyPr>
            <a:normAutofit fontScale="90000"/>
          </a:bodyPr>
          <a:lstStyle/>
          <a:p>
            <a:r>
              <a:rPr lang="en-US" sz="3200" dirty="0" smtClean="0"/>
              <a:t>Examples</a:t>
            </a:r>
            <a:br>
              <a:rPr lang="en-US" sz="3200" dirty="0" smtClean="0"/>
            </a:br>
            <a:r>
              <a:rPr lang="en-US" sz="1800" dirty="0" smtClean="0"/>
              <a:t>Grid Resolution Parameter</a:t>
            </a:r>
            <a:endParaRPr lang="en-US" sz="18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64319" y="1607343"/>
            <a:ext cx="2478881" cy="3857625"/>
          </a:xfrm>
        </p:spPr>
        <p:txBody>
          <a:bodyPr>
            <a:normAutofit/>
          </a:bodyPr>
          <a:lstStyle/>
          <a:p>
            <a:pPr marL="285737" indent="-285737">
              <a:buFont typeface="Arial" panose="020B0604020202020204" pitchFamily="34" charset="0"/>
              <a:buChar char="•"/>
            </a:pPr>
            <a:r>
              <a:rPr lang="en-US" sz="1600" dirty="0"/>
              <a:t>Elevated horizontal slice of concentration in </a:t>
            </a:r>
            <a:r>
              <a:rPr lang="en-US" sz="1600" dirty="0" smtClean="0"/>
              <a:t>MGRD=2 and MGRD=3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594031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2842" y="735488"/>
            <a:ext cx="5648756" cy="423656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4319" y="357188"/>
            <a:ext cx="2478881" cy="928688"/>
          </a:xfrm>
        </p:spPr>
        <p:txBody>
          <a:bodyPr>
            <a:normAutofit/>
          </a:bodyPr>
          <a:lstStyle/>
          <a:p>
            <a:r>
              <a:rPr lang="en-US" sz="3200" dirty="0" smtClean="0"/>
              <a:t>Examples</a:t>
            </a:r>
            <a:br>
              <a:rPr lang="en-US" sz="3200" dirty="0" smtClean="0"/>
            </a:br>
            <a:r>
              <a:rPr lang="en-US" sz="1800" dirty="0" smtClean="0"/>
              <a:t>Overall Comparison</a:t>
            </a:r>
            <a:endParaRPr lang="en-US" sz="18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64319" y="1607343"/>
            <a:ext cx="2564606" cy="3857625"/>
          </a:xfrm>
        </p:spPr>
        <p:txBody>
          <a:bodyPr>
            <a:normAutofit/>
          </a:bodyPr>
          <a:lstStyle/>
          <a:p>
            <a:pPr marL="285737" indent="-285737">
              <a:buFont typeface="Arial" panose="020B0604020202020204" pitchFamily="34" charset="0"/>
              <a:buChar char="•"/>
            </a:pPr>
            <a:r>
              <a:rPr lang="en-US" sz="1600" dirty="0"/>
              <a:t>48 hour period average of surface concentration</a:t>
            </a:r>
          </a:p>
          <a:p>
            <a:pPr marL="285737" indent="-285737">
              <a:buFont typeface="Arial" panose="020B0604020202020204" pitchFamily="34" charset="0"/>
              <a:buChar char="•"/>
            </a:pPr>
            <a:r>
              <a:rPr lang="en-US" sz="1600" dirty="0"/>
              <a:t>Run times:</a:t>
            </a:r>
            <a:br>
              <a:rPr lang="en-US" sz="1600" dirty="0"/>
            </a:br>
            <a:r>
              <a:rPr lang="en-US" sz="1600" dirty="0"/>
              <a:t>Standard 	= 20.18 </a:t>
            </a:r>
            <a:r>
              <a:rPr lang="en-US" sz="1600" dirty="0" smtClean="0"/>
              <a:t>min</a:t>
            </a:r>
            <a:r>
              <a:rPr lang="en-US" sz="1600" dirty="0"/>
              <a:t/>
            </a:r>
            <a:br>
              <a:rPr lang="en-US" sz="1600" dirty="0"/>
            </a:br>
            <a:r>
              <a:rPr lang="en-US" sz="1600" dirty="0"/>
              <a:t>Fast 		= 7.67 min</a:t>
            </a:r>
            <a:br>
              <a:rPr lang="en-US" sz="1600" dirty="0"/>
            </a:br>
            <a:r>
              <a:rPr lang="en-US" sz="1600" dirty="0"/>
              <a:t>MGRD of 3 	= 3.13 min</a:t>
            </a:r>
          </a:p>
        </p:txBody>
      </p:sp>
    </p:spTree>
    <p:extLst>
      <p:ext uri="{BB962C8B-B14F-4D97-AF65-F5344CB8AC3E}">
        <p14:creationId xmlns:p14="http://schemas.microsoft.com/office/powerpoint/2010/main" val="1112157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Gallery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6096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2842" y="735489"/>
            <a:ext cx="5648756" cy="4236567"/>
          </a:xfrm>
          <a:prstGeom prst="rect">
            <a:avLst/>
          </a:prstGeom>
          <a:ln w="127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4319" y="357188"/>
            <a:ext cx="2478881" cy="928688"/>
          </a:xfrm>
        </p:spPr>
        <p:txBody>
          <a:bodyPr>
            <a:normAutofit/>
          </a:bodyPr>
          <a:lstStyle/>
          <a:p>
            <a:r>
              <a:rPr lang="en-US" sz="3200" dirty="0" smtClean="0"/>
              <a:t>Gallery</a:t>
            </a:r>
            <a:endParaRPr lang="en-US" sz="18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64319" y="1607343"/>
            <a:ext cx="2478881" cy="3857625"/>
          </a:xfrm>
        </p:spPr>
        <p:txBody>
          <a:bodyPr>
            <a:normAutofit/>
          </a:bodyPr>
          <a:lstStyle/>
          <a:p>
            <a:pPr marL="285737" indent="-285737">
              <a:buFont typeface="Arial" panose="020B0604020202020204" pitchFamily="34" charset="0"/>
              <a:buChar char="•"/>
            </a:pPr>
            <a:r>
              <a:rPr lang="en-US" sz="1600" dirty="0"/>
              <a:t>Puff transport during thunderstorm</a:t>
            </a:r>
          </a:p>
        </p:txBody>
      </p:sp>
    </p:spTree>
    <p:extLst>
      <p:ext uri="{BB962C8B-B14F-4D97-AF65-F5344CB8AC3E}">
        <p14:creationId xmlns:p14="http://schemas.microsoft.com/office/powerpoint/2010/main" val="721635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4319" y="357188"/>
            <a:ext cx="2478881" cy="928688"/>
          </a:xfrm>
        </p:spPr>
        <p:txBody>
          <a:bodyPr>
            <a:normAutofit/>
          </a:bodyPr>
          <a:lstStyle/>
          <a:p>
            <a:r>
              <a:rPr lang="en-US" sz="3200" dirty="0" smtClean="0"/>
              <a:t>Gallery</a:t>
            </a:r>
            <a:endParaRPr lang="en-US" sz="18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64319" y="1607343"/>
            <a:ext cx="2478881" cy="3857625"/>
          </a:xfrm>
        </p:spPr>
        <p:txBody>
          <a:bodyPr>
            <a:normAutofit/>
          </a:bodyPr>
          <a:lstStyle/>
          <a:p>
            <a:pPr marL="285737" indent="-285737">
              <a:buFont typeface="Arial" panose="020B0604020202020204" pitchFamily="34" charset="0"/>
              <a:buChar char="•"/>
            </a:pPr>
            <a:r>
              <a:rPr lang="en-US" sz="1600" dirty="0"/>
              <a:t>Google Earth display of 2013 Mount </a:t>
            </a:r>
            <a:r>
              <a:rPr lang="en-US" sz="1600" dirty="0" err="1"/>
              <a:t>Pavlof</a:t>
            </a:r>
            <a:r>
              <a:rPr lang="en-US" sz="1600" dirty="0"/>
              <a:t> eruption dust cloud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2843" y="735489"/>
            <a:ext cx="5648756" cy="4076593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08670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2842" y="735488"/>
            <a:ext cx="5648756" cy="423656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4319" y="357188"/>
            <a:ext cx="2478881" cy="928688"/>
          </a:xfrm>
        </p:spPr>
        <p:txBody>
          <a:bodyPr>
            <a:normAutofit/>
          </a:bodyPr>
          <a:lstStyle/>
          <a:p>
            <a:r>
              <a:rPr lang="en-US" sz="3200" dirty="0" smtClean="0"/>
              <a:t>Gallery</a:t>
            </a:r>
            <a:endParaRPr lang="en-US" sz="18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64319" y="1607343"/>
            <a:ext cx="2478881" cy="3857625"/>
          </a:xfrm>
        </p:spPr>
        <p:txBody>
          <a:bodyPr>
            <a:normAutofit/>
          </a:bodyPr>
          <a:lstStyle/>
          <a:p>
            <a:pPr marL="285737" indent="-285737">
              <a:buFont typeface="Arial" panose="020B0604020202020204" pitchFamily="34" charset="0"/>
              <a:buChar char="•"/>
            </a:pPr>
            <a:r>
              <a:rPr lang="en-US" sz="1600" dirty="0"/>
              <a:t>Cloud of particulates depositing on surface grid</a:t>
            </a:r>
          </a:p>
        </p:txBody>
      </p:sp>
    </p:spTree>
    <p:extLst>
      <p:ext uri="{BB962C8B-B14F-4D97-AF65-F5344CB8AC3E}">
        <p14:creationId xmlns:p14="http://schemas.microsoft.com/office/powerpoint/2010/main" val="2413785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4319" y="357188"/>
            <a:ext cx="2478881" cy="928688"/>
          </a:xfrm>
        </p:spPr>
        <p:txBody>
          <a:bodyPr>
            <a:normAutofit/>
          </a:bodyPr>
          <a:lstStyle/>
          <a:p>
            <a:r>
              <a:rPr lang="en-US" sz="3200" dirty="0" smtClean="0"/>
              <a:t>Gallery</a:t>
            </a:r>
            <a:endParaRPr lang="en-US" sz="18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64319" y="1607343"/>
            <a:ext cx="2478881" cy="3857625"/>
          </a:xfrm>
        </p:spPr>
        <p:txBody>
          <a:bodyPr>
            <a:normAutofit/>
          </a:bodyPr>
          <a:lstStyle/>
          <a:p>
            <a:pPr marL="285737" indent="-285737">
              <a:buFont typeface="Arial" panose="020B0604020202020204" pitchFamily="34" charset="0"/>
              <a:buChar char="•"/>
            </a:pPr>
            <a:r>
              <a:rPr lang="en-US" sz="1600" dirty="0"/>
              <a:t>SCIPUFF/QUIC simulation in Oklahoma City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2843" y="735490"/>
            <a:ext cx="5648756" cy="3841650"/>
          </a:xfrm>
          <a:prstGeom prst="rect">
            <a:avLst/>
          </a:prstGeom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09421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4319" y="357188"/>
            <a:ext cx="2478881" cy="928688"/>
          </a:xfrm>
        </p:spPr>
        <p:txBody>
          <a:bodyPr>
            <a:normAutofit/>
          </a:bodyPr>
          <a:lstStyle/>
          <a:p>
            <a:r>
              <a:rPr lang="en-US" sz="3200" dirty="0" smtClean="0"/>
              <a:t>Gallery</a:t>
            </a:r>
            <a:endParaRPr lang="en-US" sz="18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64319" y="1607343"/>
            <a:ext cx="2478881" cy="3857625"/>
          </a:xfrm>
        </p:spPr>
        <p:txBody>
          <a:bodyPr>
            <a:normAutofit/>
          </a:bodyPr>
          <a:lstStyle/>
          <a:p>
            <a:pPr marL="285737" indent="-285737">
              <a:buFont typeface="Arial" panose="020B0604020202020204" pitchFamily="34" charset="0"/>
              <a:buChar char="•"/>
            </a:pPr>
            <a:r>
              <a:rPr lang="en-US" sz="1600" dirty="0"/>
              <a:t>SCIPUFF/QUIC simulation in Oklahoma City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2843" y="735490"/>
            <a:ext cx="5648756" cy="3841650"/>
          </a:xfrm>
          <a:prstGeom prst="rect">
            <a:avLst/>
          </a:prstGeom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39615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3444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etrospect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243AF7DC-D15B-41C0-AE81-23980D1B9FC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435</TotalTime>
  <Words>594</Words>
  <Application>Microsoft Office PowerPoint</Application>
  <PresentationFormat>On-screen Show (16:10)</PresentationFormat>
  <Paragraphs>106</Paragraphs>
  <Slides>31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5" baseType="lpstr">
      <vt:lpstr>Arial</vt:lpstr>
      <vt:lpstr>Calibri</vt:lpstr>
      <vt:lpstr>Calibri Light</vt:lpstr>
      <vt:lpstr>Retrospect</vt:lpstr>
      <vt:lpstr>HPAC Analyst</vt:lpstr>
      <vt:lpstr>HPAC Analyst Overview</vt:lpstr>
      <vt:lpstr>Meteorology</vt:lpstr>
      <vt:lpstr>Meteorology Gridded Met Data</vt:lpstr>
      <vt:lpstr>Meteorology Gridded Met Data</vt:lpstr>
      <vt:lpstr>SCIPUFF</vt:lpstr>
      <vt:lpstr>SCIPUFF Results</vt:lpstr>
      <vt:lpstr>SCIPUFF Contours</vt:lpstr>
      <vt:lpstr>PowerPoint Presentation</vt:lpstr>
      <vt:lpstr>Samplers</vt:lpstr>
      <vt:lpstr>Samplers Extracting</vt:lpstr>
      <vt:lpstr>Samplers Data Processing</vt:lpstr>
      <vt:lpstr>Samplers Display</vt:lpstr>
      <vt:lpstr>Export</vt:lpstr>
      <vt:lpstr>Export Google Earth</vt:lpstr>
      <vt:lpstr>Export Other</vt:lpstr>
      <vt:lpstr>Examples</vt:lpstr>
      <vt:lpstr>Examples Fast Mode</vt:lpstr>
      <vt:lpstr>Examples Fast Mode</vt:lpstr>
      <vt:lpstr>Examples Fast Mode</vt:lpstr>
      <vt:lpstr>Examples Grid Resolution Parameter</vt:lpstr>
      <vt:lpstr>Examples Grid Resolution Parameter</vt:lpstr>
      <vt:lpstr>Examples Grid Resolution Parameter</vt:lpstr>
      <vt:lpstr>Examples Overall Comparison</vt:lpstr>
      <vt:lpstr>Gallery</vt:lpstr>
      <vt:lpstr>Gallery</vt:lpstr>
      <vt:lpstr>Gallery</vt:lpstr>
      <vt:lpstr>Gallery</vt:lpstr>
      <vt:lpstr>Gallery</vt:lpstr>
      <vt:lpstr>Gallery</vt:lpstr>
      <vt:lpstr>Questions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Steven Schneider</dc:creator>
  <cp:lastModifiedBy>Steven Schneider</cp:lastModifiedBy>
  <cp:revision>54</cp:revision>
  <cp:lastPrinted>2016-06-11T04:48:41Z</cp:lastPrinted>
  <dcterms:created xsi:type="dcterms:W3CDTF">2016-06-11T01:37:47Z</dcterms:created>
  <dcterms:modified xsi:type="dcterms:W3CDTF">2016-06-13T14:30:31Z</dcterms:modified>
</cp:coreProperties>
</file>