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handoutMasterIdLst>
    <p:handoutMasterId r:id="rId34"/>
  </p:handoutMasterIdLst>
  <p:sldIdLst>
    <p:sldId id="257" r:id="rId2"/>
    <p:sldId id="256" r:id="rId3"/>
    <p:sldId id="259" r:id="rId4"/>
    <p:sldId id="258" r:id="rId5"/>
    <p:sldId id="260" r:id="rId6"/>
    <p:sldId id="261" r:id="rId7"/>
    <p:sldId id="262" r:id="rId8"/>
    <p:sldId id="264" r:id="rId9"/>
    <p:sldId id="266" r:id="rId10"/>
    <p:sldId id="269" r:id="rId11"/>
    <p:sldId id="268" r:id="rId12"/>
    <p:sldId id="270" r:id="rId13"/>
    <p:sldId id="271" r:id="rId14"/>
    <p:sldId id="273" r:id="rId15"/>
    <p:sldId id="275" r:id="rId16"/>
    <p:sldId id="276" r:id="rId17"/>
    <p:sldId id="274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9" r:id="rId28"/>
    <p:sldId id="288" r:id="rId29"/>
    <p:sldId id="290" r:id="rId30"/>
    <p:sldId id="291" r:id="rId31"/>
    <p:sldId id="294" r:id="rId32"/>
    <p:sldId id="293" r:id="rId33"/>
  </p:sldIdLst>
  <p:sldSz cx="9144000" cy="5715000" type="screen16x10"/>
  <p:notesSz cx="9144000" cy="6858000"/>
  <p:defaultTextStyle>
    <a:defPPr>
      <a:defRPr lang="en-US"/>
    </a:defPPr>
    <a:lvl1pPr marL="0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02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03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05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07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09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10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212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814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14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D88E6-3BB1-41E2-A843-3C06828379D4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73A7C-F8D0-4992-80BE-F4F8E25FA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000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632460"/>
            <a:ext cx="7543800" cy="29718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713018"/>
            <a:ext cx="7543800" cy="9525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6195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927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31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632460"/>
            <a:ext cx="7543800" cy="297180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710940"/>
            <a:ext cx="7543800" cy="9525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6195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216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38836"/>
            <a:ext cx="7543800" cy="1208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538112"/>
            <a:ext cx="3703320" cy="3352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538113"/>
            <a:ext cx="3703320" cy="3352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41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38836"/>
            <a:ext cx="7543800" cy="1208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538377"/>
            <a:ext cx="3703320" cy="61356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151945"/>
            <a:ext cx="3703320" cy="28151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538377"/>
            <a:ext cx="3703320" cy="61356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151945"/>
            <a:ext cx="3703320" cy="28151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30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0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69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71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715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5299"/>
            <a:ext cx="2400300" cy="1905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609600"/>
            <a:ext cx="4869180" cy="4381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438400"/>
            <a:ext cx="2400300" cy="2815937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5383155"/>
            <a:ext cx="1963883" cy="304271"/>
          </a:xfrm>
        </p:spPr>
        <p:txBody>
          <a:bodyPr/>
          <a:lstStyle>
            <a:lvl1pPr algn="l">
              <a:defRPr/>
            </a:lvl1pPr>
          </a:lstStyle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5383155"/>
            <a:ext cx="3486150" cy="30427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90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127500"/>
            <a:ext cx="9141619" cy="15875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095897"/>
            <a:ext cx="9141619" cy="533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229100"/>
            <a:ext cx="7585234" cy="68580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095897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922520"/>
            <a:ext cx="7584948" cy="4953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5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801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43585"/>
            <a:ext cx="1971675" cy="479991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43585"/>
            <a:ext cx="5800725" cy="4799915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0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5334000"/>
            <a:ext cx="9144000" cy="381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5278597"/>
            <a:ext cx="9143989" cy="554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38836"/>
            <a:ext cx="7543800" cy="12089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538112"/>
            <a:ext cx="7543800" cy="33528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5383155"/>
            <a:ext cx="1854203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5383155"/>
            <a:ext cx="3617103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5383155"/>
            <a:ext cx="984019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44820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16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teve.schneider@xatorcorp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060" y="368386"/>
            <a:ext cx="1177293" cy="14088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HPAC </a:t>
            </a:r>
            <a:r>
              <a:rPr lang="en-US" b="1" dirty="0" smtClean="0"/>
              <a:t>Analyst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SCIPUFF and Meteorology ANALYSIS </a:t>
            </a:r>
            <a:r>
              <a:rPr lang="en-US" dirty="0" smtClean="0"/>
              <a:t>Tool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43563" y="4296186"/>
            <a:ext cx="333613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Steven Schneider</a:t>
            </a:r>
          </a:p>
          <a:p>
            <a:r>
              <a:rPr lang="en-US" sz="17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Sage, an Xator </a:t>
            </a:r>
            <a:r>
              <a:rPr lang="en-US" sz="17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Company</a:t>
            </a:r>
            <a:endParaRPr lang="en-US" sz="17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r>
              <a:rPr lang="en-US" sz="1700" dirty="0" smtClean="0">
                <a:solidFill>
                  <a:schemeClr val="accent1"/>
                </a:solidFill>
                <a:hlinkClick r:id="rId3"/>
              </a:rPr>
              <a:t>steven.schneider@xatorcorp.com</a:t>
            </a:r>
            <a:endParaRPr lang="en-US" sz="17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32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/>
          <a:lstStyle/>
          <a:p>
            <a:r>
              <a:rPr lang="en-US" sz="3200" dirty="0"/>
              <a:t>HPAC Analyst</a:t>
            </a:r>
            <a:br>
              <a:rPr lang="en-US" sz="3200" dirty="0"/>
            </a:br>
            <a:r>
              <a:rPr lang="en-US" sz="1800" dirty="0"/>
              <a:t>Overview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/>
          <a:lstStyle/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Data visualization tool for the Hazard Prediction &amp; Assessment Capability (HPAC) program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Supports HPAC projects (*.hzip), MEDOC met (*.</a:t>
            </a:r>
            <a:r>
              <a:rPr lang="en-US" sz="1600" dirty="0" err="1"/>
              <a:t>mcw</a:t>
            </a:r>
            <a:r>
              <a:rPr lang="en-US" sz="1600" dirty="0"/>
              <a:t>, .</a:t>
            </a:r>
            <a:r>
              <a:rPr lang="en-US" sz="1600" dirty="0" err="1"/>
              <a:t>fmt</a:t>
            </a:r>
            <a:r>
              <a:rPr lang="en-US" sz="1600" dirty="0"/>
              <a:t>), and SCIPUFF projects (*.</a:t>
            </a:r>
            <a:r>
              <a:rPr lang="en-US" sz="1600" dirty="0" err="1"/>
              <a:t>prj</a:t>
            </a:r>
            <a:r>
              <a:rPr lang="en-US" sz="1600" dirty="0"/>
              <a:t>) 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Unlimited* number of data windows/views of the same or different datasets</a:t>
            </a:r>
          </a:p>
          <a:p>
            <a:r>
              <a:rPr lang="en-US" sz="1000" dirty="0" smtClean="0"/>
              <a:t>* </a:t>
            </a:r>
            <a:r>
              <a:rPr lang="en-US" sz="1000" dirty="0"/>
              <a:t>Dependent on memory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0" y="738186"/>
            <a:ext cx="5645151" cy="42338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551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Meteorology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47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0" y="738186"/>
            <a:ext cx="5645151" cy="42338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Meteorology</a:t>
            </a:r>
            <a:br>
              <a:rPr lang="en-US" sz="3200" dirty="0" smtClean="0"/>
            </a:br>
            <a:r>
              <a:rPr lang="en-US" sz="1800" dirty="0" smtClean="0"/>
              <a:t>Gridded Met Data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/>
          <a:lstStyle/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2D and 3D visualization of gridded meteorological data (MEDOC)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Displays terrain, color maps, wind vectors, wind barbs, and contours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Export of full (i.e. time series) datasets to Google Earth or AVI animations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24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Meteorology</a:t>
            </a:r>
            <a:br>
              <a:rPr lang="en-US" sz="3200" dirty="0" smtClean="0"/>
            </a:br>
            <a:r>
              <a:rPr lang="en-US" sz="1800" dirty="0" smtClean="0"/>
              <a:t>Gridded Met Data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/>
          <a:lstStyle/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 smtClean="0"/>
              <a:t>Additional views:</a:t>
            </a:r>
          </a:p>
          <a:p>
            <a:pPr marL="628624" lvl="1" indent="-285724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Time series chart</a:t>
            </a:r>
            <a:endParaRPr lang="en-US" sz="1600" dirty="0">
              <a:solidFill>
                <a:schemeClr val="bg1"/>
              </a:solidFill>
            </a:endParaRPr>
          </a:p>
          <a:p>
            <a:pPr marL="628624" lvl="1" indent="-285724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Wind rose</a:t>
            </a:r>
            <a:endParaRPr lang="en-US" sz="1600" dirty="0">
              <a:solidFill>
                <a:schemeClr val="bg1"/>
              </a:solidFill>
            </a:endParaRPr>
          </a:p>
          <a:p>
            <a:pPr marL="628624" lvl="1" indent="-285724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Data table</a:t>
            </a:r>
          </a:p>
          <a:p>
            <a:pPr marL="628624" lvl="1" indent="-285724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Skew-T </a:t>
            </a:r>
            <a:r>
              <a:rPr lang="en-US" sz="1600" dirty="0">
                <a:solidFill>
                  <a:schemeClr val="bg1"/>
                </a:solidFill>
              </a:rPr>
              <a:t>diagram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 smtClean="0"/>
              <a:t>Data </a:t>
            </a:r>
            <a:r>
              <a:rPr lang="en-US" sz="1600" dirty="0"/>
              <a:t>views can be synchronized to reflect changes in location and time among all displays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 smtClean="0"/>
              <a:t>Interactive location selection tool in main display to select common met data point for all displays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endParaRPr lang="en-US" sz="1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0" y="738186"/>
            <a:ext cx="5645151" cy="4071565"/>
          </a:xfrm>
          <a:prstGeom prst="rect">
            <a:avLst/>
          </a:prstGeom>
          <a:ln w="9525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561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SCIPUFF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02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0" y="735489"/>
            <a:ext cx="5648748" cy="42365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SCIPUFF</a:t>
            </a:r>
            <a:br>
              <a:rPr lang="en-US" sz="3200" dirty="0" smtClean="0"/>
            </a:br>
            <a:r>
              <a:rPr lang="en-US" sz="1800" dirty="0" smtClean="0"/>
              <a:t>Results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2D and 3D visualization of SCIPUFF results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Displays puffs, contours, isosurfaces, surface adaptive grids, and </a:t>
            </a:r>
            <a:r>
              <a:rPr lang="en-US" sz="1600" dirty="0" smtClean="0"/>
              <a:t>terrain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Puffs can be displayed as points, 2D circles, 3D spheres, vectors, or posts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 smtClean="0"/>
              <a:t>Export </a:t>
            </a:r>
            <a:r>
              <a:rPr lang="en-US" sz="1600" dirty="0"/>
              <a:t>of full (i.e. time series) datasets to Google Earth or AVI animations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2683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0" y="735489"/>
            <a:ext cx="5648748" cy="42365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SCIPUFF</a:t>
            </a:r>
            <a:br>
              <a:rPr lang="en-US" sz="3200" dirty="0" smtClean="0"/>
            </a:br>
            <a:r>
              <a:rPr lang="en-US" sz="1800" dirty="0" smtClean="0"/>
              <a:t>Contours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Display of puffs and concentration contours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Interactive sampler tool displays the selected </a:t>
            </a:r>
            <a:r>
              <a:rPr lang="en-US" sz="1600" dirty="0" smtClean="0"/>
              <a:t>conc/dep/dos </a:t>
            </a:r>
            <a:r>
              <a:rPr lang="en-US" sz="1600" dirty="0"/>
              <a:t>value under the cursor</a:t>
            </a:r>
          </a:p>
        </p:txBody>
      </p:sp>
    </p:spTree>
    <p:extLst>
      <p:ext uri="{BB962C8B-B14F-4D97-AF65-F5344CB8AC3E}">
        <p14:creationId xmlns:p14="http://schemas.microsoft.com/office/powerpoint/2010/main" val="143607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0" y="735488"/>
            <a:ext cx="5648748" cy="4236562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Time </a:t>
            </a:r>
            <a:r>
              <a:rPr lang="en-US" sz="1600" dirty="0"/>
              <a:t>series chart of puff </a:t>
            </a:r>
            <a:r>
              <a:rPr lang="en-US" sz="1600" dirty="0" smtClean="0"/>
              <a:t>statistics with:</a:t>
            </a:r>
            <a:endParaRPr lang="en-US" sz="1600" dirty="0"/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puff count</a:t>
            </a:r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total mass</a:t>
            </a:r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local </a:t>
            </a:r>
            <a:r>
              <a:rPr lang="en-US" sz="1600" dirty="0">
                <a:solidFill>
                  <a:schemeClr val="bg1"/>
                </a:solidFill>
              </a:rPr>
              <a:t>mixed </a:t>
            </a:r>
            <a:r>
              <a:rPr lang="en-US" sz="1600" dirty="0" smtClean="0">
                <a:solidFill>
                  <a:schemeClr val="bg1"/>
                </a:solidFill>
              </a:rPr>
              <a:t>layer depth</a:t>
            </a:r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puff vert </a:t>
            </a:r>
            <a:r>
              <a:rPr lang="en-US" sz="1600" dirty="0">
                <a:solidFill>
                  <a:schemeClr val="bg1"/>
                </a:solidFill>
              </a:rPr>
              <a:t>cap </a:t>
            </a:r>
            <a:r>
              <a:rPr lang="en-US" sz="1600" dirty="0" smtClean="0">
                <a:solidFill>
                  <a:schemeClr val="bg1"/>
                </a:solidFill>
              </a:rPr>
              <a:t>height</a:t>
            </a:r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horizontal velocity</a:t>
            </a:r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vertical velocity</a:t>
            </a:r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puff height</a:t>
            </a:r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vertical extent</a:t>
            </a:r>
          </a:p>
          <a:p>
            <a:pPr marL="285737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Time series chart of sensor </a:t>
            </a:r>
            <a:r>
              <a:rPr lang="en-US" sz="1600" dirty="0" smtClean="0"/>
              <a:t>data</a:t>
            </a:r>
            <a:endParaRPr lang="en-US" sz="16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64319" y="357188"/>
            <a:ext cx="2478881" cy="928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700" b="0" kern="1200" spc="-38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SCIPUFF</a:t>
            </a:r>
            <a:br>
              <a:rPr lang="en-US" sz="3200" dirty="0" smtClean="0"/>
            </a:br>
            <a:r>
              <a:rPr lang="en-US" sz="1800" dirty="0" smtClean="0"/>
              <a:t>Charts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4004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2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39" y="735489"/>
            <a:ext cx="5648749" cy="42365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/>
              <a:t>Samplers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800" dirty="0" smtClean="0"/>
              <a:t>Extracting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/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Extracts samplers of surface concentration, deposition, or dosage, and elevated horizontal slices of concentration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Interactive tool within SCIPUFF display to select region of interest to extract samplers from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6336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1" y="735488"/>
            <a:ext cx="5648752" cy="42365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/>
              <a:t>Samplers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800" dirty="0" smtClean="0"/>
              <a:t>Data Processing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500" dirty="0" smtClean="0"/>
              <a:t>Interactive processing with:</a:t>
            </a:r>
          </a:p>
          <a:p>
            <a:pPr marL="628637" lvl="1" indent="-285737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1"/>
                </a:solidFill>
              </a:rPr>
              <a:t>Block, moving, or period average or sum</a:t>
            </a:r>
          </a:p>
          <a:p>
            <a:pPr marL="628637" lvl="1" indent="-285737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1"/>
                </a:solidFill>
              </a:rPr>
              <a:t>Highs, lows, exceedances, thresholds, increases</a:t>
            </a:r>
          </a:p>
          <a:p>
            <a:pPr marL="628637" lvl="1" indent="-285737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1"/>
                </a:solidFill>
              </a:rPr>
              <a:t>Transformation through scaling factors and translations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500" dirty="0" smtClean="0"/>
              <a:t>Processed datasets can be exported to a Sage binary sampler file, Excel spreadsheet, or CSV file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58213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1" y="735488"/>
            <a:ext cx="5648752" cy="42365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/>
              <a:t>Samplers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800" dirty="0" smtClean="0"/>
              <a:t>Display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Contour plot of 24 hour moving average of concentration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Other displays include:</a:t>
            </a:r>
          </a:p>
          <a:p>
            <a:pPr marL="628637" lvl="1" indent="-285737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spreadsheet</a:t>
            </a:r>
          </a:p>
          <a:p>
            <a:pPr marL="628637" lvl="1" indent="-285737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3D surface plot</a:t>
            </a:r>
          </a:p>
          <a:p>
            <a:pPr marL="628637" lvl="1" indent="-285737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sampler locations with color scale</a:t>
            </a:r>
          </a:p>
          <a:p>
            <a:pPr marL="628637" lvl="1" indent="-285737"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chemeClr val="bg1"/>
                </a:solidFill>
              </a:rPr>
              <a:t>Voronoi</a:t>
            </a:r>
            <a:r>
              <a:rPr lang="en-US" sz="1600" dirty="0" smtClean="0">
                <a:solidFill>
                  <a:schemeClr val="bg1"/>
                </a:solidFill>
              </a:rPr>
              <a:t> polygons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45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58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0" y="735486"/>
            <a:ext cx="5648753" cy="4074163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Export</a:t>
            </a:r>
            <a:br>
              <a:rPr lang="en-US" sz="3200" dirty="0" smtClean="0"/>
            </a:br>
            <a:r>
              <a:rPr lang="en-US" sz="1800" dirty="0" smtClean="0"/>
              <a:t>Google Earth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Exports 2D and 3D meteorological </a:t>
            </a:r>
            <a:r>
              <a:rPr lang="en-US" sz="1600" dirty="0" smtClean="0"/>
              <a:t>data, SCIPUFF results, and sampler data </a:t>
            </a:r>
            <a:r>
              <a:rPr lang="en-US" sz="1600" dirty="0"/>
              <a:t>to Google Earth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Supports time series data to perform animations within Google </a:t>
            </a:r>
            <a:r>
              <a:rPr lang="en-US" sz="1600" dirty="0" smtClean="0"/>
              <a:t>Earth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5542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1" y="735488"/>
            <a:ext cx="5648753" cy="42328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Export</a:t>
            </a:r>
            <a:br>
              <a:rPr lang="en-US" sz="3200" dirty="0" smtClean="0"/>
            </a:br>
            <a:r>
              <a:rPr lang="en-US" sz="1800" dirty="0" smtClean="0"/>
              <a:t>Other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AVI </a:t>
            </a:r>
            <a:r>
              <a:rPr lang="en-US" sz="1600" dirty="0"/>
              <a:t>movies</a:t>
            </a:r>
          </a:p>
          <a:p>
            <a:pPr marL="285737" indent="-28573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Images </a:t>
            </a:r>
            <a:r>
              <a:rPr lang="en-US" sz="1600" dirty="0" smtClean="0"/>
              <a:t>(.</a:t>
            </a:r>
            <a:r>
              <a:rPr lang="en-US" sz="1400" dirty="0" smtClean="0"/>
              <a:t>bmp</a:t>
            </a:r>
            <a:r>
              <a:rPr lang="en-US" sz="1400" dirty="0"/>
              <a:t>, </a:t>
            </a:r>
            <a:r>
              <a:rPr lang="en-US" sz="1400" dirty="0" smtClean="0"/>
              <a:t>.jpg</a:t>
            </a:r>
            <a:r>
              <a:rPr lang="en-US" sz="1400" dirty="0"/>
              <a:t>, </a:t>
            </a:r>
            <a:r>
              <a:rPr lang="en-US" sz="1400" dirty="0" smtClean="0"/>
              <a:t>.png</a:t>
            </a:r>
            <a:r>
              <a:rPr lang="en-US" sz="1600" dirty="0"/>
              <a:t>)</a:t>
            </a:r>
          </a:p>
          <a:p>
            <a:pPr marL="285737" indent="-28573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Voxler (</a:t>
            </a:r>
            <a:r>
              <a:rPr lang="en-US" sz="1400" dirty="0"/>
              <a:t>Golden Software</a:t>
            </a:r>
            <a:r>
              <a:rPr lang="en-US" sz="1800" dirty="0"/>
              <a:t>)</a:t>
            </a:r>
          </a:p>
          <a:p>
            <a:pPr marL="285737" indent="-28573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VTK </a:t>
            </a:r>
            <a:r>
              <a:rPr lang="en-US" sz="1600" dirty="0"/>
              <a:t>(</a:t>
            </a:r>
            <a:r>
              <a:rPr lang="en-US" sz="1400" dirty="0"/>
              <a:t>Visualization </a:t>
            </a:r>
            <a:r>
              <a:rPr lang="en-US" sz="1400" dirty="0" err="1"/>
              <a:t>ToolKit</a:t>
            </a:r>
            <a:r>
              <a:rPr lang="en-US" sz="1600" dirty="0"/>
              <a:t>)</a:t>
            </a:r>
          </a:p>
          <a:p>
            <a:pPr marL="285737" indent="-28573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Excel</a:t>
            </a:r>
          </a:p>
          <a:p>
            <a:pPr marL="285737" indent="-28573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CSV</a:t>
            </a:r>
          </a:p>
        </p:txBody>
      </p:sp>
    </p:spTree>
    <p:extLst>
      <p:ext uri="{BB962C8B-B14F-4D97-AF65-F5344CB8AC3E}">
        <p14:creationId xmlns:p14="http://schemas.microsoft.com/office/powerpoint/2010/main" val="427054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44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1" y="735490"/>
            <a:ext cx="5648752" cy="42365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Examples</a:t>
            </a:r>
            <a:br>
              <a:rPr lang="en-US" sz="3200" dirty="0" smtClean="0"/>
            </a:br>
            <a:r>
              <a:rPr lang="en-US" sz="1800" dirty="0" smtClean="0"/>
              <a:t>Fast Mode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Allows </a:t>
            </a:r>
            <a:r>
              <a:rPr lang="en-US" sz="1600" dirty="0"/>
              <a:t>puffs to grow larger in the vertical (if the default is selected)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Allows </a:t>
            </a:r>
            <a:r>
              <a:rPr lang="en-US" sz="1600" dirty="0"/>
              <a:t>puffs to merge more readily 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Restricts </a:t>
            </a:r>
            <a:r>
              <a:rPr lang="en-US" sz="1600" dirty="0"/>
              <a:t>the resolution of surface grids (dosage and deposition</a:t>
            </a:r>
            <a:r>
              <a:rPr lang="en-US" sz="1600" dirty="0" smtClean="0"/>
              <a:t>)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Comparison of puffs between </a:t>
            </a:r>
            <a:r>
              <a:rPr lang="en-US" sz="1600" dirty="0" smtClean="0"/>
              <a:t>standard and fast modes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0441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1" y="735491"/>
            <a:ext cx="5648752" cy="42365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Examples</a:t>
            </a:r>
            <a:br>
              <a:rPr lang="en-US" sz="3200" dirty="0" smtClean="0"/>
            </a:br>
            <a:r>
              <a:rPr lang="en-US" sz="1800" dirty="0" smtClean="0"/>
              <a:t>Fast Mode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Comparison of puff count and total mass between standard and fast mode runs</a:t>
            </a:r>
          </a:p>
        </p:txBody>
      </p:sp>
    </p:spTree>
    <p:extLst>
      <p:ext uri="{BB962C8B-B14F-4D97-AF65-F5344CB8AC3E}">
        <p14:creationId xmlns:p14="http://schemas.microsoft.com/office/powerpoint/2010/main" val="122398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1" y="735491"/>
            <a:ext cx="5648752" cy="42365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Examples</a:t>
            </a:r>
            <a:br>
              <a:rPr lang="en-US" sz="3200" dirty="0" smtClean="0"/>
            </a:br>
            <a:r>
              <a:rPr lang="en-US" sz="1800" dirty="0" smtClean="0"/>
              <a:t>Fast Mode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Elevated horizontal slice of concentration in </a:t>
            </a:r>
            <a:r>
              <a:rPr lang="en-US" sz="1600" dirty="0"/>
              <a:t>standard and fast </a:t>
            </a:r>
            <a:r>
              <a:rPr lang="en-US" sz="1600" dirty="0" smtClean="0"/>
              <a:t>mode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7748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2" y="735488"/>
            <a:ext cx="5648756" cy="42365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Examples</a:t>
            </a:r>
            <a:br>
              <a:rPr lang="en-US" sz="3200" dirty="0" smtClean="0"/>
            </a:br>
            <a:r>
              <a:rPr lang="en-US" sz="1800" dirty="0" smtClean="0"/>
              <a:t>Grid Resolution Parameter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Controls </a:t>
            </a:r>
            <a:r>
              <a:rPr lang="en-US" sz="1600" dirty="0"/>
              <a:t>horizontal puff splitting; critical size is proportional to 2^Value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Reduces </a:t>
            </a:r>
            <a:r>
              <a:rPr lang="en-US" sz="1600" dirty="0"/>
              <a:t>the number of puffs in complex situations, but may smooth out small-scale </a:t>
            </a:r>
            <a:r>
              <a:rPr lang="en-US" sz="1600" dirty="0" smtClean="0"/>
              <a:t>variations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Comparison </a:t>
            </a:r>
            <a:r>
              <a:rPr lang="en-US" sz="1600" dirty="0" smtClean="0"/>
              <a:t>of puffs </a:t>
            </a:r>
            <a:r>
              <a:rPr lang="en-US" sz="1600" dirty="0"/>
              <a:t>between MGRD=2 and MGRD=3 runs</a:t>
            </a:r>
          </a:p>
        </p:txBody>
      </p:sp>
    </p:spTree>
    <p:extLst>
      <p:ext uri="{BB962C8B-B14F-4D97-AF65-F5344CB8AC3E}">
        <p14:creationId xmlns:p14="http://schemas.microsoft.com/office/powerpoint/2010/main" val="174675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2" y="735489"/>
            <a:ext cx="5648756" cy="42365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Examples</a:t>
            </a:r>
            <a:br>
              <a:rPr lang="en-US" sz="3200" dirty="0" smtClean="0"/>
            </a:br>
            <a:r>
              <a:rPr lang="en-US" sz="1800" dirty="0" smtClean="0"/>
              <a:t>Grid Resolution Parameter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Comparison of puff count and total mass between MGRD=2 and MGRD=3 runs</a:t>
            </a:r>
          </a:p>
        </p:txBody>
      </p:sp>
    </p:spTree>
    <p:extLst>
      <p:ext uri="{BB962C8B-B14F-4D97-AF65-F5344CB8AC3E}">
        <p14:creationId xmlns:p14="http://schemas.microsoft.com/office/powerpoint/2010/main" val="362692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3" y="735489"/>
            <a:ext cx="5648756" cy="42365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Examples</a:t>
            </a:r>
            <a:br>
              <a:rPr lang="en-US" sz="3200" dirty="0" smtClean="0"/>
            </a:br>
            <a:r>
              <a:rPr lang="en-US" sz="1800" dirty="0" smtClean="0"/>
              <a:t>Grid Resolution Parameter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Elevated horizontal slice of concentration in </a:t>
            </a:r>
            <a:r>
              <a:rPr lang="en-US" sz="1600" dirty="0" smtClean="0"/>
              <a:t>MGRD=2 and MGRD=3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9403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2" y="735488"/>
            <a:ext cx="5648756" cy="42365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Examples</a:t>
            </a:r>
            <a:br>
              <a:rPr lang="en-US" sz="3200" dirty="0" smtClean="0"/>
            </a:br>
            <a:r>
              <a:rPr lang="en-US" sz="1800" dirty="0" smtClean="0"/>
              <a:t>Overall Comparison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564606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48 hour period average of surface concentration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Run times:</a:t>
            </a:r>
            <a:br>
              <a:rPr lang="en-US" sz="1600" dirty="0"/>
            </a:br>
            <a:r>
              <a:rPr lang="en-US" sz="1600" dirty="0"/>
              <a:t>Standard 	= 20.18 </a:t>
            </a:r>
            <a:r>
              <a:rPr lang="en-US" sz="1600" dirty="0" smtClean="0"/>
              <a:t>min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Fast 		= 7.67 min</a:t>
            </a:r>
            <a:br>
              <a:rPr lang="en-US" sz="1600" dirty="0"/>
            </a:br>
            <a:r>
              <a:rPr lang="en-US" sz="1600" dirty="0"/>
              <a:t>MGRD of 3 	= 3.13 min</a:t>
            </a:r>
          </a:p>
        </p:txBody>
      </p:sp>
    </p:spTree>
    <p:extLst>
      <p:ext uri="{BB962C8B-B14F-4D97-AF65-F5344CB8AC3E}">
        <p14:creationId xmlns:p14="http://schemas.microsoft.com/office/powerpoint/2010/main" val="111215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Gallery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09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2" y="735489"/>
            <a:ext cx="5648756" cy="4236567"/>
          </a:xfrm>
          <a:prstGeom prst="rect">
            <a:avLst/>
          </a:prstGeom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Gallery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Puff transport during thunderstorm</a:t>
            </a:r>
          </a:p>
        </p:txBody>
      </p:sp>
    </p:spTree>
    <p:extLst>
      <p:ext uri="{BB962C8B-B14F-4D97-AF65-F5344CB8AC3E}">
        <p14:creationId xmlns:p14="http://schemas.microsoft.com/office/powerpoint/2010/main" val="72163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Gallery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Google Earth display of 2013 Mount </a:t>
            </a:r>
            <a:r>
              <a:rPr lang="en-US" sz="1600" dirty="0" err="1"/>
              <a:t>Pavlof</a:t>
            </a:r>
            <a:r>
              <a:rPr lang="en-US" sz="1600" dirty="0"/>
              <a:t> eruption dust cloud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3" y="735489"/>
            <a:ext cx="5648756" cy="407659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867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2" y="735488"/>
            <a:ext cx="5648756" cy="42365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Gallery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Cloud of particulates depositing on surface grid</a:t>
            </a:r>
          </a:p>
        </p:txBody>
      </p:sp>
    </p:spTree>
    <p:extLst>
      <p:ext uri="{BB962C8B-B14F-4D97-AF65-F5344CB8AC3E}">
        <p14:creationId xmlns:p14="http://schemas.microsoft.com/office/powerpoint/2010/main" val="241378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Gallery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SCIPUFF/QUIC simulation in Oklahoma City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3" y="735490"/>
            <a:ext cx="5648756" cy="384165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942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Gallery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SCIPUFF/QUIC simulation in Oklahoma City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3" y="735490"/>
            <a:ext cx="5648756" cy="384165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961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xampl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92843" y="735490"/>
            <a:ext cx="5648756" cy="393260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Gallery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SCIPUFF animation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542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44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434</TotalTime>
  <Words>597</Words>
  <Application>Microsoft Office PowerPoint</Application>
  <PresentationFormat>On-screen Show (16:10)</PresentationFormat>
  <Paragraphs>108</Paragraphs>
  <Slides>32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Retrospect</vt:lpstr>
      <vt:lpstr>HPAC Analyst</vt:lpstr>
      <vt:lpstr>HPAC Analyst Overview</vt:lpstr>
      <vt:lpstr>Meteorology</vt:lpstr>
      <vt:lpstr>Meteorology Gridded Met Data</vt:lpstr>
      <vt:lpstr>Meteorology Gridded Met Data</vt:lpstr>
      <vt:lpstr>SCIPUFF</vt:lpstr>
      <vt:lpstr>SCIPUFF Results</vt:lpstr>
      <vt:lpstr>SCIPUFF Contours</vt:lpstr>
      <vt:lpstr>PowerPoint Presentation</vt:lpstr>
      <vt:lpstr>Samplers</vt:lpstr>
      <vt:lpstr>Samplers Extracting</vt:lpstr>
      <vt:lpstr>Samplers Data Processing</vt:lpstr>
      <vt:lpstr>Samplers Display</vt:lpstr>
      <vt:lpstr>Export</vt:lpstr>
      <vt:lpstr>Export Google Earth</vt:lpstr>
      <vt:lpstr>Export Other</vt:lpstr>
      <vt:lpstr>Examples</vt:lpstr>
      <vt:lpstr>Examples Fast Mode</vt:lpstr>
      <vt:lpstr>Examples Fast Mode</vt:lpstr>
      <vt:lpstr>Examples Fast Mode</vt:lpstr>
      <vt:lpstr>Examples Grid Resolution Parameter</vt:lpstr>
      <vt:lpstr>Examples Grid Resolution Parameter</vt:lpstr>
      <vt:lpstr>Examples Grid Resolution Parameter</vt:lpstr>
      <vt:lpstr>Examples Overall Comparison</vt:lpstr>
      <vt:lpstr>Gallery</vt:lpstr>
      <vt:lpstr>Gallery</vt:lpstr>
      <vt:lpstr>Gallery</vt:lpstr>
      <vt:lpstr>Gallery</vt:lpstr>
      <vt:lpstr>Gallery</vt:lpstr>
      <vt:lpstr>Gallery</vt:lpstr>
      <vt:lpstr>Gallery</vt:lpstr>
      <vt:lpstr>Questions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Schneider</dc:creator>
  <cp:lastModifiedBy>Steven Schneider</cp:lastModifiedBy>
  <cp:revision>55</cp:revision>
  <cp:lastPrinted>2016-06-11T04:48:41Z</cp:lastPrinted>
  <dcterms:created xsi:type="dcterms:W3CDTF">2016-06-11T01:37:47Z</dcterms:created>
  <dcterms:modified xsi:type="dcterms:W3CDTF">2016-06-13T14:31:51Z</dcterms:modified>
</cp:coreProperties>
</file>