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
  </p:notesMasterIdLst>
  <p:sldIdLst>
    <p:sldId id="256" r:id="rId2"/>
    <p:sldId id="264" r:id="rId3"/>
    <p:sldId id="259" r:id="rId4"/>
    <p:sldId id="257" r:id="rId5"/>
    <p:sldId id="261" r:id="rId6"/>
    <p:sldId id="262" r:id="rId7"/>
    <p:sldId id="263" r:id="rId8"/>
    <p:sldId id="265" r:id="rId9"/>
    <p:sldId id="268" r:id="rId10"/>
    <p:sldId id="269"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 Coletti" initials="AC" lastIdx="1" clrIdx="0">
    <p:extLst>
      <p:ext uri="{19B8F6BF-5375-455C-9EA6-DF929625EA0E}">
        <p15:presenceInfo xmlns:p15="http://schemas.microsoft.com/office/powerpoint/2012/main" userId="S-1-5-21-3318583938-2266189317-1551099803-166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62" autoAdjust="0"/>
    <p:restoredTop sz="94660"/>
  </p:normalViewPr>
  <p:slideViewPr>
    <p:cSldViewPr snapToGrid="0">
      <p:cViewPr varScale="1">
        <p:scale>
          <a:sx n="97" d="100"/>
          <a:sy n="97" d="100"/>
        </p:scale>
        <p:origin x="990" y="90"/>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188F30-B60D-4082-BA4B-8FF1BEBE112E}" type="datetimeFigureOut">
              <a:rPr lang="en-US" smtClean="0"/>
              <a:t>6/8/2015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27CBAC-172F-4184-A3A3-6E07B24C8A95}" type="slidenum">
              <a:rPr lang="en-US" smtClean="0"/>
              <a:t>‹#›</a:t>
            </a:fld>
            <a:endParaRPr lang="en-US"/>
          </a:p>
        </p:txBody>
      </p:sp>
    </p:spTree>
    <p:extLst>
      <p:ext uri="{BB962C8B-B14F-4D97-AF65-F5344CB8AC3E}">
        <p14:creationId xmlns:p14="http://schemas.microsoft.com/office/powerpoint/2010/main" val="1630321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27CBAC-172F-4184-A3A3-6E07B24C8A95}" type="slidenum">
              <a:rPr lang="en-US" smtClean="0"/>
              <a:t>2</a:t>
            </a:fld>
            <a:endParaRPr lang="en-US"/>
          </a:p>
        </p:txBody>
      </p:sp>
    </p:spTree>
    <p:extLst>
      <p:ext uri="{BB962C8B-B14F-4D97-AF65-F5344CB8AC3E}">
        <p14:creationId xmlns:p14="http://schemas.microsoft.com/office/powerpoint/2010/main" val="520190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27CBAC-172F-4184-A3A3-6E07B24C8A95}" type="slidenum">
              <a:rPr lang="en-US" smtClean="0"/>
              <a:t>4</a:t>
            </a:fld>
            <a:endParaRPr lang="en-US"/>
          </a:p>
        </p:txBody>
      </p:sp>
    </p:spTree>
    <p:extLst>
      <p:ext uri="{BB962C8B-B14F-4D97-AF65-F5344CB8AC3E}">
        <p14:creationId xmlns:p14="http://schemas.microsoft.com/office/powerpoint/2010/main" val="216887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E9B78D-4337-4196-90D6-0EE9C5086AE3}" type="datetime1">
              <a:rPr lang="en-US" smtClean="0"/>
              <a:t>6/8/2015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9672EC-DB00-48B2-B81C-FD2577024042}" type="slidenum">
              <a:rPr lang="en-US" smtClean="0"/>
              <a:t>‹#›</a:t>
            </a:fld>
            <a:endParaRPr lang="en-US"/>
          </a:p>
        </p:txBody>
      </p:sp>
    </p:spTree>
    <p:extLst>
      <p:ext uri="{BB962C8B-B14F-4D97-AF65-F5344CB8AC3E}">
        <p14:creationId xmlns:p14="http://schemas.microsoft.com/office/powerpoint/2010/main" val="1579161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DA53D4-3A3B-4AA6-A47F-66CECD655693}" type="datetime1">
              <a:rPr lang="en-US" smtClean="0"/>
              <a:t>6/8/2015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9672EC-DB00-48B2-B81C-FD2577024042}" type="slidenum">
              <a:rPr lang="en-US" smtClean="0"/>
              <a:t>‹#›</a:t>
            </a:fld>
            <a:endParaRPr lang="en-US"/>
          </a:p>
        </p:txBody>
      </p:sp>
    </p:spTree>
    <p:extLst>
      <p:ext uri="{BB962C8B-B14F-4D97-AF65-F5344CB8AC3E}">
        <p14:creationId xmlns:p14="http://schemas.microsoft.com/office/powerpoint/2010/main" val="3395986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8C9204-6894-4454-B35C-787D0BD3898D}" type="datetime1">
              <a:rPr lang="en-US" smtClean="0"/>
              <a:t>6/8/2015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9672EC-DB00-48B2-B81C-FD2577024042}" type="slidenum">
              <a:rPr lang="en-US" smtClean="0"/>
              <a:t>‹#›</a:t>
            </a:fld>
            <a:endParaRPr lang="en-US"/>
          </a:p>
        </p:txBody>
      </p:sp>
    </p:spTree>
    <p:extLst>
      <p:ext uri="{BB962C8B-B14F-4D97-AF65-F5344CB8AC3E}">
        <p14:creationId xmlns:p14="http://schemas.microsoft.com/office/powerpoint/2010/main" val="468052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29342A-5CD2-4A21-B3B6-13BB8F8C929C}" type="datetime1">
              <a:rPr lang="en-US" smtClean="0"/>
              <a:t>6/8/2015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9672EC-DB00-48B2-B81C-FD2577024042}" type="slidenum">
              <a:rPr lang="en-US" smtClean="0"/>
              <a:t>‹#›</a:t>
            </a:fld>
            <a:endParaRPr lang="en-US"/>
          </a:p>
        </p:txBody>
      </p:sp>
    </p:spTree>
    <p:extLst>
      <p:ext uri="{BB962C8B-B14F-4D97-AF65-F5344CB8AC3E}">
        <p14:creationId xmlns:p14="http://schemas.microsoft.com/office/powerpoint/2010/main" val="2916713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FEEBC9-D279-4FC0-9234-1180FBDD19D5}" type="datetime1">
              <a:rPr lang="en-US" smtClean="0"/>
              <a:t>6/8/2015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9672EC-DB00-48B2-B81C-FD2577024042}" type="slidenum">
              <a:rPr lang="en-US" smtClean="0"/>
              <a:t>‹#›</a:t>
            </a:fld>
            <a:endParaRPr lang="en-US"/>
          </a:p>
        </p:txBody>
      </p:sp>
    </p:spTree>
    <p:extLst>
      <p:ext uri="{BB962C8B-B14F-4D97-AF65-F5344CB8AC3E}">
        <p14:creationId xmlns:p14="http://schemas.microsoft.com/office/powerpoint/2010/main" val="2582819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B4BE90-8DB6-4C59-9155-0E1162C6C2E3}" type="datetime1">
              <a:rPr lang="en-US" smtClean="0"/>
              <a:t>6/8/2015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9672EC-DB00-48B2-B81C-FD2577024042}" type="slidenum">
              <a:rPr lang="en-US" smtClean="0"/>
              <a:t>‹#›</a:t>
            </a:fld>
            <a:endParaRPr lang="en-US"/>
          </a:p>
        </p:txBody>
      </p:sp>
    </p:spTree>
    <p:extLst>
      <p:ext uri="{BB962C8B-B14F-4D97-AF65-F5344CB8AC3E}">
        <p14:creationId xmlns:p14="http://schemas.microsoft.com/office/powerpoint/2010/main" val="1594836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6516BE-AB7C-47DF-A0D3-1C1E67CE5B9A}" type="datetime1">
              <a:rPr lang="en-US" smtClean="0"/>
              <a:t>6/8/2015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9672EC-DB00-48B2-B81C-FD2577024042}" type="slidenum">
              <a:rPr lang="en-US" smtClean="0"/>
              <a:t>‹#›</a:t>
            </a:fld>
            <a:endParaRPr lang="en-US"/>
          </a:p>
        </p:txBody>
      </p:sp>
    </p:spTree>
    <p:extLst>
      <p:ext uri="{BB962C8B-B14F-4D97-AF65-F5344CB8AC3E}">
        <p14:creationId xmlns:p14="http://schemas.microsoft.com/office/powerpoint/2010/main" val="1122014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5C7F73-2A74-4045-931F-BA3D0F1E9F07}" type="datetime1">
              <a:rPr lang="en-US" smtClean="0"/>
              <a:t>6/8/2015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9672EC-DB00-48B2-B81C-FD2577024042}" type="slidenum">
              <a:rPr lang="en-US" smtClean="0"/>
              <a:t>‹#›</a:t>
            </a:fld>
            <a:endParaRPr lang="en-US"/>
          </a:p>
        </p:txBody>
      </p:sp>
    </p:spTree>
    <p:extLst>
      <p:ext uri="{BB962C8B-B14F-4D97-AF65-F5344CB8AC3E}">
        <p14:creationId xmlns:p14="http://schemas.microsoft.com/office/powerpoint/2010/main" val="885471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329B2C-B005-4B5B-B304-15F1E7B9AB73}" type="datetime1">
              <a:rPr lang="en-US" smtClean="0"/>
              <a:t>6/8/2015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9672EC-DB00-48B2-B81C-FD2577024042}" type="slidenum">
              <a:rPr lang="en-US" smtClean="0"/>
              <a:t>‹#›</a:t>
            </a:fld>
            <a:endParaRPr lang="en-US"/>
          </a:p>
        </p:txBody>
      </p:sp>
    </p:spTree>
    <p:extLst>
      <p:ext uri="{BB962C8B-B14F-4D97-AF65-F5344CB8AC3E}">
        <p14:creationId xmlns:p14="http://schemas.microsoft.com/office/powerpoint/2010/main" val="240892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664955-CCFE-4703-8924-22B9AABC436C}" type="datetime1">
              <a:rPr lang="en-US" smtClean="0"/>
              <a:t>6/8/2015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9672EC-DB00-48B2-B81C-FD2577024042}" type="slidenum">
              <a:rPr lang="en-US" smtClean="0"/>
              <a:t>‹#›</a:t>
            </a:fld>
            <a:endParaRPr lang="en-US"/>
          </a:p>
        </p:txBody>
      </p:sp>
    </p:spTree>
    <p:extLst>
      <p:ext uri="{BB962C8B-B14F-4D97-AF65-F5344CB8AC3E}">
        <p14:creationId xmlns:p14="http://schemas.microsoft.com/office/powerpoint/2010/main" val="3772737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DC2318-B694-4213-B868-E4A69F51AD90}" type="datetime1">
              <a:rPr lang="en-US" smtClean="0"/>
              <a:t>6/8/2015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9672EC-DB00-48B2-B81C-FD2577024042}" type="slidenum">
              <a:rPr lang="en-US" smtClean="0"/>
              <a:t>‹#›</a:t>
            </a:fld>
            <a:endParaRPr lang="en-US"/>
          </a:p>
        </p:txBody>
      </p:sp>
    </p:spTree>
    <p:extLst>
      <p:ext uri="{BB962C8B-B14F-4D97-AF65-F5344CB8AC3E}">
        <p14:creationId xmlns:p14="http://schemas.microsoft.com/office/powerpoint/2010/main" val="867738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FEF5BB0-FB82-49A6-9EA5-AAA050C77610}" type="datetime1">
              <a:rPr lang="en-US" smtClean="0"/>
              <a:t>6/8/2015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29672EC-DB00-48B2-B81C-FD2577024042}" type="slidenum">
              <a:rPr lang="en-US" smtClean="0"/>
              <a:t>‹#›</a:t>
            </a:fld>
            <a:endParaRPr lang="en-US"/>
          </a:p>
        </p:txBody>
      </p:sp>
    </p:spTree>
    <p:extLst>
      <p:ext uri="{BB962C8B-B14F-4D97-AF65-F5344CB8AC3E}">
        <p14:creationId xmlns:p14="http://schemas.microsoft.com/office/powerpoint/2010/main" val="37258591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cid:image001.png@01D08F1C.D97F76D0" TargetMode="Externa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259467"/>
            <a:ext cx="7772400" cy="1689663"/>
          </a:xfrm>
        </p:spPr>
        <p:txBody>
          <a:bodyPr>
            <a:noAutofit/>
          </a:bodyPr>
          <a:lstStyle/>
          <a:p>
            <a:r>
              <a:rPr lang="en-US" sz="4400" dirty="0" smtClean="0">
                <a:solidFill>
                  <a:schemeClr val="accent1">
                    <a:lumMod val="75000"/>
                  </a:schemeClr>
                </a:solidFill>
              </a:rPr>
              <a:t>Aerosol Detection and the </a:t>
            </a:r>
            <a:br>
              <a:rPr lang="en-US" sz="4400" dirty="0" smtClean="0">
                <a:solidFill>
                  <a:schemeClr val="accent1">
                    <a:lumMod val="75000"/>
                  </a:schemeClr>
                </a:solidFill>
              </a:rPr>
            </a:br>
            <a:r>
              <a:rPr lang="en-US" sz="4400" dirty="0" smtClean="0">
                <a:solidFill>
                  <a:schemeClr val="accent1">
                    <a:lumMod val="75000"/>
                  </a:schemeClr>
                </a:solidFill>
              </a:rPr>
              <a:t>Hilbert Huang Transform in 2D </a:t>
            </a:r>
            <a:endParaRPr lang="en-US" sz="4400" dirty="0">
              <a:solidFill>
                <a:schemeClr val="accent1">
                  <a:lumMod val="75000"/>
                </a:schemeClr>
              </a:solidFill>
            </a:endParaRPr>
          </a:p>
        </p:txBody>
      </p:sp>
      <p:sp>
        <p:nvSpPr>
          <p:cNvPr id="3" name="Subtitle 2"/>
          <p:cNvSpPr>
            <a:spLocks noGrp="1"/>
          </p:cNvSpPr>
          <p:nvPr>
            <p:ph type="subTitle" idx="1"/>
          </p:nvPr>
        </p:nvSpPr>
        <p:spPr>
          <a:xfrm>
            <a:off x="628650" y="4233519"/>
            <a:ext cx="7886699" cy="1131887"/>
          </a:xfrm>
        </p:spPr>
        <p:txBody>
          <a:bodyPr>
            <a:normAutofit/>
          </a:bodyPr>
          <a:lstStyle/>
          <a:p>
            <a:r>
              <a:rPr lang="en-US" sz="1800" dirty="0" smtClean="0"/>
              <a:t>Alex Coletti (*), Semion Kizhner (**), An Nguyen(*), and Meg Vootukuru (*)</a:t>
            </a:r>
          </a:p>
          <a:p>
            <a:r>
              <a:rPr lang="en-US" sz="1600" dirty="0" smtClean="0"/>
              <a:t>(*) Syneren Technologies Corp, Arlington, VA , (**) NASA GSFC, Greenbelt, MD</a:t>
            </a:r>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366712" y="332350"/>
            <a:ext cx="1961734" cy="657923"/>
          </a:xfrm>
          <a:prstGeom prst="rect">
            <a:avLst/>
          </a:prstGeom>
        </p:spPr>
      </p:pic>
      <p:sp>
        <p:nvSpPr>
          <p:cNvPr id="5" name="TextBox 4"/>
          <p:cNvSpPr txBox="1"/>
          <p:nvPr/>
        </p:nvSpPr>
        <p:spPr>
          <a:xfrm>
            <a:off x="1759132" y="1196163"/>
            <a:ext cx="6026331" cy="923330"/>
          </a:xfrm>
          <a:prstGeom prst="rect">
            <a:avLst/>
          </a:prstGeom>
          <a:noFill/>
        </p:spPr>
        <p:txBody>
          <a:bodyPr wrap="square" rtlCol="0">
            <a:spAutoFit/>
          </a:bodyPr>
          <a:lstStyle/>
          <a:p>
            <a:pPr algn="ctr"/>
            <a:r>
              <a:rPr lang="en-US" b="1" dirty="0"/>
              <a:t>19</a:t>
            </a:r>
            <a:r>
              <a:rPr lang="en-US" b="1" baseline="30000" dirty="0"/>
              <a:t>th</a:t>
            </a:r>
            <a:r>
              <a:rPr lang="en-US" b="1" dirty="0"/>
              <a:t> Atmospheric Transport and Dispersion </a:t>
            </a:r>
            <a:r>
              <a:rPr lang="en-US" b="1" dirty="0" smtClean="0"/>
              <a:t> Conference</a:t>
            </a:r>
          </a:p>
          <a:p>
            <a:pPr algn="ctr"/>
            <a:r>
              <a:rPr lang="en-US" b="1" dirty="0" smtClean="0"/>
              <a:t>George Mason University, Fairfax (VA)</a:t>
            </a:r>
          </a:p>
          <a:p>
            <a:pPr algn="ctr"/>
            <a:r>
              <a:rPr lang="en-US" b="1" dirty="0"/>
              <a:t>June 9-10, </a:t>
            </a:r>
            <a:r>
              <a:rPr lang="en-US" b="1" dirty="0" smtClean="0"/>
              <a:t>2015</a:t>
            </a:r>
            <a:endParaRPr lang="en-US" b="1" dirty="0"/>
          </a:p>
        </p:txBody>
      </p:sp>
      <p:sp>
        <p:nvSpPr>
          <p:cNvPr id="6" name="Date Placeholder 5"/>
          <p:cNvSpPr>
            <a:spLocks noGrp="1"/>
          </p:cNvSpPr>
          <p:nvPr>
            <p:ph type="dt" sz="half" idx="10"/>
          </p:nvPr>
        </p:nvSpPr>
        <p:spPr/>
        <p:txBody>
          <a:bodyPr/>
          <a:lstStyle/>
          <a:p>
            <a:fld id="{8CBE0216-D462-4C38-B574-184BB11679FF}" type="datetime1">
              <a:rPr lang="en-US" smtClean="0"/>
              <a:t>6/8/2015</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729672EC-DB00-48B2-B81C-FD2577024042}" type="slidenum">
              <a:rPr lang="en-US" smtClean="0"/>
              <a:t>1</a:t>
            </a:fld>
            <a:endParaRPr lang="en-US"/>
          </a:p>
        </p:txBody>
      </p:sp>
    </p:spTree>
    <p:extLst>
      <p:ext uri="{BB962C8B-B14F-4D97-AF65-F5344CB8AC3E}">
        <p14:creationId xmlns:p14="http://schemas.microsoft.com/office/powerpoint/2010/main" val="37468168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53051"/>
            <a:ext cx="7886700" cy="837638"/>
          </a:xfrm>
        </p:spPr>
        <p:txBody>
          <a:bodyPr/>
          <a:lstStyle/>
          <a:p>
            <a:pPr algn="ctr"/>
            <a:r>
              <a:rPr lang="en-US" dirty="0" smtClean="0">
                <a:solidFill>
                  <a:schemeClr val="accent1">
                    <a:lumMod val="75000"/>
                  </a:schemeClr>
                </a:solidFill>
              </a:rPr>
              <a:t>Outline</a:t>
            </a:r>
            <a:endParaRPr lang="en-US" dirty="0">
              <a:solidFill>
                <a:schemeClr val="accent1">
                  <a:lumMod val="75000"/>
                </a:schemeClr>
              </a:solidFill>
            </a:endParaRPr>
          </a:p>
        </p:txBody>
      </p:sp>
      <p:sp>
        <p:nvSpPr>
          <p:cNvPr id="3" name="Content Placeholder 2"/>
          <p:cNvSpPr>
            <a:spLocks noGrp="1"/>
          </p:cNvSpPr>
          <p:nvPr>
            <p:ph idx="1"/>
          </p:nvPr>
        </p:nvSpPr>
        <p:spPr>
          <a:xfrm>
            <a:off x="628650" y="2130425"/>
            <a:ext cx="7886700" cy="3100336"/>
          </a:xfrm>
        </p:spPr>
        <p:txBody>
          <a:bodyPr>
            <a:normAutofit fontScale="92500" lnSpcReduction="10000"/>
          </a:bodyPr>
          <a:lstStyle/>
          <a:p>
            <a:r>
              <a:rPr lang="en-US" dirty="0" smtClean="0"/>
              <a:t>Aerosol Observations Over Land</a:t>
            </a:r>
          </a:p>
          <a:p>
            <a:r>
              <a:rPr lang="en-US" dirty="0" smtClean="0"/>
              <a:t>Surface Reflectance and Aerosols Detection</a:t>
            </a:r>
          </a:p>
          <a:p>
            <a:r>
              <a:rPr lang="en-US" dirty="0" smtClean="0"/>
              <a:t>Hilbert Huang Transform in 2 </a:t>
            </a:r>
            <a:r>
              <a:rPr lang="en-US" dirty="0" smtClean="0"/>
              <a:t>D (HHT2)</a:t>
            </a:r>
            <a:endParaRPr lang="en-US" dirty="0" smtClean="0"/>
          </a:p>
          <a:p>
            <a:r>
              <a:rPr lang="en-US" dirty="0" smtClean="0"/>
              <a:t>Hilbert Huang Transform in 2D – Example</a:t>
            </a:r>
          </a:p>
          <a:p>
            <a:r>
              <a:rPr lang="en-US" dirty="0" smtClean="0"/>
              <a:t>Examples of Hilbert Huang Transform in 2D</a:t>
            </a:r>
          </a:p>
          <a:p>
            <a:r>
              <a:rPr lang="en-US" dirty="0"/>
              <a:t>Filtering TOA Radiances with </a:t>
            </a:r>
            <a:r>
              <a:rPr lang="en-US" dirty="0" smtClean="0"/>
              <a:t>HHT2</a:t>
            </a:r>
          </a:p>
          <a:p>
            <a:r>
              <a:rPr lang="en-US" dirty="0"/>
              <a:t>TOA Radiances of the 2009 Station Fire</a:t>
            </a:r>
          </a:p>
          <a:p>
            <a:r>
              <a:rPr lang="en-US" dirty="0" smtClean="0"/>
              <a:t>Decomposition of Fires, Clouds and Surface Features </a:t>
            </a:r>
            <a:endParaRPr lang="en-US" dirty="0" smtClean="0"/>
          </a:p>
          <a:p>
            <a:r>
              <a:rPr lang="en-US" dirty="0" smtClean="0"/>
              <a:t>Conclusions</a:t>
            </a:r>
            <a:endParaRPr lang="en-US"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366712" y="332351"/>
            <a:ext cx="1552575" cy="520700"/>
          </a:xfrm>
          <a:prstGeom prst="rect">
            <a:avLst/>
          </a:prstGeom>
        </p:spPr>
      </p:pic>
      <p:sp>
        <p:nvSpPr>
          <p:cNvPr id="5" name="TextBox 4"/>
          <p:cNvSpPr txBox="1"/>
          <p:nvPr/>
        </p:nvSpPr>
        <p:spPr>
          <a:xfrm>
            <a:off x="628650" y="6010275"/>
            <a:ext cx="8067675" cy="369332"/>
          </a:xfrm>
          <a:prstGeom prst="rect">
            <a:avLst/>
          </a:prstGeom>
          <a:solidFill>
            <a:srgbClr val="0070C0"/>
          </a:solidFill>
        </p:spPr>
        <p:txBody>
          <a:bodyPr wrap="square" rtlCol="0">
            <a:spAutoFit/>
          </a:bodyPr>
          <a:lstStyle/>
          <a:p>
            <a:pPr algn="ctr"/>
            <a:r>
              <a:rPr lang="en-US" dirty="0" smtClean="0">
                <a:solidFill>
                  <a:srgbClr val="FFFF00"/>
                </a:solidFill>
              </a:rPr>
              <a:t>A Novel Approach to Multiple Light Scattering</a:t>
            </a:r>
            <a:endParaRPr lang="en-US" dirty="0">
              <a:solidFill>
                <a:srgbClr val="FFFF00"/>
              </a:solidFill>
            </a:endParaRPr>
          </a:p>
        </p:txBody>
      </p:sp>
      <p:sp>
        <p:nvSpPr>
          <p:cNvPr id="6" name="Date Placeholder 5"/>
          <p:cNvSpPr>
            <a:spLocks noGrp="1"/>
          </p:cNvSpPr>
          <p:nvPr>
            <p:ph type="dt" sz="half" idx="10"/>
          </p:nvPr>
        </p:nvSpPr>
        <p:spPr/>
        <p:txBody>
          <a:bodyPr/>
          <a:lstStyle/>
          <a:p>
            <a:fld id="{ADD2BDDF-CC31-415F-9D81-C83069206F0D}" type="datetime1">
              <a:rPr lang="en-US" smtClean="0"/>
              <a:t>6/8/2015</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729672EC-DB00-48B2-B81C-FD2577024042}" type="slidenum">
              <a:rPr lang="en-US" smtClean="0"/>
              <a:t>2</a:t>
            </a:fld>
            <a:endParaRPr lang="en-US"/>
          </a:p>
        </p:txBody>
      </p:sp>
    </p:spTree>
    <p:extLst>
      <p:ext uri="{BB962C8B-B14F-4D97-AF65-F5344CB8AC3E}">
        <p14:creationId xmlns:p14="http://schemas.microsoft.com/office/powerpoint/2010/main" val="14909572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cpc.unc.edu/projects/nangrong/uploads/images/94/p_06_satellite_01c.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5782" y="1614225"/>
            <a:ext cx="5873718" cy="34619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28650" y="798838"/>
            <a:ext cx="7886700" cy="837638"/>
          </a:xfrm>
        </p:spPr>
        <p:txBody>
          <a:bodyPr>
            <a:normAutofit/>
          </a:bodyPr>
          <a:lstStyle/>
          <a:p>
            <a:pPr algn="ctr"/>
            <a:r>
              <a:rPr lang="en-US" sz="3200" dirty="0">
                <a:solidFill>
                  <a:schemeClr val="accent1">
                    <a:lumMod val="75000"/>
                  </a:schemeClr>
                </a:solidFill>
              </a:rPr>
              <a:t>Aerosol Observations Over </a:t>
            </a:r>
            <a:r>
              <a:rPr lang="en-US" sz="3200" dirty="0" smtClean="0">
                <a:solidFill>
                  <a:schemeClr val="accent1">
                    <a:lumMod val="75000"/>
                  </a:schemeClr>
                </a:solidFill>
              </a:rPr>
              <a:t>Land</a:t>
            </a:r>
            <a:endParaRPr lang="en-US" sz="3200" dirty="0">
              <a:solidFill>
                <a:schemeClr val="accent1">
                  <a:lumMod val="75000"/>
                </a:schemeClr>
              </a:solidFill>
            </a:endParaRPr>
          </a:p>
        </p:txBody>
      </p:sp>
      <p:pic>
        <p:nvPicPr>
          <p:cNvPr id="4" name="Picture 3"/>
          <p:cNvPicPr>
            <a:picLocks noChangeAspect="1"/>
          </p:cNvPicPr>
          <p:nvPr/>
        </p:nvPicPr>
        <p:blipFill rotWithShape="1">
          <a:blip r:embed="rId3"/>
          <a:srcRect t="7101"/>
          <a:stretch/>
        </p:blipFill>
        <p:spPr>
          <a:xfrm>
            <a:off x="692857" y="5140625"/>
            <a:ext cx="2736056" cy="597279"/>
          </a:xfrm>
          <a:prstGeom prst="rect">
            <a:avLst/>
          </a:prstGeom>
        </p:spPr>
      </p:pic>
      <p:pic>
        <p:nvPicPr>
          <p:cNvPr id="6" name="Picture 5"/>
          <p:cNvPicPr/>
          <p:nvPr/>
        </p:nvPicPr>
        <p:blipFill>
          <a:blip r:embed="rId4" cstate="print">
            <a:extLst>
              <a:ext uri="{28A0092B-C50C-407E-A947-70E740481C1C}">
                <a14:useLocalDpi xmlns:a14="http://schemas.microsoft.com/office/drawing/2010/main" val="0"/>
              </a:ext>
            </a:extLst>
          </a:blip>
          <a:stretch>
            <a:fillRect/>
          </a:stretch>
        </p:blipFill>
        <p:spPr>
          <a:xfrm>
            <a:off x="366712" y="332351"/>
            <a:ext cx="1552575" cy="520700"/>
          </a:xfrm>
          <a:prstGeom prst="rect">
            <a:avLst/>
          </a:prstGeom>
        </p:spPr>
      </p:pic>
      <p:grpSp>
        <p:nvGrpSpPr>
          <p:cNvPr id="7" name="Group 6"/>
          <p:cNvGrpSpPr/>
          <p:nvPr/>
        </p:nvGrpSpPr>
        <p:grpSpPr>
          <a:xfrm>
            <a:off x="4343400" y="5076141"/>
            <a:ext cx="4171951" cy="761174"/>
            <a:chOff x="4165364" y="5365927"/>
            <a:chExt cx="4171951" cy="761174"/>
          </a:xfrm>
        </p:grpSpPr>
        <p:pic>
          <p:nvPicPr>
            <p:cNvPr id="3" name="Picture 2"/>
            <p:cNvPicPr>
              <a:picLocks noChangeAspect="1"/>
            </p:cNvPicPr>
            <p:nvPr/>
          </p:nvPicPr>
          <p:blipFill>
            <a:blip r:embed="rId5"/>
            <a:stretch>
              <a:fillRect/>
            </a:stretch>
          </p:blipFill>
          <p:spPr>
            <a:xfrm>
              <a:off x="4165364" y="5448972"/>
              <a:ext cx="4171950" cy="597279"/>
            </a:xfrm>
            <a:prstGeom prst="rect">
              <a:avLst/>
            </a:prstGeom>
          </p:spPr>
        </p:pic>
        <p:sp>
          <p:nvSpPr>
            <p:cNvPr id="5" name="Oval 4"/>
            <p:cNvSpPr/>
            <p:nvPr/>
          </p:nvSpPr>
          <p:spPr>
            <a:xfrm>
              <a:off x="6279915" y="5365927"/>
              <a:ext cx="2057400" cy="761174"/>
            </a:xfrm>
            <a:prstGeom prst="ellipse">
              <a:avLst/>
            </a:prstGeom>
            <a:solidFill>
              <a:srgbClr val="7030A0">
                <a:alpha val="1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Date Placeholder 8"/>
          <p:cNvSpPr>
            <a:spLocks noGrp="1"/>
          </p:cNvSpPr>
          <p:nvPr>
            <p:ph type="dt" sz="half" idx="10"/>
          </p:nvPr>
        </p:nvSpPr>
        <p:spPr/>
        <p:txBody>
          <a:bodyPr/>
          <a:lstStyle/>
          <a:p>
            <a:fld id="{AF9AC645-F4F1-443D-B7C4-D03561DA022A}" type="datetime1">
              <a:rPr lang="en-US" smtClean="0"/>
              <a:t>6/8/2015</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729672EC-DB00-48B2-B81C-FD2577024042}" type="slidenum">
              <a:rPr lang="en-US" smtClean="0"/>
              <a:t>3</a:t>
            </a:fld>
            <a:endParaRPr lang="en-US"/>
          </a:p>
        </p:txBody>
      </p:sp>
      <p:sp>
        <p:nvSpPr>
          <p:cNvPr id="13" name="TextBox 12"/>
          <p:cNvSpPr txBox="1"/>
          <p:nvPr/>
        </p:nvSpPr>
        <p:spPr>
          <a:xfrm>
            <a:off x="628650" y="6010275"/>
            <a:ext cx="8067675" cy="369332"/>
          </a:xfrm>
          <a:prstGeom prst="rect">
            <a:avLst/>
          </a:prstGeom>
          <a:solidFill>
            <a:srgbClr val="0070C0"/>
          </a:solidFill>
        </p:spPr>
        <p:txBody>
          <a:bodyPr wrap="square" rtlCol="0">
            <a:spAutoFit/>
          </a:bodyPr>
          <a:lstStyle/>
          <a:p>
            <a:pPr algn="ctr"/>
            <a:r>
              <a:rPr lang="en-US" dirty="0">
                <a:solidFill>
                  <a:srgbClr val="FFFF00"/>
                </a:solidFill>
              </a:rPr>
              <a:t>The </a:t>
            </a:r>
            <a:r>
              <a:rPr lang="en-US" dirty="0" smtClean="0">
                <a:solidFill>
                  <a:srgbClr val="FFFF00"/>
                </a:solidFill>
              </a:rPr>
              <a:t>Radiative Transfer Problem </a:t>
            </a:r>
            <a:r>
              <a:rPr lang="en-US" dirty="0">
                <a:solidFill>
                  <a:srgbClr val="FFFF00"/>
                </a:solidFill>
              </a:rPr>
              <a:t>is </a:t>
            </a:r>
            <a:r>
              <a:rPr lang="en-US" dirty="0" smtClean="0">
                <a:solidFill>
                  <a:srgbClr val="FFFF00"/>
                </a:solidFill>
              </a:rPr>
              <a:t>Non-linear </a:t>
            </a:r>
            <a:endParaRPr lang="en-US" dirty="0">
              <a:solidFill>
                <a:srgbClr val="FFFF00"/>
              </a:solidFill>
            </a:endParaRPr>
          </a:p>
        </p:txBody>
      </p:sp>
      <p:sp>
        <p:nvSpPr>
          <p:cNvPr id="8" name="Cloud Callout 7"/>
          <p:cNvSpPr/>
          <p:nvPr/>
        </p:nvSpPr>
        <p:spPr>
          <a:xfrm>
            <a:off x="3618963" y="3065172"/>
            <a:ext cx="2099257" cy="476518"/>
          </a:xfrm>
          <a:prstGeom prst="cloudCallout">
            <a:avLst/>
          </a:prstGeom>
          <a:solidFill>
            <a:schemeClr val="accent4">
              <a:lumMod val="75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flipH="1">
            <a:off x="4635796" y="2615609"/>
            <a:ext cx="1082424" cy="616689"/>
          </a:xfrm>
          <a:prstGeom prst="line">
            <a:avLst/>
          </a:prstGeom>
          <a:ln>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57870" y="2455162"/>
            <a:ext cx="1318437" cy="733647"/>
          </a:xfrm>
          <a:prstGeom prst="line">
            <a:avLst/>
          </a:prstGeom>
          <a:ln>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343400" y="2392326"/>
            <a:ext cx="1771650" cy="992372"/>
          </a:xfrm>
          <a:prstGeom prst="line">
            <a:avLst/>
          </a:prstGeom>
          <a:ln>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157870" y="2498651"/>
            <a:ext cx="1185530" cy="886047"/>
          </a:xfrm>
          <a:prstGeom prst="line">
            <a:avLst/>
          </a:prstGeom>
          <a:ln>
            <a:solidFill>
              <a:srgbClr val="FF0000"/>
            </a:solidFill>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99383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53051"/>
            <a:ext cx="7886700" cy="837638"/>
          </a:xfrm>
        </p:spPr>
        <p:txBody>
          <a:bodyPr>
            <a:normAutofit/>
          </a:bodyPr>
          <a:lstStyle/>
          <a:p>
            <a:pPr algn="ctr"/>
            <a:r>
              <a:rPr lang="en-US" sz="3200" dirty="0">
                <a:solidFill>
                  <a:srgbClr val="0070C0"/>
                </a:solidFill>
              </a:rPr>
              <a:t>Surface </a:t>
            </a:r>
            <a:r>
              <a:rPr lang="en-US" sz="3200" dirty="0" smtClean="0">
                <a:solidFill>
                  <a:srgbClr val="0070C0"/>
                </a:solidFill>
              </a:rPr>
              <a:t>Reflectance </a:t>
            </a:r>
            <a:r>
              <a:rPr lang="en-US" sz="3200" dirty="0">
                <a:solidFill>
                  <a:srgbClr val="0070C0"/>
                </a:solidFill>
              </a:rPr>
              <a:t>and </a:t>
            </a:r>
            <a:r>
              <a:rPr lang="en-US" sz="3200" dirty="0" smtClean="0">
                <a:solidFill>
                  <a:srgbClr val="0070C0"/>
                </a:solidFill>
              </a:rPr>
              <a:t>Aerosols Detection</a:t>
            </a:r>
            <a:endParaRPr lang="en-US" sz="3200" dirty="0">
              <a:solidFill>
                <a:srgbClr val="0070C0"/>
              </a:solidFill>
            </a:endParaRPr>
          </a:p>
        </p:txBody>
      </p:sp>
      <p:pic>
        <p:nvPicPr>
          <p:cNvPr id="4" name="Content Placeholder 3"/>
          <p:cNvPicPr>
            <a:picLocks noGrp="1" noChangeAspect="1"/>
          </p:cNvPicPr>
          <p:nvPr>
            <p:ph idx="1"/>
          </p:nvPr>
        </p:nvPicPr>
        <p:blipFill>
          <a:blip r:embed="rId3"/>
          <a:stretch>
            <a:fillRect/>
          </a:stretch>
        </p:blipFill>
        <p:spPr>
          <a:xfrm>
            <a:off x="3893719" y="1690689"/>
            <a:ext cx="4776676" cy="3116442"/>
          </a:xfrm>
          <a:prstGeom prst="rect">
            <a:avLst/>
          </a:prstGeom>
        </p:spPr>
      </p:pic>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366712" y="332351"/>
            <a:ext cx="1552575" cy="520700"/>
          </a:xfrm>
          <a:prstGeom prst="rect">
            <a:avLst/>
          </a:prstGeom>
        </p:spPr>
      </p:pic>
      <p:sp>
        <p:nvSpPr>
          <p:cNvPr id="3" name="TextBox 2"/>
          <p:cNvSpPr txBox="1"/>
          <p:nvPr/>
        </p:nvSpPr>
        <p:spPr>
          <a:xfrm>
            <a:off x="435790" y="1572705"/>
            <a:ext cx="3457929" cy="3308598"/>
          </a:xfrm>
          <a:prstGeom prst="rect">
            <a:avLst/>
          </a:prstGeom>
          <a:noFill/>
        </p:spPr>
        <p:txBody>
          <a:bodyPr wrap="square" rtlCol="0">
            <a:spAutoFit/>
          </a:bodyPr>
          <a:lstStyle/>
          <a:p>
            <a:r>
              <a:rPr lang="en-US" sz="1700" dirty="0" smtClean="0"/>
              <a:t>Detection of Aerosols </a:t>
            </a:r>
            <a:r>
              <a:rPr lang="en-US" sz="1700" dirty="0"/>
              <a:t>Optical Depth </a:t>
            </a:r>
            <a:r>
              <a:rPr lang="en-US" sz="1700" dirty="0" smtClean="0"/>
              <a:t>(AOD) </a:t>
            </a:r>
            <a:r>
              <a:rPr lang="en-US" sz="1700" dirty="0"/>
              <a:t>and Single Scattering </a:t>
            </a:r>
            <a:r>
              <a:rPr lang="en-US" sz="1700" dirty="0" smtClean="0"/>
              <a:t>Albedo (SSA) are highly dependent on local reflectance properties of land surfaces </a:t>
            </a:r>
          </a:p>
          <a:p>
            <a:endParaRPr lang="en-US" sz="1100" dirty="0" smtClean="0"/>
          </a:p>
          <a:p>
            <a:r>
              <a:rPr lang="en-US" sz="1700" dirty="0" smtClean="0"/>
              <a:t>Accuracy and precision of SSA of small and large particle mixtures are very sensitive to different surface types</a:t>
            </a:r>
          </a:p>
          <a:p>
            <a:endParaRPr lang="en-US" sz="1100" dirty="0" smtClean="0"/>
          </a:p>
          <a:p>
            <a:r>
              <a:rPr lang="en-US" sz="1700" dirty="0" smtClean="0"/>
              <a:t>Averaging </a:t>
            </a:r>
            <a:r>
              <a:rPr lang="en-US" sz="1700" dirty="0"/>
              <a:t>pixels over land </a:t>
            </a:r>
            <a:r>
              <a:rPr lang="en-US" sz="1700" dirty="0" smtClean="0"/>
              <a:t>attenuates the effects of surface inhomogeneity</a:t>
            </a:r>
            <a:endParaRPr lang="en-US" sz="1700" dirty="0"/>
          </a:p>
        </p:txBody>
      </p:sp>
      <p:sp>
        <p:nvSpPr>
          <p:cNvPr id="6" name="TextBox 5"/>
          <p:cNvSpPr txBox="1"/>
          <p:nvPr/>
        </p:nvSpPr>
        <p:spPr>
          <a:xfrm>
            <a:off x="366712" y="6010275"/>
            <a:ext cx="8472488" cy="369332"/>
          </a:xfrm>
          <a:prstGeom prst="rect">
            <a:avLst/>
          </a:prstGeom>
          <a:solidFill>
            <a:srgbClr val="0070C0"/>
          </a:solidFill>
        </p:spPr>
        <p:txBody>
          <a:bodyPr wrap="square" rtlCol="0">
            <a:spAutoFit/>
          </a:bodyPr>
          <a:lstStyle/>
          <a:p>
            <a:pPr algn="ctr"/>
            <a:r>
              <a:rPr lang="en-US" dirty="0" smtClean="0">
                <a:solidFill>
                  <a:srgbClr val="FFFF00"/>
                </a:solidFill>
              </a:rPr>
              <a:t>AOD and SSA Measurement Accuracy Dependent on Surface Spatial Properties</a:t>
            </a:r>
            <a:endParaRPr lang="en-US" dirty="0">
              <a:solidFill>
                <a:srgbClr val="FFFF00"/>
              </a:solidFill>
            </a:endParaRPr>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729672EC-DB00-48B2-B81C-FD2577024042}" type="slidenum">
              <a:rPr lang="en-US" smtClean="0"/>
              <a:t>4</a:t>
            </a:fld>
            <a:endParaRPr lang="en-US"/>
          </a:p>
        </p:txBody>
      </p:sp>
      <p:sp>
        <p:nvSpPr>
          <p:cNvPr id="9" name="Date Placeholder 8"/>
          <p:cNvSpPr>
            <a:spLocks noGrp="1"/>
          </p:cNvSpPr>
          <p:nvPr>
            <p:ph type="dt" sz="half" idx="10"/>
          </p:nvPr>
        </p:nvSpPr>
        <p:spPr/>
        <p:txBody>
          <a:bodyPr/>
          <a:lstStyle/>
          <a:p>
            <a:fld id="{8B0408D9-3961-4E3A-80E6-E61B39E69873}" type="datetime1">
              <a:rPr lang="en-US" smtClean="0"/>
              <a:t>6/8/2015</a:t>
            </a:fld>
            <a:endParaRPr lang="en-US"/>
          </a:p>
        </p:txBody>
      </p:sp>
      <p:sp>
        <p:nvSpPr>
          <p:cNvPr id="10" name="TextBox 9"/>
          <p:cNvSpPr txBox="1"/>
          <p:nvPr/>
        </p:nvSpPr>
        <p:spPr>
          <a:xfrm>
            <a:off x="435790" y="5014986"/>
            <a:ext cx="8234605" cy="877163"/>
          </a:xfrm>
          <a:prstGeom prst="rect">
            <a:avLst/>
          </a:prstGeom>
          <a:noFill/>
        </p:spPr>
        <p:txBody>
          <a:bodyPr wrap="square" rtlCol="0">
            <a:spAutoFit/>
          </a:bodyPr>
          <a:lstStyle/>
          <a:p>
            <a:r>
              <a:rPr lang="en-US" sz="1700" dirty="0"/>
              <a:t>AOD and SSA from different instruments are hard to </a:t>
            </a:r>
            <a:r>
              <a:rPr lang="en-US" sz="1700" dirty="0" smtClean="0"/>
              <a:t>compare. The algorithms for AOD  retrieval over land are empirically tuned for each optical instrument and ground truth measurements are geographically sparse. </a:t>
            </a:r>
            <a:endParaRPr lang="en-US" sz="1700" dirty="0"/>
          </a:p>
        </p:txBody>
      </p:sp>
      <p:sp>
        <p:nvSpPr>
          <p:cNvPr id="11" name="TextBox 10"/>
          <p:cNvSpPr txBox="1"/>
          <p:nvPr/>
        </p:nvSpPr>
        <p:spPr>
          <a:xfrm>
            <a:off x="3893719" y="1705552"/>
            <a:ext cx="1637414" cy="954107"/>
          </a:xfrm>
          <a:prstGeom prst="rect">
            <a:avLst/>
          </a:prstGeom>
          <a:noFill/>
        </p:spPr>
        <p:txBody>
          <a:bodyPr wrap="square" rtlCol="0">
            <a:spAutoFit/>
          </a:bodyPr>
          <a:lstStyle/>
          <a:p>
            <a:r>
              <a:rPr lang="en-US" sz="1400" dirty="0" smtClean="0">
                <a:solidFill>
                  <a:schemeClr val="accent4">
                    <a:lumMod val="75000"/>
                  </a:schemeClr>
                </a:solidFill>
              </a:rPr>
              <a:t>MODIS C005L over land: channels  0.47, 0.66 and </a:t>
            </a:r>
          </a:p>
          <a:p>
            <a:r>
              <a:rPr lang="en-US" sz="1400" dirty="0" smtClean="0">
                <a:solidFill>
                  <a:schemeClr val="accent4">
                    <a:lumMod val="75000"/>
                  </a:schemeClr>
                </a:solidFill>
              </a:rPr>
              <a:t>2.12 µm.</a:t>
            </a:r>
          </a:p>
        </p:txBody>
      </p:sp>
      <p:sp>
        <p:nvSpPr>
          <p:cNvPr id="12" name="TextBox 11"/>
          <p:cNvSpPr txBox="1"/>
          <p:nvPr/>
        </p:nvSpPr>
        <p:spPr>
          <a:xfrm>
            <a:off x="6802835" y="1924876"/>
            <a:ext cx="1867552" cy="1569660"/>
          </a:xfrm>
          <a:prstGeom prst="rect">
            <a:avLst/>
          </a:prstGeom>
          <a:solidFill>
            <a:schemeClr val="bg1"/>
          </a:solidFill>
        </p:spPr>
        <p:txBody>
          <a:bodyPr wrap="square" rtlCol="0">
            <a:spAutoFit/>
          </a:bodyPr>
          <a:lstStyle/>
          <a:p>
            <a:r>
              <a:rPr lang="en-US" sz="1200" dirty="0" smtClean="0"/>
              <a:t>NDVI = </a:t>
            </a:r>
          </a:p>
          <a:p>
            <a:r>
              <a:rPr lang="en-US" sz="1400" dirty="0" smtClean="0"/>
              <a:t>(r</a:t>
            </a:r>
            <a:r>
              <a:rPr lang="en-US" sz="1400" baseline="-25000" dirty="0" smtClean="0"/>
              <a:t>1.24</a:t>
            </a:r>
            <a:r>
              <a:rPr lang="en-US" sz="1400" dirty="0" smtClean="0"/>
              <a:t>-r</a:t>
            </a:r>
            <a:r>
              <a:rPr lang="en-US" sz="1400" baseline="-25000" dirty="0" smtClean="0"/>
              <a:t>2.12</a:t>
            </a:r>
            <a:r>
              <a:rPr lang="en-US" sz="1400" dirty="0" smtClean="0"/>
              <a:t>)/(r</a:t>
            </a:r>
            <a:r>
              <a:rPr lang="en-US" sz="1400" baseline="-25000" dirty="0" smtClean="0"/>
              <a:t>1.24</a:t>
            </a:r>
            <a:r>
              <a:rPr lang="en-US" sz="1400" dirty="0" smtClean="0"/>
              <a:t>-r</a:t>
            </a:r>
            <a:r>
              <a:rPr lang="en-US" sz="1400" baseline="-25000" dirty="0" smtClean="0"/>
              <a:t>2.22</a:t>
            </a:r>
            <a:r>
              <a:rPr lang="en-US" sz="1400" dirty="0" smtClean="0"/>
              <a:t>)</a:t>
            </a:r>
          </a:p>
          <a:p>
            <a:endParaRPr lang="en-US" sz="1400" dirty="0"/>
          </a:p>
          <a:p>
            <a:r>
              <a:rPr lang="en-US" sz="1400" dirty="0">
                <a:solidFill>
                  <a:schemeClr val="accent4">
                    <a:lumMod val="75000"/>
                  </a:schemeClr>
                </a:solidFill>
              </a:rPr>
              <a:t>Surface </a:t>
            </a:r>
            <a:r>
              <a:rPr lang="en-US" sz="1400" dirty="0" smtClean="0">
                <a:solidFill>
                  <a:schemeClr val="accent4">
                    <a:lumMod val="75000"/>
                  </a:schemeClr>
                </a:solidFill>
              </a:rPr>
              <a:t>reflectance is </a:t>
            </a:r>
            <a:r>
              <a:rPr lang="en-US" sz="1400" dirty="0">
                <a:solidFill>
                  <a:schemeClr val="accent4">
                    <a:lumMod val="75000"/>
                  </a:schemeClr>
                </a:solidFill>
              </a:rPr>
              <a:t>parametrized  </a:t>
            </a:r>
            <a:r>
              <a:rPr lang="en-US" sz="1400" dirty="0" smtClean="0">
                <a:solidFill>
                  <a:schemeClr val="accent4">
                    <a:lumMod val="75000"/>
                  </a:schemeClr>
                </a:solidFill>
              </a:rPr>
              <a:t>for NDVI scattering angle</a:t>
            </a:r>
          </a:p>
          <a:p>
            <a:endParaRPr lang="en-US" sz="1400" dirty="0"/>
          </a:p>
        </p:txBody>
      </p:sp>
    </p:spTree>
    <p:extLst>
      <p:ext uri="{BB962C8B-B14F-4D97-AF65-F5344CB8AC3E}">
        <p14:creationId xmlns:p14="http://schemas.microsoft.com/office/powerpoint/2010/main" val="26489230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53051"/>
            <a:ext cx="7886700" cy="837638"/>
          </a:xfrm>
        </p:spPr>
        <p:txBody>
          <a:bodyPr>
            <a:normAutofit/>
          </a:bodyPr>
          <a:lstStyle/>
          <a:p>
            <a:pPr algn="ctr"/>
            <a:r>
              <a:rPr lang="en-US" sz="3200" dirty="0">
                <a:solidFill>
                  <a:schemeClr val="accent1">
                    <a:lumMod val="75000"/>
                  </a:schemeClr>
                </a:solidFill>
              </a:rPr>
              <a:t>Hilbert Huang Transform in 2 </a:t>
            </a:r>
            <a:r>
              <a:rPr lang="en-US" sz="3200" dirty="0" smtClean="0">
                <a:solidFill>
                  <a:schemeClr val="accent1">
                    <a:lumMod val="75000"/>
                  </a:schemeClr>
                </a:solidFill>
              </a:rPr>
              <a:t>D (HHT2)</a:t>
            </a:r>
            <a:endParaRPr lang="en-US" sz="3200" dirty="0">
              <a:solidFill>
                <a:schemeClr val="accent1">
                  <a:lumMod val="75000"/>
                </a:schemeClr>
              </a:solidFill>
            </a:endParaRPr>
          </a:p>
        </p:txBody>
      </p:sp>
      <p:pic>
        <p:nvPicPr>
          <p:cNvPr id="5" name="Picture 4"/>
          <p:cNvPicPr>
            <a:picLocks noChangeAspect="1"/>
          </p:cNvPicPr>
          <p:nvPr/>
        </p:nvPicPr>
        <p:blipFill>
          <a:blip r:embed="rId2"/>
          <a:stretch>
            <a:fillRect/>
          </a:stretch>
        </p:blipFill>
        <p:spPr>
          <a:xfrm>
            <a:off x="5320215" y="1690165"/>
            <a:ext cx="3376109" cy="1971062"/>
          </a:xfrm>
          <a:prstGeom prst="rect">
            <a:avLst/>
          </a:prstGeom>
        </p:spPr>
      </p:pic>
      <p:pic>
        <p:nvPicPr>
          <p:cNvPr id="14" name="Picture 1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650" y="3707813"/>
            <a:ext cx="4299718" cy="1864290"/>
          </a:xfrm>
          <a:prstGeom prst="rect">
            <a:avLst/>
          </a:prstGeom>
          <a:noFill/>
        </p:spPr>
      </p:pic>
      <p:sp>
        <p:nvSpPr>
          <p:cNvPr id="4" name="TextBox 3"/>
          <p:cNvSpPr txBox="1"/>
          <p:nvPr/>
        </p:nvSpPr>
        <p:spPr>
          <a:xfrm>
            <a:off x="5007934" y="3661227"/>
            <a:ext cx="3801215" cy="2308324"/>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t>HHT2 decomposes images according to a Bi-dimensional Empirical Mode  Decomposition (BEMD)</a:t>
            </a:r>
          </a:p>
          <a:p>
            <a:pPr marL="285750" indent="-285750">
              <a:buFont typeface="Arial" panose="020B0604020202020204" pitchFamily="34" charset="0"/>
              <a:buChar char="•"/>
            </a:pPr>
            <a:r>
              <a:rPr lang="en-US" sz="1600" dirty="0" smtClean="0"/>
              <a:t>The application of the BEMD breaks down input image into so-called Intrinsic Mode Functions (BIMF)</a:t>
            </a:r>
          </a:p>
          <a:p>
            <a:pPr marL="285750" indent="-285750">
              <a:buFont typeface="Arial" panose="020B0604020202020204" pitchFamily="34" charset="0"/>
              <a:buChar char="•"/>
            </a:pPr>
            <a:r>
              <a:rPr lang="en-US" sz="1600" dirty="0" smtClean="0"/>
              <a:t>The </a:t>
            </a:r>
            <a:r>
              <a:rPr lang="en-US" sz="1600" dirty="0"/>
              <a:t>set of BIMF’s form a </a:t>
            </a:r>
            <a:r>
              <a:rPr lang="en-US" sz="1600" dirty="0" smtClean="0"/>
              <a:t>complete,  </a:t>
            </a:r>
            <a:r>
              <a:rPr lang="en-US" sz="1600" dirty="0"/>
              <a:t>nearly orthogonal basis for the original signal.</a:t>
            </a:r>
          </a:p>
        </p:txBody>
      </p:sp>
      <p:sp>
        <p:nvSpPr>
          <p:cNvPr id="6" name="TextBox 5"/>
          <p:cNvSpPr txBox="1"/>
          <p:nvPr/>
        </p:nvSpPr>
        <p:spPr>
          <a:xfrm>
            <a:off x="563526" y="1792313"/>
            <a:ext cx="4965404" cy="1569660"/>
          </a:xfrm>
          <a:prstGeom prst="rect">
            <a:avLst/>
          </a:prstGeom>
          <a:noFill/>
        </p:spPr>
        <p:txBody>
          <a:bodyPr wrap="square" rtlCol="0">
            <a:spAutoFit/>
          </a:bodyPr>
          <a:lstStyle/>
          <a:p>
            <a:r>
              <a:rPr lang="en-US" sz="1600" dirty="0" smtClean="0"/>
              <a:t>The Hilbert transform:</a:t>
            </a:r>
          </a:p>
          <a:p>
            <a:pPr marL="285750" indent="-285750">
              <a:buFont typeface="Arial" panose="020B0604020202020204" pitchFamily="34" charset="0"/>
              <a:buChar char="•"/>
            </a:pPr>
            <a:r>
              <a:rPr lang="en-US" sz="1600" dirty="0" smtClean="0"/>
              <a:t>Is a linear operator</a:t>
            </a:r>
          </a:p>
          <a:p>
            <a:pPr marL="285750" indent="-285750">
              <a:buFont typeface="Arial" panose="020B0604020202020204" pitchFamily="34" charset="0"/>
              <a:buChar char="•"/>
            </a:pPr>
            <a:r>
              <a:rPr lang="en-US" sz="1600" dirty="0" smtClean="0"/>
              <a:t>Leads to harmonic analysis (HSA) and to ability to identify and select optimal filters</a:t>
            </a:r>
          </a:p>
          <a:p>
            <a:r>
              <a:rPr lang="en-US" sz="1600" dirty="0" smtClean="0"/>
              <a:t>The Hilbert-Huang </a:t>
            </a:r>
            <a:r>
              <a:rPr lang="en-US" sz="1600" dirty="0"/>
              <a:t>Transform applies to </a:t>
            </a:r>
            <a:r>
              <a:rPr lang="en-US" sz="1600" b="1" dirty="0"/>
              <a:t>non-linear and non-stationary </a:t>
            </a:r>
            <a:r>
              <a:rPr lang="en-US" sz="1600" dirty="0" smtClean="0"/>
              <a:t>problems</a:t>
            </a:r>
            <a:endParaRPr lang="en-US" sz="1600" dirty="0"/>
          </a:p>
        </p:txBody>
      </p:sp>
      <p:pic>
        <p:nvPicPr>
          <p:cNvPr id="19" name="Picture 18"/>
          <p:cNvPicPr/>
          <p:nvPr/>
        </p:nvPicPr>
        <p:blipFill>
          <a:blip r:embed="rId4" cstate="print">
            <a:extLst>
              <a:ext uri="{28A0092B-C50C-407E-A947-70E740481C1C}">
                <a14:useLocalDpi xmlns:a14="http://schemas.microsoft.com/office/drawing/2010/main" val="0"/>
              </a:ext>
            </a:extLst>
          </a:blip>
          <a:stretch>
            <a:fillRect/>
          </a:stretch>
        </p:blipFill>
        <p:spPr>
          <a:xfrm>
            <a:off x="366712" y="332351"/>
            <a:ext cx="1552575" cy="520700"/>
          </a:xfrm>
          <a:prstGeom prst="rect">
            <a:avLst/>
          </a:prstGeom>
        </p:spPr>
      </p:pic>
      <p:sp>
        <p:nvSpPr>
          <p:cNvPr id="7" name="Date Placeholder 6"/>
          <p:cNvSpPr>
            <a:spLocks noGrp="1"/>
          </p:cNvSpPr>
          <p:nvPr>
            <p:ph type="dt" sz="half" idx="10"/>
          </p:nvPr>
        </p:nvSpPr>
        <p:spPr/>
        <p:txBody>
          <a:bodyPr/>
          <a:lstStyle/>
          <a:p>
            <a:fld id="{A20E4F6C-2523-4D03-B4C5-0217EF093E82}" type="datetime1">
              <a:rPr lang="en-US" smtClean="0"/>
              <a:t>6/8/2015</a:t>
            </a:fld>
            <a:endParaRPr lang="en-US"/>
          </a:p>
        </p:txBody>
      </p:sp>
      <p:sp>
        <p:nvSpPr>
          <p:cNvPr id="9" name="Slide Number Placeholder 8"/>
          <p:cNvSpPr>
            <a:spLocks noGrp="1"/>
          </p:cNvSpPr>
          <p:nvPr>
            <p:ph type="sldNum" sz="quarter" idx="12"/>
          </p:nvPr>
        </p:nvSpPr>
        <p:spPr/>
        <p:txBody>
          <a:bodyPr/>
          <a:lstStyle/>
          <a:p>
            <a:fld id="{729672EC-DB00-48B2-B81C-FD2577024042}" type="slidenum">
              <a:rPr lang="en-US" smtClean="0"/>
              <a:t>5</a:t>
            </a:fld>
            <a:endParaRPr lang="en-US"/>
          </a:p>
        </p:txBody>
      </p:sp>
      <p:sp>
        <p:nvSpPr>
          <p:cNvPr id="23" name="TextBox 22"/>
          <p:cNvSpPr txBox="1"/>
          <p:nvPr/>
        </p:nvSpPr>
        <p:spPr>
          <a:xfrm>
            <a:off x="628650" y="6010275"/>
            <a:ext cx="8067675" cy="369332"/>
          </a:xfrm>
          <a:prstGeom prst="rect">
            <a:avLst/>
          </a:prstGeom>
          <a:solidFill>
            <a:srgbClr val="0070C0"/>
          </a:solidFill>
        </p:spPr>
        <p:txBody>
          <a:bodyPr wrap="square" rtlCol="0">
            <a:spAutoFit/>
          </a:bodyPr>
          <a:lstStyle/>
          <a:p>
            <a:pPr algn="ctr"/>
            <a:r>
              <a:rPr lang="en-US" dirty="0" smtClean="0">
                <a:solidFill>
                  <a:srgbClr val="FFFF00"/>
                </a:solidFill>
              </a:rPr>
              <a:t>Real and Imaginary Part </a:t>
            </a:r>
            <a:r>
              <a:rPr lang="en-US" dirty="0">
                <a:solidFill>
                  <a:srgbClr val="FFFF00"/>
                </a:solidFill>
              </a:rPr>
              <a:t>HHT2</a:t>
            </a:r>
            <a:r>
              <a:rPr lang="en-US" dirty="0" smtClean="0">
                <a:solidFill>
                  <a:srgbClr val="FFFF00"/>
                </a:solidFill>
              </a:rPr>
              <a:t> Retain Original Pixel Coordinates</a:t>
            </a:r>
            <a:endParaRPr lang="en-US" dirty="0">
              <a:solidFill>
                <a:srgbClr val="FFFF00"/>
              </a:solidFill>
            </a:endParaRPr>
          </a:p>
        </p:txBody>
      </p:sp>
      <p:sp>
        <p:nvSpPr>
          <p:cNvPr id="12" name="Footer Placeholder 10"/>
          <p:cNvSpPr>
            <a:spLocks noGrp="1"/>
          </p:cNvSpPr>
          <p:nvPr>
            <p:ph type="ftr" sz="quarter" idx="11"/>
          </p:nvPr>
        </p:nvSpPr>
        <p:spPr/>
        <p:txBody>
          <a:bodyPr/>
          <a:lstStyle/>
          <a:p>
            <a:r>
              <a:rPr lang="en-US" dirty="0" smtClean="0">
                <a:solidFill>
                  <a:srgbClr val="FF0000"/>
                </a:solidFill>
              </a:rPr>
              <a:t>Syneren Proprietary</a:t>
            </a:r>
            <a:endParaRPr lang="en-US" dirty="0">
              <a:solidFill>
                <a:srgbClr val="FF0000"/>
              </a:solidFill>
            </a:endParaRPr>
          </a:p>
        </p:txBody>
      </p:sp>
    </p:spTree>
    <p:extLst>
      <p:ext uri="{BB962C8B-B14F-4D97-AF65-F5344CB8AC3E}">
        <p14:creationId xmlns:p14="http://schemas.microsoft.com/office/powerpoint/2010/main" val="31991681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6947050" y="1815754"/>
            <a:ext cx="1426660" cy="1426660"/>
          </a:xfrm>
          <a:prstGeom prst="rect">
            <a:avLst/>
          </a:prstGeom>
        </p:spPr>
      </p:pic>
      <p:sp>
        <p:nvSpPr>
          <p:cNvPr id="2" name="Title 1"/>
          <p:cNvSpPr>
            <a:spLocks noGrp="1"/>
          </p:cNvSpPr>
          <p:nvPr>
            <p:ph type="title"/>
          </p:nvPr>
        </p:nvSpPr>
        <p:spPr>
          <a:xfrm>
            <a:off x="628650" y="853051"/>
            <a:ext cx="7886700" cy="837638"/>
          </a:xfrm>
        </p:spPr>
        <p:txBody>
          <a:bodyPr>
            <a:normAutofit/>
          </a:bodyPr>
          <a:lstStyle/>
          <a:p>
            <a:pPr algn="ctr"/>
            <a:r>
              <a:rPr lang="en-US" sz="3200" dirty="0" smtClean="0">
                <a:solidFill>
                  <a:schemeClr val="accent1">
                    <a:lumMod val="75000"/>
                  </a:schemeClr>
                </a:solidFill>
              </a:rPr>
              <a:t>Hilbert </a:t>
            </a:r>
            <a:r>
              <a:rPr lang="en-US" sz="3200" dirty="0">
                <a:solidFill>
                  <a:schemeClr val="accent1">
                    <a:lumMod val="75000"/>
                  </a:schemeClr>
                </a:solidFill>
              </a:rPr>
              <a:t>Huang Transform in </a:t>
            </a:r>
            <a:r>
              <a:rPr lang="en-US" sz="3200" dirty="0" smtClean="0">
                <a:solidFill>
                  <a:schemeClr val="accent1">
                    <a:lumMod val="75000"/>
                  </a:schemeClr>
                </a:solidFill>
              </a:rPr>
              <a:t>2D - Example</a:t>
            </a:r>
            <a:endParaRPr lang="en-US" sz="3200" dirty="0">
              <a:solidFill>
                <a:schemeClr val="accent1">
                  <a:lumMod val="75000"/>
                </a:schemeClr>
              </a:solidFill>
            </a:endParaRPr>
          </a:p>
        </p:txBody>
      </p:sp>
      <p:pic>
        <p:nvPicPr>
          <p:cNvPr id="4" name="Content Placeholder 3"/>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a:xfrm>
            <a:off x="2686050" y="1818181"/>
            <a:ext cx="1426660" cy="1426660"/>
          </a:xfrm>
          <a:prstGeom prst="rect">
            <a:avLst/>
          </a:prstGeom>
        </p:spPr>
      </p:pic>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986117" y="1807273"/>
            <a:ext cx="1426660" cy="1426660"/>
          </a:xfrm>
          <a:prstGeom prst="rect">
            <a:avLst/>
          </a:prstGeom>
        </p:spPr>
      </p:pic>
      <p:pic>
        <p:nvPicPr>
          <p:cNvPr id="10" name="Picture 9"/>
          <p:cNvPicPr/>
          <p:nvPr/>
        </p:nvPicPr>
        <p:blipFill>
          <a:blip r:embed="rId5" cstate="print">
            <a:extLst>
              <a:ext uri="{28A0092B-C50C-407E-A947-70E740481C1C}">
                <a14:useLocalDpi xmlns:a14="http://schemas.microsoft.com/office/drawing/2010/main" val="0"/>
              </a:ext>
            </a:extLst>
          </a:blip>
          <a:stretch>
            <a:fillRect/>
          </a:stretch>
        </p:blipFill>
        <p:spPr>
          <a:xfrm>
            <a:off x="366712" y="332351"/>
            <a:ext cx="1552575" cy="520700"/>
          </a:xfrm>
          <a:prstGeom prst="rect">
            <a:avLst/>
          </a:prstGeom>
        </p:spPr>
      </p:pic>
      <p:sp>
        <p:nvSpPr>
          <p:cNvPr id="11" name="Date Placeholder 10"/>
          <p:cNvSpPr>
            <a:spLocks noGrp="1"/>
          </p:cNvSpPr>
          <p:nvPr>
            <p:ph type="dt" sz="half" idx="10"/>
          </p:nvPr>
        </p:nvSpPr>
        <p:spPr/>
        <p:txBody>
          <a:bodyPr/>
          <a:lstStyle/>
          <a:p>
            <a:fld id="{0B53818C-5248-4D68-B453-D39A10BF9614}" type="datetime1">
              <a:rPr lang="en-US" smtClean="0"/>
              <a:t>6/8/2015</a:t>
            </a:fld>
            <a:endParaRPr lang="en-US"/>
          </a:p>
        </p:txBody>
      </p:sp>
      <p:sp>
        <p:nvSpPr>
          <p:cNvPr id="13" name="Slide Number Placeholder 12"/>
          <p:cNvSpPr>
            <a:spLocks noGrp="1"/>
          </p:cNvSpPr>
          <p:nvPr>
            <p:ph type="sldNum" sz="quarter" idx="12"/>
          </p:nvPr>
        </p:nvSpPr>
        <p:spPr/>
        <p:txBody>
          <a:bodyPr/>
          <a:lstStyle/>
          <a:p>
            <a:fld id="{729672EC-DB00-48B2-B81C-FD2577024042}" type="slidenum">
              <a:rPr lang="en-US" smtClean="0"/>
              <a:t>6</a:t>
            </a:fld>
            <a:endParaRPr lang="en-US"/>
          </a:p>
        </p:txBody>
      </p:sp>
      <p:sp>
        <p:nvSpPr>
          <p:cNvPr id="14" name="TextBox 13"/>
          <p:cNvSpPr txBox="1"/>
          <p:nvPr/>
        </p:nvSpPr>
        <p:spPr>
          <a:xfrm>
            <a:off x="628650" y="6010275"/>
            <a:ext cx="8067675" cy="369332"/>
          </a:xfrm>
          <a:prstGeom prst="rect">
            <a:avLst/>
          </a:prstGeom>
          <a:solidFill>
            <a:srgbClr val="0070C0"/>
          </a:solidFill>
        </p:spPr>
        <p:txBody>
          <a:bodyPr wrap="square" rtlCol="0">
            <a:spAutoFit/>
          </a:bodyPr>
          <a:lstStyle/>
          <a:p>
            <a:pPr algn="ctr"/>
            <a:r>
              <a:rPr lang="en-US" dirty="0" smtClean="0">
                <a:solidFill>
                  <a:srgbClr val="FFFF00"/>
                </a:solidFill>
              </a:rPr>
              <a:t>HSA Can Be Used on All the BEMDs Components of an Image</a:t>
            </a:r>
            <a:endParaRPr lang="en-US" dirty="0">
              <a:solidFill>
                <a:srgbClr val="FFFF00"/>
              </a:solidFill>
            </a:endParaRPr>
          </a:p>
        </p:txBody>
      </p:sp>
      <p:sp>
        <p:nvSpPr>
          <p:cNvPr id="3" name="TextBox 2"/>
          <p:cNvSpPr txBox="1"/>
          <p:nvPr/>
        </p:nvSpPr>
        <p:spPr>
          <a:xfrm>
            <a:off x="897976" y="3230547"/>
            <a:ext cx="1426660" cy="307777"/>
          </a:xfrm>
          <a:prstGeom prst="rect">
            <a:avLst/>
          </a:prstGeom>
          <a:noFill/>
        </p:spPr>
        <p:txBody>
          <a:bodyPr wrap="square" rtlCol="0">
            <a:spAutoFit/>
          </a:bodyPr>
          <a:lstStyle/>
          <a:p>
            <a:r>
              <a:rPr lang="en-US" sz="1400" dirty="0" smtClean="0"/>
              <a:t>Picture   </a:t>
            </a:r>
            <a:endParaRPr lang="en-US" sz="1400" dirty="0"/>
          </a:p>
        </p:txBody>
      </p:sp>
      <p:sp>
        <p:nvSpPr>
          <p:cNvPr id="15" name="TextBox 14"/>
          <p:cNvSpPr txBox="1"/>
          <p:nvPr/>
        </p:nvSpPr>
        <p:spPr>
          <a:xfrm>
            <a:off x="2574845" y="3240008"/>
            <a:ext cx="1780556" cy="307777"/>
          </a:xfrm>
          <a:prstGeom prst="rect">
            <a:avLst/>
          </a:prstGeom>
          <a:noFill/>
        </p:spPr>
        <p:txBody>
          <a:bodyPr wrap="square" rtlCol="0">
            <a:spAutoFit/>
          </a:bodyPr>
          <a:lstStyle/>
          <a:p>
            <a:r>
              <a:rPr lang="en-US" sz="1400" dirty="0" smtClean="0"/>
              <a:t>Picture + sine </a:t>
            </a:r>
            <a:endParaRPr lang="en-US" sz="1400" dirty="0"/>
          </a:p>
        </p:txBody>
      </p:sp>
      <p:sp>
        <p:nvSpPr>
          <p:cNvPr id="16" name="TextBox 15"/>
          <p:cNvSpPr txBox="1"/>
          <p:nvPr/>
        </p:nvSpPr>
        <p:spPr>
          <a:xfrm>
            <a:off x="5342351" y="3230547"/>
            <a:ext cx="1426660" cy="307777"/>
          </a:xfrm>
          <a:prstGeom prst="rect">
            <a:avLst/>
          </a:prstGeom>
          <a:noFill/>
        </p:spPr>
        <p:txBody>
          <a:bodyPr wrap="square" rtlCol="0">
            <a:spAutoFit/>
          </a:bodyPr>
          <a:lstStyle/>
          <a:p>
            <a:r>
              <a:rPr lang="en-US" sz="1400" dirty="0" smtClean="0"/>
              <a:t>BIMF</a:t>
            </a:r>
            <a:r>
              <a:rPr lang="en-US" sz="1400" baseline="-25000" dirty="0" smtClean="0"/>
              <a:t>1</a:t>
            </a:r>
            <a:endParaRPr lang="en-US" sz="1400" baseline="-25000" dirty="0"/>
          </a:p>
        </p:txBody>
      </p:sp>
      <p:sp>
        <p:nvSpPr>
          <p:cNvPr id="20" name="TextBox 19"/>
          <p:cNvSpPr txBox="1"/>
          <p:nvPr/>
        </p:nvSpPr>
        <p:spPr>
          <a:xfrm>
            <a:off x="5326936" y="5152393"/>
            <a:ext cx="1576228" cy="307777"/>
          </a:xfrm>
          <a:prstGeom prst="rect">
            <a:avLst/>
          </a:prstGeom>
          <a:noFill/>
        </p:spPr>
        <p:txBody>
          <a:bodyPr wrap="square" rtlCol="0">
            <a:spAutoFit/>
          </a:bodyPr>
          <a:lstStyle/>
          <a:p>
            <a:r>
              <a:rPr lang="en-US" sz="1400" dirty="0" smtClean="0"/>
              <a:t>BIMF</a:t>
            </a:r>
            <a:r>
              <a:rPr lang="en-US" sz="1400" baseline="-25000" dirty="0" smtClean="0"/>
              <a:t>1</a:t>
            </a:r>
            <a:r>
              <a:rPr lang="en-US" sz="1400" dirty="0" smtClean="0"/>
              <a:t> - Amplitude </a:t>
            </a:r>
            <a:endParaRPr lang="en-US" sz="1400" dirty="0"/>
          </a:p>
        </p:txBody>
      </p:sp>
      <p:sp>
        <p:nvSpPr>
          <p:cNvPr id="21" name="TextBox 20"/>
          <p:cNvSpPr txBox="1"/>
          <p:nvPr/>
        </p:nvSpPr>
        <p:spPr>
          <a:xfrm>
            <a:off x="6947050" y="5154592"/>
            <a:ext cx="1359292" cy="307777"/>
          </a:xfrm>
          <a:prstGeom prst="rect">
            <a:avLst/>
          </a:prstGeom>
          <a:noFill/>
        </p:spPr>
        <p:txBody>
          <a:bodyPr wrap="square" rtlCol="0">
            <a:spAutoFit/>
          </a:bodyPr>
          <a:lstStyle/>
          <a:p>
            <a:r>
              <a:rPr lang="en-US" sz="1400" dirty="0"/>
              <a:t>BIMF</a:t>
            </a:r>
            <a:r>
              <a:rPr lang="en-US" sz="1400" baseline="-25000" dirty="0"/>
              <a:t>1 </a:t>
            </a:r>
            <a:r>
              <a:rPr lang="en-US" sz="1400" baseline="-25000" dirty="0" smtClean="0"/>
              <a:t> </a:t>
            </a:r>
            <a:r>
              <a:rPr lang="en-US" sz="1400" dirty="0" smtClean="0"/>
              <a:t>- Phase</a:t>
            </a:r>
            <a:endParaRPr lang="en-US" sz="1400" dirty="0"/>
          </a:p>
        </p:txBody>
      </p:sp>
      <p:sp>
        <p:nvSpPr>
          <p:cNvPr id="22" name="TextBox 21"/>
          <p:cNvSpPr txBox="1"/>
          <p:nvPr/>
        </p:nvSpPr>
        <p:spPr>
          <a:xfrm>
            <a:off x="466160" y="3705844"/>
            <a:ext cx="4789989" cy="1754326"/>
          </a:xfrm>
          <a:prstGeom prst="rect">
            <a:avLst/>
          </a:prstGeom>
          <a:solidFill>
            <a:schemeClr val="accent1">
              <a:lumMod val="40000"/>
              <a:lumOff val="60000"/>
            </a:schemeClr>
          </a:solidFill>
        </p:spPr>
        <p:txBody>
          <a:bodyPr wrap="square" rtlCol="0">
            <a:spAutoFit/>
          </a:bodyPr>
          <a:lstStyle/>
          <a:p>
            <a:pPr marL="285750" indent="-285750">
              <a:buFont typeface="Arial" panose="020B0604020202020204" pitchFamily="34" charset="0"/>
              <a:buChar char="•"/>
            </a:pPr>
            <a:r>
              <a:rPr lang="en-US" dirty="0" smtClean="0"/>
              <a:t>The first BIMF isolates the sharpest edges in the image</a:t>
            </a:r>
          </a:p>
          <a:p>
            <a:pPr marL="285750" indent="-285750">
              <a:buFont typeface="Arial" panose="020B0604020202020204" pitchFamily="34" charset="0"/>
              <a:buChar char="•"/>
            </a:pPr>
            <a:r>
              <a:rPr lang="en-US" dirty="0" smtClean="0"/>
              <a:t>The higher the order of </a:t>
            </a:r>
            <a:r>
              <a:rPr lang="en-US" dirty="0" smtClean="0"/>
              <a:t>BIMF, </a:t>
            </a:r>
            <a:r>
              <a:rPr lang="en-US" dirty="0" smtClean="0"/>
              <a:t>the greater the contributions from the lowest frequencies</a:t>
            </a:r>
          </a:p>
          <a:p>
            <a:pPr marL="285750" indent="-285750">
              <a:buFont typeface="Arial" panose="020B0604020202020204" pitchFamily="34" charset="0"/>
              <a:buChar char="•"/>
            </a:pPr>
            <a:r>
              <a:rPr lang="en-US" dirty="0" smtClean="0"/>
              <a:t>Amplitude and Phase of a BIMF form the HSA of the BIMF   ( A</a:t>
            </a:r>
            <a:r>
              <a:rPr lang="en-US" baseline="-25000" dirty="0" smtClean="0"/>
              <a:t>*</a:t>
            </a:r>
            <a:r>
              <a:rPr lang="en-US" dirty="0" err="1" smtClean="0"/>
              <a:t>e</a:t>
            </a:r>
            <a:r>
              <a:rPr lang="en-US" baseline="30000" dirty="0" err="1" smtClean="0"/>
              <a:t>i</a:t>
            </a:r>
            <a:r>
              <a:rPr lang="el-GR" baseline="30000" dirty="0" smtClean="0"/>
              <a:t>φ</a:t>
            </a:r>
            <a:r>
              <a:rPr lang="en-US" dirty="0" smtClean="0"/>
              <a:t> ) </a:t>
            </a:r>
            <a:endParaRPr lang="en-US" dirty="0"/>
          </a:p>
        </p:txBody>
      </p:sp>
      <p:sp>
        <p:nvSpPr>
          <p:cNvPr id="23" name="TextBox 22"/>
          <p:cNvSpPr txBox="1"/>
          <p:nvPr/>
        </p:nvSpPr>
        <p:spPr>
          <a:xfrm>
            <a:off x="6947050" y="3230873"/>
            <a:ext cx="1426660" cy="307777"/>
          </a:xfrm>
          <a:prstGeom prst="rect">
            <a:avLst/>
          </a:prstGeom>
          <a:noFill/>
        </p:spPr>
        <p:txBody>
          <a:bodyPr wrap="square" rtlCol="0">
            <a:spAutoFit/>
          </a:bodyPr>
          <a:lstStyle/>
          <a:p>
            <a:r>
              <a:rPr lang="en-US" sz="1400" dirty="0" smtClean="0"/>
              <a:t>BIMF</a:t>
            </a:r>
            <a:r>
              <a:rPr lang="en-US" sz="1400" baseline="-25000" dirty="0" smtClean="0"/>
              <a:t>100</a:t>
            </a:r>
            <a:endParaRPr lang="en-US" sz="1400" baseline="-25000" dirty="0"/>
          </a:p>
        </p:txBody>
      </p:sp>
      <p:grpSp>
        <p:nvGrpSpPr>
          <p:cNvPr id="31" name="Group 30"/>
          <p:cNvGrpSpPr/>
          <p:nvPr/>
        </p:nvGrpSpPr>
        <p:grpSpPr>
          <a:xfrm>
            <a:off x="5342351" y="1806008"/>
            <a:ext cx="3034778" cy="3349472"/>
            <a:chOff x="5342351" y="1806008"/>
            <a:chExt cx="3034778" cy="3349472"/>
          </a:xfrm>
        </p:grpSpPr>
        <p:pic>
          <p:nvPicPr>
            <p:cNvPr id="6" name="Picture 5"/>
            <p:cNvPicPr/>
            <p:nvPr/>
          </p:nvPicPr>
          <p:blipFill>
            <a:blip r:embed="rId6" cstate="print">
              <a:extLst>
                <a:ext uri="{28A0092B-C50C-407E-A947-70E740481C1C}">
                  <a14:useLocalDpi xmlns:a14="http://schemas.microsoft.com/office/drawing/2010/main" val="0"/>
                </a:ext>
              </a:extLst>
            </a:blip>
            <a:stretch>
              <a:fillRect/>
            </a:stretch>
          </p:blipFill>
          <p:spPr>
            <a:xfrm>
              <a:off x="5342351" y="1806008"/>
              <a:ext cx="1426660" cy="1426660"/>
            </a:xfrm>
            <a:prstGeom prst="rect">
              <a:avLst/>
            </a:prstGeom>
          </p:spPr>
        </p:pic>
        <p:pic>
          <p:nvPicPr>
            <p:cNvPr id="8" name="Picture 7"/>
            <p:cNvPicPr/>
            <p:nvPr/>
          </p:nvPicPr>
          <p:blipFill>
            <a:blip r:embed="rId7" cstate="print">
              <a:extLst>
                <a:ext uri="{28A0092B-C50C-407E-A947-70E740481C1C}">
                  <a14:useLocalDpi xmlns:a14="http://schemas.microsoft.com/office/drawing/2010/main" val="0"/>
                </a:ext>
              </a:extLst>
            </a:blip>
            <a:stretch>
              <a:fillRect/>
            </a:stretch>
          </p:blipFill>
          <p:spPr>
            <a:xfrm>
              <a:off x="5342351" y="3725401"/>
              <a:ext cx="1430079" cy="1430079"/>
            </a:xfrm>
            <a:prstGeom prst="rect">
              <a:avLst/>
            </a:prstGeom>
          </p:spPr>
        </p:pic>
        <p:pic>
          <p:nvPicPr>
            <p:cNvPr id="9" name="Picture 8"/>
            <p:cNvPicPr/>
            <p:nvPr/>
          </p:nvPicPr>
          <p:blipFill>
            <a:blip r:embed="rId8" cstate="print">
              <a:extLst>
                <a:ext uri="{28A0092B-C50C-407E-A947-70E740481C1C}">
                  <a14:useLocalDpi xmlns:a14="http://schemas.microsoft.com/office/drawing/2010/main" val="0"/>
                </a:ext>
              </a:extLst>
            </a:blip>
            <a:stretch>
              <a:fillRect/>
            </a:stretch>
          </p:blipFill>
          <p:spPr>
            <a:xfrm>
              <a:off x="6947050" y="3725400"/>
              <a:ext cx="1430079" cy="1430079"/>
            </a:xfrm>
            <a:prstGeom prst="rect">
              <a:avLst/>
            </a:prstGeom>
          </p:spPr>
        </p:pic>
        <p:cxnSp>
          <p:nvCxnSpPr>
            <p:cNvPr id="18" name="Straight Arrow Connector 17"/>
            <p:cNvCxnSpPr/>
            <p:nvPr/>
          </p:nvCxnSpPr>
          <p:spPr>
            <a:xfrm>
              <a:off x="6359581" y="3113601"/>
              <a:ext cx="821079" cy="857043"/>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279912" y="3113601"/>
              <a:ext cx="47304" cy="857043"/>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grpSp>
      <p:sp>
        <p:nvSpPr>
          <p:cNvPr id="25" name="Footer Placeholder 10"/>
          <p:cNvSpPr>
            <a:spLocks noGrp="1"/>
          </p:cNvSpPr>
          <p:nvPr>
            <p:ph type="ftr" sz="quarter" idx="11"/>
          </p:nvPr>
        </p:nvSpPr>
        <p:spPr/>
        <p:txBody>
          <a:bodyPr/>
          <a:lstStyle/>
          <a:p>
            <a:r>
              <a:rPr lang="en-US" dirty="0" smtClean="0">
                <a:solidFill>
                  <a:srgbClr val="FF0000"/>
                </a:solidFill>
              </a:rPr>
              <a:t>Syneren Proprietary</a:t>
            </a:r>
            <a:endParaRPr lang="en-US" dirty="0">
              <a:solidFill>
                <a:srgbClr val="FF0000"/>
              </a:solidFill>
            </a:endParaRPr>
          </a:p>
        </p:txBody>
      </p:sp>
    </p:spTree>
    <p:extLst>
      <p:ext uri="{BB962C8B-B14F-4D97-AF65-F5344CB8AC3E}">
        <p14:creationId xmlns:p14="http://schemas.microsoft.com/office/powerpoint/2010/main" val="8292202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53051"/>
            <a:ext cx="7886700" cy="644990"/>
          </a:xfrm>
        </p:spPr>
        <p:txBody>
          <a:bodyPr>
            <a:normAutofit/>
          </a:bodyPr>
          <a:lstStyle/>
          <a:p>
            <a:pPr algn="ctr"/>
            <a:r>
              <a:rPr lang="en-US" sz="3200" dirty="0" smtClean="0">
                <a:solidFill>
                  <a:schemeClr val="accent1">
                    <a:lumMod val="75000"/>
                  </a:schemeClr>
                </a:solidFill>
              </a:rPr>
              <a:t>Examples of </a:t>
            </a:r>
            <a:r>
              <a:rPr lang="en-US" sz="3200" dirty="0">
                <a:solidFill>
                  <a:schemeClr val="accent1">
                    <a:lumMod val="75000"/>
                  </a:schemeClr>
                </a:solidFill>
              </a:rPr>
              <a:t>Hilbert Huang Transform in </a:t>
            </a:r>
            <a:r>
              <a:rPr lang="en-US" sz="3200" dirty="0" smtClean="0">
                <a:solidFill>
                  <a:schemeClr val="accent1">
                    <a:lumMod val="75000"/>
                  </a:schemeClr>
                </a:solidFill>
              </a:rPr>
              <a:t>2D</a:t>
            </a:r>
            <a:endParaRPr lang="en-US" sz="3200" dirty="0">
              <a:solidFill>
                <a:schemeClr val="accent1">
                  <a:lumMod val="75000"/>
                </a:schemeClr>
              </a:solidFill>
            </a:endParaRPr>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738394" y="1773417"/>
            <a:ext cx="1947656" cy="1947656"/>
          </a:xfrm>
          <a:prstGeom prst="rect">
            <a:avLst/>
          </a:prstGeom>
        </p:spPr>
      </p:pic>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3028950" y="1773417"/>
            <a:ext cx="1944936" cy="1944936"/>
          </a:xfrm>
          <a:prstGeom prst="rect">
            <a:avLst/>
          </a:prstGeom>
        </p:spPr>
      </p:pic>
      <p:pic>
        <p:nvPicPr>
          <p:cNvPr id="6" name="Picture 5" descr="cid:image001.png@01D08F1C.D97F76D0"/>
          <p:cNvPicPr/>
          <p:nvPr/>
        </p:nvPicPr>
        <p:blipFill rotWithShape="1">
          <a:blip r:embed="rId4" r:link="rId5">
            <a:extLst>
              <a:ext uri="{28A0092B-C50C-407E-A947-70E740481C1C}">
                <a14:useLocalDpi xmlns:a14="http://schemas.microsoft.com/office/drawing/2010/main" val="0"/>
              </a:ext>
            </a:extLst>
          </a:blip>
          <a:srcRect l="49892" r="4687" b="17935"/>
          <a:stretch/>
        </p:blipFill>
        <p:spPr bwMode="auto">
          <a:xfrm>
            <a:off x="733648" y="3988173"/>
            <a:ext cx="1998920" cy="1615185"/>
          </a:xfrm>
          <a:prstGeom prst="rect">
            <a:avLst/>
          </a:prstGeom>
          <a:noFill/>
          <a:ln>
            <a:noFill/>
          </a:ln>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t="1" b="3139"/>
          <a:stretch/>
        </p:blipFill>
        <p:spPr>
          <a:xfrm>
            <a:off x="5999812" y="1773417"/>
            <a:ext cx="2019846" cy="1958611"/>
          </a:xfrm>
          <a:prstGeom prst="rect">
            <a:avLst/>
          </a:prstGeom>
        </p:spPr>
      </p:pic>
      <p:pic>
        <p:nvPicPr>
          <p:cNvPr id="8" name="Picture 7"/>
          <p:cNvPicPr>
            <a:picLocks noChangeAspect="1"/>
          </p:cNvPicPr>
          <p:nvPr/>
        </p:nvPicPr>
        <p:blipFill rotWithShape="1">
          <a:blip r:embed="rId7" cstate="print">
            <a:lum contrast="59000"/>
            <a:extLst>
              <a:ext uri="{28A0092B-C50C-407E-A947-70E740481C1C}">
                <a14:useLocalDpi xmlns:a14="http://schemas.microsoft.com/office/drawing/2010/main" val="0"/>
              </a:ext>
            </a:extLst>
          </a:blip>
          <a:srcRect t="14186" b="8742"/>
          <a:stretch/>
        </p:blipFill>
        <p:spPr>
          <a:xfrm>
            <a:off x="6033107" y="4029741"/>
            <a:ext cx="1986551" cy="1531087"/>
          </a:xfrm>
          <a:prstGeom prst="rect">
            <a:avLst/>
          </a:prstGeom>
        </p:spPr>
      </p:pic>
      <p:pic>
        <p:nvPicPr>
          <p:cNvPr id="9" name="Picture 8"/>
          <p:cNvPicPr/>
          <p:nvPr/>
        </p:nvPicPr>
        <p:blipFill>
          <a:blip r:embed="rId8" cstate="print">
            <a:extLst>
              <a:ext uri="{28A0092B-C50C-407E-A947-70E740481C1C}">
                <a14:useLocalDpi xmlns:a14="http://schemas.microsoft.com/office/drawing/2010/main" val="0"/>
              </a:ext>
            </a:extLst>
          </a:blip>
          <a:stretch>
            <a:fillRect/>
          </a:stretch>
        </p:blipFill>
        <p:spPr>
          <a:xfrm>
            <a:off x="366712" y="332351"/>
            <a:ext cx="1552575" cy="520700"/>
          </a:xfrm>
          <a:prstGeom prst="rect">
            <a:avLst/>
          </a:prstGeom>
        </p:spPr>
      </p:pic>
      <p:sp>
        <p:nvSpPr>
          <p:cNvPr id="10" name="Date Placeholder 9"/>
          <p:cNvSpPr>
            <a:spLocks noGrp="1"/>
          </p:cNvSpPr>
          <p:nvPr>
            <p:ph type="dt" sz="half" idx="10"/>
          </p:nvPr>
        </p:nvSpPr>
        <p:spPr/>
        <p:txBody>
          <a:bodyPr/>
          <a:lstStyle/>
          <a:p>
            <a:fld id="{8FBFD608-C367-40ED-A9F6-83B0813C1CB8}" type="datetime1">
              <a:rPr lang="en-US" smtClean="0"/>
              <a:t>6/8/2015</a:t>
            </a:fld>
            <a:endParaRPr lang="en-US"/>
          </a:p>
        </p:txBody>
      </p:sp>
      <p:sp>
        <p:nvSpPr>
          <p:cNvPr id="11" name="Footer Placeholder 10"/>
          <p:cNvSpPr>
            <a:spLocks noGrp="1"/>
          </p:cNvSpPr>
          <p:nvPr>
            <p:ph type="ftr" sz="quarter" idx="11"/>
          </p:nvPr>
        </p:nvSpPr>
        <p:spPr/>
        <p:txBody>
          <a:bodyPr/>
          <a:lstStyle/>
          <a:p>
            <a:r>
              <a:rPr lang="en-US" dirty="0" smtClean="0">
                <a:solidFill>
                  <a:srgbClr val="FF0000"/>
                </a:solidFill>
              </a:rPr>
              <a:t>Syneren Proprietary</a:t>
            </a:r>
            <a:endParaRPr lang="en-US" dirty="0">
              <a:solidFill>
                <a:srgbClr val="FF0000"/>
              </a:solidFill>
            </a:endParaRPr>
          </a:p>
        </p:txBody>
      </p:sp>
      <p:sp>
        <p:nvSpPr>
          <p:cNvPr id="12" name="Slide Number Placeholder 11"/>
          <p:cNvSpPr>
            <a:spLocks noGrp="1"/>
          </p:cNvSpPr>
          <p:nvPr>
            <p:ph type="sldNum" sz="quarter" idx="12"/>
          </p:nvPr>
        </p:nvSpPr>
        <p:spPr/>
        <p:txBody>
          <a:bodyPr/>
          <a:lstStyle/>
          <a:p>
            <a:fld id="{729672EC-DB00-48B2-B81C-FD2577024042}" type="slidenum">
              <a:rPr lang="en-US" smtClean="0"/>
              <a:t>7</a:t>
            </a:fld>
            <a:endParaRPr lang="en-US"/>
          </a:p>
        </p:txBody>
      </p:sp>
      <p:sp>
        <p:nvSpPr>
          <p:cNvPr id="13" name="TextBox 12"/>
          <p:cNvSpPr txBox="1"/>
          <p:nvPr/>
        </p:nvSpPr>
        <p:spPr>
          <a:xfrm>
            <a:off x="628651" y="6010275"/>
            <a:ext cx="7391008" cy="369332"/>
          </a:xfrm>
          <a:prstGeom prst="rect">
            <a:avLst/>
          </a:prstGeom>
          <a:solidFill>
            <a:srgbClr val="0070C0"/>
          </a:solidFill>
        </p:spPr>
        <p:txBody>
          <a:bodyPr wrap="square" rtlCol="0">
            <a:spAutoFit/>
          </a:bodyPr>
          <a:lstStyle/>
          <a:p>
            <a:pPr algn="ctr"/>
            <a:r>
              <a:rPr lang="en-US" dirty="0" smtClean="0">
                <a:solidFill>
                  <a:srgbClr val="FFFF00"/>
                </a:solidFill>
              </a:rPr>
              <a:t>Non-linear Features Can Be Separated with BIMF Selections</a:t>
            </a:r>
            <a:endParaRPr lang="en-US" dirty="0">
              <a:solidFill>
                <a:srgbClr val="FFFF00"/>
              </a:solidFill>
            </a:endParaRPr>
          </a:p>
        </p:txBody>
      </p:sp>
      <p:sp>
        <p:nvSpPr>
          <p:cNvPr id="3" name="TextBox 2"/>
          <p:cNvSpPr txBox="1"/>
          <p:nvPr/>
        </p:nvSpPr>
        <p:spPr>
          <a:xfrm>
            <a:off x="628650" y="3654236"/>
            <a:ext cx="1782283" cy="338554"/>
          </a:xfrm>
          <a:prstGeom prst="rect">
            <a:avLst/>
          </a:prstGeom>
          <a:noFill/>
        </p:spPr>
        <p:txBody>
          <a:bodyPr wrap="square" rtlCol="0">
            <a:spAutoFit/>
          </a:bodyPr>
          <a:lstStyle/>
          <a:p>
            <a:r>
              <a:rPr lang="en-US" sz="1600" dirty="0" smtClean="0"/>
              <a:t>Input image</a:t>
            </a:r>
            <a:endParaRPr lang="en-US" sz="1600" dirty="0"/>
          </a:p>
        </p:txBody>
      </p:sp>
      <p:sp>
        <p:nvSpPr>
          <p:cNvPr id="14" name="TextBox 13"/>
          <p:cNvSpPr txBox="1"/>
          <p:nvPr/>
        </p:nvSpPr>
        <p:spPr>
          <a:xfrm>
            <a:off x="2892407" y="3655264"/>
            <a:ext cx="2246852" cy="338554"/>
          </a:xfrm>
          <a:prstGeom prst="rect">
            <a:avLst/>
          </a:prstGeom>
          <a:noFill/>
        </p:spPr>
        <p:txBody>
          <a:bodyPr wrap="square" rtlCol="0">
            <a:spAutoFit/>
          </a:bodyPr>
          <a:lstStyle/>
          <a:p>
            <a:r>
              <a:rPr lang="en-US" sz="1600" dirty="0" smtClean="0"/>
              <a:t> Filtered image output</a:t>
            </a:r>
            <a:endParaRPr lang="en-US" sz="1600" dirty="0"/>
          </a:p>
        </p:txBody>
      </p:sp>
      <p:pic>
        <p:nvPicPr>
          <p:cNvPr id="15" name="Picture 14" descr="cid:image001.png@01D08F1C.D97F76D0"/>
          <p:cNvPicPr/>
          <p:nvPr/>
        </p:nvPicPr>
        <p:blipFill rotWithShape="1">
          <a:blip r:embed="rId4" r:link="rId5">
            <a:extLst>
              <a:ext uri="{28A0092B-C50C-407E-A947-70E740481C1C}">
                <a14:useLocalDpi xmlns:a14="http://schemas.microsoft.com/office/drawing/2010/main" val="0"/>
              </a:ext>
            </a:extLst>
          </a:blip>
          <a:srcRect l="1721" r="51649" b="20199"/>
          <a:stretch/>
        </p:blipFill>
        <p:spPr bwMode="auto">
          <a:xfrm>
            <a:off x="3028950" y="3988173"/>
            <a:ext cx="2052084" cy="1570599"/>
          </a:xfrm>
          <a:prstGeom prst="rect">
            <a:avLst/>
          </a:prstGeom>
          <a:noFill/>
          <a:ln>
            <a:noFill/>
          </a:ln>
        </p:spPr>
      </p:pic>
      <p:sp>
        <p:nvSpPr>
          <p:cNvPr id="16" name="TextBox 15"/>
          <p:cNvSpPr txBox="1"/>
          <p:nvPr/>
        </p:nvSpPr>
        <p:spPr>
          <a:xfrm>
            <a:off x="675423" y="5531904"/>
            <a:ext cx="1998920" cy="338554"/>
          </a:xfrm>
          <a:prstGeom prst="rect">
            <a:avLst/>
          </a:prstGeom>
          <a:noFill/>
        </p:spPr>
        <p:txBody>
          <a:bodyPr wrap="square" rtlCol="0">
            <a:spAutoFit/>
          </a:bodyPr>
          <a:lstStyle/>
          <a:p>
            <a:r>
              <a:rPr lang="en-US" sz="1600" dirty="0" smtClean="0"/>
              <a:t>Input image</a:t>
            </a:r>
            <a:endParaRPr lang="en-US" sz="1600" dirty="0"/>
          </a:p>
        </p:txBody>
      </p:sp>
      <p:sp>
        <p:nvSpPr>
          <p:cNvPr id="17" name="TextBox 16"/>
          <p:cNvSpPr txBox="1"/>
          <p:nvPr/>
        </p:nvSpPr>
        <p:spPr>
          <a:xfrm>
            <a:off x="2960678" y="5531904"/>
            <a:ext cx="2110309" cy="338554"/>
          </a:xfrm>
          <a:prstGeom prst="rect">
            <a:avLst/>
          </a:prstGeom>
          <a:noFill/>
        </p:spPr>
        <p:txBody>
          <a:bodyPr wrap="square" rtlCol="0">
            <a:spAutoFit/>
          </a:bodyPr>
          <a:lstStyle/>
          <a:p>
            <a:r>
              <a:rPr lang="en-US" sz="1600" dirty="0" smtClean="0"/>
              <a:t>Filtered image </a:t>
            </a:r>
            <a:r>
              <a:rPr lang="en-US" sz="1600" dirty="0"/>
              <a:t>o</a:t>
            </a:r>
            <a:r>
              <a:rPr lang="en-US" sz="1600" dirty="0" smtClean="0"/>
              <a:t>utput</a:t>
            </a:r>
            <a:endParaRPr lang="en-US" sz="1600" dirty="0"/>
          </a:p>
        </p:txBody>
      </p:sp>
      <p:sp>
        <p:nvSpPr>
          <p:cNvPr id="18" name="TextBox 17"/>
          <p:cNvSpPr txBox="1"/>
          <p:nvPr/>
        </p:nvSpPr>
        <p:spPr>
          <a:xfrm>
            <a:off x="5941587" y="3689792"/>
            <a:ext cx="1782283" cy="338554"/>
          </a:xfrm>
          <a:prstGeom prst="rect">
            <a:avLst/>
          </a:prstGeom>
          <a:noFill/>
        </p:spPr>
        <p:txBody>
          <a:bodyPr wrap="square" rtlCol="0">
            <a:spAutoFit/>
          </a:bodyPr>
          <a:lstStyle/>
          <a:p>
            <a:r>
              <a:rPr lang="en-US" sz="1600" dirty="0" smtClean="0"/>
              <a:t>Input image</a:t>
            </a:r>
            <a:endParaRPr lang="en-US" sz="1600" dirty="0"/>
          </a:p>
        </p:txBody>
      </p:sp>
      <p:sp>
        <p:nvSpPr>
          <p:cNvPr id="19" name="TextBox 18"/>
          <p:cNvSpPr txBox="1"/>
          <p:nvPr/>
        </p:nvSpPr>
        <p:spPr>
          <a:xfrm>
            <a:off x="5921447" y="5592727"/>
            <a:ext cx="2384547" cy="338554"/>
          </a:xfrm>
          <a:prstGeom prst="rect">
            <a:avLst/>
          </a:prstGeom>
          <a:noFill/>
        </p:spPr>
        <p:txBody>
          <a:bodyPr wrap="square" rtlCol="0">
            <a:spAutoFit/>
          </a:bodyPr>
          <a:lstStyle/>
          <a:p>
            <a:r>
              <a:rPr lang="en-US" sz="1600" dirty="0" smtClean="0"/>
              <a:t>Phase (color coded) BIMF</a:t>
            </a:r>
            <a:r>
              <a:rPr lang="en-US" sz="1600" baseline="-25000" dirty="0" smtClean="0"/>
              <a:t>1</a:t>
            </a:r>
            <a:endParaRPr lang="en-US" sz="1600" baseline="-25000" dirty="0"/>
          </a:p>
        </p:txBody>
      </p:sp>
    </p:spTree>
    <p:extLst>
      <p:ext uri="{BB962C8B-B14F-4D97-AF65-F5344CB8AC3E}">
        <p14:creationId xmlns:p14="http://schemas.microsoft.com/office/powerpoint/2010/main" val="37893619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713" y="853051"/>
            <a:ext cx="8329612" cy="837638"/>
          </a:xfrm>
        </p:spPr>
        <p:txBody>
          <a:bodyPr>
            <a:normAutofit/>
          </a:bodyPr>
          <a:lstStyle/>
          <a:p>
            <a:pPr algn="ctr"/>
            <a:r>
              <a:rPr lang="en-US" sz="3200" dirty="0" smtClean="0">
                <a:solidFill>
                  <a:schemeClr val="accent1">
                    <a:lumMod val="75000"/>
                  </a:schemeClr>
                </a:solidFill>
              </a:rPr>
              <a:t>Filtering TOA Radiances with HHT2</a:t>
            </a:r>
            <a:endParaRPr lang="en-US" sz="3200" dirty="0">
              <a:solidFill>
                <a:schemeClr val="accent1">
                  <a:lumMod val="75000"/>
                </a:schemeClr>
              </a:solidFill>
            </a:endParaRPr>
          </a:p>
        </p:txBody>
      </p:sp>
      <p:sp>
        <p:nvSpPr>
          <p:cNvPr id="3" name="Content Placeholder 2"/>
          <p:cNvSpPr>
            <a:spLocks noGrp="1"/>
          </p:cNvSpPr>
          <p:nvPr>
            <p:ph idx="1"/>
          </p:nvPr>
        </p:nvSpPr>
        <p:spPr>
          <a:xfrm>
            <a:off x="628649" y="1737322"/>
            <a:ext cx="8045449" cy="3021491"/>
          </a:xfrm>
        </p:spPr>
        <p:txBody>
          <a:bodyPr>
            <a:noAutofit/>
          </a:bodyPr>
          <a:lstStyle/>
          <a:p>
            <a:pPr marL="0" indent="0">
              <a:buNone/>
            </a:pPr>
            <a:r>
              <a:rPr lang="en-US" sz="1600" b="1" dirty="0"/>
              <a:t>HHT2 </a:t>
            </a:r>
            <a:r>
              <a:rPr lang="en-US" sz="1600" b="1" dirty="0" smtClean="0"/>
              <a:t>provides </a:t>
            </a:r>
            <a:r>
              <a:rPr lang="en-US" sz="1600" b="1" dirty="0"/>
              <a:t>a new method </a:t>
            </a:r>
            <a:r>
              <a:rPr lang="en-US" sz="1600" b="1" dirty="0" smtClean="0"/>
              <a:t>for </a:t>
            </a:r>
            <a:r>
              <a:rPr lang="en-US" sz="1600" b="1" dirty="0"/>
              <a:t>analyzing </a:t>
            </a:r>
            <a:r>
              <a:rPr lang="en-US" sz="1600" b="1" dirty="0" smtClean="0"/>
              <a:t>non-stationary </a:t>
            </a:r>
            <a:r>
              <a:rPr lang="en-US" sz="1600" b="1" dirty="0"/>
              <a:t>and nonlinear radiative processes in satellite </a:t>
            </a:r>
            <a:r>
              <a:rPr lang="en-US" sz="1600" b="1" dirty="0" smtClean="0"/>
              <a:t>images</a:t>
            </a:r>
          </a:p>
          <a:p>
            <a:pPr marL="0" indent="0">
              <a:buNone/>
            </a:pPr>
            <a:endParaRPr lang="en-US" sz="1600" b="1" dirty="0" smtClean="0"/>
          </a:p>
          <a:p>
            <a:pPr marL="342900" indent="-342900">
              <a:buFont typeface="+mj-lt"/>
              <a:buAutoNum type="arabicPeriod"/>
            </a:pPr>
            <a:r>
              <a:rPr lang="en-US" sz="1600" dirty="0" smtClean="0"/>
              <a:t>The HHT2 process decomposes TOA radiances into their spatially nearly </a:t>
            </a:r>
            <a:r>
              <a:rPr lang="en-US" sz="1600" dirty="0" smtClean="0">
                <a:solidFill>
                  <a:srgbClr val="FF0000"/>
                </a:solidFill>
              </a:rPr>
              <a:t>orthogonal BIMF </a:t>
            </a:r>
            <a:r>
              <a:rPr lang="en-US" sz="1600" dirty="0" smtClean="0"/>
              <a:t>components </a:t>
            </a:r>
          </a:p>
          <a:p>
            <a:pPr lvl="1"/>
            <a:r>
              <a:rPr lang="en-US" sz="1300" dirty="0" smtClean="0"/>
              <a:t>The BIMF’s form a complete and nearly </a:t>
            </a:r>
            <a:r>
              <a:rPr lang="en-US" sz="1300" dirty="0"/>
              <a:t>orthogonal basis </a:t>
            </a:r>
            <a:r>
              <a:rPr lang="en-US" sz="1300" dirty="0" smtClean="0"/>
              <a:t>of the observed radiances</a:t>
            </a:r>
            <a:endParaRPr lang="en-US" sz="1300" dirty="0"/>
          </a:p>
          <a:p>
            <a:pPr lvl="1"/>
            <a:r>
              <a:rPr lang="en-US" sz="1300" dirty="0" smtClean="0"/>
              <a:t>The </a:t>
            </a:r>
            <a:r>
              <a:rPr lang="en-US" sz="1300" dirty="0"/>
              <a:t>BEMD process decomposes satellite images according to spatial domain textures or frequencies</a:t>
            </a:r>
          </a:p>
          <a:p>
            <a:pPr marL="342900" indent="-342900">
              <a:buFont typeface="+mj-lt"/>
              <a:buAutoNum type="arabicPeriod"/>
            </a:pPr>
            <a:r>
              <a:rPr lang="en-US" sz="1600" dirty="0"/>
              <a:t>The </a:t>
            </a:r>
            <a:r>
              <a:rPr lang="en-US" sz="1600" dirty="0">
                <a:solidFill>
                  <a:srgbClr val="FF0000"/>
                </a:solidFill>
              </a:rPr>
              <a:t>HHT2 preserves  local </a:t>
            </a:r>
            <a:r>
              <a:rPr lang="en-US" sz="1600" dirty="0" smtClean="0">
                <a:solidFill>
                  <a:srgbClr val="FF0000"/>
                </a:solidFill>
              </a:rPr>
              <a:t>spatial features </a:t>
            </a:r>
            <a:r>
              <a:rPr lang="en-US" sz="1600" dirty="0" smtClean="0"/>
              <a:t>because there is a one-on-one correspondence between pixels </a:t>
            </a:r>
            <a:r>
              <a:rPr lang="en-US" sz="1600" dirty="0"/>
              <a:t>in the BIMFs </a:t>
            </a:r>
            <a:r>
              <a:rPr lang="en-US" sz="1600" dirty="0" smtClean="0"/>
              <a:t>and the original</a:t>
            </a:r>
          </a:p>
          <a:p>
            <a:pPr marL="342900" indent="-342900">
              <a:buFont typeface="+mj-lt"/>
              <a:buAutoNum type="arabicPeriod"/>
            </a:pPr>
            <a:r>
              <a:rPr lang="en-US" sz="1600" dirty="0" smtClean="0"/>
              <a:t>The BIMF of the radiances observed at different wavelength bands </a:t>
            </a:r>
            <a:r>
              <a:rPr lang="en-US" sz="1600" dirty="0" smtClean="0">
                <a:solidFill>
                  <a:srgbClr val="FF0000"/>
                </a:solidFill>
              </a:rPr>
              <a:t>separate aerosols, smoke, dust, and </a:t>
            </a:r>
            <a:r>
              <a:rPr lang="en-US" sz="1600" dirty="0">
                <a:solidFill>
                  <a:srgbClr val="FF0000"/>
                </a:solidFill>
              </a:rPr>
              <a:t>surface </a:t>
            </a:r>
            <a:r>
              <a:rPr lang="en-US" sz="1600" dirty="0" smtClean="0">
                <a:solidFill>
                  <a:srgbClr val="FF0000"/>
                </a:solidFill>
              </a:rPr>
              <a:t>features </a:t>
            </a:r>
            <a:r>
              <a:rPr lang="en-US" sz="1600" dirty="0" smtClean="0"/>
              <a:t>according to </a:t>
            </a:r>
            <a:r>
              <a:rPr lang="en-US" sz="1600" dirty="0" smtClean="0">
                <a:solidFill>
                  <a:srgbClr val="FF0000"/>
                </a:solidFill>
              </a:rPr>
              <a:t>spatial </a:t>
            </a:r>
            <a:r>
              <a:rPr lang="en-US" sz="1600" dirty="0">
                <a:solidFill>
                  <a:srgbClr val="FF0000"/>
                </a:solidFill>
              </a:rPr>
              <a:t>frequency </a:t>
            </a:r>
            <a:r>
              <a:rPr lang="en-US" sz="1600" dirty="0" smtClean="0">
                <a:solidFill>
                  <a:srgbClr val="FF0000"/>
                </a:solidFill>
              </a:rPr>
              <a:t>distributions</a:t>
            </a:r>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366712" y="332351"/>
            <a:ext cx="1552575" cy="520700"/>
          </a:xfrm>
          <a:prstGeom prst="rect">
            <a:avLst/>
          </a:prstGeom>
        </p:spPr>
      </p:pic>
      <p:sp>
        <p:nvSpPr>
          <p:cNvPr id="9" name="Date Placeholder 8"/>
          <p:cNvSpPr>
            <a:spLocks noGrp="1"/>
          </p:cNvSpPr>
          <p:nvPr>
            <p:ph type="dt" sz="half" idx="10"/>
          </p:nvPr>
        </p:nvSpPr>
        <p:spPr/>
        <p:txBody>
          <a:bodyPr/>
          <a:lstStyle/>
          <a:p>
            <a:fld id="{92F2EA8C-7908-405C-9E5B-9F1927E50BE9}" type="datetime1">
              <a:rPr lang="en-US" smtClean="0"/>
              <a:t>6/8/2015</a:t>
            </a:fld>
            <a:endParaRPr lang="en-US"/>
          </a:p>
        </p:txBody>
      </p:sp>
      <p:sp>
        <p:nvSpPr>
          <p:cNvPr id="10" name="Footer Placeholder 9"/>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p:txBody>
          <a:bodyPr/>
          <a:lstStyle/>
          <a:p>
            <a:fld id="{729672EC-DB00-48B2-B81C-FD2577024042}" type="slidenum">
              <a:rPr lang="en-US" smtClean="0"/>
              <a:t>8</a:t>
            </a:fld>
            <a:endParaRPr lang="en-US"/>
          </a:p>
        </p:txBody>
      </p:sp>
      <p:sp>
        <p:nvSpPr>
          <p:cNvPr id="12" name="TextBox 11"/>
          <p:cNvSpPr txBox="1"/>
          <p:nvPr/>
        </p:nvSpPr>
        <p:spPr>
          <a:xfrm>
            <a:off x="628650" y="6010275"/>
            <a:ext cx="8067675" cy="369332"/>
          </a:xfrm>
          <a:prstGeom prst="rect">
            <a:avLst/>
          </a:prstGeom>
          <a:solidFill>
            <a:srgbClr val="0070C0"/>
          </a:solidFill>
        </p:spPr>
        <p:txBody>
          <a:bodyPr wrap="square" rtlCol="0">
            <a:spAutoFit/>
          </a:bodyPr>
          <a:lstStyle/>
          <a:p>
            <a:pPr algn="ctr"/>
            <a:r>
              <a:rPr lang="en-US" dirty="0">
                <a:solidFill>
                  <a:srgbClr val="FFFF00"/>
                </a:solidFill>
              </a:rPr>
              <a:t>Aerosols and Surface BIMFs </a:t>
            </a:r>
            <a:r>
              <a:rPr lang="en-US" dirty="0" smtClean="0">
                <a:solidFill>
                  <a:srgbClr val="FFFF00"/>
                </a:solidFill>
              </a:rPr>
              <a:t>are likely to improve AOD and SSA retrievals</a:t>
            </a:r>
            <a:endParaRPr lang="en-US" dirty="0">
              <a:solidFill>
                <a:srgbClr val="FFFF00"/>
              </a:solidFill>
            </a:endParaRPr>
          </a:p>
        </p:txBody>
      </p:sp>
      <mc:AlternateContent xmlns:mc="http://schemas.openxmlformats.org/markup-compatibility/2006" xmlns:a14="http://schemas.microsoft.com/office/drawing/2010/main">
        <mc:Choice Requires="a14">
          <p:sp>
            <p:nvSpPr>
              <p:cNvPr id="5" name="TextBox 4"/>
              <p:cNvSpPr txBox="1"/>
              <p:nvPr/>
            </p:nvSpPr>
            <p:spPr>
              <a:xfrm>
                <a:off x="631312" y="4878474"/>
                <a:ext cx="8042787" cy="923330"/>
              </a:xfrm>
              <a:prstGeom prst="rect">
                <a:avLst/>
              </a:prstGeom>
              <a:solidFill>
                <a:schemeClr val="accent4">
                  <a:lumMod val="20000"/>
                  <a:lumOff val="80000"/>
                </a:schemeClr>
              </a:solidFill>
            </p:spPr>
            <p:txBody>
              <a:bodyPr wrap="square" rtlCol="0">
                <a:spAutoFit/>
              </a:bodyPr>
              <a:lstStyle/>
              <a:p>
                <a:r>
                  <a:rPr lang="en-US" dirty="0" smtClean="0">
                    <a:solidFill>
                      <a:schemeClr val="accent1">
                        <a:lumMod val="75000"/>
                      </a:schemeClr>
                    </a:solidFill>
                  </a:rPr>
                  <a:t>F</a:t>
                </a:r>
                <a:r>
                  <a:rPr lang="en-US" baseline="-25000" dirty="0" smtClean="0">
                    <a:solidFill>
                      <a:schemeClr val="accent1">
                        <a:lumMod val="75000"/>
                      </a:schemeClr>
                    </a:solidFill>
                  </a:rPr>
                  <a:t>12</a:t>
                </a:r>
                <a:r>
                  <a:rPr lang="en-US" dirty="0" smtClean="0">
                    <a:solidFill>
                      <a:schemeClr val="accent1">
                        <a:lumMod val="75000"/>
                      </a:schemeClr>
                    </a:solidFill>
                  </a:rPr>
                  <a:t> = </a:t>
                </a:r>
                <a14:m>
                  <m:oMath xmlns:m="http://schemas.openxmlformats.org/officeDocument/2006/math">
                    <m:nary>
                      <m:naryPr>
                        <m:chr m:val="∑"/>
                        <m:ctrlPr>
                          <a:rPr lang="pt-BR" i="1" smtClean="0">
                            <a:solidFill>
                              <a:schemeClr val="accent1">
                                <a:lumMod val="75000"/>
                              </a:schemeClr>
                            </a:solidFill>
                            <a:latin typeface="Cambria Math" panose="02040503050406030204" pitchFamily="18" charset="0"/>
                          </a:rPr>
                        </m:ctrlPr>
                      </m:naryPr>
                      <m:sub>
                        <m:r>
                          <a:rPr lang="pt-BR" i="1" smtClean="0">
                            <a:solidFill>
                              <a:schemeClr val="accent1">
                                <a:lumMod val="75000"/>
                              </a:schemeClr>
                            </a:solidFill>
                            <a:latin typeface="Cambria Math" panose="02040503050406030204" pitchFamily="18" charset="0"/>
                          </a:rPr>
                          <m:t>𝑛</m:t>
                        </m:r>
                        <m:r>
                          <a:rPr lang="pt-BR" i="1" smtClean="0">
                            <a:solidFill>
                              <a:schemeClr val="accent1">
                                <a:lumMod val="75000"/>
                              </a:schemeClr>
                            </a:solidFill>
                            <a:latin typeface="Cambria Math" panose="02040503050406030204" pitchFamily="18" charset="0"/>
                          </a:rPr>
                          <m:t>=1</m:t>
                        </m:r>
                      </m:sub>
                      <m:sup>
                        <m:r>
                          <a:rPr lang="en-US" b="0" i="1" smtClean="0">
                            <a:solidFill>
                              <a:schemeClr val="accent1">
                                <a:lumMod val="75000"/>
                              </a:schemeClr>
                            </a:solidFill>
                            <a:latin typeface="Cambria Math" panose="02040503050406030204" pitchFamily="18" charset="0"/>
                          </a:rPr>
                          <m:t>𝑚</m:t>
                        </m:r>
                      </m:sup>
                      <m:e>
                        <m:d>
                          <m:dPr>
                            <m:ctrlPr>
                              <a:rPr lang="pt-BR" i="1" smtClean="0">
                                <a:solidFill>
                                  <a:schemeClr val="accent1">
                                    <a:lumMod val="75000"/>
                                  </a:schemeClr>
                                </a:solidFill>
                                <a:latin typeface="Cambria Math" panose="02040503050406030204" pitchFamily="18" charset="0"/>
                              </a:rPr>
                            </m:ctrlPr>
                          </m:dPr>
                          <m:e>
                            <m:sSub>
                              <m:sSubPr>
                                <m:ctrlPr>
                                  <a:rPr lang="pt-BR" i="1" smtClean="0">
                                    <a:solidFill>
                                      <a:schemeClr val="accent1">
                                        <a:lumMod val="75000"/>
                                      </a:schemeClr>
                                    </a:solidFill>
                                    <a:latin typeface="Cambria Math" panose="02040503050406030204" pitchFamily="18" charset="0"/>
                                  </a:rPr>
                                </m:ctrlPr>
                              </m:sSubPr>
                              <m:e>
                                <m:r>
                                  <a:rPr lang="pt-BR" i="1" smtClean="0">
                                    <a:solidFill>
                                      <a:schemeClr val="accent1">
                                        <a:lumMod val="75000"/>
                                      </a:schemeClr>
                                    </a:solidFill>
                                    <a:latin typeface="Cambria Math" panose="02040503050406030204" pitchFamily="18" charset="0"/>
                                  </a:rPr>
                                  <m:t>𝑎</m:t>
                                </m:r>
                              </m:e>
                              <m:sub>
                                <m:r>
                                  <a:rPr lang="pt-BR" i="1" smtClean="0">
                                    <a:solidFill>
                                      <a:schemeClr val="accent1">
                                        <a:lumMod val="75000"/>
                                      </a:schemeClr>
                                    </a:solidFill>
                                    <a:latin typeface="Cambria Math" panose="02040503050406030204" pitchFamily="18" charset="0"/>
                                  </a:rPr>
                                  <m:t>𝑛</m:t>
                                </m:r>
                              </m:sub>
                            </m:sSub>
                            <m:r>
                              <a:rPr lang="en-US" b="0" i="1" smtClean="0">
                                <a:solidFill>
                                  <a:schemeClr val="accent1">
                                    <a:lumMod val="75000"/>
                                  </a:schemeClr>
                                </a:solidFill>
                                <a:latin typeface="Cambria Math" panose="02040503050406030204" pitchFamily="18" charset="0"/>
                              </a:rPr>
                              <m:t>𝑉</m:t>
                            </m:r>
                            <m:r>
                              <a:rPr lang="en-US" b="0" i="1" baseline="30000" smtClean="0">
                                <a:solidFill>
                                  <a:schemeClr val="accent1">
                                    <a:lumMod val="75000"/>
                                  </a:schemeClr>
                                </a:solidFill>
                                <a:latin typeface="Cambria Math" panose="02040503050406030204" pitchFamily="18" charset="0"/>
                              </a:rPr>
                              <m:t>𝑛</m:t>
                            </m:r>
                            <m:r>
                              <a:rPr lang="en-US" b="0" i="1" baseline="-25000" smtClean="0">
                                <a:solidFill>
                                  <a:schemeClr val="accent1">
                                    <a:lumMod val="75000"/>
                                  </a:schemeClr>
                                </a:solidFill>
                                <a:latin typeface="Cambria Math" panose="02040503050406030204" pitchFamily="18" charset="0"/>
                              </a:rPr>
                              <m:t>1</m:t>
                            </m:r>
                            <m:r>
                              <a:rPr lang="pt-BR" i="1" smtClean="0">
                                <a:solidFill>
                                  <a:schemeClr val="accent1">
                                    <a:lumMod val="75000"/>
                                  </a:schemeClr>
                                </a:solidFill>
                                <a:latin typeface="Cambria Math" panose="02040503050406030204" pitchFamily="18" charset="0"/>
                              </a:rPr>
                              <m:t>+</m:t>
                            </m:r>
                            <m:sSub>
                              <m:sSubPr>
                                <m:ctrlPr>
                                  <a:rPr lang="pt-BR" i="1" smtClean="0">
                                    <a:solidFill>
                                      <a:schemeClr val="accent1">
                                        <a:lumMod val="75000"/>
                                      </a:schemeClr>
                                    </a:solidFill>
                                    <a:latin typeface="Cambria Math" panose="02040503050406030204" pitchFamily="18" charset="0"/>
                                  </a:rPr>
                                </m:ctrlPr>
                              </m:sSubPr>
                              <m:e>
                                <m:r>
                                  <a:rPr lang="pt-BR" i="1" smtClean="0">
                                    <a:solidFill>
                                      <a:schemeClr val="accent1">
                                        <a:lumMod val="75000"/>
                                      </a:schemeClr>
                                    </a:solidFill>
                                    <a:latin typeface="Cambria Math" panose="02040503050406030204" pitchFamily="18" charset="0"/>
                                  </a:rPr>
                                  <m:t>𝑏</m:t>
                                </m:r>
                              </m:e>
                              <m:sub>
                                <m:r>
                                  <a:rPr lang="pt-BR" i="1" smtClean="0">
                                    <a:solidFill>
                                      <a:schemeClr val="accent1">
                                        <a:lumMod val="75000"/>
                                      </a:schemeClr>
                                    </a:solidFill>
                                    <a:latin typeface="Cambria Math" panose="02040503050406030204" pitchFamily="18" charset="0"/>
                                  </a:rPr>
                                  <m:t>𝑛</m:t>
                                </m:r>
                              </m:sub>
                            </m:sSub>
                            <m:r>
                              <a:rPr lang="en-US" b="0" i="1" smtClean="0">
                                <a:solidFill>
                                  <a:schemeClr val="accent1">
                                    <a:lumMod val="75000"/>
                                  </a:schemeClr>
                                </a:solidFill>
                                <a:latin typeface="Cambria Math" panose="02040503050406030204" pitchFamily="18" charset="0"/>
                              </a:rPr>
                              <m:t>𝑉</m:t>
                            </m:r>
                            <m:r>
                              <a:rPr lang="en-US" b="0" i="1" baseline="30000" smtClean="0">
                                <a:solidFill>
                                  <a:schemeClr val="accent1">
                                    <a:lumMod val="75000"/>
                                  </a:schemeClr>
                                </a:solidFill>
                                <a:latin typeface="Cambria Math" panose="02040503050406030204" pitchFamily="18" charset="0"/>
                              </a:rPr>
                              <m:t>𝑛</m:t>
                            </m:r>
                            <m:r>
                              <a:rPr lang="en-US" b="0" i="1" baseline="-25000" smtClean="0">
                                <a:solidFill>
                                  <a:schemeClr val="accent1">
                                    <a:lumMod val="75000"/>
                                  </a:schemeClr>
                                </a:solidFill>
                                <a:latin typeface="Cambria Math" panose="02040503050406030204" pitchFamily="18" charset="0"/>
                              </a:rPr>
                              <m:t>2</m:t>
                            </m:r>
                          </m:e>
                        </m:d>
                      </m:e>
                    </m:nary>
                    <m:r>
                      <a:rPr lang="en-US" b="0" i="1" smtClean="0">
                        <a:solidFill>
                          <a:schemeClr val="accent1">
                            <a:lumMod val="75000"/>
                          </a:schemeClr>
                        </a:solidFill>
                        <a:latin typeface="Cambria Math" panose="02040503050406030204" pitchFamily="18" charset="0"/>
                      </a:rPr>
                      <m:t>  ;     </m:t>
                    </m:r>
                    <m:r>
                      <a:rPr lang="en-US" b="0" i="1" smtClean="0">
                        <a:solidFill>
                          <a:schemeClr val="accent1">
                            <a:lumMod val="75000"/>
                          </a:schemeClr>
                        </a:solidFill>
                        <a:latin typeface="Cambria Math" panose="02040503050406030204" pitchFamily="18" charset="0"/>
                      </a:rPr>
                      <m:t>𝑚</m:t>
                    </m:r>
                    <m:r>
                      <a:rPr lang="en-US" b="0" i="1" smtClean="0">
                        <a:solidFill>
                          <a:schemeClr val="accent1">
                            <a:lumMod val="75000"/>
                          </a:schemeClr>
                        </a:solidFill>
                        <a:latin typeface="Cambria Math" panose="02040503050406030204" pitchFamily="18" charset="0"/>
                      </a:rPr>
                      <m:t>           =</m:t>
                    </m:r>
                    <m:r>
                      <a:rPr lang="en-US" b="0" i="1" smtClean="0">
                        <a:solidFill>
                          <a:schemeClr val="accent1">
                            <a:lumMod val="75000"/>
                          </a:schemeClr>
                        </a:solidFill>
                        <a:latin typeface="Cambria Math" panose="02040503050406030204" pitchFamily="18" charset="0"/>
                      </a:rPr>
                      <m:t>𝑛𝑢𝑚𝑏𝑒𝑟</m:t>
                    </m:r>
                    <m:r>
                      <a:rPr lang="en-US" b="0" i="1" smtClean="0">
                        <a:solidFill>
                          <a:schemeClr val="accent1">
                            <a:lumMod val="75000"/>
                          </a:schemeClr>
                        </a:solidFill>
                        <a:latin typeface="Cambria Math" panose="02040503050406030204" pitchFamily="18" charset="0"/>
                      </a:rPr>
                      <m:t> </m:t>
                    </m:r>
                    <m:r>
                      <a:rPr lang="en-US" b="0" i="1" smtClean="0">
                        <a:solidFill>
                          <a:schemeClr val="accent1">
                            <a:lumMod val="75000"/>
                          </a:schemeClr>
                        </a:solidFill>
                        <a:latin typeface="Cambria Math" panose="02040503050406030204" pitchFamily="18" charset="0"/>
                      </a:rPr>
                      <m:t>𝑜𝑓</m:t>
                    </m:r>
                    <m:r>
                      <a:rPr lang="en-US" b="0" i="1" smtClean="0">
                        <a:solidFill>
                          <a:schemeClr val="accent1">
                            <a:lumMod val="75000"/>
                          </a:schemeClr>
                        </a:solidFill>
                        <a:latin typeface="Cambria Math" panose="02040503050406030204" pitchFamily="18" charset="0"/>
                      </a:rPr>
                      <m:t> </m:t>
                    </m:r>
                    <m:r>
                      <a:rPr lang="en-US" b="0" i="1" smtClean="0">
                        <a:solidFill>
                          <a:schemeClr val="accent1">
                            <a:lumMod val="75000"/>
                          </a:schemeClr>
                        </a:solidFill>
                        <a:latin typeface="Cambria Math" panose="02040503050406030204" pitchFamily="18" charset="0"/>
                      </a:rPr>
                      <m:t>𝐵𝐼𝑀𝐹</m:t>
                    </m:r>
                    <m:r>
                      <a:rPr lang="en-US" b="0" i="1" smtClean="0">
                        <a:solidFill>
                          <a:schemeClr val="accent1">
                            <a:lumMod val="75000"/>
                          </a:schemeClr>
                        </a:solidFill>
                        <a:latin typeface="Cambria Math" panose="02040503050406030204" pitchFamily="18" charset="0"/>
                      </a:rPr>
                      <m:t>;  </m:t>
                    </m:r>
                    <m:r>
                      <a:rPr lang="en-US" b="0" i="1" smtClean="0">
                        <a:solidFill>
                          <a:schemeClr val="accent1">
                            <a:lumMod val="75000"/>
                          </a:schemeClr>
                        </a:solidFill>
                        <a:latin typeface="Cambria Math" panose="02040503050406030204" pitchFamily="18" charset="0"/>
                      </a:rPr>
                      <m:t>𝑛</m:t>
                    </m:r>
                    <m:r>
                      <a:rPr lang="en-US" b="0" i="1" smtClean="0">
                        <a:solidFill>
                          <a:schemeClr val="accent1">
                            <a:lumMod val="75000"/>
                          </a:schemeClr>
                        </a:solidFill>
                        <a:latin typeface="Cambria Math" panose="02040503050406030204" pitchFamily="18" charset="0"/>
                      </a:rPr>
                      <m:t>=</m:t>
                    </m:r>
                    <m:r>
                      <a:rPr lang="en-US" b="0" i="1" smtClean="0">
                        <a:solidFill>
                          <a:schemeClr val="accent1">
                            <a:lumMod val="75000"/>
                          </a:schemeClr>
                        </a:solidFill>
                        <a:latin typeface="Cambria Math" panose="02040503050406030204" pitchFamily="18" charset="0"/>
                      </a:rPr>
                      <m:t>𝐵𝐼𝑀𝐹</m:t>
                    </m:r>
                    <m:r>
                      <a:rPr lang="en-US" b="0" i="1" smtClean="0">
                        <a:solidFill>
                          <a:schemeClr val="accent1">
                            <a:lumMod val="75000"/>
                          </a:schemeClr>
                        </a:solidFill>
                        <a:latin typeface="Cambria Math" panose="02040503050406030204" pitchFamily="18" charset="0"/>
                      </a:rPr>
                      <m:t> </m:t>
                    </m:r>
                    <m:r>
                      <a:rPr lang="en-US" b="0" i="1" smtClean="0">
                        <a:solidFill>
                          <a:schemeClr val="accent1">
                            <a:lumMod val="75000"/>
                          </a:schemeClr>
                        </a:solidFill>
                        <a:latin typeface="Cambria Math" panose="02040503050406030204" pitchFamily="18" charset="0"/>
                      </a:rPr>
                      <m:t>𝑖𝑛𝑑𝑒𝑥</m:t>
                    </m:r>
                  </m:oMath>
                </a14:m>
                <a:r>
                  <a:rPr lang="en-US" dirty="0" smtClean="0">
                    <a:solidFill>
                      <a:schemeClr val="accent1">
                        <a:lumMod val="75000"/>
                      </a:schemeClr>
                    </a:solidFill>
                  </a:rPr>
                  <a:t>			      </a:t>
                </a:r>
                <a14:m>
                  <m:oMath xmlns:m="http://schemas.openxmlformats.org/officeDocument/2006/math">
                    <m:r>
                      <a:rPr lang="en-US" i="1">
                        <a:solidFill>
                          <a:schemeClr val="accent1">
                            <a:lumMod val="75000"/>
                          </a:schemeClr>
                        </a:solidFill>
                        <a:latin typeface="Cambria Math" panose="02040503050406030204" pitchFamily="18" charset="0"/>
                      </a:rPr>
                      <m:t>𝑉</m:t>
                    </m:r>
                    <m:r>
                      <a:rPr lang="en-US" i="1" baseline="30000">
                        <a:solidFill>
                          <a:schemeClr val="accent1">
                            <a:lumMod val="75000"/>
                          </a:schemeClr>
                        </a:solidFill>
                        <a:latin typeface="Cambria Math" panose="02040503050406030204" pitchFamily="18" charset="0"/>
                      </a:rPr>
                      <m:t>𝑛</m:t>
                    </m:r>
                    <m:r>
                      <a:rPr lang="en-US" i="1" baseline="-25000">
                        <a:solidFill>
                          <a:schemeClr val="accent1">
                            <a:lumMod val="75000"/>
                          </a:schemeClr>
                        </a:solidFill>
                        <a:latin typeface="Cambria Math" panose="02040503050406030204" pitchFamily="18" charset="0"/>
                      </a:rPr>
                      <m:t>1</m:t>
                    </m:r>
                  </m:oMath>
                </a14:m>
                <a:r>
                  <a:rPr lang="pt-BR" i="1" dirty="0" smtClean="0">
                    <a:solidFill>
                      <a:schemeClr val="accent1">
                        <a:lumMod val="75000"/>
                      </a:schemeClr>
                    </a:solidFill>
                    <a:latin typeface="Cambria Math" panose="02040503050406030204" pitchFamily="18" charset="0"/>
                  </a:rPr>
                  <a:t>, </a:t>
                </a:r>
                <a14:m>
                  <m:oMath xmlns:m="http://schemas.openxmlformats.org/officeDocument/2006/math">
                    <m:r>
                      <a:rPr lang="en-US" i="1">
                        <a:solidFill>
                          <a:schemeClr val="accent1">
                            <a:lumMod val="75000"/>
                          </a:schemeClr>
                        </a:solidFill>
                        <a:latin typeface="Cambria Math" panose="02040503050406030204" pitchFamily="18" charset="0"/>
                      </a:rPr>
                      <m:t>𝑉</m:t>
                    </m:r>
                    <m:r>
                      <a:rPr lang="en-US" i="1" baseline="30000">
                        <a:solidFill>
                          <a:schemeClr val="accent1">
                            <a:lumMod val="75000"/>
                          </a:schemeClr>
                        </a:solidFill>
                        <a:latin typeface="Cambria Math" panose="02040503050406030204" pitchFamily="18" charset="0"/>
                      </a:rPr>
                      <m:t>𝑛</m:t>
                    </m:r>
                    <m:r>
                      <a:rPr lang="en-US" i="1" baseline="-25000">
                        <a:solidFill>
                          <a:schemeClr val="accent1">
                            <a:lumMod val="75000"/>
                          </a:schemeClr>
                        </a:solidFill>
                        <a:latin typeface="Cambria Math" panose="02040503050406030204" pitchFamily="18" charset="0"/>
                      </a:rPr>
                      <m:t>2</m:t>
                    </m:r>
                  </m:oMath>
                </a14:m>
                <a:r>
                  <a:rPr lang="pt-BR" i="1" dirty="0" smtClean="0">
                    <a:solidFill>
                      <a:schemeClr val="accent1">
                        <a:lumMod val="75000"/>
                      </a:schemeClr>
                    </a:solidFill>
                    <a:latin typeface="Cambria Math" panose="02040503050406030204" pitchFamily="18" charset="0"/>
                  </a:rPr>
                  <a:t> = BIMFs at  </a:t>
                </a:r>
                <a:r>
                  <a:rPr lang="el-GR" i="1" dirty="0" smtClean="0">
                    <a:solidFill>
                      <a:schemeClr val="accent1">
                        <a:lumMod val="75000"/>
                      </a:schemeClr>
                    </a:solidFill>
                    <a:latin typeface="Cambria Math" panose="02040503050406030204" pitchFamily="18" charset="0"/>
                  </a:rPr>
                  <a:t>λ</a:t>
                </a:r>
                <a:r>
                  <a:rPr lang="pt-BR" i="1" baseline="-25000" dirty="0" smtClean="0">
                    <a:solidFill>
                      <a:schemeClr val="accent1">
                        <a:lumMod val="75000"/>
                      </a:schemeClr>
                    </a:solidFill>
                    <a:latin typeface="Cambria Math" panose="02040503050406030204" pitchFamily="18" charset="0"/>
                  </a:rPr>
                  <a:t>1</a:t>
                </a:r>
                <a:r>
                  <a:rPr lang="pt-BR" i="1" dirty="0" smtClean="0">
                    <a:solidFill>
                      <a:schemeClr val="accent1">
                        <a:lumMod val="75000"/>
                      </a:schemeClr>
                    </a:solidFill>
                    <a:latin typeface="Cambria Math" panose="02040503050406030204" pitchFamily="18" charset="0"/>
                  </a:rPr>
                  <a:t> and </a:t>
                </a:r>
                <a:r>
                  <a:rPr lang="el-GR" i="1" dirty="0" smtClean="0">
                    <a:solidFill>
                      <a:schemeClr val="accent1">
                        <a:lumMod val="75000"/>
                      </a:schemeClr>
                    </a:solidFill>
                    <a:latin typeface="Cambria Math" panose="02040503050406030204" pitchFamily="18" charset="0"/>
                  </a:rPr>
                  <a:t>λ</a:t>
                </a:r>
                <a:r>
                  <a:rPr lang="pt-BR" i="1" baseline="-25000" dirty="0" smtClean="0">
                    <a:solidFill>
                      <a:schemeClr val="accent1">
                        <a:lumMod val="75000"/>
                      </a:schemeClr>
                    </a:solidFill>
                    <a:latin typeface="Cambria Math" panose="02040503050406030204" pitchFamily="18" charset="0"/>
                  </a:rPr>
                  <a:t>2</a:t>
                </a:r>
              </a:p>
              <a:p>
                <a:r>
                  <a:rPr lang="pt-BR" dirty="0" smtClean="0">
                    <a:solidFill>
                      <a:schemeClr val="accent1">
                        <a:lumMod val="75000"/>
                      </a:schemeClr>
                    </a:solidFill>
                  </a:rPr>
                  <a:t>		                   </a:t>
                </a:r>
                <a14:m>
                  <m:oMath xmlns:m="http://schemas.openxmlformats.org/officeDocument/2006/math">
                    <m:r>
                      <a:rPr lang="en-US" b="0" i="0" smtClean="0">
                        <a:solidFill>
                          <a:schemeClr val="accent1">
                            <a:lumMod val="75000"/>
                          </a:schemeClr>
                        </a:solidFill>
                        <a:latin typeface="Cambria Math" panose="02040503050406030204" pitchFamily="18" charset="0"/>
                      </a:rPr>
                      <m:t>     </m:t>
                    </m:r>
                    <m:sSub>
                      <m:sSubPr>
                        <m:ctrlPr>
                          <a:rPr lang="pt-BR" i="1">
                            <a:solidFill>
                              <a:schemeClr val="accent1">
                                <a:lumMod val="75000"/>
                              </a:schemeClr>
                            </a:solidFill>
                            <a:latin typeface="Cambria Math" panose="02040503050406030204" pitchFamily="18" charset="0"/>
                          </a:rPr>
                        </m:ctrlPr>
                      </m:sSubPr>
                      <m:e>
                        <m:r>
                          <a:rPr lang="pt-BR" b="0" i="1">
                            <a:solidFill>
                              <a:schemeClr val="accent1">
                                <a:lumMod val="75000"/>
                              </a:schemeClr>
                            </a:solidFill>
                            <a:latin typeface="Cambria Math" panose="02040503050406030204" pitchFamily="18" charset="0"/>
                          </a:rPr>
                          <m:t>𝑎</m:t>
                        </m:r>
                      </m:e>
                      <m:sub>
                        <m:r>
                          <a:rPr lang="pt-BR" b="0" i="1">
                            <a:solidFill>
                              <a:schemeClr val="accent1">
                                <a:lumMod val="75000"/>
                              </a:schemeClr>
                            </a:solidFill>
                            <a:latin typeface="Cambria Math" panose="02040503050406030204" pitchFamily="18" charset="0"/>
                          </a:rPr>
                          <m:t>𝑛</m:t>
                        </m:r>
                      </m:sub>
                    </m:sSub>
                  </m:oMath>
                </a14:m>
                <a:r>
                  <a:rPr lang="en-US" dirty="0" smtClean="0">
                    <a:solidFill>
                      <a:schemeClr val="accent1">
                        <a:lumMod val="75000"/>
                      </a:schemeClr>
                    </a:solidFill>
                  </a:rPr>
                  <a:t>, </a:t>
                </a:r>
                <a14:m>
                  <m:oMath xmlns:m="http://schemas.openxmlformats.org/officeDocument/2006/math">
                    <m:sSub>
                      <m:sSubPr>
                        <m:ctrlPr>
                          <a:rPr lang="pt-BR" i="1">
                            <a:solidFill>
                              <a:schemeClr val="accent1">
                                <a:lumMod val="75000"/>
                              </a:schemeClr>
                            </a:solidFill>
                            <a:latin typeface="Cambria Math" panose="02040503050406030204" pitchFamily="18" charset="0"/>
                          </a:rPr>
                        </m:ctrlPr>
                      </m:sSubPr>
                      <m:e>
                        <m:r>
                          <a:rPr lang="pt-BR" b="0" i="1">
                            <a:solidFill>
                              <a:schemeClr val="accent1">
                                <a:lumMod val="75000"/>
                              </a:schemeClr>
                            </a:solidFill>
                            <a:latin typeface="Cambria Math" panose="02040503050406030204" pitchFamily="18" charset="0"/>
                          </a:rPr>
                          <m:t>𝑏</m:t>
                        </m:r>
                      </m:e>
                      <m:sub>
                        <m:r>
                          <a:rPr lang="pt-BR" b="0" i="1">
                            <a:solidFill>
                              <a:schemeClr val="accent1">
                                <a:lumMod val="75000"/>
                              </a:schemeClr>
                            </a:solidFill>
                            <a:latin typeface="Cambria Math" panose="02040503050406030204" pitchFamily="18" charset="0"/>
                          </a:rPr>
                          <m:t>𝑛</m:t>
                        </m:r>
                      </m:sub>
                    </m:sSub>
                  </m:oMath>
                </a14:m>
                <a:r>
                  <a:rPr lang="en-US" dirty="0" smtClean="0">
                    <a:solidFill>
                      <a:schemeClr val="accent1">
                        <a:lumMod val="75000"/>
                      </a:schemeClr>
                    </a:solidFill>
                  </a:rPr>
                  <a:t>   </a:t>
                </a:r>
                <a:r>
                  <a:rPr lang="en-US" i="1" dirty="0" smtClean="0">
                    <a:solidFill>
                      <a:schemeClr val="accent1">
                        <a:lumMod val="75000"/>
                      </a:schemeClr>
                    </a:solidFill>
                    <a:latin typeface="Cambria Math" panose="02040503050406030204" pitchFamily="18" charset="0"/>
                    <a:ea typeface="Cambria Math" panose="02040503050406030204" pitchFamily="18" charset="0"/>
                  </a:rPr>
                  <a:t>= </a:t>
                </a:r>
                <a:r>
                  <a:rPr lang="en-US" i="1" dirty="0">
                    <a:solidFill>
                      <a:schemeClr val="accent1">
                        <a:lumMod val="75000"/>
                      </a:schemeClr>
                    </a:solidFill>
                    <a:latin typeface="Cambria Math" panose="02040503050406030204" pitchFamily="18" charset="0"/>
                    <a:ea typeface="Cambria Math" panose="02040503050406030204" pitchFamily="18" charset="0"/>
                  </a:rPr>
                  <a:t> </a:t>
                </a:r>
                <a:r>
                  <a:rPr lang="en-US" i="1" dirty="0" smtClean="0">
                    <a:solidFill>
                      <a:schemeClr val="accent1">
                        <a:lumMod val="75000"/>
                      </a:schemeClr>
                    </a:solidFill>
                    <a:latin typeface="Cambria Math" panose="02040503050406030204" pitchFamily="18" charset="0"/>
                    <a:ea typeface="Cambria Math" panose="02040503050406030204" pitchFamily="18" charset="0"/>
                  </a:rPr>
                  <a:t>Weights </a:t>
                </a:r>
                <a:endParaRPr lang="en-US" dirty="0">
                  <a:solidFill>
                    <a:schemeClr val="accent1">
                      <a:lumMod val="75000"/>
                    </a:schemeClr>
                  </a:solidFill>
                  <a:latin typeface="Cambria Math" panose="02040503050406030204" pitchFamily="18" charset="0"/>
                  <a:ea typeface="Cambria Math" panose="02040503050406030204"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631312" y="4878474"/>
                <a:ext cx="8042787" cy="923330"/>
              </a:xfrm>
              <a:prstGeom prst="rect">
                <a:avLst/>
              </a:prstGeom>
              <a:blipFill rotWithShape="0">
                <a:blip r:embed="rId3"/>
                <a:stretch>
                  <a:fillRect l="-682" t="-48026" b="-13816"/>
                </a:stretch>
              </a:blipFill>
            </p:spPr>
            <p:txBody>
              <a:bodyPr/>
              <a:lstStyle/>
              <a:p>
                <a:r>
                  <a:rPr lang="en-US">
                    <a:noFill/>
                  </a:rPr>
                  <a:t> </a:t>
                </a:r>
              </a:p>
            </p:txBody>
          </p:sp>
        </mc:Fallback>
      </mc:AlternateContent>
    </p:spTree>
    <p:extLst>
      <p:ext uri="{BB962C8B-B14F-4D97-AF65-F5344CB8AC3E}">
        <p14:creationId xmlns:p14="http://schemas.microsoft.com/office/powerpoint/2010/main" val="19633465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Content Placeholder 6"/>
          <p:cNvPicPr>
            <a:picLocks noGrp="1" noChangeAspect="1"/>
          </p:cNvPicPr>
          <p:nvPr>
            <p:ph idx="1"/>
          </p:nvPr>
        </p:nvPicPr>
        <p:blipFill rotWithShape="1">
          <a:blip r:embed="rId2">
            <a:extLst>
              <a:ext uri="{28A0092B-C50C-407E-A947-70E740481C1C}">
                <a14:useLocalDpi xmlns:a14="http://schemas.microsoft.com/office/drawing/2010/main" val="0"/>
              </a:ext>
            </a:extLst>
          </a:blip>
          <a:srcRect l="14940" r="15634" b="12026"/>
          <a:stretch/>
        </p:blipFill>
        <p:spPr>
          <a:xfrm>
            <a:off x="1980962" y="3358554"/>
            <a:ext cx="2733676" cy="2478683"/>
          </a:xfrm>
        </p:spPr>
      </p:pic>
      <p:sp>
        <p:nvSpPr>
          <p:cNvPr id="2" name="Title 1"/>
          <p:cNvSpPr>
            <a:spLocks noGrp="1"/>
          </p:cNvSpPr>
          <p:nvPr>
            <p:ph type="title"/>
          </p:nvPr>
        </p:nvSpPr>
        <p:spPr>
          <a:xfrm>
            <a:off x="628650" y="843618"/>
            <a:ext cx="7391009" cy="837638"/>
          </a:xfrm>
        </p:spPr>
        <p:txBody>
          <a:bodyPr>
            <a:normAutofit/>
          </a:bodyPr>
          <a:lstStyle/>
          <a:p>
            <a:pPr algn="ctr"/>
            <a:r>
              <a:rPr lang="en-US" sz="3200" dirty="0" smtClean="0">
                <a:solidFill>
                  <a:schemeClr val="accent1">
                    <a:lumMod val="75000"/>
                  </a:schemeClr>
                </a:solidFill>
              </a:rPr>
              <a:t>TOA </a:t>
            </a:r>
            <a:r>
              <a:rPr lang="en-US" sz="3200" dirty="0">
                <a:solidFill>
                  <a:schemeClr val="accent1">
                    <a:lumMod val="75000"/>
                  </a:schemeClr>
                </a:solidFill>
              </a:rPr>
              <a:t>Radiances </a:t>
            </a:r>
            <a:r>
              <a:rPr lang="en-US" sz="3200" dirty="0" smtClean="0">
                <a:solidFill>
                  <a:schemeClr val="accent1">
                    <a:lumMod val="75000"/>
                  </a:schemeClr>
                </a:solidFill>
              </a:rPr>
              <a:t>of the 2009 Station Fire</a:t>
            </a:r>
            <a:endParaRPr lang="en-US" sz="3200" dirty="0">
              <a:solidFill>
                <a:schemeClr val="accent1">
                  <a:lumMod val="75000"/>
                </a:schemeClr>
              </a:solidFill>
            </a:endParaRPr>
          </a:p>
        </p:txBody>
      </p:sp>
      <p:sp>
        <p:nvSpPr>
          <p:cNvPr id="4" name="Date Placeholder 3"/>
          <p:cNvSpPr>
            <a:spLocks noGrp="1"/>
          </p:cNvSpPr>
          <p:nvPr>
            <p:ph type="dt" sz="half" idx="10"/>
          </p:nvPr>
        </p:nvSpPr>
        <p:spPr/>
        <p:txBody>
          <a:bodyPr/>
          <a:lstStyle/>
          <a:p>
            <a:fld id="{24DA53D4-3A3B-4AA6-A47F-66CECD655693}" type="datetime1">
              <a:rPr lang="en-US" smtClean="0"/>
              <a:t>6/8/2015</a:t>
            </a:fld>
            <a:endParaRPr lang="en-US"/>
          </a:p>
        </p:txBody>
      </p:sp>
      <p:sp>
        <p:nvSpPr>
          <p:cNvPr id="6" name="Slide Number Placeholder 5"/>
          <p:cNvSpPr>
            <a:spLocks noGrp="1"/>
          </p:cNvSpPr>
          <p:nvPr>
            <p:ph type="sldNum" sz="quarter" idx="12"/>
          </p:nvPr>
        </p:nvSpPr>
        <p:spPr/>
        <p:txBody>
          <a:bodyPr/>
          <a:lstStyle/>
          <a:p>
            <a:fld id="{729672EC-DB00-48B2-B81C-FD2577024042}" type="slidenum">
              <a:rPr lang="en-US" smtClean="0"/>
              <a:t>9</a:t>
            </a:fld>
            <a:endParaRPr lang="en-US"/>
          </a:p>
        </p:txBody>
      </p:sp>
      <p:pic>
        <p:nvPicPr>
          <p:cNvPr id="7" name="Picture 6"/>
          <p:cNvPicPr/>
          <p:nvPr/>
        </p:nvPicPr>
        <p:blipFill>
          <a:blip r:embed="rId3" cstate="print">
            <a:extLst>
              <a:ext uri="{28A0092B-C50C-407E-A947-70E740481C1C}">
                <a14:useLocalDpi xmlns:a14="http://schemas.microsoft.com/office/drawing/2010/main" val="0"/>
              </a:ext>
            </a:extLst>
          </a:blip>
          <a:stretch>
            <a:fillRect/>
          </a:stretch>
        </p:blipFill>
        <p:spPr>
          <a:xfrm>
            <a:off x="366712" y="332351"/>
            <a:ext cx="1552575" cy="520700"/>
          </a:xfrm>
          <a:prstGeom prst="rect">
            <a:avLst/>
          </a:prstGeom>
        </p:spPr>
      </p:pic>
      <p:sp>
        <p:nvSpPr>
          <p:cNvPr id="8" name="TextBox 7"/>
          <p:cNvSpPr txBox="1"/>
          <p:nvPr/>
        </p:nvSpPr>
        <p:spPr>
          <a:xfrm>
            <a:off x="628651" y="6010275"/>
            <a:ext cx="7391008" cy="369332"/>
          </a:xfrm>
          <a:prstGeom prst="rect">
            <a:avLst/>
          </a:prstGeom>
          <a:solidFill>
            <a:srgbClr val="0070C0"/>
          </a:solidFill>
        </p:spPr>
        <p:txBody>
          <a:bodyPr wrap="square" rtlCol="0">
            <a:spAutoFit/>
          </a:bodyPr>
          <a:lstStyle/>
          <a:p>
            <a:pPr algn="ctr"/>
            <a:r>
              <a:rPr lang="en-US" dirty="0" smtClean="0">
                <a:solidFill>
                  <a:srgbClr val="FFFF00"/>
                </a:solidFill>
              </a:rPr>
              <a:t>HHT2 Separates General TOA Reflectance From the Details</a:t>
            </a:r>
            <a:endParaRPr lang="en-US" dirty="0">
              <a:solidFill>
                <a:srgbClr val="FFFF00"/>
              </a:solidFill>
            </a:endParaRPr>
          </a:p>
        </p:txBody>
      </p:sp>
      <p:pic>
        <p:nvPicPr>
          <p:cNvPr id="19" name="Picture 18"/>
          <p:cNvPicPr>
            <a:picLocks noChangeAspect="1"/>
          </p:cNvPicPr>
          <p:nvPr/>
        </p:nvPicPr>
        <p:blipFill rotWithShape="1">
          <a:blip r:embed="rId4">
            <a:extLst>
              <a:ext uri="{28A0092B-C50C-407E-A947-70E740481C1C}">
                <a14:useLocalDpi xmlns:a14="http://schemas.microsoft.com/office/drawing/2010/main" val="0"/>
              </a:ext>
            </a:extLst>
          </a:blip>
          <a:srcRect l="11734" r="15168" b="10076"/>
          <a:stretch/>
        </p:blipFill>
        <p:spPr>
          <a:xfrm>
            <a:off x="5629275" y="3330305"/>
            <a:ext cx="2847975" cy="2506932"/>
          </a:xfrm>
          <a:prstGeom prst="rect">
            <a:avLst/>
          </a:prstGeom>
        </p:spPr>
      </p:pic>
      <p:grpSp>
        <p:nvGrpSpPr>
          <p:cNvPr id="17" name="Group 16"/>
          <p:cNvGrpSpPr/>
          <p:nvPr/>
        </p:nvGrpSpPr>
        <p:grpSpPr>
          <a:xfrm>
            <a:off x="543370" y="1902453"/>
            <a:ext cx="6000305" cy="2853907"/>
            <a:chOff x="1091725" y="1555562"/>
            <a:chExt cx="6927934" cy="3295113"/>
          </a:xfrm>
        </p:grpSpPr>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l="16920" r="18036" b="13544"/>
            <a:stretch/>
          </p:blipFill>
          <p:spPr>
            <a:xfrm>
              <a:off x="1129085" y="1576103"/>
              <a:ext cx="3442915" cy="3274572"/>
            </a:xfrm>
            <a:prstGeom prst="rect">
              <a:avLst/>
            </a:prstGeom>
          </p:spPr>
        </p:pic>
        <p:grpSp>
          <p:nvGrpSpPr>
            <p:cNvPr id="14" name="Group 13"/>
            <p:cNvGrpSpPr/>
            <p:nvPr/>
          </p:nvGrpSpPr>
          <p:grpSpPr>
            <a:xfrm>
              <a:off x="4754789" y="1576103"/>
              <a:ext cx="3264870" cy="3265864"/>
              <a:chOff x="4754789" y="1576103"/>
              <a:chExt cx="3264870" cy="3265864"/>
            </a:xfrm>
          </p:grpSpPr>
          <p:pic>
            <p:nvPicPr>
              <p:cNvPr id="11" name="Picture 10"/>
              <p:cNvPicPr>
                <a:picLocks noChangeAspect="1"/>
              </p:cNvPicPr>
              <p:nvPr/>
            </p:nvPicPr>
            <p:blipFill rotWithShape="1">
              <a:blip r:embed="rId6">
                <a:extLst>
                  <a:ext uri="{28A0092B-C50C-407E-A947-70E740481C1C}">
                    <a14:useLocalDpi xmlns:a14="http://schemas.microsoft.com/office/drawing/2010/main" val="0"/>
                  </a:ext>
                </a:extLst>
              </a:blip>
              <a:srcRect l="16813" r="22049" b="13774"/>
              <a:stretch/>
            </p:blipFill>
            <p:spPr>
              <a:xfrm>
                <a:off x="4783478" y="1576103"/>
                <a:ext cx="3236181" cy="3265864"/>
              </a:xfrm>
              <a:prstGeom prst="rect">
                <a:avLst/>
              </a:prstGeom>
            </p:spPr>
          </p:pic>
          <p:sp>
            <p:nvSpPr>
              <p:cNvPr id="13" name="TextBox 12"/>
              <p:cNvSpPr txBox="1"/>
              <p:nvPr/>
            </p:nvSpPr>
            <p:spPr>
              <a:xfrm>
                <a:off x="4754789" y="1576103"/>
                <a:ext cx="1780203" cy="586340"/>
              </a:xfrm>
              <a:prstGeom prst="rect">
                <a:avLst/>
              </a:prstGeom>
              <a:noFill/>
            </p:spPr>
            <p:txBody>
              <a:bodyPr wrap="square" rtlCol="0">
                <a:spAutoFit/>
              </a:bodyPr>
              <a:lstStyle/>
              <a:p>
                <a:r>
                  <a:rPr lang="en-US" sz="900" dirty="0" err="1" smtClean="0">
                    <a:solidFill>
                      <a:srgbClr val="FFFF00"/>
                    </a:solidFill>
                  </a:rPr>
                  <a:t>SIETech</a:t>
                </a:r>
                <a:r>
                  <a:rPr lang="en-US" sz="900" dirty="0" smtClean="0">
                    <a:solidFill>
                      <a:srgbClr val="FFFF00"/>
                    </a:solidFill>
                  </a:rPr>
                  <a:t>-GPU iterations = 100 </a:t>
                </a:r>
              </a:p>
              <a:p>
                <a:r>
                  <a:rPr lang="en-US" sz="900" dirty="0" smtClean="0">
                    <a:solidFill>
                      <a:srgbClr val="FFFF00"/>
                    </a:solidFill>
                  </a:rPr>
                  <a:t>Window size = 3x3</a:t>
                </a:r>
              </a:p>
              <a:p>
                <a:r>
                  <a:rPr lang="en-US" sz="900" dirty="0" smtClean="0">
                    <a:solidFill>
                      <a:srgbClr val="FFFF00"/>
                    </a:solidFill>
                  </a:rPr>
                  <a:t>Execution time: ~14s/band</a:t>
                </a:r>
                <a:endParaRPr lang="en-US" sz="900" dirty="0">
                  <a:solidFill>
                    <a:srgbClr val="FFFF00"/>
                  </a:solidFill>
                </a:endParaRPr>
              </a:p>
            </p:txBody>
          </p:sp>
        </p:grpSp>
        <p:sp>
          <p:nvSpPr>
            <p:cNvPr id="16" name="TextBox 15"/>
            <p:cNvSpPr txBox="1"/>
            <p:nvPr/>
          </p:nvSpPr>
          <p:spPr>
            <a:xfrm>
              <a:off x="1091725" y="1555562"/>
              <a:ext cx="2661115" cy="646331"/>
            </a:xfrm>
            <a:prstGeom prst="rect">
              <a:avLst/>
            </a:prstGeom>
            <a:noFill/>
          </p:spPr>
          <p:txBody>
            <a:bodyPr wrap="square" rtlCol="0">
              <a:spAutoFit/>
            </a:bodyPr>
            <a:lstStyle/>
            <a:p>
              <a:r>
                <a:rPr lang="en-US" sz="900" dirty="0" smtClean="0">
                  <a:solidFill>
                    <a:srgbClr val="FFFF00"/>
                  </a:solidFill>
                </a:rPr>
                <a:t>Station Fire, Southern California</a:t>
              </a:r>
            </a:p>
            <a:p>
              <a:r>
                <a:rPr lang="en-US" sz="900" dirty="0" smtClean="0">
                  <a:solidFill>
                    <a:srgbClr val="FFFF00"/>
                  </a:solidFill>
                </a:rPr>
                <a:t>Aug</a:t>
              </a:r>
              <a:r>
                <a:rPr lang="en-US" sz="900" dirty="0">
                  <a:solidFill>
                    <a:srgbClr val="FFFF00"/>
                  </a:solidFill>
                </a:rPr>
                <a:t>. </a:t>
              </a:r>
              <a:r>
                <a:rPr lang="en-US" sz="900" dirty="0" smtClean="0">
                  <a:solidFill>
                    <a:srgbClr val="FFFF00"/>
                  </a:solidFill>
                </a:rPr>
                <a:t>30, 2009</a:t>
              </a:r>
            </a:p>
            <a:p>
              <a:r>
                <a:rPr lang="en-US" sz="900" dirty="0">
                  <a:solidFill>
                    <a:srgbClr val="FFFF00"/>
                  </a:solidFill>
                </a:rPr>
                <a:t>Image credit: NASA/GSFC/</a:t>
              </a:r>
              <a:r>
                <a:rPr lang="en-US" sz="900" dirty="0" err="1">
                  <a:solidFill>
                    <a:srgbClr val="FFFF00"/>
                  </a:solidFill>
                </a:rPr>
                <a:t>LaRC</a:t>
              </a:r>
              <a:r>
                <a:rPr lang="en-US" sz="900" dirty="0">
                  <a:solidFill>
                    <a:srgbClr val="FFFF00"/>
                  </a:solidFill>
                </a:rPr>
                <a:t>/JPL, MISR </a:t>
              </a:r>
              <a:r>
                <a:rPr lang="en-US" sz="900" dirty="0" smtClean="0">
                  <a:solidFill>
                    <a:srgbClr val="FFFF00"/>
                  </a:solidFill>
                </a:rPr>
                <a:t>Team</a:t>
              </a:r>
            </a:p>
            <a:p>
              <a:r>
                <a:rPr lang="en-US" sz="900" dirty="0" smtClean="0">
                  <a:solidFill>
                    <a:srgbClr val="FFFF00"/>
                  </a:solidFill>
                </a:rPr>
                <a:t>Image </a:t>
              </a:r>
              <a:r>
                <a:rPr lang="en-US" sz="900" dirty="0">
                  <a:solidFill>
                    <a:srgbClr val="FFFF00"/>
                  </a:solidFill>
                </a:rPr>
                <a:t>682x488 </a:t>
              </a:r>
            </a:p>
          </p:txBody>
        </p:sp>
      </p:grpSp>
      <p:sp>
        <p:nvSpPr>
          <p:cNvPr id="21" name="TextBox 20"/>
          <p:cNvSpPr txBox="1"/>
          <p:nvPr/>
        </p:nvSpPr>
        <p:spPr>
          <a:xfrm>
            <a:off x="2095500" y="5500253"/>
            <a:ext cx="1181100" cy="230832"/>
          </a:xfrm>
          <a:prstGeom prst="rect">
            <a:avLst/>
          </a:prstGeom>
          <a:noFill/>
        </p:spPr>
        <p:txBody>
          <a:bodyPr wrap="square" rtlCol="0">
            <a:spAutoFit/>
          </a:bodyPr>
          <a:lstStyle/>
          <a:p>
            <a:r>
              <a:rPr lang="en-US" sz="900" dirty="0" smtClean="0">
                <a:solidFill>
                  <a:srgbClr val="FFFF00"/>
                </a:solidFill>
              </a:rPr>
              <a:t>BIMF1</a:t>
            </a:r>
            <a:endParaRPr lang="en-US" sz="900" dirty="0">
              <a:solidFill>
                <a:srgbClr val="FFFF00"/>
              </a:solidFill>
            </a:endParaRPr>
          </a:p>
        </p:txBody>
      </p:sp>
      <p:sp>
        <p:nvSpPr>
          <p:cNvPr id="22" name="TextBox 21"/>
          <p:cNvSpPr txBox="1"/>
          <p:nvPr/>
        </p:nvSpPr>
        <p:spPr>
          <a:xfrm>
            <a:off x="5819774" y="5500253"/>
            <a:ext cx="1038225" cy="230832"/>
          </a:xfrm>
          <a:prstGeom prst="rect">
            <a:avLst/>
          </a:prstGeom>
          <a:noFill/>
        </p:spPr>
        <p:txBody>
          <a:bodyPr wrap="square" rtlCol="0">
            <a:spAutoFit/>
          </a:bodyPr>
          <a:lstStyle/>
          <a:p>
            <a:r>
              <a:rPr lang="en-US" sz="900" dirty="0" smtClean="0">
                <a:solidFill>
                  <a:srgbClr val="FFFF00"/>
                </a:solidFill>
              </a:rPr>
              <a:t>Res</a:t>
            </a:r>
            <a:r>
              <a:rPr lang="en-US" sz="900" baseline="-25000" dirty="0" smtClean="0">
                <a:solidFill>
                  <a:srgbClr val="FFFF00"/>
                </a:solidFill>
              </a:rPr>
              <a:t>100</a:t>
            </a:r>
            <a:endParaRPr lang="en-US" sz="900" baseline="-25000" dirty="0">
              <a:solidFill>
                <a:srgbClr val="FFFF00"/>
              </a:solidFill>
            </a:endParaRPr>
          </a:p>
        </p:txBody>
      </p:sp>
      <p:sp>
        <p:nvSpPr>
          <p:cNvPr id="23" name="TextBox 22"/>
          <p:cNvSpPr txBox="1"/>
          <p:nvPr/>
        </p:nvSpPr>
        <p:spPr>
          <a:xfrm>
            <a:off x="5381625" y="1913293"/>
            <a:ext cx="1053548" cy="369332"/>
          </a:xfrm>
          <a:prstGeom prst="rect">
            <a:avLst/>
          </a:prstGeom>
          <a:noFill/>
        </p:spPr>
        <p:txBody>
          <a:bodyPr wrap="square" rtlCol="0">
            <a:spAutoFit/>
          </a:bodyPr>
          <a:lstStyle/>
          <a:p>
            <a:r>
              <a:rPr lang="en-US" sz="900" dirty="0" smtClean="0">
                <a:solidFill>
                  <a:srgbClr val="FFFF00"/>
                </a:solidFill>
              </a:rPr>
              <a:t>RGB (Original – Res</a:t>
            </a:r>
            <a:r>
              <a:rPr lang="en-US" sz="900" baseline="-25000" dirty="0" smtClean="0">
                <a:solidFill>
                  <a:srgbClr val="FFFF00"/>
                </a:solidFill>
              </a:rPr>
              <a:t>100</a:t>
            </a:r>
            <a:r>
              <a:rPr lang="en-US" sz="900" dirty="0" smtClean="0">
                <a:solidFill>
                  <a:srgbClr val="FFFF00"/>
                </a:solidFill>
              </a:rPr>
              <a:t>)</a:t>
            </a:r>
            <a:endParaRPr lang="en-US" sz="900" dirty="0">
              <a:solidFill>
                <a:srgbClr val="FFFF00"/>
              </a:solidFill>
            </a:endParaRPr>
          </a:p>
        </p:txBody>
      </p:sp>
      <p:sp>
        <p:nvSpPr>
          <p:cNvPr id="3" name="TextBox 2"/>
          <p:cNvSpPr txBox="1"/>
          <p:nvPr/>
        </p:nvSpPr>
        <p:spPr>
          <a:xfrm>
            <a:off x="6558998" y="1931931"/>
            <a:ext cx="2299252" cy="1600438"/>
          </a:xfrm>
          <a:prstGeom prst="rect">
            <a:avLst/>
          </a:prstGeom>
          <a:solidFill>
            <a:schemeClr val="accent5">
              <a:lumMod val="60000"/>
              <a:lumOff val="40000"/>
            </a:schemeClr>
          </a:solidFill>
        </p:spPr>
        <p:txBody>
          <a:bodyPr wrap="square" rtlCol="0">
            <a:spAutoFit/>
          </a:bodyPr>
          <a:lstStyle/>
          <a:p>
            <a:r>
              <a:rPr lang="en-US" sz="1400" dirty="0" smtClean="0"/>
              <a:t>The details in the image of the Station Fire in 2009 (a) are emphasized in the image (b) obtained subtracting the low resolution background residual at the end of the  the decomposition (d)</a:t>
            </a:r>
            <a:endParaRPr lang="en-US" sz="1400" dirty="0"/>
          </a:p>
        </p:txBody>
      </p:sp>
      <p:sp>
        <p:nvSpPr>
          <p:cNvPr id="9" name="TextBox 8"/>
          <p:cNvSpPr txBox="1"/>
          <p:nvPr/>
        </p:nvSpPr>
        <p:spPr>
          <a:xfrm>
            <a:off x="1864452" y="4398008"/>
            <a:ext cx="404469" cy="261610"/>
          </a:xfrm>
          <a:prstGeom prst="rect">
            <a:avLst/>
          </a:prstGeom>
          <a:noFill/>
        </p:spPr>
        <p:txBody>
          <a:bodyPr wrap="square" rtlCol="0">
            <a:spAutoFit/>
          </a:bodyPr>
          <a:lstStyle/>
          <a:p>
            <a:r>
              <a:rPr lang="en-US" sz="1100" dirty="0" smtClean="0">
                <a:solidFill>
                  <a:srgbClr val="FFFF00"/>
                </a:solidFill>
              </a:rPr>
              <a:t>(a)</a:t>
            </a:r>
            <a:endParaRPr lang="en-US" sz="1100" dirty="0">
              <a:solidFill>
                <a:srgbClr val="FFFF00"/>
              </a:solidFill>
            </a:endParaRPr>
          </a:p>
        </p:txBody>
      </p:sp>
      <p:sp>
        <p:nvSpPr>
          <p:cNvPr id="24" name="TextBox 23"/>
          <p:cNvSpPr txBox="1"/>
          <p:nvPr/>
        </p:nvSpPr>
        <p:spPr>
          <a:xfrm>
            <a:off x="4930862" y="4398008"/>
            <a:ext cx="404469" cy="261610"/>
          </a:xfrm>
          <a:prstGeom prst="rect">
            <a:avLst/>
          </a:prstGeom>
          <a:noFill/>
        </p:spPr>
        <p:txBody>
          <a:bodyPr wrap="square" rtlCol="0">
            <a:spAutoFit/>
          </a:bodyPr>
          <a:lstStyle/>
          <a:p>
            <a:r>
              <a:rPr lang="en-US" sz="1100" b="1" dirty="0" smtClean="0">
                <a:solidFill>
                  <a:srgbClr val="FFFF00"/>
                </a:solidFill>
              </a:rPr>
              <a:t>(b)</a:t>
            </a:r>
            <a:endParaRPr lang="en-US" sz="1100" b="1" dirty="0">
              <a:solidFill>
                <a:srgbClr val="FFFF00"/>
              </a:solidFill>
            </a:endParaRPr>
          </a:p>
        </p:txBody>
      </p:sp>
      <p:sp>
        <p:nvSpPr>
          <p:cNvPr id="25" name="TextBox 24"/>
          <p:cNvSpPr txBox="1"/>
          <p:nvPr/>
        </p:nvSpPr>
        <p:spPr>
          <a:xfrm>
            <a:off x="3127215" y="5537601"/>
            <a:ext cx="404469" cy="261610"/>
          </a:xfrm>
          <a:prstGeom prst="rect">
            <a:avLst/>
          </a:prstGeom>
          <a:noFill/>
        </p:spPr>
        <p:txBody>
          <a:bodyPr wrap="square" rtlCol="0">
            <a:spAutoFit/>
          </a:bodyPr>
          <a:lstStyle/>
          <a:p>
            <a:r>
              <a:rPr lang="en-US" sz="1100" b="1" dirty="0" smtClean="0">
                <a:solidFill>
                  <a:srgbClr val="FFFF00"/>
                </a:solidFill>
              </a:rPr>
              <a:t>(c)</a:t>
            </a:r>
            <a:endParaRPr lang="en-US" sz="1100" b="1" dirty="0">
              <a:solidFill>
                <a:srgbClr val="FFFF00"/>
              </a:solidFill>
            </a:endParaRPr>
          </a:p>
        </p:txBody>
      </p:sp>
      <p:sp>
        <p:nvSpPr>
          <p:cNvPr id="26" name="TextBox 25"/>
          <p:cNvSpPr txBox="1"/>
          <p:nvPr/>
        </p:nvSpPr>
        <p:spPr>
          <a:xfrm>
            <a:off x="6875766" y="5537601"/>
            <a:ext cx="404469" cy="261610"/>
          </a:xfrm>
          <a:prstGeom prst="rect">
            <a:avLst/>
          </a:prstGeom>
          <a:noFill/>
        </p:spPr>
        <p:txBody>
          <a:bodyPr wrap="square" rtlCol="0">
            <a:spAutoFit/>
          </a:bodyPr>
          <a:lstStyle/>
          <a:p>
            <a:r>
              <a:rPr lang="en-US" sz="1100" b="1" dirty="0" smtClean="0">
                <a:solidFill>
                  <a:srgbClr val="FFFF00"/>
                </a:solidFill>
              </a:rPr>
              <a:t>(d)</a:t>
            </a:r>
            <a:endParaRPr lang="en-US" sz="1100" b="1" dirty="0">
              <a:solidFill>
                <a:srgbClr val="FFFF00"/>
              </a:solidFill>
            </a:endParaRPr>
          </a:p>
        </p:txBody>
      </p:sp>
      <p:sp>
        <p:nvSpPr>
          <p:cNvPr id="27" name="Footer Placeholder 10"/>
          <p:cNvSpPr>
            <a:spLocks noGrp="1"/>
          </p:cNvSpPr>
          <p:nvPr>
            <p:ph type="ftr" sz="quarter" idx="11"/>
          </p:nvPr>
        </p:nvSpPr>
        <p:spPr/>
        <p:txBody>
          <a:bodyPr/>
          <a:lstStyle/>
          <a:p>
            <a:r>
              <a:rPr lang="en-US" dirty="0" smtClean="0">
                <a:solidFill>
                  <a:srgbClr val="FF0000"/>
                </a:solidFill>
              </a:rPr>
              <a:t>Syneren Proprietary</a:t>
            </a:r>
            <a:endParaRPr lang="en-US" dirty="0">
              <a:solidFill>
                <a:srgbClr val="FF0000"/>
              </a:solidFill>
            </a:endParaRPr>
          </a:p>
        </p:txBody>
      </p:sp>
    </p:spTree>
    <p:extLst>
      <p:ext uri="{BB962C8B-B14F-4D97-AF65-F5344CB8AC3E}">
        <p14:creationId xmlns:p14="http://schemas.microsoft.com/office/powerpoint/2010/main" val="1259079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2832815" y="1443521"/>
            <a:ext cx="3379214" cy="2417971"/>
            <a:chOff x="4107436" y="2048804"/>
            <a:chExt cx="3379214" cy="2417971"/>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7436" y="2048804"/>
              <a:ext cx="3379214" cy="2417971"/>
            </a:xfrm>
            <a:prstGeom prst="rect">
              <a:avLst/>
            </a:prstGeom>
          </p:spPr>
        </p:pic>
        <p:sp>
          <p:nvSpPr>
            <p:cNvPr id="17" name="TextBox 16"/>
            <p:cNvSpPr txBox="1"/>
            <p:nvPr/>
          </p:nvSpPr>
          <p:spPr>
            <a:xfrm>
              <a:off x="4199947" y="2060021"/>
              <a:ext cx="799108" cy="369332"/>
            </a:xfrm>
            <a:prstGeom prst="rect">
              <a:avLst/>
            </a:prstGeom>
            <a:noFill/>
          </p:spPr>
          <p:txBody>
            <a:bodyPr wrap="square" rtlCol="0">
              <a:spAutoFit/>
            </a:bodyPr>
            <a:lstStyle/>
            <a:p>
              <a:r>
                <a:rPr lang="en-US" dirty="0" smtClean="0"/>
                <a:t>Green</a:t>
              </a:r>
              <a:endParaRPr lang="en-US" dirty="0"/>
            </a:p>
          </p:txBody>
        </p:sp>
      </p:grpSp>
      <p:sp>
        <p:nvSpPr>
          <p:cNvPr id="4" name="Date Placeholder 3"/>
          <p:cNvSpPr>
            <a:spLocks noGrp="1"/>
          </p:cNvSpPr>
          <p:nvPr>
            <p:ph type="dt" sz="half" idx="10"/>
          </p:nvPr>
        </p:nvSpPr>
        <p:spPr/>
        <p:txBody>
          <a:bodyPr/>
          <a:lstStyle/>
          <a:p>
            <a:fld id="{24DA53D4-3A3B-4AA6-A47F-66CECD655693}" type="datetime1">
              <a:rPr lang="en-US" smtClean="0"/>
              <a:t>6/8/2015</a:t>
            </a:fld>
            <a:endParaRPr lang="en-US"/>
          </a:p>
        </p:txBody>
      </p:sp>
      <p:sp>
        <p:nvSpPr>
          <p:cNvPr id="6" name="Slide Number Placeholder 5"/>
          <p:cNvSpPr>
            <a:spLocks noGrp="1"/>
          </p:cNvSpPr>
          <p:nvPr>
            <p:ph type="sldNum" sz="quarter" idx="12"/>
          </p:nvPr>
        </p:nvSpPr>
        <p:spPr/>
        <p:txBody>
          <a:bodyPr/>
          <a:lstStyle/>
          <a:p>
            <a:fld id="{729672EC-DB00-48B2-B81C-FD2577024042}" type="slidenum">
              <a:rPr lang="en-US" smtClean="0"/>
              <a:t>10</a:t>
            </a:fld>
            <a:endParaRPr lang="en-US" dirty="0"/>
          </a:p>
        </p:txBody>
      </p:sp>
      <p:sp>
        <p:nvSpPr>
          <p:cNvPr id="7" name="Title 1"/>
          <p:cNvSpPr>
            <a:spLocks noGrp="1"/>
          </p:cNvSpPr>
          <p:nvPr>
            <p:ph type="title"/>
          </p:nvPr>
        </p:nvSpPr>
        <p:spPr/>
        <p:txBody>
          <a:bodyPr>
            <a:normAutofit/>
          </a:bodyPr>
          <a:lstStyle/>
          <a:p>
            <a:pPr algn="ctr"/>
            <a:r>
              <a:rPr lang="en-US" sz="3200" dirty="0" smtClean="0">
                <a:solidFill>
                  <a:schemeClr val="accent1">
                    <a:lumMod val="75000"/>
                  </a:schemeClr>
                </a:solidFill>
              </a:rPr>
              <a:t>Decomposition of Fires, Clouds and Surface</a:t>
            </a:r>
            <a:endParaRPr lang="en-US" sz="3200" dirty="0">
              <a:solidFill>
                <a:schemeClr val="accent1">
                  <a:lumMod val="75000"/>
                </a:schemeClr>
              </a:solidFill>
            </a:endParaRPr>
          </a:p>
        </p:txBody>
      </p:sp>
      <p:sp>
        <p:nvSpPr>
          <p:cNvPr id="11" name="TextBox 10"/>
          <p:cNvSpPr txBox="1"/>
          <p:nvPr/>
        </p:nvSpPr>
        <p:spPr>
          <a:xfrm>
            <a:off x="876496" y="5987019"/>
            <a:ext cx="7391008" cy="369332"/>
          </a:xfrm>
          <a:prstGeom prst="rect">
            <a:avLst/>
          </a:prstGeom>
          <a:solidFill>
            <a:srgbClr val="0070C0"/>
          </a:solidFill>
        </p:spPr>
        <p:txBody>
          <a:bodyPr wrap="square" rtlCol="0">
            <a:spAutoFit/>
          </a:bodyPr>
          <a:lstStyle/>
          <a:p>
            <a:pPr algn="ctr"/>
            <a:r>
              <a:rPr lang="en-US" dirty="0" smtClean="0">
                <a:solidFill>
                  <a:srgbClr val="FFFF00"/>
                </a:solidFill>
              </a:rPr>
              <a:t>Band-wise HHT2 TOA Reflectance Separation for Smoke and Surface</a:t>
            </a:r>
            <a:endParaRPr lang="en-US" dirty="0">
              <a:solidFill>
                <a:srgbClr val="FFFF00"/>
              </a:solidFill>
            </a:endParaRPr>
          </a:p>
        </p:txBody>
      </p:sp>
      <p:grpSp>
        <p:nvGrpSpPr>
          <p:cNvPr id="20" name="Group 19"/>
          <p:cNvGrpSpPr/>
          <p:nvPr/>
        </p:nvGrpSpPr>
        <p:grpSpPr>
          <a:xfrm>
            <a:off x="618666" y="3439064"/>
            <a:ext cx="3392152" cy="2427229"/>
            <a:chOff x="5263047" y="3358456"/>
            <a:chExt cx="3392152" cy="2427229"/>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3047" y="3358456"/>
              <a:ext cx="3392152" cy="2427229"/>
            </a:xfrm>
            <a:prstGeom prst="rect">
              <a:avLst/>
            </a:prstGeom>
          </p:spPr>
        </p:pic>
        <p:sp>
          <p:nvSpPr>
            <p:cNvPr id="19" name="TextBox 18"/>
            <p:cNvSpPr txBox="1"/>
            <p:nvPr/>
          </p:nvSpPr>
          <p:spPr>
            <a:xfrm>
              <a:off x="5371054" y="3448955"/>
              <a:ext cx="677226" cy="369332"/>
            </a:xfrm>
            <a:prstGeom prst="rect">
              <a:avLst/>
            </a:prstGeom>
            <a:noFill/>
          </p:spPr>
          <p:txBody>
            <a:bodyPr wrap="square" rtlCol="0">
              <a:spAutoFit/>
            </a:bodyPr>
            <a:lstStyle/>
            <a:p>
              <a:r>
                <a:rPr lang="en-US" dirty="0" smtClean="0"/>
                <a:t>Red</a:t>
              </a:r>
              <a:endParaRPr lang="en-US" dirty="0"/>
            </a:p>
          </p:txBody>
        </p:sp>
      </p:grpSp>
      <p:grpSp>
        <p:nvGrpSpPr>
          <p:cNvPr id="16" name="Group 15"/>
          <p:cNvGrpSpPr/>
          <p:nvPr/>
        </p:nvGrpSpPr>
        <p:grpSpPr>
          <a:xfrm>
            <a:off x="5159407" y="3428015"/>
            <a:ext cx="3399574" cy="2432539"/>
            <a:chOff x="986263" y="1385748"/>
            <a:chExt cx="3399574" cy="2432539"/>
          </a:xfrm>
        </p:grpSpPr>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6263" y="1385748"/>
              <a:ext cx="3399574" cy="2432539"/>
            </a:xfrm>
            <a:prstGeom prst="rect">
              <a:avLst/>
            </a:prstGeom>
          </p:spPr>
        </p:pic>
        <p:sp>
          <p:nvSpPr>
            <p:cNvPr id="15" name="TextBox 14"/>
            <p:cNvSpPr txBox="1"/>
            <p:nvPr/>
          </p:nvSpPr>
          <p:spPr>
            <a:xfrm>
              <a:off x="1015780" y="1385748"/>
              <a:ext cx="688312" cy="369332"/>
            </a:xfrm>
            <a:prstGeom prst="rect">
              <a:avLst/>
            </a:prstGeom>
            <a:noFill/>
          </p:spPr>
          <p:txBody>
            <a:bodyPr wrap="square" rtlCol="0">
              <a:spAutoFit/>
            </a:bodyPr>
            <a:lstStyle/>
            <a:p>
              <a:r>
                <a:rPr lang="en-US" dirty="0" smtClean="0"/>
                <a:t>Blue</a:t>
              </a:r>
              <a:endParaRPr lang="en-US" dirty="0"/>
            </a:p>
          </p:txBody>
        </p:sp>
      </p:grpSp>
      <p:sp>
        <p:nvSpPr>
          <p:cNvPr id="21" name="Rectangle 20"/>
          <p:cNvSpPr/>
          <p:nvPr/>
        </p:nvSpPr>
        <p:spPr>
          <a:xfrm>
            <a:off x="6304540" y="1443521"/>
            <a:ext cx="2121638" cy="646331"/>
          </a:xfrm>
          <a:prstGeom prst="rect">
            <a:avLst/>
          </a:prstGeom>
          <a:noFill/>
        </p:spPr>
        <p:txBody>
          <a:bodyPr wrap="square">
            <a:spAutoFit/>
          </a:bodyPr>
          <a:lstStyle/>
          <a:p>
            <a:r>
              <a:rPr lang="en-US" sz="1200" dirty="0" err="1" smtClean="0"/>
              <a:t>SIETech</a:t>
            </a:r>
            <a:endParaRPr lang="en-US" sz="1200" dirty="0" smtClean="0"/>
          </a:p>
          <a:p>
            <a:r>
              <a:rPr lang="en-US" sz="1200" dirty="0"/>
              <a:t>Image 682x488 </a:t>
            </a:r>
          </a:p>
          <a:p>
            <a:r>
              <a:rPr lang="en-US" sz="1200" dirty="0" smtClean="0"/>
              <a:t>Time</a:t>
            </a:r>
            <a:r>
              <a:rPr lang="en-US" sz="1200" dirty="0"/>
              <a:t>: </a:t>
            </a:r>
            <a:r>
              <a:rPr lang="en-US" sz="1200" dirty="0" smtClean="0"/>
              <a:t>0.140 </a:t>
            </a:r>
            <a:r>
              <a:rPr lang="en-US" sz="1200" dirty="0" err="1" smtClean="0"/>
              <a:t>ms</a:t>
            </a:r>
            <a:r>
              <a:rPr lang="en-US" sz="1200" dirty="0" smtClean="0"/>
              <a:t> / (BIMF , band)</a:t>
            </a:r>
            <a:endParaRPr lang="en-US" sz="1200" dirty="0"/>
          </a:p>
        </p:txBody>
      </p:sp>
      <p:sp>
        <p:nvSpPr>
          <p:cNvPr id="22" name="Rectangle 21"/>
          <p:cNvSpPr/>
          <p:nvPr/>
        </p:nvSpPr>
        <p:spPr>
          <a:xfrm>
            <a:off x="628650" y="1443521"/>
            <a:ext cx="2057401" cy="1569660"/>
          </a:xfrm>
          <a:prstGeom prst="rect">
            <a:avLst/>
          </a:prstGeom>
          <a:solidFill>
            <a:schemeClr val="accent4">
              <a:lumMod val="60000"/>
              <a:lumOff val="40000"/>
            </a:schemeClr>
          </a:solidFill>
        </p:spPr>
        <p:txBody>
          <a:bodyPr wrap="square">
            <a:spAutoFit/>
          </a:bodyPr>
          <a:lstStyle/>
          <a:p>
            <a:r>
              <a:rPr lang="en-US" sz="1600" dirty="0" smtClean="0"/>
              <a:t>Individual  RGB components of the 2009 Station </a:t>
            </a:r>
            <a:r>
              <a:rPr lang="en-US" sz="1600" dirty="0"/>
              <a:t>Fire </a:t>
            </a:r>
            <a:r>
              <a:rPr lang="en-US" sz="1600" dirty="0" smtClean="0"/>
              <a:t>image with the 100</a:t>
            </a:r>
            <a:r>
              <a:rPr lang="en-US" sz="1600" baseline="30000" dirty="0" smtClean="0"/>
              <a:t>th</a:t>
            </a:r>
            <a:r>
              <a:rPr lang="en-US" sz="1600" dirty="0" smtClean="0"/>
              <a:t> order residual background removed</a:t>
            </a:r>
            <a:endParaRPr lang="en-US" sz="1600" dirty="0"/>
          </a:p>
        </p:txBody>
      </p:sp>
      <p:sp>
        <p:nvSpPr>
          <p:cNvPr id="23" name="Footer Placeholder 10"/>
          <p:cNvSpPr>
            <a:spLocks noGrp="1"/>
          </p:cNvSpPr>
          <p:nvPr>
            <p:ph type="ftr" sz="quarter" idx="11"/>
          </p:nvPr>
        </p:nvSpPr>
        <p:spPr/>
        <p:txBody>
          <a:bodyPr/>
          <a:lstStyle/>
          <a:p>
            <a:r>
              <a:rPr lang="en-US" dirty="0" smtClean="0">
                <a:solidFill>
                  <a:srgbClr val="FF0000"/>
                </a:solidFill>
              </a:rPr>
              <a:t>Syneren Proprietary</a:t>
            </a:r>
            <a:endParaRPr lang="en-US" dirty="0">
              <a:solidFill>
                <a:srgbClr val="FF0000"/>
              </a:solidFill>
            </a:endParaRPr>
          </a:p>
        </p:txBody>
      </p:sp>
    </p:spTree>
    <p:extLst>
      <p:ext uri="{BB962C8B-B14F-4D97-AF65-F5344CB8AC3E}">
        <p14:creationId xmlns:p14="http://schemas.microsoft.com/office/powerpoint/2010/main" val="3224507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85343"/>
            <a:ext cx="7886700" cy="837638"/>
          </a:xfrm>
        </p:spPr>
        <p:txBody>
          <a:bodyPr>
            <a:normAutofit/>
          </a:bodyPr>
          <a:lstStyle/>
          <a:p>
            <a:pPr algn="ctr"/>
            <a:r>
              <a:rPr lang="en-US" sz="3200" dirty="0" smtClean="0">
                <a:solidFill>
                  <a:schemeClr val="accent1">
                    <a:lumMod val="75000"/>
                  </a:schemeClr>
                </a:solidFill>
              </a:rPr>
              <a:t>Conclusions</a:t>
            </a:r>
            <a:endParaRPr lang="en-US" sz="3200" dirty="0">
              <a:solidFill>
                <a:schemeClr val="accent1">
                  <a:lumMod val="75000"/>
                </a:schemeClr>
              </a:solidFill>
            </a:endParaRPr>
          </a:p>
        </p:txBody>
      </p:sp>
      <p:sp>
        <p:nvSpPr>
          <p:cNvPr id="3" name="Content Placeholder 2"/>
          <p:cNvSpPr>
            <a:spLocks noGrp="1"/>
          </p:cNvSpPr>
          <p:nvPr>
            <p:ph idx="1"/>
          </p:nvPr>
        </p:nvSpPr>
        <p:spPr>
          <a:xfrm>
            <a:off x="481781" y="1640959"/>
            <a:ext cx="8337754" cy="4351338"/>
          </a:xfrm>
        </p:spPr>
        <p:txBody>
          <a:bodyPr>
            <a:normAutofit lnSpcReduction="10000"/>
          </a:bodyPr>
          <a:lstStyle/>
          <a:p>
            <a:r>
              <a:rPr lang="en-US" dirty="0" smtClean="0"/>
              <a:t>HHT2 analysis promises to enable </a:t>
            </a:r>
            <a:r>
              <a:rPr lang="en-US" b="1" dirty="0" smtClean="0"/>
              <a:t>accurate retrieval of AOD and SSA </a:t>
            </a:r>
            <a:r>
              <a:rPr lang="en-US" dirty="0" smtClean="0"/>
              <a:t>over complex terrains</a:t>
            </a:r>
          </a:p>
          <a:p>
            <a:r>
              <a:rPr lang="en-US" dirty="0" smtClean="0"/>
              <a:t>Since the HHT2 is scale invariant, radiative transfer properties of terrain can be </a:t>
            </a:r>
            <a:r>
              <a:rPr lang="en-US" b="1" dirty="0" smtClean="0"/>
              <a:t>measured and categorized according to textures  </a:t>
            </a:r>
            <a:r>
              <a:rPr lang="en-US" dirty="0" smtClean="0"/>
              <a:t>independently on linear size</a:t>
            </a:r>
          </a:p>
          <a:p>
            <a:r>
              <a:rPr lang="en-US" dirty="0" smtClean="0"/>
              <a:t>Improved </a:t>
            </a:r>
            <a:r>
              <a:rPr lang="en-US" b="1" dirty="0" smtClean="0"/>
              <a:t>separation of aerosol according to origin </a:t>
            </a:r>
            <a:r>
              <a:rPr lang="en-US" dirty="0" smtClean="0"/>
              <a:t>(e.g. PBL, source type, distant transport)</a:t>
            </a:r>
          </a:p>
          <a:p>
            <a:r>
              <a:rPr lang="en-US" dirty="0" smtClean="0"/>
              <a:t>TOA observations </a:t>
            </a:r>
            <a:r>
              <a:rPr lang="en-US" b="1" dirty="0" smtClean="0"/>
              <a:t>could forecast </a:t>
            </a:r>
            <a:r>
              <a:rPr lang="en-US" dirty="0" smtClean="0"/>
              <a:t>radiative </a:t>
            </a:r>
            <a:r>
              <a:rPr lang="en-US" dirty="0"/>
              <a:t>field </a:t>
            </a:r>
            <a:r>
              <a:rPr lang="en-US" dirty="0" smtClean="0"/>
              <a:t>on </a:t>
            </a:r>
            <a:r>
              <a:rPr lang="en-US" dirty="0"/>
              <a:t>the </a:t>
            </a:r>
            <a:r>
              <a:rPr lang="en-US" dirty="0" smtClean="0"/>
              <a:t>ground</a:t>
            </a:r>
            <a:endParaRPr lang="en-US" dirty="0"/>
          </a:p>
          <a:p>
            <a:r>
              <a:rPr lang="en-US" b="1" dirty="0" smtClean="0"/>
              <a:t>Enhanced</a:t>
            </a:r>
            <a:r>
              <a:rPr lang="en-US" dirty="0" smtClean="0"/>
              <a:t> </a:t>
            </a:r>
            <a:r>
              <a:rPr lang="en-US" b="1" dirty="0" smtClean="0"/>
              <a:t>spatial resolution </a:t>
            </a:r>
            <a:r>
              <a:rPr lang="en-US" dirty="0" smtClean="0"/>
              <a:t>improves forecast and modelling</a:t>
            </a:r>
          </a:p>
          <a:p>
            <a:r>
              <a:rPr lang="en-US" dirty="0" smtClean="0"/>
              <a:t>Radiative transfer retrieval have </a:t>
            </a:r>
            <a:r>
              <a:rPr lang="en-US" b="1" dirty="0" smtClean="0"/>
              <a:t>lesser dependent </a:t>
            </a:r>
            <a:r>
              <a:rPr lang="en-US" dirty="0" smtClean="0"/>
              <a:t>on optical resolution and instrumental properties</a:t>
            </a:r>
          </a:p>
          <a:p>
            <a:r>
              <a:rPr lang="en-US" dirty="0" smtClean="0"/>
              <a:t>Accuracy of comparisons of AOD and SSA determined with different instruments can increase</a:t>
            </a:r>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366712" y="332351"/>
            <a:ext cx="1552575" cy="520700"/>
          </a:xfrm>
          <a:prstGeom prst="rect">
            <a:avLst/>
          </a:prstGeom>
        </p:spPr>
      </p:pic>
      <p:sp>
        <p:nvSpPr>
          <p:cNvPr id="5" name="Date Placeholder 4"/>
          <p:cNvSpPr>
            <a:spLocks noGrp="1"/>
          </p:cNvSpPr>
          <p:nvPr>
            <p:ph type="dt" sz="half" idx="10"/>
          </p:nvPr>
        </p:nvSpPr>
        <p:spPr/>
        <p:txBody>
          <a:bodyPr/>
          <a:lstStyle/>
          <a:p>
            <a:fld id="{2444ADD4-7EEB-419B-929F-75CC20AD8EAC}" type="datetime1">
              <a:rPr lang="en-US" smtClean="0"/>
              <a:t>6/8/2015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9672EC-DB00-48B2-B81C-FD2577024042}" type="slidenum">
              <a:rPr lang="en-US" smtClean="0"/>
              <a:t>11</a:t>
            </a:fld>
            <a:endParaRPr lang="en-US"/>
          </a:p>
        </p:txBody>
      </p:sp>
      <p:sp>
        <p:nvSpPr>
          <p:cNvPr id="8" name="TextBox 7"/>
          <p:cNvSpPr txBox="1"/>
          <p:nvPr/>
        </p:nvSpPr>
        <p:spPr>
          <a:xfrm>
            <a:off x="481781" y="6010275"/>
            <a:ext cx="8259095" cy="369332"/>
          </a:xfrm>
          <a:prstGeom prst="rect">
            <a:avLst/>
          </a:prstGeom>
          <a:solidFill>
            <a:srgbClr val="0070C0"/>
          </a:solidFill>
        </p:spPr>
        <p:txBody>
          <a:bodyPr wrap="square" rtlCol="0">
            <a:spAutoFit/>
          </a:bodyPr>
          <a:lstStyle/>
          <a:p>
            <a:pPr algn="ctr"/>
            <a:r>
              <a:rPr lang="en-US" dirty="0">
                <a:solidFill>
                  <a:srgbClr val="FFFF00"/>
                </a:solidFill>
              </a:rPr>
              <a:t>HHT2 </a:t>
            </a:r>
            <a:r>
              <a:rPr lang="en-US" dirty="0" smtClean="0">
                <a:solidFill>
                  <a:srgbClr val="FFFF00"/>
                </a:solidFill>
              </a:rPr>
              <a:t>Enables </a:t>
            </a:r>
            <a:r>
              <a:rPr lang="en-US" dirty="0" smtClean="0">
                <a:solidFill>
                  <a:srgbClr val="FFFF00"/>
                </a:solidFill>
              </a:rPr>
              <a:t>to </a:t>
            </a:r>
            <a:r>
              <a:rPr lang="en-US" dirty="0" smtClean="0">
                <a:solidFill>
                  <a:srgbClr val="FFFF00"/>
                </a:solidFill>
              </a:rPr>
              <a:t>Classify Surface Types </a:t>
            </a:r>
            <a:r>
              <a:rPr lang="en-US" dirty="0" smtClean="0">
                <a:solidFill>
                  <a:srgbClr val="FFFF00"/>
                </a:solidFill>
              </a:rPr>
              <a:t>by </a:t>
            </a:r>
            <a:r>
              <a:rPr lang="en-US" dirty="0" smtClean="0">
                <a:solidFill>
                  <a:srgbClr val="FFFF00"/>
                </a:solidFill>
              </a:rPr>
              <a:t>Their Radiative Properties</a:t>
            </a:r>
            <a:endParaRPr lang="en-US" dirty="0">
              <a:solidFill>
                <a:srgbClr val="FFFF00"/>
              </a:solidFill>
            </a:endParaRPr>
          </a:p>
        </p:txBody>
      </p:sp>
    </p:spTree>
    <p:extLst>
      <p:ext uri="{BB962C8B-B14F-4D97-AF65-F5344CB8AC3E}">
        <p14:creationId xmlns:p14="http://schemas.microsoft.com/office/powerpoint/2010/main" val="28625494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1424</TotalTime>
  <Words>868</Words>
  <Application>Microsoft Office PowerPoint</Application>
  <PresentationFormat>On-screen Show (4:3)</PresentationFormat>
  <Paragraphs>136</Paragraphs>
  <Slides>11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Cambria Math</vt:lpstr>
      <vt:lpstr>Office Theme</vt:lpstr>
      <vt:lpstr>Aerosol Detection and the  Hilbert Huang Transform in 2D </vt:lpstr>
      <vt:lpstr>Outline</vt:lpstr>
      <vt:lpstr>Aerosol Observations Over Land</vt:lpstr>
      <vt:lpstr>Surface Reflectance and Aerosols Detection</vt:lpstr>
      <vt:lpstr>Hilbert Huang Transform in 2 D (HHT2)</vt:lpstr>
      <vt:lpstr>Hilbert Huang Transform in 2D - Example</vt:lpstr>
      <vt:lpstr>Examples of Hilbert Huang Transform in 2D</vt:lpstr>
      <vt:lpstr>Filtering TOA Radiances with HHT2</vt:lpstr>
      <vt:lpstr>TOA Radiances of the 2009 Station Fire</vt:lpstr>
      <vt:lpstr>Decomposition of Fires, Clouds and Surface</vt:lpstr>
      <vt:lpstr>Conclusions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Coletti</dc:creator>
  <cp:lastModifiedBy>Alex Coletti</cp:lastModifiedBy>
  <cp:revision>132</cp:revision>
  <dcterms:created xsi:type="dcterms:W3CDTF">2015-06-02T16:20:47Z</dcterms:created>
  <dcterms:modified xsi:type="dcterms:W3CDTF">2015-06-08T19:21:57Z</dcterms:modified>
</cp:coreProperties>
</file>