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6" r:id="rId4"/>
  </p:sldMasterIdLst>
  <p:notesMasterIdLst>
    <p:notesMasterId r:id="rId22"/>
  </p:notesMasterIdLst>
  <p:handoutMasterIdLst>
    <p:handoutMasterId r:id="rId23"/>
  </p:handoutMasterIdLst>
  <p:sldIdLst>
    <p:sldId id="407" r:id="rId5"/>
    <p:sldId id="404" r:id="rId6"/>
    <p:sldId id="405" r:id="rId7"/>
    <p:sldId id="398" r:id="rId8"/>
    <p:sldId id="399" r:id="rId9"/>
    <p:sldId id="403" r:id="rId10"/>
    <p:sldId id="410" r:id="rId11"/>
    <p:sldId id="400" r:id="rId12"/>
    <p:sldId id="392" r:id="rId13"/>
    <p:sldId id="395" r:id="rId14"/>
    <p:sldId id="397" r:id="rId15"/>
    <p:sldId id="388" r:id="rId16"/>
    <p:sldId id="383" r:id="rId17"/>
    <p:sldId id="409" r:id="rId18"/>
    <p:sldId id="363" r:id="rId19"/>
    <p:sldId id="401" r:id="rId20"/>
    <p:sldId id="369" r:id="rId21"/>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n, Casper" initials="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C566"/>
    <a:srgbClr val="FFCB63"/>
    <a:srgbClr val="FA6876"/>
    <a:srgbClr val="FF0000"/>
    <a:srgbClr val="4D4D4D"/>
    <a:srgbClr val="FFFFFF"/>
    <a:srgbClr val="001D57"/>
    <a:srgbClr val="0025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95" autoAdjust="0"/>
    <p:restoredTop sz="84769" autoAdjust="0"/>
  </p:normalViewPr>
  <p:slideViewPr>
    <p:cSldViewPr>
      <p:cViewPr varScale="1">
        <p:scale>
          <a:sx n="95" d="100"/>
          <a:sy n="95" d="100"/>
        </p:scale>
        <p:origin x="5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0"/>
            <a:ext cx="3026622" cy="463550"/>
          </a:xfrm>
          <a:prstGeom prst="rect">
            <a:avLst/>
          </a:prstGeom>
          <a:noFill/>
          <a:ln w="9525">
            <a:noFill/>
            <a:miter lim="800000"/>
            <a:headEnd/>
            <a:tailEnd/>
          </a:ln>
        </p:spPr>
        <p:txBody>
          <a:bodyPr vert="horz" wrap="square" lIns="92928" tIns="46464" rIns="92928" bIns="46464" numCol="1" anchor="t" anchorCtr="0" compatLnSpc="1">
            <a:prstTxWarp prst="textNoShape">
              <a:avLst/>
            </a:prstTxWarp>
          </a:bodyPr>
          <a:lstStyle>
            <a:lvl1pPr defTabSz="930275">
              <a:defRPr sz="1200" smtClean="0"/>
            </a:lvl1pPr>
          </a:lstStyle>
          <a:p>
            <a:pPr>
              <a:defRPr/>
            </a:pPr>
            <a:endParaRPr lang="en-US"/>
          </a:p>
        </p:txBody>
      </p:sp>
      <p:sp>
        <p:nvSpPr>
          <p:cNvPr id="8195" name="Rectangle 3"/>
          <p:cNvSpPr>
            <a:spLocks noGrp="1" noChangeArrowheads="1"/>
          </p:cNvSpPr>
          <p:nvPr>
            <p:ph type="dt" sz="quarter" idx="1"/>
          </p:nvPr>
        </p:nvSpPr>
        <p:spPr bwMode="auto">
          <a:xfrm>
            <a:off x="3958378" y="0"/>
            <a:ext cx="3026622" cy="463550"/>
          </a:xfrm>
          <a:prstGeom prst="rect">
            <a:avLst/>
          </a:prstGeom>
          <a:noFill/>
          <a:ln w="9525">
            <a:noFill/>
            <a:miter lim="800000"/>
            <a:headEnd/>
            <a:tailEnd/>
          </a:ln>
        </p:spPr>
        <p:txBody>
          <a:bodyPr vert="horz" wrap="square" lIns="92928" tIns="46464" rIns="92928" bIns="46464" numCol="1" anchor="t" anchorCtr="0" compatLnSpc="1">
            <a:prstTxWarp prst="textNoShape">
              <a:avLst/>
            </a:prstTxWarp>
          </a:bodyPr>
          <a:lstStyle>
            <a:lvl1pPr algn="r" defTabSz="930275">
              <a:defRPr sz="1200" smtClean="0"/>
            </a:lvl1pPr>
          </a:lstStyle>
          <a:p>
            <a:pPr>
              <a:defRPr/>
            </a:pPr>
            <a:endParaRPr lang="en-US"/>
          </a:p>
        </p:txBody>
      </p:sp>
      <p:sp>
        <p:nvSpPr>
          <p:cNvPr id="8196" name="Rectangle 4"/>
          <p:cNvSpPr>
            <a:spLocks noGrp="1" noChangeArrowheads="1"/>
          </p:cNvSpPr>
          <p:nvPr>
            <p:ph type="ftr" sz="quarter" idx="2"/>
          </p:nvPr>
        </p:nvSpPr>
        <p:spPr bwMode="auto">
          <a:xfrm>
            <a:off x="1" y="8820150"/>
            <a:ext cx="3026622" cy="463550"/>
          </a:xfrm>
          <a:prstGeom prst="rect">
            <a:avLst/>
          </a:prstGeom>
          <a:noFill/>
          <a:ln w="9525">
            <a:noFill/>
            <a:miter lim="800000"/>
            <a:headEnd/>
            <a:tailEnd/>
          </a:ln>
        </p:spPr>
        <p:txBody>
          <a:bodyPr vert="horz" wrap="square" lIns="92928" tIns="46464" rIns="92928" bIns="46464" numCol="1" anchor="b" anchorCtr="0" compatLnSpc="1">
            <a:prstTxWarp prst="textNoShape">
              <a:avLst/>
            </a:prstTxWarp>
          </a:bodyPr>
          <a:lstStyle>
            <a:lvl1pPr defTabSz="930275">
              <a:defRPr sz="1200" smtClean="0"/>
            </a:lvl1pPr>
          </a:lstStyle>
          <a:p>
            <a:pPr>
              <a:defRPr/>
            </a:pPr>
            <a:endParaRPr lang="en-US"/>
          </a:p>
        </p:txBody>
      </p:sp>
      <p:sp>
        <p:nvSpPr>
          <p:cNvPr id="8197" name="Rectangle 5"/>
          <p:cNvSpPr>
            <a:spLocks noGrp="1" noChangeArrowheads="1"/>
          </p:cNvSpPr>
          <p:nvPr>
            <p:ph type="sldNum" sz="quarter" idx="3"/>
          </p:nvPr>
        </p:nvSpPr>
        <p:spPr bwMode="auto">
          <a:xfrm>
            <a:off x="3958378" y="8820150"/>
            <a:ext cx="3026622" cy="463550"/>
          </a:xfrm>
          <a:prstGeom prst="rect">
            <a:avLst/>
          </a:prstGeom>
          <a:noFill/>
          <a:ln w="9525">
            <a:noFill/>
            <a:miter lim="800000"/>
            <a:headEnd/>
            <a:tailEnd/>
          </a:ln>
        </p:spPr>
        <p:txBody>
          <a:bodyPr vert="horz" wrap="square" lIns="92928" tIns="46464" rIns="92928" bIns="46464" numCol="1" anchor="b" anchorCtr="0" compatLnSpc="1">
            <a:prstTxWarp prst="textNoShape">
              <a:avLst/>
            </a:prstTxWarp>
          </a:bodyPr>
          <a:lstStyle>
            <a:lvl1pPr algn="r" defTabSz="930275">
              <a:defRPr sz="1200" smtClean="0"/>
            </a:lvl1pPr>
          </a:lstStyle>
          <a:p>
            <a:pPr>
              <a:defRPr/>
            </a:pPr>
            <a:fld id="{C2C68CD7-4969-40BA-BD38-F2FD70F64CF5}" type="slidenum">
              <a:rPr lang="en-US"/>
              <a:pPr>
                <a:defRPr/>
              </a:pPr>
              <a:t>‹#›</a:t>
            </a:fld>
            <a:endParaRPr lang="en-US"/>
          </a:p>
        </p:txBody>
      </p:sp>
    </p:spTree>
    <p:extLst>
      <p:ext uri="{BB962C8B-B14F-4D97-AF65-F5344CB8AC3E}">
        <p14:creationId xmlns:p14="http://schemas.microsoft.com/office/powerpoint/2010/main" val="72494945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3026622" cy="463550"/>
          </a:xfrm>
          <a:prstGeom prst="rect">
            <a:avLst/>
          </a:prstGeom>
          <a:noFill/>
          <a:ln w="9525">
            <a:noFill/>
            <a:miter lim="800000"/>
            <a:headEnd/>
            <a:tailEnd/>
          </a:ln>
        </p:spPr>
        <p:txBody>
          <a:bodyPr vert="horz" wrap="square" lIns="92928" tIns="46464" rIns="92928" bIns="46464" numCol="1" anchor="t" anchorCtr="0" compatLnSpc="1">
            <a:prstTxWarp prst="textNoShape">
              <a:avLst/>
            </a:prstTxWarp>
          </a:bodyPr>
          <a:lstStyle>
            <a:lvl1pPr defTabSz="930275">
              <a:defRPr sz="1200" smtClean="0"/>
            </a:lvl1pPr>
          </a:lstStyle>
          <a:p>
            <a:pPr>
              <a:defRPr/>
            </a:pPr>
            <a:endParaRPr lang="en-US"/>
          </a:p>
        </p:txBody>
      </p:sp>
      <p:sp>
        <p:nvSpPr>
          <p:cNvPr id="4099" name="Rectangle 3"/>
          <p:cNvSpPr>
            <a:spLocks noGrp="1" noChangeArrowheads="1"/>
          </p:cNvSpPr>
          <p:nvPr>
            <p:ph type="dt" idx="1"/>
          </p:nvPr>
        </p:nvSpPr>
        <p:spPr bwMode="auto">
          <a:xfrm>
            <a:off x="3958378" y="0"/>
            <a:ext cx="3026622" cy="463550"/>
          </a:xfrm>
          <a:prstGeom prst="rect">
            <a:avLst/>
          </a:prstGeom>
          <a:noFill/>
          <a:ln w="9525">
            <a:noFill/>
            <a:miter lim="800000"/>
            <a:headEnd/>
            <a:tailEnd/>
          </a:ln>
        </p:spPr>
        <p:txBody>
          <a:bodyPr vert="horz" wrap="square" lIns="92928" tIns="46464" rIns="92928" bIns="46464" numCol="1" anchor="t" anchorCtr="0" compatLnSpc="1">
            <a:prstTxWarp prst="textNoShape">
              <a:avLst/>
            </a:prstTxWarp>
          </a:bodyPr>
          <a:lstStyle>
            <a:lvl1pPr algn="r" defTabSz="930275">
              <a:defRPr sz="1200" smtClean="0"/>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1756" y="4410076"/>
            <a:ext cx="5121488" cy="4176713"/>
          </a:xfrm>
          <a:prstGeom prst="rect">
            <a:avLst/>
          </a:prstGeom>
          <a:noFill/>
          <a:ln w="9525">
            <a:noFill/>
            <a:miter lim="800000"/>
            <a:headEnd/>
            <a:tailEnd/>
          </a:ln>
        </p:spPr>
        <p:txBody>
          <a:bodyPr vert="horz" wrap="square" lIns="92928" tIns="46464" rIns="92928" bIns="4646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1" y="8820150"/>
            <a:ext cx="3026622" cy="463550"/>
          </a:xfrm>
          <a:prstGeom prst="rect">
            <a:avLst/>
          </a:prstGeom>
          <a:noFill/>
          <a:ln w="9525">
            <a:noFill/>
            <a:miter lim="800000"/>
            <a:headEnd/>
            <a:tailEnd/>
          </a:ln>
        </p:spPr>
        <p:txBody>
          <a:bodyPr vert="horz" wrap="square" lIns="92928" tIns="46464" rIns="92928" bIns="46464" numCol="1" anchor="b" anchorCtr="0" compatLnSpc="1">
            <a:prstTxWarp prst="textNoShape">
              <a:avLst/>
            </a:prstTxWarp>
          </a:bodyPr>
          <a:lstStyle>
            <a:lvl1pPr defTabSz="930275">
              <a:defRPr sz="1200" smtClean="0"/>
            </a:lvl1pPr>
          </a:lstStyle>
          <a:p>
            <a:pPr>
              <a:defRPr/>
            </a:pPr>
            <a:endParaRPr lang="en-US"/>
          </a:p>
        </p:txBody>
      </p:sp>
      <p:sp>
        <p:nvSpPr>
          <p:cNvPr id="4103" name="Rectangle 7"/>
          <p:cNvSpPr>
            <a:spLocks noGrp="1" noChangeArrowheads="1"/>
          </p:cNvSpPr>
          <p:nvPr>
            <p:ph type="sldNum" sz="quarter" idx="5"/>
          </p:nvPr>
        </p:nvSpPr>
        <p:spPr bwMode="auto">
          <a:xfrm>
            <a:off x="3958378" y="8820150"/>
            <a:ext cx="3026622" cy="463550"/>
          </a:xfrm>
          <a:prstGeom prst="rect">
            <a:avLst/>
          </a:prstGeom>
          <a:noFill/>
          <a:ln w="9525">
            <a:noFill/>
            <a:miter lim="800000"/>
            <a:headEnd/>
            <a:tailEnd/>
          </a:ln>
        </p:spPr>
        <p:txBody>
          <a:bodyPr vert="horz" wrap="square" lIns="92928" tIns="46464" rIns="92928" bIns="46464" numCol="1" anchor="b" anchorCtr="0" compatLnSpc="1">
            <a:prstTxWarp prst="textNoShape">
              <a:avLst/>
            </a:prstTxWarp>
          </a:bodyPr>
          <a:lstStyle>
            <a:lvl1pPr algn="r" defTabSz="930275">
              <a:defRPr sz="1200" smtClean="0"/>
            </a:lvl1pPr>
          </a:lstStyle>
          <a:p>
            <a:pPr>
              <a:defRPr/>
            </a:pPr>
            <a:fld id="{2C5501E6-4708-4D4A-BC77-67368E31478B}" type="slidenum">
              <a:rPr lang="en-US"/>
              <a:pPr>
                <a:defRPr/>
              </a:pPr>
              <a:t>‹#›</a:t>
            </a:fld>
            <a:endParaRPr lang="en-US"/>
          </a:p>
        </p:txBody>
      </p:sp>
    </p:spTree>
    <p:extLst>
      <p:ext uri="{BB962C8B-B14F-4D97-AF65-F5344CB8AC3E}">
        <p14:creationId xmlns:p14="http://schemas.microsoft.com/office/powerpoint/2010/main" val="78167631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nrc.gov/reading-rm/basic-ref/teachers/03.pdf" TargetMode="External"/><Relationship Id="rId7" Type="http://schemas.openxmlformats.org/officeDocument/2006/relationships/hyperlink" Target="http://www.exeloncorp.com/powerplants/peachbottom/Pages/profile.aspx"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netfiles.uiuc.edu/mragheb/www/NPRE%20457%20CSE%20462%20Safety%20Analysis%20of%20Nuclear%20Reactor%20Systems/Containment%20Structures.pdf" TargetMode="External"/><Relationship Id="rId5" Type="http://schemas.openxmlformats.org/officeDocument/2006/relationships/hyperlink" Target="http://pbadupws.nrc.gov/docs/ML0230/ML023010606.pdf" TargetMode="External"/><Relationship Id="rId4" Type="http://schemas.openxmlformats.org/officeDocument/2006/relationships/hyperlink" Target="http://en.wikipedia.org/wiki/Peach_Bottom_Nuclear_Generating_Statio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freedomscientific.com/products/fs/jaws-product-page.asp"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gwmicro.com/Window-Eyes/" TargetMode="External"/><Relationship Id="rId5" Type="http://schemas.openxmlformats.org/officeDocument/2006/relationships/hyperlink" Target="http://www.yourdolphin.com/productdetail.asp?id=1" TargetMode="External"/><Relationship Id="rId4" Type="http://schemas.openxmlformats.org/officeDocument/2006/relationships/hyperlink" Target="http://www.freedomscientific.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information on this cover page</a:t>
            </a:r>
            <a:r>
              <a:rPr lang="en-US" baseline="0" dirty="0" smtClean="0"/>
              <a:t> </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 charset="-128"/>
                <a:cs typeface="+mn-cs"/>
              </a:rPr>
              <a:t>Syed got his PhD major at Penn State, mechanical engineering (thermal sciences, two-phase flow and heat transfer).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 charset="-128"/>
                <a:cs typeface="+mn-cs"/>
              </a:rPr>
              <a:t>He was also a post-doctoral research at the University of Maryland (College Park) for 3.5 year and</a:t>
            </a:r>
            <a:r>
              <a:rPr lang="en-US" sz="1200" kern="1200" baseline="0" dirty="0" smtClean="0">
                <a:solidFill>
                  <a:schemeClr val="tx1"/>
                </a:solidFill>
                <a:effectLst/>
                <a:latin typeface="Arial" charset="0"/>
                <a:ea typeface="ＭＳ Ｐゴシック" pitchFamily="1" charset="-128"/>
                <a:cs typeface="+mn-cs"/>
              </a:rPr>
              <a:t> </a:t>
            </a:r>
            <a:r>
              <a:rPr lang="en-US" sz="1200" kern="1200" dirty="0" smtClean="0">
                <a:solidFill>
                  <a:schemeClr val="tx1"/>
                </a:solidFill>
                <a:effectLst/>
                <a:latin typeface="Arial" charset="0"/>
                <a:ea typeface="ＭＳ Ｐゴシック" pitchFamily="1" charset="-128"/>
                <a:cs typeface="+mn-cs"/>
              </a:rPr>
              <a:t>visiting faculty at Georgia Tech for five years. </a:t>
            </a:r>
          </a:p>
          <a:p>
            <a:endParaRPr lang="en-US" b="1" dirty="0" smtClean="0"/>
          </a:p>
          <a:p>
            <a:r>
              <a:rPr lang="en-US" dirty="0" smtClean="0"/>
              <a:t>Key words are: Habitability and Control Room </a:t>
            </a:r>
          </a:p>
          <a:p>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a:t>
            </a:fld>
            <a:endParaRPr lang="en-US"/>
          </a:p>
        </p:txBody>
      </p:sp>
    </p:spTree>
    <p:extLst>
      <p:ext uri="{BB962C8B-B14F-4D97-AF65-F5344CB8AC3E}">
        <p14:creationId xmlns:p14="http://schemas.microsoft.com/office/powerpoint/2010/main" val="1389332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https://carlwillis.wordpress.com/tag/control-room/</a:t>
            </a:r>
          </a:p>
          <a:p>
            <a:endParaRPr lang="en-US" dirty="0" smtClean="0"/>
          </a:p>
          <a:p>
            <a:r>
              <a:rPr lang="en-US" dirty="0" smtClean="0">
                <a:effectLst/>
              </a:rPr>
              <a:t>The two </a:t>
            </a:r>
            <a:r>
              <a:rPr lang="en-US" dirty="0" smtClean="0">
                <a:effectLst/>
                <a:hlinkClick r:id="rId3"/>
              </a:rPr>
              <a:t>boiling water reactors</a:t>
            </a:r>
            <a:r>
              <a:rPr lang="en-US" dirty="0" smtClean="0">
                <a:effectLst/>
              </a:rPr>
              <a:t> at </a:t>
            </a:r>
            <a:r>
              <a:rPr lang="en-US" dirty="0" smtClean="0">
                <a:effectLst/>
                <a:hlinkClick r:id="rId4"/>
              </a:rPr>
              <a:t>Peach Bottom Atomic Power Station</a:t>
            </a:r>
            <a:r>
              <a:rPr lang="en-US" dirty="0" smtClean="0">
                <a:effectLst/>
              </a:rPr>
              <a:t> are of the </a:t>
            </a:r>
            <a:r>
              <a:rPr lang="en-US" dirty="0" smtClean="0">
                <a:effectLst/>
                <a:hlinkClick r:id="rId5"/>
              </a:rPr>
              <a:t>BWR/4 product line</a:t>
            </a:r>
            <a:r>
              <a:rPr lang="en-US" dirty="0" smtClean="0">
                <a:effectLst/>
              </a:rPr>
              <a:t> from General Electric and are housed in Mark I (“lightbulb”) </a:t>
            </a:r>
            <a:r>
              <a:rPr lang="en-US" dirty="0" smtClean="0">
                <a:effectLst/>
                <a:hlinkClick r:id="rId6"/>
              </a:rPr>
              <a:t>containments</a:t>
            </a:r>
            <a:r>
              <a:rPr lang="en-US" dirty="0" smtClean="0">
                <a:effectLst/>
              </a:rPr>
              <a:t>.  They share a common turbine building and a common control room.  Electrical output is about 1200 MW each, leaving the station at a respectable 500 kV to feed the power-hungry metropolitan areas of the northeastern United States. Nuclear power plants have understandably committed unprecedented attention to safety and security in the last decade or so.  An unfortunate side effect has been that those of us who don’t work in these facilities have scant resources to help wrap our heads around their scale, layout, equipment, and operations.  With that in mind, I’m profoundly grateful to </a:t>
            </a:r>
            <a:r>
              <a:rPr lang="en-US" dirty="0" smtClean="0">
                <a:effectLst/>
                <a:hlinkClick r:id="rId7"/>
              </a:rPr>
              <a:t>Exelon Corporation’s</a:t>
            </a:r>
            <a:r>
              <a:rPr lang="en-US" dirty="0" smtClean="0">
                <a:effectLst/>
              </a:rPr>
              <a:t> Peach Bottom staff, and in particular Jim </a:t>
            </a:r>
            <a:r>
              <a:rPr lang="en-US" dirty="0" err="1" smtClean="0">
                <a:effectLst/>
              </a:rPr>
              <a:t>Kovalchick</a:t>
            </a:r>
            <a:r>
              <a:rPr lang="en-US" dirty="0" smtClean="0">
                <a:effectLst/>
              </a:rPr>
              <a:t>, director of security, for allowing the comprehensive tour on which these photos were taken in April 2012.</a:t>
            </a:r>
          </a:p>
          <a:p>
            <a:endParaRPr lang="en-US" dirty="0"/>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5501E6-4708-4D4A-BC77-67368E31478B}" type="slidenum">
              <a:rPr lang="en-US" smtClean="0"/>
              <a:pPr>
                <a:defRPr/>
              </a:pPr>
              <a:t>2</a:t>
            </a:fld>
            <a:endParaRPr lang="en-US"/>
          </a:p>
        </p:txBody>
      </p:sp>
    </p:spTree>
    <p:extLst>
      <p:ext uri="{BB962C8B-B14F-4D97-AF65-F5344CB8AC3E}">
        <p14:creationId xmlns:p14="http://schemas.microsoft.com/office/powerpoint/2010/main" val="2920103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sz="1600" kern="1200" dirty="0" smtClean="0">
                <a:solidFill>
                  <a:schemeClr val="tx1"/>
                </a:solidFill>
                <a:effectLst/>
                <a:latin typeface="Arial" charset="0"/>
                <a:ea typeface="ＭＳ Ｐゴシック" pitchFamily="1" charset="-128"/>
                <a:cs typeface="+mn-cs"/>
              </a:rPr>
              <a:t>Clearly state what problem you’re trying to solve that is of interest to meteorologists.</a:t>
            </a:r>
          </a:p>
          <a:p>
            <a:pPr lvl="1" eaLnBrk="1" hangingPunct="1"/>
            <a:endParaRPr lang="en-US" sz="1600" b="0" i="0" u="none" strike="noStrike" kern="1200" baseline="0" dirty="0" smtClean="0">
              <a:solidFill>
                <a:schemeClr val="tx1"/>
              </a:solidFill>
              <a:latin typeface="Arial" charset="0"/>
              <a:ea typeface="ＭＳ Ｐゴシック" pitchFamily="1" charset="-128"/>
              <a:cs typeface="+mn-cs"/>
            </a:endParaRPr>
          </a:p>
          <a:p>
            <a:pPr lvl="1" eaLnBrk="1" hangingPunct="1"/>
            <a:r>
              <a:rPr lang="en-US" sz="1600" b="0" i="0" u="none" strike="noStrike" kern="1200" baseline="0" dirty="0" smtClean="0">
                <a:solidFill>
                  <a:schemeClr val="tx1"/>
                </a:solidFill>
                <a:latin typeface="Arial" charset="0"/>
                <a:ea typeface="ＭＳ Ｐゴシック" pitchFamily="1" charset="-128"/>
                <a:cs typeface="+mn-cs"/>
              </a:rPr>
              <a:t>HABIT code also has many of these equations…. However the source terms’ initialization and boundary conditions are not so complex and complicated. </a:t>
            </a:r>
          </a:p>
          <a:p>
            <a:pPr lvl="1" eaLnBrk="1" hangingPunct="1"/>
            <a:endParaRPr lang="en-US" sz="1600" b="0" i="0" u="none" strike="noStrike" kern="1200" baseline="0" dirty="0" smtClean="0">
              <a:solidFill>
                <a:schemeClr val="tx1"/>
              </a:solidFill>
              <a:latin typeface="Arial" charset="0"/>
              <a:ea typeface="ＭＳ Ｐゴシック" pitchFamily="1" charset="-128"/>
              <a:cs typeface="+mn-cs"/>
            </a:endParaRPr>
          </a:p>
          <a:p>
            <a:pPr lvl="1" eaLnBrk="1" hangingPunct="1"/>
            <a:r>
              <a:rPr lang="en-US" sz="1600" b="0" i="0" u="none" strike="noStrike" kern="1200" baseline="0" dirty="0" smtClean="0">
                <a:solidFill>
                  <a:schemeClr val="tx1"/>
                </a:solidFill>
                <a:latin typeface="Arial" charset="0"/>
                <a:ea typeface="ＭＳ Ｐゴシック" pitchFamily="1" charset="-128"/>
                <a:cs typeface="+mn-cs"/>
              </a:rPr>
              <a:t>“You can’t get something for nothing”</a:t>
            </a:r>
          </a:p>
          <a:p>
            <a:pPr lvl="1" eaLnBrk="1" hangingPunct="1"/>
            <a:endParaRPr lang="en-US" dirty="0" smtClean="0">
              <a:ea typeface="ＭＳ Ｐゴシック" pitchFamily="34" charset="-128"/>
            </a:endParaRPr>
          </a:p>
          <a:p>
            <a:pPr lvl="1" eaLnBrk="1" hangingPunct="1"/>
            <a:r>
              <a:rPr lang="en-US" dirty="0" smtClean="0">
                <a:ea typeface="ＭＳ Ｐゴシック" pitchFamily="34" charset="-128"/>
              </a:rPr>
              <a:t>“ɸ” is volume density of stuff. </a:t>
            </a:r>
          </a:p>
          <a:p>
            <a:pPr lvl="1" eaLnBrk="1" hangingPunct="1"/>
            <a:r>
              <a:rPr lang="en-US" dirty="0" smtClean="0">
                <a:ea typeface="ＭＳ Ｐゴシック" pitchFamily="34" charset="-128"/>
              </a:rPr>
              <a:t>H is a source or sink.</a:t>
            </a:r>
          </a:p>
          <a:p>
            <a:pPr lvl="1" eaLnBrk="1" hangingPunct="1"/>
            <a:r>
              <a:rPr lang="en-US" dirty="0" smtClean="0">
                <a:ea typeface="ＭＳ Ｐゴシック" pitchFamily="34" charset="-128"/>
              </a:rPr>
              <a:t>F is the flux of</a:t>
            </a:r>
            <a:r>
              <a:rPr lang="en-US" baseline="0" dirty="0" smtClean="0">
                <a:ea typeface="ＭＳ Ｐゴシック" pitchFamily="34" charset="-128"/>
              </a:rPr>
              <a:t> </a:t>
            </a:r>
            <a:r>
              <a:rPr lang="en-US" dirty="0" smtClean="0">
                <a:ea typeface="ＭＳ Ｐゴシック" pitchFamily="34" charset="-128"/>
              </a:rPr>
              <a:t>ɸ in the absence.  </a:t>
            </a:r>
          </a:p>
          <a:p>
            <a:pPr lvl="1" eaLnBrk="1" hangingPunct="1"/>
            <a:endParaRPr lang="en-US" dirty="0" smtClean="0">
              <a:ea typeface="ＭＳ Ｐゴシック" pitchFamily="34" charset="-128"/>
            </a:endParaRPr>
          </a:p>
          <a:p>
            <a:pPr lvl="1" eaLnBrk="1" hangingPunct="1"/>
            <a:r>
              <a:rPr lang="en-US" dirty="0" smtClean="0">
                <a:ea typeface="ＭＳ Ｐゴシック" pitchFamily="34" charset="-128"/>
              </a:rPr>
              <a:t>Newton Law, Fick’s Law and Bernoulli Law.   </a:t>
            </a: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3</a:t>
            </a:fld>
            <a:endParaRPr lang="en-US" sz="1200" smtClean="0"/>
          </a:p>
        </p:txBody>
      </p:sp>
    </p:spTree>
    <p:extLst>
      <p:ext uri="{BB962C8B-B14F-4D97-AF65-F5344CB8AC3E}">
        <p14:creationId xmlns:p14="http://schemas.microsoft.com/office/powerpoint/2010/main" val="331904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EXTRAN was developed by </a:t>
            </a:r>
            <a:r>
              <a:rPr lang="en-US" b="1" dirty="0" smtClean="0"/>
              <a:t>J. V. </a:t>
            </a:r>
            <a:r>
              <a:rPr lang="en-US" b="1" dirty="0" err="1" smtClean="0"/>
              <a:t>Ramsdell</a:t>
            </a:r>
            <a:r>
              <a:rPr lang="en-US" b="1" dirty="0" smtClean="0"/>
              <a:t> (PNL) </a:t>
            </a:r>
            <a:r>
              <a:rPr lang="en-US" dirty="0" smtClean="0"/>
              <a:t>for “estimating concentration </a:t>
            </a:r>
            <a:r>
              <a:rPr lang="en-US" smtClean="0"/>
              <a:t>of toxic </a:t>
            </a:r>
            <a:r>
              <a:rPr lang="en-US" dirty="0" smtClean="0"/>
              <a:t>substances at control room intakes”  </a:t>
            </a:r>
          </a:p>
          <a:p>
            <a:endParaRPr lang="en-US" dirty="0" smtClean="0"/>
          </a:p>
          <a:p>
            <a:r>
              <a:rPr lang="en-US" dirty="0" smtClean="0"/>
              <a:t>An integrated </a:t>
            </a:r>
            <a:r>
              <a:rPr lang="en-US" dirty="0" smtClean="0">
                <a:solidFill>
                  <a:srgbClr val="FFFF00"/>
                </a:solidFill>
              </a:rPr>
              <a:t>FORTRAN code </a:t>
            </a:r>
            <a:r>
              <a:rPr lang="en-US" dirty="0" smtClean="0"/>
              <a:t>that is used for determining the risk of control room operators in the event of releasing nearby.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ＭＳ Ｐゴシック" pitchFamily="1"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 charset="-128"/>
                <a:cs typeface="+mn-cs"/>
              </a:rPr>
              <a:t>What NRC has used in the past, why HABIT needs to be improved, how it will be used once it’s fixed, etc.  </a:t>
            </a:r>
          </a:p>
          <a:p>
            <a:endParaRPr lang="en-US" sz="300" dirty="0" smtClean="0"/>
          </a:p>
          <a:p>
            <a:r>
              <a:rPr lang="en-US" dirty="0" smtClean="0"/>
              <a:t>Explained the theoretical </a:t>
            </a:r>
            <a:r>
              <a:rPr lang="en-US" dirty="0" smtClean="0">
                <a:solidFill>
                  <a:srgbClr val="FFC000"/>
                </a:solidFill>
              </a:rPr>
              <a:t>basis</a:t>
            </a:r>
            <a:r>
              <a:rPr lang="en-US" dirty="0" smtClean="0"/>
              <a:t> and physical </a:t>
            </a:r>
            <a:r>
              <a:rPr lang="en-US" dirty="0" smtClean="0">
                <a:solidFill>
                  <a:srgbClr val="FFC000"/>
                </a:solidFill>
              </a:rPr>
              <a:t>assumptions </a:t>
            </a:r>
            <a:r>
              <a:rPr lang="en-US" dirty="0" smtClean="0"/>
              <a:t>made by each of the modules in HABIT and gives detailed information about the data entry windows.  </a:t>
            </a:r>
            <a:r>
              <a:rPr lang="en-US" dirty="0" smtClean="0">
                <a:solidFill>
                  <a:srgbClr val="FFFF00"/>
                </a:solidFill>
              </a:rPr>
              <a:t>The Supplement 1 (1998) provided sample runs for the HABIT v1.1, included I/O files</a:t>
            </a:r>
          </a:p>
          <a:p>
            <a:pPr>
              <a:defRPr/>
            </a:pPr>
            <a:endParaRPr lang="en-US" dirty="0" smtClean="0">
              <a:ea typeface="ＭＳ Ｐゴシック" pitchFamily="34" charset="-128"/>
            </a:endParaRPr>
          </a:p>
          <a:p>
            <a:pPr>
              <a:defRPr/>
            </a:pPr>
            <a:r>
              <a:rPr lang="en-US" dirty="0" smtClean="0">
                <a:ea typeface="ＭＳ Ｐゴシック" pitchFamily="34" charset="-128"/>
              </a:rPr>
              <a:t>V&amp;V are</a:t>
            </a:r>
            <a:r>
              <a:rPr lang="en-US" baseline="0" dirty="0" smtClean="0">
                <a:ea typeface="ＭＳ Ｐゴシック" pitchFamily="34" charset="-128"/>
              </a:rPr>
              <a:t> based on these three demo samples that provided in the Supplement 1 (September 1998) .  </a:t>
            </a:r>
            <a:endParaRPr lang="en-US" dirty="0" smtClean="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109DA034-58C0-4451-8405-DB09E4C7C149}" type="slidenum">
              <a:rPr lang="en-US" sz="1200" smtClean="0">
                <a:solidFill>
                  <a:srgbClr val="000000"/>
                </a:solidFill>
              </a:rPr>
              <a:pPr/>
              <a:t>4</a:t>
            </a:fld>
            <a:endParaRPr lang="en-US" sz="1200" smtClean="0">
              <a:solidFill>
                <a:srgbClr val="000000"/>
              </a:solidFill>
            </a:endParaRPr>
          </a:p>
        </p:txBody>
      </p:sp>
    </p:spTree>
    <p:extLst>
      <p:ext uri="{BB962C8B-B14F-4D97-AF65-F5344CB8AC3E}">
        <p14:creationId xmlns:p14="http://schemas.microsoft.com/office/powerpoint/2010/main" val="3072443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Driver is from User-Need Request (UNR)</a:t>
            </a:r>
            <a:r>
              <a:rPr lang="en-US" baseline="0" dirty="0" smtClean="0"/>
              <a:t> </a:t>
            </a:r>
            <a:r>
              <a:rPr lang="en-US" dirty="0" smtClean="0"/>
              <a:t>  RG 1.78,</a:t>
            </a:r>
            <a:r>
              <a:rPr lang="en-US" baseline="0" dirty="0" smtClean="0"/>
              <a:t> “</a:t>
            </a:r>
            <a:r>
              <a:rPr lang="en-US" dirty="0" smtClean="0"/>
              <a:t>Evaluating the Habitability of a Nuclear Power Plant Control Room During a Postulated Hazardous Chemical Release” requires</a:t>
            </a:r>
            <a:r>
              <a:rPr lang="en-US" baseline="0" dirty="0" smtClean="0"/>
              <a:t> HABIT code to be used. </a:t>
            </a:r>
            <a:r>
              <a:rPr lang="en-US" dirty="0" smtClean="0"/>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 charset="-128"/>
                <a:cs typeface="+mn-cs"/>
              </a:rPr>
              <a:t>Integrate DEGADIS and SLAB into HABIT v1.2 code is one of the recommendation from ACRS.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 charset="-128"/>
                <a:cs typeface="+mn-cs"/>
              </a:rPr>
              <a:t>Phase-2</a:t>
            </a:r>
            <a:r>
              <a:rPr lang="en-US" sz="1200" kern="1200" baseline="0" dirty="0" smtClean="0">
                <a:solidFill>
                  <a:schemeClr val="tx1"/>
                </a:solidFill>
                <a:effectLst/>
                <a:latin typeface="Arial" charset="0"/>
                <a:ea typeface="ＭＳ Ｐゴシック" pitchFamily="1" charset="-128"/>
                <a:cs typeface="+mn-cs"/>
              </a:rPr>
              <a:t> completion sets on 9/30/2016. </a:t>
            </a:r>
            <a:endParaRPr lang="en-US" dirty="0"/>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5501E6-4708-4D4A-BC77-67368E31478B}" type="slidenum">
              <a:rPr lang="en-US" smtClean="0"/>
              <a:pPr>
                <a:defRPr/>
              </a:pPr>
              <a:t>5</a:t>
            </a:fld>
            <a:endParaRPr lang="en-US"/>
          </a:p>
        </p:txBody>
      </p:sp>
    </p:spTree>
    <p:extLst>
      <p:ext uri="{BB962C8B-B14F-4D97-AF65-F5344CB8AC3E}">
        <p14:creationId xmlns:p14="http://schemas.microsoft.com/office/powerpoint/2010/main" val="3311297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 world:  Accidents do happen and they are more than what we can manage.</a:t>
            </a:r>
          </a:p>
          <a:p>
            <a:endParaRPr lang="en-US" dirty="0" smtClean="0"/>
          </a:p>
          <a:p>
            <a:r>
              <a:rPr lang="en-US" dirty="0" smtClean="0"/>
              <a:t>(1) As meteorologist, you</a:t>
            </a:r>
            <a:r>
              <a:rPr lang="en-US" baseline="0" dirty="0" smtClean="0"/>
              <a:t> like to see the discharge plume size and window flow directions.  But it is not always guaranteed   </a:t>
            </a:r>
            <a:endParaRPr lang="en-US" dirty="0" smtClean="0"/>
          </a:p>
          <a:p>
            <a:r>
              <a:rPr lang="en-US" dirty="0" smtClean="0"/>
              <a:t> </a:t>
            </a:r>
          </a:p>
          <a:p>
            <a:r>
              <a:rPr lang="en-US" dirty="0" smtClean="0"/>
              <a:t>(2) Signals for</a:t>
            </a:r>
            <a:r>
              <a:rPr lang="en-US" baseline="0" dirty="0" smtClean="0"/>
              <a:t> risk communication of hazardous materials:  (Blue –Health; Red – flammable; Yellow – instability; and white – others)  </a:t>
            </a:r>
          </a:p>
          <a:p>
            <a:endParaRPr lang="en-US" baseline="0" dirty="0" smtClean="0"/>
          </a:p>
          <a:p>
            <a:r>
              <a:rPr lang="en-US" dirty="0" smtClean="0"/>
              <a:t>LHS photos are from March 2011 Fukushima (</a:t>
            </a:r>
            <a:r>
              <a:rPr lang="ja-JP" altLang="en-US" dirty="0" smtClean="0"/>
              <a:t>福島第一原子力発電所事故</a:t>
            </a:r>
            <a:r>
              <a:rPr lang="en-US" altLang="ja-JP" dirty="0" smtClean="0"/>
              <a:t>)</a:t>
            </a:r>
            <a:r>
              <a:rPr lang="ja-JP" altLang="en-US" dirty="0" smtClean="0"/>
              <a:t> </a:t>
            </a:r>
            <a:r>
              <a:rPr lang="en-US" dirty="0" smtClean="0"/>
              <a:t>: The top right is current Hazard communication sign for transporting</a:t>
            </a:r>
            <a:r>
              <a:rPr lang="en-US" baseline="0" dirty="0" smtClean="0"/>
              <a:t> </a:t>
            </a:r>
            <a:r>
              <a:rPr lang="en-US" baseline="0" dirty="0" err="1" smtClean="0"/>
              <a:t>chemcial</a:t>
            </a:r>
            <a:r>
              <a:rPr lang="en-US" baseline="0" dirty="0" smtClean="0"/>
              <a:t> and flammable and toxic materials, but NO radioactive…</a:t>
            </a:r>
            <a:endParaRPr lang="en-US" dirty="0" smtClean="0"/>
          </a:p>
          <a:p>
            <a:endParaRPr lang="en-US" dirty="0" smtClean="0"/>
          </a:p>
          <a:p>
            <a:r>
              <a:rPr lang="en-US" dirty="0" smtClean="0"/>
              <a:t>The Fukushima Daiichi nuclear disaster (Fukushima </a:t>
            </a:r>
            <a:r>
              <a:rPr lang="en-US" dirty="0" err="1" smtClean="0"/>
              <a:t>Dai-ichi</a:t>
            </a:r>
            <a:r>
              <a:rPr lang="en-US" dirty="0" smtClean="0"/>
              <a:t>) is a series of equipment failures, nuclear meltdowns, and releases of radioactive materials at the Fukushima I Nuclear Power Plant, following the </a:t>
            </a:r>
            <a:r>
              <a:rPr lang="en-US" dirty="0" err="1" smtClean="0"/>
              <a:t>Tōhoku</a:t>
            </a:r>
            <a:r>
              <a:rPr lang="en-US" dirty="0" smtClean="0"/>
              <a:t> earthquake and tsunami on 11 March 2011.  </a:t>
            </a:r>
            <a:r>
              <a:rPr lang="en-US" dirty="0" smtClean="0">
                <a:effectLst/>
              </a:rPr>
              <a:t>The Japanese government has set up a 20-kilometer (12 mile) exclusion zone around the plant, banned fishing along much of the northeast coast and set up evacuation centers for the tens of thousands forced to leave their homes.  The top-right</a:t>
            </a:r>
            <a:r>
              <a:rPr lang="en-US" baseline="0" dirty="0" smtClean="0">
                <a:effectLst/>
              </a:rPr>
              <a:t> photo is also about Fukushima.  Soon after the </a:t>
            </a:r>
            <a:r>
              <a:rPr lang="en-US" baseline="0" dirty="0" err="1" smtClean="0">
                <a:effectLst/>
              </a:rPr>
              <a:t>aceeidient</a:t>
            </a:r>
            <a:r>
              <a:rPr lang="en-US" baseline="0" dirty="0" smtClean="0">
                <a:effectLst/>
              </a:rPr>
              <a:t>, all fishes in the market have to displace the location of the catches.   </a:t>
            </a:r>
            <a:endParaRPr lang="en-US" dirty="0" smtClean="0">
              <a:effectLst/>
            </a:endParaRP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tank truck carrying the chemical toluene overturned, causing a potentially dangerous spill. (NOAA). </a:t>
            </a:r>
          </a:p>
          <a:p>
            <a:endParaRPr lang="en-US" dirty="0"/>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5501E6-4708-4D4A-BC77-67368E31478B}" type="slidenum">
              <a:rPr lang="en-US" smtClean="0"/>
              <a:pPr>
                <a:defRPr/>
              </a:pPr>
              <a:t>6</a:t>
            </a:fld>
            <a:endParaRPr lang="en-US"/>
          </a:p>
        </p:txBody>
      </p:sp>
    </p:spTree>
    <p:extLst>
      <p:ext uri="{BB962C8B-B14F-4D97-AF65-F5344CB8AC3E}">
        <p14:creationId xmlns:p14="http://schemas.microsoft.com/office/powerpoint/2010/main" val="292010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Key: is HABIT V1.2 can run</a:t>
            </a:r>
            <a:r>
              <a:rPr lang="en-US" baseline="0" dirty="0" smtClean="0">
                <a:ea typeface="ＭＳ Ｐゴシック" pitchFamily="34" charset="-128"/>
              </a:rPr>
              <a:t> under Windows 7 and met the 508 requirement. </a:t>
            </a:r>
            <a:endParaRPr lang="en-US" dirty="0" smtClean="0">
              <a:ea typeface="ＭＳ Ｐゴシック" pitchFamily="34" charset="-128"/>
            </a:endParaRPr>
          </a:p>
          <a:p>
            <a:pPr marL="45720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ea typeface="ＭＳ Ｐゴシック" pitchFamily="34" charset="-128"/>
            </a:endParaRPr>
          </a:p>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JAWS:  </a:t>
            </a:r>
            <a:r>
              <a:rPr lang="en-US" dirty="0" smtClean="0">
                <a:effectLst/>
              </a:rPr>
              <a:t>A screen reader, called "</a:t>
            </a:r>
            <a:r>
              <a:rPr lang="en-US" dirty="0" smtClean="0">
                <a:effectLst/>
                <a:hlinkClick r:id="rId3"/>
              </a:rPr>
              <a:t>Job Access With Speech</a:t>
            </a:r>
            <a:r>
              <a:rPr lang="en-US" dirty="0" smtClean="0">
                <a:effectLst/>
              </a:rPr>
              <a:t>" is commonly referred to as JAWS. This software is manufactured by </a:t>
            </a:r>
            <a:r>
              <a:rPr lang="en-US" dirty="0" smtClean="0">
                <a:effectLst/>
                <a:hlinkClick r:id="rId4"/>
              </a:rPr>
              <a:t>Freedom Scientific</a:t>
            </a:r>
            <a:r>
              <a:rPr lang="en-US" dirty="0" smtClean="0">
                <a:effectLst/>
              </a:rPr>
              <a:t>. Currently, JAWS is the most commonly used screen reader, however, many more exist, such as </a:t>
            </a:r>
            <a:r>
              <a:rPr lang="en-US" dirty="0" err="1" smtClean="0">
                <a:effectLst/>
                <a:hlinkClick r:id="rId5"/>
              </a:rPr>
              <a:t>SuperNova</a:t>
            </a:r>
            <a:r>
              <a:rPr lang="en-US" dirty="0" smtClean="0">
                <a:effectLst/>
              </a:rPr>
              <a:t>, </a:t>
            </a:r>
            <a:r>
              <a:rPr lang="en-US" dirty="0" smtClean="0">
                <a:effectLst/>
                <a:hlinkClick r:id="rId6"/>
              </a:rPr>
              <a:t>Window-Eyes</a:t>
            </a:r>
            <a:r>
              <a:rPr lang="en-US" dirty="0" smtClean="0">
                <a:effectLst/>
              </a:rPr>
              <a:t>, Etc., just to name a few of the most popular ones. For the sake of simplicity, this article only deals with JAWS, but all claims made about testing can be applied to any screen readers. The reason for picking JAWS as opposed to any other screen readers is that many people refer to a screen reader as JAWS, given its popularity. </a:t>
            </a:r>
          </a:p>
          <a:p>
            <a:pPr lvl="1" eaLnBrk="1" hangingPunct="1"/>
            <a:endParaRPr lang="en-US" dirty="0" smtClean="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7</a:t>
            </a:fld>
            <a:endParaRPr lang="en-US" sz="1200" smtClean="0"/>
          </a:p>
        </p:txBody>
      </p:sp>
    </p:spTree>
    <p:extLst>
      <p:ext uri="{BB962C8B-B14F-4D97-AF65-F5344CB8AC3E}">
        <p14:creationId xmlns:p14="http://schemas.microsoft.com/office/powerpoint/2010/main" val="4093321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sz="2400" dirty="0" smtClean="0"/>
              <a:t>New main GUI and the color to meet Section 508 compliance  </a:t>
            </a:r>
          </a:p>
          <a:p>
            <a:pPr lvl="1" eaLnBrk="1" hangingPunct="1"/>
            <a:endParaRPr lang="en-US" dirty="0" smtClean="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8</a:t>
            </a:fld>
            <a:endParaRPr lang="en-US" sz="1200" smtClean="0"/>
          </a:p>
        </p:txBody>
      </p:sp>
    </p:spTree>
    <p:extLst>
      <p:ext uri="{BB962C8B-B14F-4D97-AF65-F5344CB8AC3E}">
        <p14:creationId xmlns:p14="http://schemas.microsoft.com/office/powerpoint/2010/main" val="146771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smtClean="0">
                <a:ea typeface="ＭＳ Ｐゴシック" pitchFamily="34" charset="-128"/>
              </a:rPr>
              <a:t>Go over with all the RED</a:t>
            </a:r>
            <a:r>
              <a:rPr lang="en-US" baseline="0" dirty="0" smtClean="0">
                <a:ea typeface="ＭＳ Ｐゴシック" pitchFamily="34" charset="-128"/>
              </a:rPr>
              <a:t> text boxes indicated. </a:t>
            </a:r>
            <a:endParaRPr lang="en-US" dirty="0" smtClean="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9</a:t>
            </a:fld>
            <a:endParaRPr lang="en-US" sz="1200" smtClean="0"/>
          </a:p>
        </p:txBody>
      </p:sp>
    </p:spTree>
    <p:extLst>
      <p:ext uri="{BB962C8B-B14F-4D97-AF65-F5344CB8AC3E}">
        <p14:creationId xmlns:p14="http://schemas.microsoft.com/office/powerpoint/2010/main" val="1813144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smtClean="0">
                <a:ea typeface="ＭＳ Ｐゴシック" pitchFamily="34" charset="-128"/>
              </a:rPr>
              <a:t>Mechanics of software for I/O:</a:t>
            </a:r>
          </a:p>
          <a:p>
            <a:pPr lvl="1" eaLnBrk="1" hangingPunct="1"/>
            <a:r>
              <a:rPr lang="en-US" dirty="0" smtClean="0">
                <a:ea typeface="ＭＳ Ｐゴシック" pitchFamily="34" charset="-128"/>
              </a:rPr>
              <a:t>Go over all </a:t>
            </a:r>
            <a:r>
              <a:rPr lang="en-US" baseline="0" dirty="0" smtClean="0">
                <a:ea typeface="ＭＳ Ｐゴシック" pitchFamily="34" charset="-128"/>
              </a:rPr>
              <a:t>items as detail as possible within given time.   </a:t>
            </a:r>
            <a:r>
              <a:rPr lang="en-US" dirty="0" smtClean="0">
                <a:ea typeface="ＭＳ Ｐゴシック" pitchFamily="34" charset="-128"/>
              </a:rPr>
              <a:t>   </a:t>
            </a: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10</a:t>
            </a:fld>
            <a:endParaRPr lang="en-US" sz="1200" smtClean="0"/>
          </a:p>
        </p:txBody>
      </p:sp>
    </p:spTree>
    <p:extLst>
      <p:ext uri="{BB962C8B-B14F-4D97-AF65-F5344CB8AC3E}">
        <p14:creationId xmlns:p14="http://schemas.microsoft.com/office/powerpoint/2010/main" val="413351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smtClean="0">
                <a:ea typeface="ＭＳ Ｐゴシック" pitchFamily="34" charset="-128"/>
              </a:rPr>
              <a:t>Show date fields that are for required model</a:t>
            </a:r>
            <a:r>
              <a:rPr lang="en-US" baseline="0" dirty="0" smtClean="0">
                <a:ea typeface="ＭＳ Ｐゴシック" pitchFamily="34" charset="-128"/>
              </a:rPr>
              <a:t> </a:t>
            </a:r>
            <a:r>
              <a:rPr lang="en-US" dirty="0" smtClean="0">
                <a:ea typeface="ＭＳ Ｐゴシック" pitchFamily="34" charset="-128"/>
              </a:rPr>
              <a:t>calculations </a:t>
            </a:r>
          </a:p>
          <a:p>
            <a:pPr lvl="1" eaLnBrk="1" hangingPunct="1"/>
            <a:endParaRPr lang="en-US" dirty="0" smtClean="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11</a:t>
            </a:fld>
            <a:endParaRPr lang="en-US" sz="1200" smtClean="0"/>
          </a:p>
        </p:txBody>
      </p:sp>
    </p:spTree>
    <p:extLst>
      <p:ext uri="{BB962C8B-B14F-4D97-AF65-F5344CB8AC3E}">
        <p14:creationId xmlns:p14="http://schemas.microsoft.com/office/powerpoint/2010/main" val="3088595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smtClean="0">
                <a:ea typeface="ＭＳ Ｐゴシック" pitchFamily="34" charset="-128"/>
              </a:rPr>
              <a:t>Tooltips</a:t>
            </a:r>
            <a:r>
              <a:rPr lang="en-US" baseline="0" dirty="0" smtClean="0">
                <a:ea typeface="ＭＳ Ｐゴシック" pitchFamily="34" charset="-128"/>
              </a:rPr>
              <a:t> is </a:t>
            </a:r>
            <a:r>
              <a:rPr lang="en-US" baseline="0" dirty="0" err="1" smtClean="0">
                <a:ea typeface="ＭＳ Ｐゴシック" pitchFamily="34" charset="-128"/>
              </a:rPr>
              <a:t>biuld</a:t>
            </a:r>
            <a:r>
              <a:rPr lang="en-US" baseline="0" dirty="0" smtClean="0">
                <a:ea typeface="ＭＳ Ｐゴシック" pitchFamily="34" charset="-128"/>
              </a:rPr>
              <a:t>-in and activate them in two methods…</a:t>
            </a:r>
            <a:endParaRPr lang="en-US" dirty="0" smtClean="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441232CC-578D-42DE-9ADF-71CBD80F399D}" type="slidenum">
              <a:rPr lang="en-US" sz="1200" smtClean="0"/>
              <a:pPr/>
              <a:t>12</a:t>
            </a:fld>
            <a:endParaRPr lang="en-US" sz="1200" smtClean="0"/>
          </a:p>
        </p:txBody>
      </p:sp>
    </p:spTree>
    <p:extLst>
      <p:ext uri="{BB962C8B-B14F-4D97-AF65-F5344CB8AC3E}">
        <p14:creationId xmlns:p14="http://schemas.microsoft.com/office/powerpoint/2010/main" val="153692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V&amp;V likes the battleship: Identified</a:t>
            </a:r>
            <a:r>
              <a:rPr lang="en-US" baseline="0" dirty="0" smtClean="0"/>
              <a:t> problem consist with housekeeping and remove infinite routine traps.  </a:t>
            </a:r>
          </a:p>
          <a:p>
            <a:r>
              <a:rPr lang="en-US" baseline="0" dirty="0" smtClean="0"/>
              <a:t>In addition to bugs, LM also upgrade FROTRAN that could be compiled using the new compiler. </a:t>
            </a:r>
          </a:p>
          <a:p>
            <a:endParaRPr lang="en-US" baseline="0" dirty="0" smtClean="0"/>
          </a:p>
          <a:p>
            <a:r>
              <a:rPr lang="en-US" baseline="0" dirty="0" smtClean="0"/>
              <a:t>Precision means digit of accuracy obtained from  new FORTAN compiler.  We keep in at least four digits of the accuracy.   </a:t>
            </a:r>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13</a:t>
            </a:fld>
            <a:endParaRPr lang="en-US"/>
          </a:p>
        </p:txBody>
      </p:sp>
    </p:spTree>
    <p:extLst>
      <p:ext uri="{BB962C8B-B14F-4D97-AF65-F5344CB8AC3E}">
        <p14:creationId xmlns:p14="http://schemas.microsoft.com/office/powerpoint/2010/main" val="115861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Professor</a:t>
            </a:r>
            <a:r>
              <a:rPr lang="en-US" baseline="0" dirty="0" smtClean="0"/>
              <a:t> </a:t>
            </a:r>
            <a:r>
              <a:rPr lang="en-US" dirty="0" smtClean="0"/>
              <a:t>Dr.</a:t>
            </a:r>
            <a:r>
              <a:rPr lang="en-US" baseline="0" dirty="0" smtClean="0"/>
              <a:t> Tom Spicer at U. of Arkansas and Dr. Donald Ermak (LLNL) are the original coders.  </a:t>
            </a:r>
            <a:endParaRPr lang="en-US" dirty="0" smtClean="0"/>
          </a:p>
          <a:p>
            <a:r>
              <a:rPr lang="en-US" dirty="0" smtClean="0"/>
              <a:t>Both DAGADIS and SLAB will be superimposed separately. </a:t>
            </a:r>
          </a:p>
          <a:p>
            <a:r>
              <a:rPr lang="en-US" dirty="0" smtClean="0"/>
              <a:t>But,</a:t>
            </a:r>
            <a:r>
              <a:rPr lang="en-US" baseline="0" dirty="0" smtClean="0"/>
              <a:t> a</a:t>
            </a:r>
            <a:r>
              <a:rPr lang="en-US" dirty="0" smtClean="0"/>
              <a:t>nalyze</a:t>
            </a:r>
            <a:r>
              <a:rPr lang="en-US" baseline="0" dirty="0" smtClean="0"/>
              <a:t> the calculation intermediate steps or plotting for comparison by Excel …. </a:t>
            </a:r>
          </a:p>
          <a:p>
            <a:r>
              <a:rPr lang="en-US" baseline="0" dirty="0" smtClean="0"/>
              <a:t>  </a:t>
            </a:r>
          </a:p>
          <a:p>
            <a:endParaRPr lang="en-US" baseline="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14</a:t>
            </a:fld>
            <a:endParaRPr lang="en-US" dirty="0"/>
          </a:p>
        </p:txBody>
      </p:sp>
    </p:spTree>
    <p:extLst>
      <p:ext uri="{BB962C8B-B14F-4D97-AF65-F5344CB8AC3E}">
        <p14:creationId xmlns:p14="http://schemas.microsoft.com/office/powerpoint/2010/main" val="1158612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Both DAGADIS and SLAB will be superimposed separately. </a:t>
            </a:r>
          </a:p>
          <a:p>
            <a:r>
              <a:rPr lang="en-US" dirty="0" smtClean="0"/>
              <a:t>But,</a:t>
            </a:r>
            <a:r>
              <a:rPr lang="en-US" baseline="0" dirty="0" smtClean="0"/>
              <a:t> a</a:t>
            </a:r>
            <a:r>
              <a:rPr lang="en-US" dirty="0" smtClean="0"/>
              <a:t>nalyze</a:t>
            </a:r>
            <a:r>
              <a:rPr lang="en-US" baseline="0" dirty="0" smtClean="0"/>
              <a:t> the calculation intermediate steps or plotting for comparison by Excel …. </a:t>
            </a:r>
          </a:p>
          <a:p>
            <a:r>
              <a:rPr lang="en-US" baseline="0" dirty="0" smtClean="0"/>
              <a:t>The NUREG could be done solely by NRC.   </a:t>
            </a:r>
          </a:p>
          <a:p>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15</a:t>
            </a:fld>
            <a:endParaRPr lang="en-US"/>
          </a:p>
        </p:txBody>
      </p:sp>
    </p:spTree>
    <p:extLst>
      <p:ext uri="{BB962C8B-B14F-4D97-AF65-F5344CB8AC3E}">
        <p14:creationId xmlns:p14="http://schemas.microsoft.com/office/powerpoint/2010/main" val="1158612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Website for RAMP  http://www.internal.nrc.gov/RES/projects/RAMP/</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The Radiation Protection Code Analysis and Maintenance Program (RAMP) is being coordinated by the U.S. Nuclear Regulatory Commission (USNRC) and will include a number of domestic and international organizations. The purpose of RAMP is to support the efforts to obtain a well thought-out view of the accuracy and validity of USNRC radiation protection/dose assessment (RP/DA)computer codes RASCAL, RADTRAD, HABIT, VARSKIN, PIMAL, and the Radiological Toolbox, over their range of applicability, while suggesting possible improvements, as needed, to the codes. Quantitative methods are used by RAMP members to characterize the accuracy of the codes; and code development activities within the domestic and international community will help support these methods. Collaboration is necessary to conserve resources throughout the domestic and international community by sharing the effort and benefit among participants.</a:t>
            </a:r>
          </a:p>
          <a:p>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16</a:t>
            </a:fld>
            <a:endParaRPr lang="en-US"/>
          </a:p>
        </p:txBody>
      </p:sp>
    </p:spTree>
    <p:extLst>
      <p:ext uri="{BB962C8B-B14F-4D97-AF65-F5344CB8AC3E}">
        <p14:creationId xmlns:p14="http://schemas.microsoft.com/office/powerpoint/2010/main" val="1158612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C5501E6-4708-4D4A-BC77-67368E31478B}" type="slidenum">
              <a:rPr lang="en-US" smtClean="0"/>
              <a:pPr>
                <a:defRPr/>
              </a:pPr>
              <a:t>17</a:t>
            </a:fld>
            <a:endParaRPr lang="en-US"/>
          </a:p>
        </p:txBody>
      </p:sp>
    </p:spTree>
    <p:extLst>
      <p:ext uri="{BB962C8B-B14F-4D97-AF65-F5344CB8AC3E}">
        <p14:creationId xmlns:p14="http://schemas.microsoft.com/office/powerpoint/2010/main" val="522273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243" name="Rectangle 3"/>
          <p:cNvSpPr>
            <a:spLocks noGrp="1" noChangeArrowheads="1"/>
          </p:cNvSpPr>
          <p:nvPr>
            <p:ph type="ctrTitle"/>
          </p:nvPr>
        </p:nvSpPr>
        <p:spPr>
          <a:xfrm>
            <a:off x="1219200" y="2362200"/>
            <a:ext cx="6705600" cy="1371600"/>
          </a:xfrm>
        </p:spPr>
        <p:txBody>
          <a:bodyPr/>
          <a:lstStyle>
            <a:lvl1pPr algn="ctr">
              <a:defRPr/>
            </a:lvl1pPr>
          </a:lstStyle>
          <a:p>
            <a:r>
              <a:rPr lang="en-US" smtClean="0"/>
              <a:t>Click to edit Master title style</a:t>
            </a:r>
            <a:endParaRPr lang="en-US"/>
          </a:p>
        </p:txBody>
      </p:sp>
      <p:sp>
        <p:nvSpPr>
          <p:cNvPr id="10244" name="Rectangle 4"/>
          <p:cNvSpPr>
            <a:spLocks noGrp="1" noChangeArrowheads="1"/>
          </p:cNvSpPr>
          <p:nvPr>
            <p:ph type="subTitle" idx="1"/>
          </p:nvPr>
        </p:nvSpPr>
        <p:spPr>
          <a:xfrm>
            <a:off x="1371600" y="4038600"/>
            <a:ext cx="6400800" cy="1752600"/>
          </a:xfrm>
        </p:spPr>
        <p:txBody>
          <a:bodyPr/>
          <a:lstStyle>
            <a:lvl1pPr marL="0" indent="0" algn="ctr">
              <a:buFontTx/>
              <a:buNone/>
              <a:defRPr/>
            </a:lvl1pPr>
          </a:lstStyle>
          <a:p>
            <a:r>
              <a:rPr lang="en-US" smtClean="0"/>
              <a:t>Click to edit Master subtitle style</a:t>
            </a:r>
            <a:endParaRPr lang="en-US"/>
          </a:p>
        </p:txBody>
      </p:sp>
      <p:sp>
        <p:nvSpPr>
          <p:cNvPr id="6" name="Rectangle 5"/>
          <p:cNvSpPr>
            <a:spLocks noGrp="1" noChangeArrowheads="1"/>
          </p:cNvSpPr>
          <p:nvPr>
            <p:ph type="sldNum" sz="quarter" idx="10"/>
          </p:nvPr>
        </p:nvSpPr>
        <p:spPr>
          <a:xfrm>
            <a:off x="8229600" y="6477000"/>
            <a:ext cx="685800" cy="304800"/>
          </a:xfrm>
        </p:spPr>
        <p:txBody>
          <a:bodyPr/>
          <a:lstStyle>
            <a:lvl1pPr>
              <a:defRPr smtClean="0"/>
            </a:lvl1pPr>
          </a:lstStyle>
          <a:p>
            <a:pPr>
              <a:defRPr/>
            </a:pPr>
            <a:fld id="{1CA68023-5EB1-43F1-AFB2-C66DEE26E432}" type="slidenum">
              <a:rPr lang="en-US" smtClean="0"/>
              <a:pPr>
                <a:defRPr/>
              </a:pPr>
              <a:t>‹#›</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1297535"/>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2975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20E963D3-7FD6-4A81-B864-F6D4DF74E54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794EF12A-2F8C-4CC0-B82C-1E4E47C7BB6F}"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66800"/>
            <a:ext cx="3962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066800"/>
            <a:ext cx="3962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0B68529C-C615-43FA-86ED-DBF909A2531F}"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4DA1B160-CB67-4E6F-977D-BBA608EE6773}"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6DADA81B-64F7-474E-996D-6663E106759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6EBEF57-3C55-4573-8C20-AFA100EE81F9}"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0DD4D30-4507-441A-8975-6E8DA7598B6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EEACEFC-DE1B-4CBF-85B9-72385E47836F}"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C287F546-F932-4880-95CF-9598661EECF6}"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20193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59055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868005AF-4E1E-4AE2-A30C-42F862834D03}"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13E"/>
            </a:gs>
            <a:gs pos="100000">
              <a:srgbClr val="002585"/>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0772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066800"/>
            <a:ext cx="80772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30" name="Rectangle 6"/>
          <p:cNvSpPr>
            <a:spLocks noGrp="1" noChangeArrowheads="1"/>
          </p:cNvSpPr>
          <p:nvPr>
            <p:ph type="sldNum" sz="quarter" idx="4"/>
          </p:nvPr>
        </p:nvSpPr>
        <p:spPr bwMode="auto">
          <a:xfrm>
            <a:off x="8251825" y="6477000"/>
            <a:ext cx="6477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smtClean="0">
                <a:solidFill>
                  <a:schemeClr val="bg1"/>
                </a:solidFill>
              </a:defRPr>
            </a:lvl1pPr>
          </a:lstStyle>
          <a:p>
            <a:pPr>
              <a:defRPr/>
            </a:pPr>
            <a:fld id="{71C374FE-F5AC-4065-B6C3-74A2F81ECE66}" type="slidenum">
              <a:rPr lang="en-US" smtClean="0"/>
              <a:pPr>
                <a:defRPr/>
              </a:pPr>
              <a:t>‹#›</a:t>
            </a:fld>
            <a:endParaRPr lang="en-US"/>
          </a:p>
        </p:txBody>
      </p:sp>
      <p:pic>
        <p:nvPicPr>
          <p:cNvPr id="1029" name="Picture 19" descr="9in-color-wh-nrc-logo"/>
          <p:cNvPicPr>
            <a:picLocks noChangeAspect="1" noChangeArrowheads="1"/>
          </p:cNvPicPr>
          <p:nvPr/>
        </p:nvPicPr>
        <p:blipFill>
          <a:blip r:embed="rId13" cstate="print"/>
          <a:srcRect/>
          <a:stretch>
            <a:fillRect/>
          </a:stretch>
        </p:blipFill>
        <p:spPr bwMode="auto">
          <a:xfrm>
            <a:off x="152400" y="5899150"/>
            <a:ext cx="1981200" cy="798513"/>
          </a:xfrm>
          <a:prstGeom prst="rect">
            <a:avLst/>
          </a:prstGeom>
          <a:noFill/>
          <a:ln w="9525">
            <a:noFill/>
            <a:miter lim="800000"/>
            <a:headEnd/>
            <a:tailEnd/>
          </a:ln>
        </p:spPr>
      </p:pic>
      <p:pic>
        <p:nvPicPr>
          <p:cNvPr id="6" name="Picture 19" descr="9in-color-wh-nrc-logo"/>
          <p:cNvPicPr>
            <a:picLocks noChangeAspect="1" noChangeArrowheads="1"/>
          </p:cNvPicPr>
          <p:nvPr userDrawn="1"/>
        </p:nvPicPr>
        <p:blipFill>
          <a:blip r:embed="rId13" cstate="print"/>
          <a:srcRect/>
          <a:stretch>
            <a:fillRect/>
          </a:stretch>
        </p:blipFill>
        <p:spPr bwMode="auto">
          <a:xfrm>
            <a:off x="152400" y="5899150"/>
            <a:ext cx="1981200" cy="7985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fontAlgn="base" hangingPunct="1">
        <a:spcBef>
          <a:spcPct val="0"/>
        </a:spcBef>
        <a:spcAft>
          <a:spcPct val="0"/>
        </a:spcAft>
        <a:defRPr sz="3600" b="1">
          <a:solidFill>
            <a:srgbClr val="FFCB63"/>
          </a:solidFill>
          <a:latin typeface="+mj-lt"/>
          <a:ea typeface="+mj-ea"/>
          <a:cs typeface="+mj-cs"/>
        </a:defRPr>
      </a:lvl1pPr>
      <a:lvl2pPr algn="l" rtl="0" eaLnBrk="1" fontAlgn="base" hangingPunct="1">
        <a:spcBef>
          <a:spcPct val="0"/>
        </a:spcBef>
        <a:spcAft>
          <a:spcPct val="0"/>
        </a:spcAft>
        <a:defRPr sz="3600" b="1">
          <a:solidFill>
            <a:srgbClr val="FFCB63"/>
          </a:solidFill>
          <a:latin typeface="Arial" charset="0"/>
          <a:ea typeface="ＭＳ Ｐゴシック" pitchFamily="1" charset="-128"/>
        </a:defRPr>
      </a:lvl2pPr>
      <a:lvl3pPr algn="l" rtl="0" eaLnBrk="1" fontAlgn="base" hangingPunct="1">
        <a:spcBef>
          <a:spcPct val="0"/>
        </a:spcBef>
        <a:spcAft>
          <a:spcPct val="0"/>
        </a:spcAft>
        <a:defRPr sz="3600" b="1">
          <a:solidFill>
            <a:srgbClr val="FFCB63"/>
          </a:solidFill>
          <a:latin typeface="Arial" charset="0"/>
          <a:ea typeface="ＭＳ Ｐゴシック" pitchFamily="1" charset="-128"/>
        </a:defRPr>
      </a:lvl3pPr>
      <a:lvl4pPr algn="l" rtl="0" eaLnBrk="1" fontAlgn="base" hangingPunct="1">
        <a:spcBef>
          <a:spcPct val="0"/>
        </a:spcBef>
        <a:spcAft>
          <a:spcPct val="0"/>
        </a:spcAft>
        <a:defRPr sz="3600" b="1">
          <a:solidFill>
            <a:srgbClr val="FFCB63"/>
          </a:solidFill>
          <a:latin typeface="Arial" charset="0"/>
          <a:ea typeface="ＭＳ Ｐゴシック" pitchFamily="1" charset="-128"/>
        </a:defRPr>
      </a:lvl4pPr>
      <a:lvl5pPr algn="l" rtl="0" eaLnBrk="1" fontAlgn="base" hangingPunct="1">
        <a:spcBef>
          <a:spcPct val="0"/>
        </a:spcBef>
        <a:spcAft>
          <a:spcPct val="0"/>
        </a:spcAft>
        <a:defRPr sz="3600" b="1">
          <a:solidFill>
            <a:srgbClr val="FFCB63"/>
          </a:solidFill>
          <a:latin typeface="Arial" charset="0"/>
          <a:ea typeface="ＭＳ Ｐゴシック" pitchFamily="1" charset="-128"/>
        </a:defRPr>
      </a:lvl5pPr>
      <a:lvl6pPr marL="457200" algn="l" rtl="0" eaLnBrk="1" fontAlgn="base" hangingPunct="1">
        <a:spcBef>
          <a:spcPct val="0"/>
        </a:spcBef>
        <a:spcAft>
          <a:spcPct val="0"/>
        </a:spcAft>
        <a:defRPr sz="3600" b="1">
          <a:solidFill>
            <a:srgbClr val="FFCB63"/>
          </a:solidFill>
          <a:latin typeface="Arial" charset="0"/>
          <a:ea typeface="ＭＳ Ｐゴシック" pitchFamily="1" charset="-128"/>
        </a:defRPr>
      </a:lvl6pPr>
      <a:lvl7pPr marL="914400" algn="l" rtl="0" eaLnBrk="1" fontAlgn="base" hangingPunct="1">
        <a:spcBef>
          <a:spcPct val="0"/>
        </a:spcBef>
        <a:spcAft>
          <a:spcPct val="0"/>
        </a:spcAft>
        <a:defRPr sz="3600" b="1">
          <a:solidFill>
            <a:srgbClr val="FFCB63"/>
          </a:solidFill>
          <a:latin typeface="Arial" charset="0"/>
          <a:ea typeface="ＭＳ Ｐゴシック" pitchFamily="1" charset="-128"/>
        </a:defRPr>
      </a:lvl7pPr>
      <a:lvl8pPr marL="1371600" algn="l" rtl="0" eaLnBrk="1" fontAlgn="base" hangingPunct="1">
        <a:spcBef>
          <a:spcPct val="0"/>
        </a:spcBef>
        <a:spcAft>
          <a:spcPct val="0"/>
        </a:spcAft>
        <a:defRPr sz="3600" b="1">
          <a:solidFill>
            <a:srgbClr val="FFCB63"/>
          </a:solidFill>
          <a:latin typeface="Arial" charset="0"/>
          <a:ea typeface="ＭＳ Ｐゴシック" pitchFamily="1" charset="-128"/>
        </a:defRPr>
      </a:lvl8pPr>
      <a:lvl9pPr marL="1828800" algn="l" rtl="0" eaLnBrk="1" fontAlgn="base" hangingPunct="1">
        <a:spcBef>
          <a:spcPct val="0"/>
        </a:spcBef>
        <a:spcAft>
          <a:spcPct val="0"/>
        </a:spcAft>
        <a:defRPr sz="3600" b="1">
          <a:solidFill>
            <a:srgbClr val="FFCB63"/>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2400" b="1">
          <a:solidFill>
            <a:schemeClr val="bg1"/>
          </a:solidFill>
          <a:latin typeface="+mn-lt"/>
          <a:ea typeface="+mn-ea"/>
          <a:cs typeface="+mn-cs"/>
        </a:defRPr>
      </a:lvl1pPr>
      <a:lvl2pPr marL="742950" indent="-285750" algn="l" rtl="0" eaLnBrk="1" fontAlgn="base" hangingPunct="1">
        <a:spcBef>
          <a:spcPct val="20000"/>
        </a:spcBef>
        <a:spcAft>
          <a:spcPct val="0"/>
        </a:spcAft>
        <a:buChar char="–"/>
        <a:defRPr sz="2000" b="1">
          <a:solidFill>
            <a:schemeClr val="bg1"/>
          </a:solidFill>
          <a:latin typeface="+mn-lt"/>
          <a:ea typeface="+mn-ea"/>
        </a:defRPr>
      </a:lvl2pPr>
      <a:lvl3pPr marL="1143000" indent="-228600" algn="l" rtl="0" eaLnBrk="1" fontAlgn="base" hangingPunct="1">
        <a:spcBef>
          <a:spcPct val="20000"/>
        </a:spcBef>
        <a:spcAft>
          <a:spcPct val="0"/>
        </a:spcAft>
        <a:buChar char="•"/>
        <a:defRPr sz="2000" b="1">
          <a:solidFill>
            <a:schemeClr val="bg1"/>
          </a:solidFill>
          <a:latin typeface="+mn-lt"/>
          <a:ea typeface="+mn-ea"/>
        </a:defRPr>
      </a:lvl3pPr>
      <a:lvl4pPr marL="1600200" indent="-228600" algn="l" rtl="0" eaLnBrk="1" fontAlgn="base" hangingPunct="1">
        <a:spcBef>
          <a:spcPct val="20000"/>
        </a:spcBef>
        <a:spcAft>
          <a:spcPct val="0"/>
        </a:spcAft>
        <a:buChar char="–"/>
        <a:defRPr sz="2000">
          <a:solidFill>
            <a:schemeClr val="bg1"/>
          </a:solidFill>
          <a:latin typeface="+mn-lt"/>
          <a:ea typeface="+mn-ea"/>
        </a:defRPr>
      </a:lvl4pPr>
      <a:lvl5pPr marL="2057400" indent="-228600" algn="l" rtl="0" eaLnBrk="1" fontAlgn="base" hangingPunct="1">
        <a:spcBef>
          <a:spcPct val="20000"/>
        </a:spcBef>
        <a:spcAft>
          <a:spcPct val="0"/>
        </a:spcAft>
        <a:buChar char="»"/>
        <a:defRPr sz="2000">
          <a:solidFill>
            <a:schemeClr val="bg1"/>
          </a:solidFill>
          <a:latin typeface="+mn-lt"/>
          <a:ea typeface="+mn-ea"/>
        </a:defRPr>
      </a:lvl5pPr>
      <a:lvl6pPr marL="2514600" indent="-228600" algn="l" rtl="0" eaLnBrk="1" fontAlgn="base" hangingPunct="1">
        <a:spcBef>
          <a:spcPct val="20000"/>
        </a:spcBef>
        <a:spcAft>
          <a:spcPct val="0"/>
        </a:spcAft>
        <a:buChar char="»"/>
        <a:defRPr sz="2000">
          <a:solidFill>
            <a:schemeClr val="bg1"/>
          </a:solidFill>
          <a:latin typeface="+mn-lt"/>
          <a:ea typeface="+mn-ea"/>
        </a:defRPr>
      </a:lvl6pPr>
      <a:lvl7pPr marL="2971800" indent="-228600" algn="l" rtl="0" eaLnBrk="1" fontAlgn="base" hangingPunct="1">
        <a:spcBef>
          <a:spcPct val="20000"/>
        </a:spcBef>
        <a:spcAft>
          <a:spcPct val="0"/>
        </a:spcAft>
        <a:buChar char="»"/>
        <a:defRPr sz="2000">
          <a:solidFill>
            <a:schemeClr val="bg1"/>
          </a:solidFill>
          <a:latin typeface="+mn-lt"/>
          <a:ea typeface="+mn-ea"/>
        </a:defRPr>
      </a:lvl7pPr>
      <a:lvl8pPr marL="3429000" indent="-228600" algn="l" rtl="0" eaLnBrk="1" fontAlgn="base" hangingPunct="1">
        <a:spcBef>
          <a:spcPct val="20000"/>
        </a:spcBef>
        <a:spcAft>
          <a:spcPct val="0"/>
        </a:spcAft>
        <a:buChar char="»"/>
        <a:defRPr sz="2000">
          <a:solidFill>
            <a:schemeClr val="bg1"/>
          </a:solidFill>
          <a:latin typeface="+mn-lt"/>
          <a:ea typeface="+mn-ea"/>
        </a:defRPr>
      </a:lvl8pPr>
      <a:lvl9pPr marL="3886200" indent="-228600" algn="l" rtl="0" eaLnBrk="1" fontAlgn="base" hangingPunct="1">
        <a:spcBef>
          <a:spcPct val="20000"/>
        </a:spcBef>
        <a:spcAft>
          <a:spcPct val="0"/>
        </a:spcAft>
        <a:buChar char="»"/>
        <a:defRPr sz="2000">
          <a:solidFill>
            <a:schemeClr val="bg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cxs14\Desktop\NuclearPlantGermanya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3" y="1371600"/>
            <a:ext cx="9144000" cy="54864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ctrTitle"/>
          </p:nvPr>
        </p:nvSpPr>
        <p:spPr>
          <a:xfrm>
            <a:off x="523102" y="2133600"/>
            <a:ext cx="8077200" cy="1447800"/>
          </a:xfrm>
        </p:spPr>
        <p:txBody>
          <a:bodyPr>
            <a:normAutofit fontScale="90000"/>
          </a:bodyPr>
          <a:lstStyle/>
          <a:p>
            <a:pPr lvl="0" eaLnBrk="1" hangingPunct="1">
              <a:spcAft>
                <a:spcPts val="800"/>
              </a:spcAft>
            </a:pPr>
            <a:r>
              <a:rPr lang="en-US" sz="5300" dirty="0" smtClean="0">
                <a:solidFill>
                  <a:schemeClr val="bg1"/>
                </a:solidFill>
              </a:rPr>
              <a:t>HABIT v1.2</a:t>
            </a:r>
            <a:r>
              <a:rPr lang="en-US" sz="4400" dirty="0">
                <a:solidFill>
                  <a:schemeClr val="tx1"/>
                </a:solidFill>
              </a:rPr>
              <a:t/>
            </a:r>
            <a:br>
              <a:rPr lang="en-US" sz="4400" dirty="0">
                <a:solidFill>
                  <a:schemeClr val="tx1"/>
                </a:solidFill>
              </a:rPr>
            </a:br>
            <a:r>
              <a:rPr lang="en-US" sz="4400" dirty="0" smtClean="0">
                <a:solidFill>
                  <a:schemeClr val="bg1"/>
                </a:solidFill>
              </a:rPr>
              <a:t>(Control </a:t>
            </a:r>
            <a:r>
              <a:rPr lang="en-US" sz="4400" dirty="0">
                <a:solidFill>
                  <a:schemeClr val="bg1"/>
                </a:solidFill>
              </a:rPr>
              <a:t>Room Habitability</a:t>
            </a:r>
            <a:r>
              <a:rPr lang="en-US" sz="4400" dirty="0" smtClean="0">
                <a:solidFill>
                  <a:schemeClr val="bg1"/>
                </a:solidFill>
              </a:rPr>
              <a:t>)</a:t>
            </a:r>
            <a:br>
              <a:rPr lang="en-US" sz="4400" dirty="0" smtClean="0">
                <a:solidFill>
                  <a:schemeClr val="bg1"/>
                </a:solidFill>
              </a:rPr>
            </a:br>
            <a:r>
              <a:rPr lang="en-US" sz="4400" dirty="0">
                <a:solidFill>
                  <a:schemeClr val="bg1"/>
                </a:solidFill>
              </a:rPr>
              <a:t/>
            </a:r>
            <a:br>
              <a:rPr lang="en-US" sz="4400" dirty="0">
                <a:solidFill>
                  <a:schemeClr val="bg1"/>
                </a:solidFill>
              </a:rPr>
            </a:br>
            <a:r>
              <a:rPr lang="en-US" dirty="0">
                <a:solidFill>
                  <a:srgbClr val="FFFF00"/>
                </a:solidFill>
              </a:rPr>
              <a:t/>
            </a:r>
            <a:br>
              <a:rPr lang="en-US" dirty="0">
                <a:solidFill>
                  <a:srgbClr val="FFFF00"/>
                </a:solidFill>
              </a:rPr>
            </a:br>
            <a:endParaRPr lang="en-US" dirty="0"/>
          </a:p>
        </p:txBody>
      </p:sp>
      <p:sp>
        <p:nvSpPr>
          <p:cNvPr id="7" name="Subtitle 6"/>
          <p:cNvSpPr>
            <a:spLocks noGrp="1"/>
          </p:cNvSpPr>
          <p:nvPr>
            <p:ph type="subTitle" idx="1"/>
          </p:nvPr>
        </p:nvSpPr>
        <p:spPr>
          <a:xfrm>
            <a:off x="3657600" y="4267200"/>
            <a:ext cx="4724400" cy="1524000"/>
          </a:xfrm>
        </p:spPr>
        <p:txBody>
          <a:bodyPr>
            <a:normAutofit fontScale="92500" lnSpcReduction="10000"/>
          </a:bodyPr>
          <a:lstStyle/>
          <a:p>
            <a:pPr eaLnBrk="1" hangingPunct="1"/>
            <a:r>
              <a:rPr lang="en-US" dirty="0" smtClean="0"/>
              <a:t> </a:t>
            </a:r>
            <a:r>
              <a:rPr lang="en-US" dirty="0" smtClean="0">
                <a:solidFill>
                  <a:srgbClr val="FFFF00"/>
                </a:solidFill>
              </a:rPr>
              <a:t>Casper </a:t>
            </a:r>
            <a:r>
              <a:rPr lang="en-US" dirty="0">
                <a:solidFill>
                  <a:srgbClr val="FFFF00"/>
                </a:solidFill>
              </a:rPr>
              <a:t>Sun, </a:t>
            </a:r>
            <a:r>
              <a:rPr lang="en-US" dirty="0" smtClean="0">
                <a:solidFill>
                  <a:srgbClr val="FFFF00"/>
                </a:solidFill>
              </a:rPr>
              <a:t>PhD, CHP, FHPS</a:t>
            </a:r>
          </a:p>
          <a:p>
            <a:pPr eaLnBrk="1" hangingPunct="1"/>
            <a:r>
              <a:rPr lang="en-US" dirty="0" smtClean="0">
                <a:solidFill>
                  <a:srgbClr val="FFFF00"/>
                </a:solidFill>
              </a:rPr>
              <a:t>Syed I. Haider, PhD</a:t>
            </a:r>
          </a:p>
          <a:p>
            <a:pPr eaLnBrk="1" hangingPunct="1"/>
            <a:r>
              <a:rPr lang="en-US" dirty="0" smtClean="0">
                <a:solidFill>
                  <a:srgbClr val="FFFF00"/>
                </a:solidFill>
              </a:rPr>
              <a:t> Radiation Protection Branch, </a:t>
            </a:r>
          </a:p>
          <a:p>
            <a:pPr eaLnBrk="1" hangingPunct="1"/>
            <a:r>
              <a:rPr lang="en-US" dirty="0" smtClean="0">
                <a:solidFill>
                  <a:srgbClr val="FFFF00"/>
                </a:solidFill>
              </a:rPr>
              <a:t>  Division </a:t>
            </a:r>
            <a:r>
              <a:rPr lang="en-US" dirty="0">
                <a:solidFill>
                  <a:srgbClr val="FFFF00"/>
                </a:solidFill>
              </a:rPr>
              <a:t>of System </a:t>
            </a:r>
            <a:r>
              <a:rPr lang="en-US" dirty="0" smtClean="0">
                <a:solidFill>
                  <a:srgbClr val="FFFF00"/>
                </a:solidFill>
              </a:rPr>
              <a:t>Analysis</a:t>
            </a:r>
            <a:r>
              <a:rPr lang="en-US" sz="1400" dirty="0" smtClean="0">
                <a:solidFill>
                  <a:srgbClr val="FFFF00"/>
                </a:solidFill>
              </a:rPr>
              <a:t> </a:t>
            </a:r>
            <a:endParaRPr lang="en-US" sz="1400" dirty="0">
              <a:solidFill>
                <a:srgbClr val="FFFF00"/>
              </a:solidFill>
            </a:endParaRPr>
          </a:p>
          <a:p>
            <a:endParaRPr lang="en-US" dirty="0"/>
          </a:p>
        </p:txBody>
      </p:sp>
      <p:sp>
        <p:nvSpPr>
          <p:cNvPr id="3077" name="Rectangle 3"/>
          <p:cNvSpPr txBox="1">
            <a:spLocks noChangeArrowheads="1"/>
          </p:cNvSpPr>
          <p:nvPr/>
        </p:nvSpPr>
        <p:spPr bwMode="auto">
          <a:xfrm>
            <a:off x="990600" y="6248400"/>
            <a:ext cx="7467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1" hangingPunct="1">
              <a:lnSpc>
                <a:spcPct val="80000"/>
              </a:lnSpc>
              <a:spcBef>
                <a:spcPct val="20000"/>
              </a:spcBef>
            </a:pPr>
            <a:r>
              <a:rPr lang="en-US" sz="1600" i="1" dirty="0" smtClean="0">
                <a:solidFill>
                  <a:schemeClr val="bg1"/>
                </a:solidFill>
                <a:latin typeface="Garamond" pitchFamily="18" charset="0"/>
              </a:rPr>
              <a:t>     </a:t>
            </a:r>
            <a:r>
              <a:rPr lang="en-US" sz="1600" b="1" i="1" dirty="0" smtClean="0">
                <a:solidFill>
                  <a:srgbClr val="92D050"/>
                </a:solidFill>
                <a:latin typeface="Garamond" pitchFamily="18" charset="0"/>
              </a:rPr>
              <a:t>Prepared </a:t>
            </a:r>
            <a:r>
              <a:rPr lang="en-US" sz="1600" b="1" i="1" dirty="0">
                <a:solidFill>
                  <a:srgbClr val="92D050"/>
                </a:solidFill>
                <a:latin typeface="Garamond" pitchFamily="18" charset="0"/>
              </a:rPr>
              <a:t>for </a:t>
            </a:r>
            <a:r>
              <a:rPr lang="en-US" sz="1600" b="1" i="1" dirty="0" smtClean="0">
                <a:solidFill>
                  <a:srgbClr val="92D050"/>
                </a:solidFill>
                <a:latin typeface="Garamond" pitchFamily="18" charset="0"/>
              </a:rPr>
              <a:t>2015 Joint </a:t>
            </a:r>
            <a:r>
              <a:rPr lang="en-US" sz="1600" b="1" i="1" dirty="0">
                <a:solidFill>
                  <a:srgbClr val="92D050"/>
                </a:solidFill>
                <a:latin typeface="Garamond" pitchFamily="18" charset="0"/>
              </a:rPr>
              <a:t>Action Group for Atmospheric Transport and Dispersion </a:t>
            </a:r>
            <a:r>
              <a:rPr lang="en-US" sz="1600" b="1" i="1" dirty="0" smtClean="0">
                <a:solidFill>
                  <a:srgbClr val="92D050"/>
                </a:solidFill>
                <a:latin typeface="Garamond" pitchFamily="18" charset="0"/>
              </a:rPr>
              <a:t>Modeling meeting</a:t>
            </a:r>
            <a:r>
              <a:rPr lang="en-US" sz="1600" b="1" i="1" dirty="0">
                <a:solidFill>
                  <a:srgbClr val="92D050"/>
                </a:solidFill>
                <a:latin typeface="Garamond" pitchFamily="18" charset="0"/>
              </a:rPr>
              <a:t>, </a:t>
            </a:r>
            <a:r>
              <a:rPr lang="en-US" sz="1600" b="1" i="1" dirty="0" smtClean="0">
                <a:solidFill>
                  <a:srgbClr val="92D050"/>
                </a:solidFill>
                <a:latin typeface="Garamond" pitchFamily="18" charset="0"/>
              </a:rPr>
              <a:t>at George </a:t>
            </a:r>
            <a:r>
              <a:rPr lang="en-US" sz="1600" b="1" i="1" dirty="0">
                <a:solidFill>
                  <a:srgbClr val="92D050"/>
                </a:solidFill>
                <a:latin typeface="Garamond" pitchFamily="18" charset="0"/>
              </a:rPr>
              <a:t>Mason </a:t>
            </a:r>
            <a:r>
              <a:rPr lang="en-US" sz="1600" b="1" i="1" dirty="0" smtClean="0">
                <a:solidFill>
                  <a:srgbClr val="92D050"/>
                </a:solidFill>
                <a:latin typeface="Garamond" pitchFamily="18" charset="0"/>
              </a:rPr>
              <a:t>University, Fairfax, VA: June 9, 2015  </a:t>
            </a:r>
            <a:endParaRPr lang="en-US" sz="1600" b="1" i="1" dirty="0">
              <a:solidFill>
                <a:srgbClr val="92D050"/>
              </a:solidFill>
              <a:latin typeface="Garamond" pitchFamily="18" charset="0"/>
            </a:endParaRPr>
          </a:p>
        </p:txBody>
      </p:sp>
      <p:pic>
        <p:nvPicPr>
          <p:cNvPr id="1027" name="Picture 3" descr="C:\Users\cxs14\Desktop\RES Untitle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3230" y="779463"/>
            <a:ext cx="1371600" cy="120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733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cxs14\Desktop\twk_2726_p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39624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38200" y="1295400"/>
            <a:ext cx="7924800" cy="4800600"/>
          </a:xfrm>
        </p:spPr>
        <p:txBody>
          <a:bodyPr>
            <a:noAutofit/>
          </a:bodyPr>
          <a:lstStyle/>
          <a:p>
            <a:pPr marL="484632" lvl="2" indent="0">
              <a:buNone/>
            </a:pPr>
            <a:r>
              <a:rPr lang="en-US" sz="2400" dirty="0" smtClean="0"/>
              <a:t>       </a:t>
            </a:r>
          </a:p>
        </p:txBody>
      </p:sp>
      <p:pic>
        <p:nvPicPr>
          <p:cNvPr id="2" name="Picture 2" descr="C:\Users\cxs14\Desktop\Beach boottom twk_2742_p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743200"/>
            <a:ext cx="6477000" cy="3200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4300" y="53232"/>
            <a:ext cx="5715000" cy="369332"/>
          </a:xfrm>
          <a:prstGeom prst="rect">
            <a:avLst/>
          </a:prstGeom>
          <a:noFill/>
        </p:spPr>
        <p:txBody>
          <a:bodyPr wrap="square" rtlCol="0">
            <a:spAutoFit/>
          </a:bodyPr>
          <a:lstStyle/>
          <a:p>
            <a:r>
              <a:rPr lang="en-US" sz="1800" dirty="0">
                <a:solidFill>
                  <a:srgbClr val="FFFF00"/>
                </a:solidFill>
              </a:rPr>
              <a:t>https://carlwillis.wordpress.com/tag/control-room</a:t>
            </a:r>
            <a:r>
              <a:rPr lang="en-US" sz="1800" dirty="0" smtClean="0">
                <a:solidFill>
                  <a:srgbClr val="FFFF00"/>
                </a:solidFill>
              </a:rPr>
              <a:t>/</a:t>
            </a:r>
            <a:endParaRPr lang="en-US" dirty="0">
              <a:solidFill>
                <a:srgbClr val="FFFF00"/>
              </a:solidFill>
            </a:endParaRPr>
          </a:p>
        </p:txBody>
      </p:sp>
      <p:sp>
        <p:nvSpPr>
          <p:cNvPr id="5" name="Slide Number Placeholder 4"/>
          <p:cNvSpPr>
            <a:spLocks noGrp="1"/>
          </p:cNvSpPr>
          <p:nvPr>
            <p:ph type="sldNum" sz="quarter" idx="10"/>
          </p:nvPr>
        </p:nvSpPr>
        <p:spPr/>
        <p:txBody>
          <a:bodyPr/>
          <a:lstStyle/>
          <a:p>
            <a:pPr>
              <a:defRPr/>
            </a:pPr>
            <a:fld id="{20E963D3-7FD6-4A81-B864-F6D4DF74E548}" type="slidenum">
              <a:rPr lang="en-US" smtClean="0"/>
              <a:pPr>
                <a:defRPr/>
              </a:pPr>
              <a:t>2</a:t>
            </a:fld>
            <a:endParaRPr lang="en-US"/>
          </a:p>
        </p:txBody>
      </p:sp>
      <p:sp>
        <p:nvSpPr>
          <p:cNvPr id="6" name="TextBox 5"/>
          <p:cNvSpPr txBox="1"/>
          <p:nvPr/>
        </p:nvSpPr>
        <p:spPr>
          <a:xfrm>
            <a:off x="2971800" y="6096000"/>
            <a:ext cx="5791200" cy="461665"/>
          </a:xfrm>
          <a:prstGeom prst="rect">
            <a:avLst/>
          </a:prstGeom>
          <a:noFill/>
        </p:spPr>
        <p:txBody>
          <a:bodyPr wrap="square" rtlCol="0">
            <a:spAutoFit/>
          </a:bodyPr>
          <a:lstStyle/>
          <a:p>
            <a:r>
              <a:rPr lang="en-US" dirty="0" smtClean="0">
                <a:solidFill>
                  <a:srgbClr val="FFC000"/>
                </a:solidFill>
              </a:rPr>
              <a:t>Peach Bottom Atomic Power Station </a:t>
            </a:r>
            <a:endParaRPr lang="en-US" dirty="0">
              <a:solidFill>
                <a:srgbClr val="FFC000"/>
              </a:solidFill>
            </a:endParaRPr>
          </a:p>
        </p:txBody>
      </p:sp>
    </p:spTree>
    <p:extLst>
      <p:ext uri="{BB962C8B-B14F-4D97-AF65-F5344CB8AC3E}">
        <p14:creationId xmlns:p14="http://schemas.microsoft.com/office/powerpoint/2010/main" val="2679740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762000"/>
            <a:ext cx="8077200" cy="685800"/>
          </a:xfrm>
        </p:spPr>
        <p:txBody>
          <a:bodyPr/>
          <a:lstStyle/>
          <a:p>
            <a:pPr eaLnBrk="1" hangingPunct="1"/>
            <a:r>
              <a:rPr lang="en-US" sz="4000" dirty="0" smtClean="0">
                <a:solidFill>
                  <a:srgbClr val="92D050"/>
                </a:solidFill>
              </a:rPr>
              <a:t>      Conservation Equation</a:t>
            </a:r>
          </a:p>
        </p:txBody>
      </p:sp>
      <p:sp>
        <p:nvSpPr>
          <p:cNvPr id="7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DCE5089-6EEF-42CB-BCAE-D48A4E0C7B09}" type="slidenum">
              <a:rPr lang="en-US" sz="1400" smtClean="0">
                <a:solidFill>
                  <a:schemeClr val="bg1"/>
                </a:solidFill>
              </a:rPr>
              <a:pPr/>
              <a:t>3</a:t>
            </a:fld>
            <a:endParaRPr lang="en-US" sz="1400" dirty="0" smtClean="0">
              <a:solidFill>
                <a:schemeClr val="bg1"/>
              </a:solidFill>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733799"/>
            <a:ext cx="2590800" cy="2801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E:\ATD presentation\1conservation@eq.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70104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626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457200"/>
            <a:ext cx="8001000" cy="914400"/>
          </a:xfrm>
        </p:spPr>
        <p:txBody>
          <a:bodyPr>
            <a:normAutofit fontScale="90000"/>
          </a:bodyPr>
          <a:lstStyle/>
          <a:p>
            <a:pPr eaLnBrk="1" hangingPunct="1"/>
            <a:r>
              <a:rPr lang="en-US" dirty="0" smtClean="0">
                <a:solidFill>
                  <a:srgbClr val="92D050"/>
                </a:solidFill>
              </a:rPr>
              <a:t>       </a:t>
            </a:r>
            <a:r>
              <a:rPr lang="en-US" sz="4900" dirty="0" smtClean="0">
                <a:solidFill>
                  <a:srgbClr val="92D050"/>
                </a:solidFill>
              </a:rPr>
              <a:t>HABIT COMPUTER CODE  </a:t>
            </a:r>
          </a:p>
        </p:txBody>
      </p:sp>
      <p:sp>
        <p:nvSpPr>
          <p:cNvPr id="8196" name="Rectangle 3"/>
          <p:cNvSpPr>
            <a:spLocks noGrp="1" noChangeArrowheads="1"/>
          </p:cNvSpPr>
          <p:nvPr>
            <p:ph idx="1"/>
          </p:nvPr>
        </p:nvSpPr>
        <p:spPr>
          <a:xfrm>
            <a:off x="1676400" y="1556360"/>
            <a:ext cx="7239000" cy="4114800"/>
          </a:xfrm>
        </p:spPr>
        <p:txBody>
          <a:bodyPr>
            <a:normAutofit fontScale="92500" lnSpcReduction="10000"/>
          </a:bodyPr>
          <a:lstStyle/>
          <a:p>
            <a:r>
              <a:rPr lang="en-US" sz="3600" dirty="0" smtClean="0"/>
              <a:t>HABIT was reengineered from EXTRAN (1991)  </a:t>
            </a:r>
          </a:p>
          <a:p>
            <a:endParaRPr lang="en-US" sz="1000" dirty="0" smtClean="0">
              <a:solidFill>
                <a:srgbClr val="FFFF00"/>
              </a:solidFill>
            </a:endParaRPr>
          </a:p>
          <a:p>
            <a:r>
              <a:rPr lang="en-US" sz="3600" dirty="0" smtClean="0">
                <a:solidFill>
                  <a:srgbClr val="FFFF00"/>
                </a:solidFill>
              </a:rPr>
              <a:t>Version 1.1 (1995): </a:t>
            </a:r>
            <a:r>
              <a:rPr lang="en-US" sz="3600" dirty="0" smtClean="0"/>
              <a:t>IBM/DOS code.  Available at RSICC/ORNL </a:t>
            </a:r>
          </a:p>
          <a:p>
            <a:pPr marL="0" indent="0">
              <a:buNone/>
            </a:pPr>
            <a:endParaRPr lang="en-US" sz="1000" dirty="0" smtClean="0"/>
          </a:p>
          <a:p>
            <a:r>
              <a:rPr lang="en-US" sz="3600" dirty="0" smtClean="0">
                <a:solidFill>
                  <a:srgbClr val="FFFF00"/>
                </a:solidFill>
              </a:rPr>
              <a:t>Version 1.2 (2015): </a:t>
            </a:r>
            <a:r>
              <a:rPr lang="en-US" sz="3600" dirty="0" smtClean="0"/>
              <a:t>Windows 7/8 (64-bit) code.  Available at RAMP/NRC</a:t>
            </a:r>
            <a:endParaRPr lang="en-US" sz="3600" dirty="0"/>
          </a:p>
          <a:p>
            <a:endParaRPr lang="en-US" sz="3600" dirty="0">
              <a:solidFill>
                <a:srgbClr val="FFFF00"/>
              </a:solidFill>
            </a:endParaRPr>
          </a:p>
        </p:txBody>
      </p:sp>
      <p:sp>
        <p:nvSpPr>
          <p:cNvPr id="2" name="Slide Number Placeholder 1"/>
          <p:cNvSpPr>
            <a:spLocks noGrp="1"/>
          </p:cNvSpPr>
          <p:nvPr>
            <p:ph type="sldNum" sz="quarter" idx="10"/>
          </p:nvPr>
        </p:nvSpPr>
        <p:spPr/>
        <p:txBody>
          <a:bodyPr/>
          <a:lstStyle/>
          <a:p>
            <a:pPr>
              <a:defRPr/>
            </a:pPr>
            <a:fld id="{20E963D3-7FD6-4A81-B864-F6D4DF74E548}" type="slidenum">
              <a:rPr lang="en-US" smtClean="0"/>
              <a:pPr>
                <a:defRPr/>
              </a:pPr>
              <a:t>4</a:t>
            </a:fld>
            <a:endParaRPr lang="en-US"/>
          </a:p>
        </p:txBody>
      </p:sp>
      <p:sp>
        <p:nvSpPr>
          <p:cNvPr id="3" name="TextBox 2"/>
          <p:cNvSpPr txBox="1"/>
          <p:nvPr/>
        </p:nvSpPr>
        <p:spPr>
          <a:xfrm>
            <a:off x="2209800" y="5420380"/>
            <a:ext cx="6629400" cy="523220"/>
          </a:xfrm>
          <a:prstGeom prst="rect">
            <a:avLst/>
          </a:prstGeom>
          <a:noFill/>
        </p:spPr>
        <p:txBody>
          <a:bodyPr wrap="square" rtlCol="0">
            <a:spAutoFit/>
          </a:bodyPr>
          <a:lstStyle/>
          <a:p>
            <a:r>
              <a:rPr lang="en-US" sz="2800" dirty="0" smtClean="0">
                <a:solidFill>
                  <a:srgbClr val="FFFF00"/>
                </a:solidFill>
              </a:rPr>
              <a:t>Http://www.USNRC-RAMP.com </a:t>
            </a:r>
            <a:endParaRPr lang="en-US" sz="2800" dirty="0">
              <a:solidFill>
                <a:srgbClr val="FFFF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161753"/>
            <a:ext cx="1371600" cy="120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cxs14\Pictures\RSIC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385" y="2124808"/>
            <a:ext cx="1280319" cy="1280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185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77200" cy="685800"/>
          </a:xfrm>
        </p:spPr>
        <p:txBody>
          <a:bodyPr>
            <a:normAutofit/>
          </a:bodyPr>
          <a:lstStyle/>
          <a:p>
            <a:r>
              <a:rPr lang="en-US" dirty="0" smtClean="0">
                <a:solidFill>
                  <a:srgbClr val="92D050"/>
                </a:solidFill>
              </a:rPr>
              <a:t>User-Need Request: NRO-2011-007</a:t>
            </a:r>
            <a:endParaRPr lang="en-US" dirty="0">
              <a:solidFill>
                <a:srgbClr val="92D050"/>
              </a:solidFill>
            </a:endParaRPr>
          </a:p>
        </p:txBody>
      </p:sp>
      <p:sp>
        <p:nvSpPr>
          <p:cNvPr id="3" name="Content Placeholder 2"/>
          <p:cNvSpPr>
            <a:spLocks noGrp="1"/>
          </p:cNvSpPr>
          <p:nvPr>
            <p:ph idx="1"/>
          </p:nvPr>
        </p:nvSpPr>
        <p:spPr>
          <a:xfrm>
            <a:off x="762000" y="1295400"/>
            <a:ext cx="8077200" cy="4495800"/>
          </a:xfrm>
        </p:spPr>
        <p:txBody>
          <a:bodyPr>
            <a:noAutofit/>
          </a:bodyPr>
          <a:lstStyle/>
          <a:p>
            <a:r>
              <a:rPr lang="en-US" sz="2800" dirty="0" smtClean="0">
                <a:solidFill>
                  <a:srgbClr val="00B0F0"/>
                </a:solidFill>
              </a:rPr>
              <a:t>HABIT Code Evaluation and Update</a:t>
            </a:r>
          </a:p>
          <a:p>
            <a:pPr lvl="1">
              <a:buFont typeface="Wingdings" panose="05000000000000000000" pitchFamily="2" charset="2"/>
              <a:buChar char="§"/>
            </a:pPr>
            <a:r>
              <a:rPr lang="en-US" sz="2400" dirty="0"/>
              <a:t>NRO TL – Syed Haider (NRO/DSRA/SBCV</a:t>
            </a:r>
            <a:r>
              <a:rPr lang="en-US" sz="2400" dirty="0" smtClean="0"/>
              <a:t>) </a:t>
            </a:r>
          </a:p>
          <a:p>
            <a:pPr lvl="1">
              <a:buFont typeface="Wingdings" panose="05000000000000000000" pitchFamily="2" charset="2"/>
              <a:buChar char="§"/>
            </a:pPr>
            <a:r>
              <a:rPr lang="en-US" sz="2400" dirty="0" smtClean="0"/>
              <a:t>RES COR – Casper Sun (RES/DSA/RPB) </a:t>
            </a:r>
            <a:endParaRPr lang="en-US" sz="800" dirty="0" smtClean="0"/>
          </a:p>
          <a:p>
            <a:r>
              <a:rPr lang="en-US" sz="2800" dirty="0" smtClean="0">
                <a:solidFill>
                  <a:srgbClr val="C00000"/>
                </a:solidFill>
              </a:rPr>
              <a:t>Action Items:</a:t>
            </a:r>
          </a:p>
          <a:p>
            <a:pPr marL="267462" lvl="1" indent="0">
              <a:buNone/>
            </a:pPr>
            <a:r>
              <a:rPr lang="en-US" sz="2400" dirty="0" smtClean="0">
                <a:solidFill>
                  <a:srgbClr val="FFFF00"/>
                </a:solidFill>
              </a:rPr>
              <a:t> Phase 1: Re-hosting HABIT to Windows 7 </a:t>
            </a:r>
          </a:p>
          <a:p>
            <a:pPr marL="457200" lvl="1" indent="0">
              <a:buNone/>
            </a:pPr>
            <a:r>
              <a:rPr lang="en-US" sz="2400" dirty="0" smtClean="0"/>
              <a:t>-  Upgrade</a:t>
            </a:r>
            <a:r>
              <a:rPr lang="en-US" sz="2400" dirty="0"/>
              <a:t> FORTRAN </a:t>
            </a:r>
            <a:r>
              <a:rPr lang="en-US" sz="2400" dirty="0" smtClean="0"/>
              <a:t>and modernize GUI     </a:t>
            </a:r>
          </a:p>
          <a:p>
            <a:pPr lvl="1">
              <a:buFontTx/>
              <a:buChar char="-"/>
            </a:pPr>
            <a:r>
              <a:rPr lang="en-US" sz="2400" dirty="0" smtClean="0"/>
              <a:t>Build-in tooltips and develop “User’s Manual”</a:t>
            </a:r>
          </a:p>
          <a:p>
            <a:pPr marL="267462" lvl="1" indent="0">
              <a:buNone/>
            </a:pPr>
            <a:r>
              <a:rPr lang="en-US" sz="2400" dirty="0" smtClean="0">
                <a:solidFill>
                  <a:srgbClr val="C00000"/>
                </a:solidFill>
              </a:rPr>
              <a:t> </a:t>
            </a:r>
            <a:r>
              <a:rPr lang="en-US" sz="2400" dirty="0" smtClean="0">
                <a:solidFill>
                  <a:srgbClr val="FFFF00"/>
                </a:solidFill>
              </a:rPr>
              <a:t>Phase 2: Adding Dense-Gas Functions    </a:t>
            </a:r>
          </a:p>
          <a:p>
            <a:pPr marL="827532" lvl="2" indent="-342900">
              <a:buFontTx/>
              <a:buChar char="-"/>
            </a:pPr>
            <a:r>
              <a:rPr lang="en-US" sz="2400" dirty="0" smtClean="0"/>
              <a:t>Add DEGADIS and SLAB to HABIT </a:t>
            </a:r>
          </a:p>
          <a:p>
            <a:pPr marL="827532" lvl="2" indent="-342900">
              <a:buFontTx/>
              <a:buChar char="-"/>
            </a:pPr>
            <a:r>
              <a:rPr lang="en-US" sz="2400" dirty="0" smtClean="0"/>
              <a:t>Update RG 1.78 and associated TBDs   </a:t>
            </a:r>
          </a:p>
          <a:p>
            <a:pPr marL="484632" lvl="2" indent="0">
              <a:buNone/>
            </a:pPr>
            <a:r>
              <a:rPr lang="en-US" sz="2400" dirty="0" smtClean="0"/>
              <a:t>       </a:t>
            </a:r>
          </a:p>
        </p:txBody>
      </p:sp>
      <p:sp>
        <p:nvSpPr>
          <p:cNvPr id="4" name="Slide Number Placeholder 3"/>
          <p:cNvSpPr>
            <a:spLocks noGrp="1"/>
          </p:cNvSpPr>
          <p:nvPr>
            <p:ph type="sldNum" sz="quarter" idx="10"/>
          </p:nvPr>
        </p:nvSpPr>
        <p:spPr/>
        <p:txBody>
          <a:bodyPr/>
          <a:lstStyle/>
          <a:p>
            <a:pPr>
              <a:defRPr/>
            </a:pPr>
            <a:fld id="{20E963D3-7FD6-4A81-B864-F6D4DF74E548}" type="slidenum">
              <a:rPr lang="en-US" smtClean="0"/>
              <a:pPr>
                <a:defRPr/>
              </a:pPr>
              <a:t>5</a:t>
            </a:fld>
            <a:endParaRPr lang="en-US"/>
          </a:p>
        </p:txBody>
      </p:sp>
      <p:sp>
        <p:nvSpPr>
          <p:cNvPr id="5" name="TextBox 4"/>
          <p:cNvSpPr txBox="1"/>
          <p:nvPr/>
        </p:nvSpPr>
        <p:spPr>
          <a:xfrm>
            <a:off x="2209800" y="6029980"/>
            <a:ext cx="6400800" cy="523220"/>
          </a:xfrm>
          <a:prstGeom prst="rect">
            <a:avLst/>
          </a:prstGeom>
          <a:noFill/>
        </p:spPr>
        <p:txBody>
          <a:bodyPr wrap="square" rtlCol="0">
            <a:spAutoFit/>
          </a:bodyPr>
          <a:lstStyle/>
          <a:p>
            <a:r>
              <a:rPr lang="en-US" sz="1400" b="1" dirty="0" smtClean="0">
                <a:solidFill>
                  <a:srgbClr val="FFFF00"/>
                </a:solidFill>
              </a:rPr>
              <a:t>RG 1.78: Evaluating </a:t>
            </a:r>
            <a:r>
              <a:rPr lang="en-US" sz="1400" b="1" dirty="0">
                <a:solidFill>
                  <a:srgbClr val="FFFF00"/>
                </a:solidFill>
              </a:rPr>
              <a:t>the Habitability of a Nuclear Power Plant Control Room During a Postulated Hazardous Chemical </a:t>
            </a:r>
            <a:r>
              <a:rPr lang="en-US" sz="1400" b="1" dirty="0" smtClean="0">
                <a:solidFill>
                  <a:srgbClr val="FFFF00"/>
                </a:solidFill>
              </a:rPr>
              <a:t>Release (2001)</a:t>
            </a:r>
            <a:endParaRPr lang="en-US" sz="1400" b="1" dirty="0">
              <a:solidFill>
                <a:srgbClr val="FFFF00"/>
              </a:solidFill>
            </a:endParaRPr>
          </a:p>
        </p:txBody>
      </p:sp>
    </p:spTree>
    <p:extLst>
      <p:ext uri="{BB962C8B-B14F-4D97-AF65-F5344CB8AC3E}">
        <p14:creationId xmlns:p14="http://schemas.microsoft.com/office/powerpoint/2010/main" val="4056460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xxQQ\Desktop\fish-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2782" y="0"/>
            <a:ext cx="4551218" cy="3505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cxs14\Desktop\Fukushimafi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4562474" cy="348797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cxs14\Desktop\Dym_nad_portem_Tagajo_sie_5081612_copyrightAFP-l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96588"/>
            <a:ext cx="4581525" cy="3352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38200" y="1295400"/>
            <a:ext cx="7924800" cy="4800600"/>
          </a:xfrm>
        </p:spPr>
        <p:txBody>
          <a:bodyPr>
            <a:noAutofit/>
          </a:bodyPr>
          <a:lstStyle/>
          <a:p>
            <a:pPr marL="484632" lvl="2" indent="0">
              <a:buNone/>
            </a:pPr>
            <a:r>
              <a:rPr lang="en-US" sz="2400" dirty="0" smtClean="0"/>
              <a:t>       </a:t>
            </a:r>
          </a:p>
        </p:txBody>
      </p:sp>
      <p:sp>
        <p:nvSpPr>
          <p:cNvPr id="2" name="Slide Number Placeholder 1"/>
          <p:cNvSpPr>
            <a:spLocks noGrp="1"/>
          </p:cNvSpPr>
          <p:nvPr>
            <p:ph type="sldNum" sz="quarter" idx="10"/>
          </p:nvPr>
        </p:nvSpPr>
        <p:spPr/>
        <p:txBody>
          <a:bodyPr/>
          <a:lstStyle/>
          <a:p>
            <a:pPr>
              <a:defRPr/>
            </a:pPr>
            <a:fld id="{20E963D3-7FD6-4A81-B864-F6D4DF74E548}" type="slidenum">
              <a:rPr lang="en-US" smtClean="0"/>
              <a:pPr>
                <a:defRPr/>
              </a:pPr>
              <a:t>6</a:t>
            </a:fld>
            <a:endParaRPr lang="en-US"/>
          </a:p>
        </p:txBody>
      </p:sp>
      <p:pic>
        <p:nvPicPr>
          <p:cNvPr id="2052" name="Picture 4" descr="C:\Users\cxs14\Desktop\overturned_truc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2474" y="3487976"/>
            <a:ext cx="4572000" cy="33700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ATD presentation\D_O_T_-Radioactive-III-Label-for-Transportation-of-Hazardous-Materials-Class-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00400" y="5488868"/>
            <a:ext cx="1355576" cy="136913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ATD presentation\01157_sm.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2000" y="5488868"/>
            <a:ext cx="1427486" cy="1369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53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81000"/>
            <a:ext cx="8001000" cy="609600"/>
          </a:xfrm>
        </p:spPr>
        <p:txBody>
          <a:bodyPr/>
          <a:lstStyle/>
          <a:p>
            <a:pPr eaLnBrk="1" hangingPunct="1"/>
            <a:r>
              <a:rPr lang="en-US" sz="3200" dirty="0" smtClean="0">
                <a:solidFill>
                  <a:srgbClr val="92D050"/>
                </a:solidFill>
              </a:rPr>
              <a:t>  What’s New in HABIT v1.2 (2015)</a:t>
            </a:r>
          </a:p>
        </p:txBody>
      </p:sp>
      <p:sp>
        <p:nvSpPr>
          <p:cNvPr id="7172" name="Rectangle 3"/>
          <p:cNvSpPr>
            <a:spLocks noGrp="1" noChangeArrowheads="1"/>
          </p:cNvSpPr>
          <p:nvPr>
            <p:ph idx="1"/>
          </p:nvPr>
        </p:nvSpPr>
        <p:spPr>
          <a:xfrm>
            <a:off x="533400" y="1143000"/>
            <a:ext cx="8153400" cy="5105400"/>
          </a:xfrm>
        </p:spPr>
        <p:txBody>
          <a:bodyPr>
            <a:normAutofit/>
          </a:bodyPr>
          <a:lstStyle/>
          <a:p>
            <a:pPr eaLnBrk="1" hangingPunct="1"/>
            <a:r>
              <a:rPr lang="en-US" dirty="0" smtClean="0">
                <a:solidFill>
                  <a:srgbClr val="FFFF00"/>
                </a:solidFill>
              </a:rPr>
              <a:t>Used Intel Visual FORTRAN compiler for compatibility with Windows 7 (64-bit)</a:t>
            </a:r>
          </a:p>
          <a:p>
            <a:pPr lvl="1" eaLnBrk="1" hangingPunct="1"/>
            <a:r>
              <a:rPr lang="en-US" sz="2400" dirty="0" smtClean="0"/>
              <a:t>I/O are identical as </a:t>
            </a:r>
            <a:r>
              <a:rPr lang="en-US" sz="2400" dirty="0"/>
              <a:t>HABIT </a:t>
            </a:r>
            <a:r>
              <a:rPr lang="en-US" sz="2400" dirty="0" smtClean="0"/>
              <a:t>v1.1</a:t>
            </a:r>
          </a:p>
          <a:p>
            <a:pPr lvl="1" eaLnBrk="1" hangingPunct="1"/>
            <a:r>
              <a:rPr lang="en-US" sz="2400" dirty="0" smtClean="0"/>
              <a:t>Backwards compatible for old designed (.DSG) files and FORTRAN input (.INP) files</a:t>
            </a:r>
            <a:endParaRPr lang="en-US" sz="800" dirty="0" smtClean="0"/>
          </a:p>
          <a:p>
            <a:pPr eaLnBrk="1" hangingPunct="1"/>
            <a:r>
              <a:rPr lang="en-US" dirty="0" smtClean="0">
                <a:solidFill>
                  <a:srgbClr val="FFFF00"/>
                </a:solidFill>
              </a:rPr>
              <a:t>Used new Microsoft .NET technology for graphical user interface (GUI) development  </a:t>
            </a:r>
          </a:p>
          <a:p>
            <a:pPr lvl="1" eaLnBrk="1" hangingPunct="1"/>
            <a:r>
              <a:rPr lang="en-US" sz="2400" dirty="0" smtClean="0"/>
              <a:t>Consistent module interface design (tabs)</a:t>
            </a:r>
          </a:p>
          <a:p>
            <a:pPr lvl="1" eaLnBrk="1" hangingPunct="1"/>
            <a:r>
              <a:rPr lang="en-US" sz="2400" dirty="0" smtClean="0"/>
              <a:t>Section 508 Compliance (e.g., color blinder or muted use of color, JAWS accessibility) </a:t>
            </a:r>
          </a:p>
          <a:p>
            <a:pPr eaLnBrk="1" hangingPunct="1">
              <a:buFontTx/>
              <a:buNone/>
            </a:pPr>
            <a:endParaRPr lang="en-US" sz="2000" dirty="0" smtClean="0"/>
          </a:p>
        </p:txBody>
      </p:sp>
      <p:sp>
        <p:nvSpPr>
          <p:cNvPr id="7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DCE5089-6EEF-42CB-BCAE-D48A4E0C7B09}" type="slidenum">
              <a:rPr lang="en-US" sz="1400" smtClean="0">
                <a:solidFill>
                  <a:schemeClr val="bg1"/>
                </a:solidFill>
              </a:rPr>
              <a:pPr/>
              <a:t>7</a:t>
            </a:fld>
            <a:endParaRPr lang="en-US" sz="1400" dirty="0" smtClean="0">
              <a:solidFill>
                <a:schemeClr val="bg1"/>
              </a:solidFill>
            </a:endParaRPr>
          </a:p>
        </p:txBody>
      </p:sp>
    </p:spTree>
    <p:extLst>
      <p:ext uri="{BB962C8B-B14F-4D97-AF65-F5344CB8AC3E}">
        <p14:creationId xmlns:p14="http://schemas.microsoft.com/office/powerpoint/2010/main" val="2581361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0" y="381000"/>
            <a:ext cx="8915400" cy="609600"/>
          </a:xfrm>
        </p:spPr>
        <p:txBody>
          <a:bodyPr>
            <a:normAutofit fontScale="90000"/>
          </a:bodyPr>
          <a:lstStyle/>
          <a:p>
            <a:r>
              <a:rPr lang="en-US" sz="4400" dirty="0" smtClean="0">
                <a:solidFill>
                  <a:srgbClr val="92D050"/>
                </a:solidFill>
              </a:rPr>
              <a:t>        Main Screen Makeover  </a:t>
            </a:r>
            <a:r>
              <a:rPr lang="en-US" sz="3200" dirty="0"/>
              <a:t/>
            </a:r>
            <a:br>
              <a:rPr lang="en-US" sz="3200" dirty="0"/>
            </a:br>
            <a:endParaRPr lang="en-US" sz="3200" dirty="0" smtClean="0"/>
          </a:p>
        </p:txBody>
      </p:sp>
      <p:sp>
        <p:nvSpPr>
          <p:cNvPr id="7172" name="Rectangle 3"/>
          <p:cNvSpPr>
            <a:spLocks noGrp="1" noChangeArrowheads="1"/>
          </p:cNvSpPr>
          <p:nvPr>
            <p:ph idx="1"/>
          </p:nvPr>
        </p:nvSpPr>
        <p:spPr>
          <a:xfrm>
            <a:off x="685800" y="1066800"/>
            <a:ext cx="8077200" cy="4648200"/>
          </a:xfrm>
        </p:spPr>
        <p:txBody>
          <a:bodyPr/>
          <a:lstStyle/>
          <a:p>
            <a:pPr lvl="1" eaLnBrk="1" hangingPunct="1"/>
            <a:endParaRPr lang="en-US" dirty="0" smtClean="0"/>
          </a:p>
          <a:p>
            <a:pPr eaLnBrk="1" hangingPunct="1">
              <a:buFontTx/>
              <a:buNone/>
            </a:pPr>
            <a:endParaRPr lang="en-US" sz="2000" dirty="0" smtClean="0"/>
          </a:p>
        </p:txBody>
      </p:sp>
      <p:sp>
        <p:nvSpPr>
          <p:cNvPr id="7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DCE5089-6EEF-42CB-BCAE-D48A4E0C7B09}" type="slidenum">
              <a:rPr lang="en-US" sz="1400" smtClean="0">
                <a:solidFill>
                  <a:schemeClr val="bg1"/>
                </a:solidFill>
              </a:rPr>
              <a:pPr/>
              <a:t>8</a:t>
            </a:fld>
            <a:endParaRPr lang="en-US" sz="1400" dirty="0" smtClean="0">
              <a:solidFill>
                <a:schemeClr val="bg1"/>
              </a:solidFill>
            </a:endParaRPr>
          </a:p>
        </p:txBody>
      </p:sp>
      <p:pic>
        <p:nvPicPr>
          <p:cNvPr id="1026" name="Picture 2" descr="C:\Users\cxs14\Desktop\HABIT new-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69877"/>
            <a:ext cx="8860514"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812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5695" y="990601"/>
            <a:ext cx="6635905"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1" name="Rectangle 2"/>
          <p:cNvSpPr>
            <a:spLocks noGrp="1" noChangeArrowheads="1"/>
          </p:cNvSpPr>
          <p:nvPr>
            <p:ph type="title"/>
          </p:nvPr>
        </p:nvSpPr>
        <p:spPr>
          <a:xfrm>
            <a:off x="152400" y="152400"/>
            <a:ext cx="8001000" cy="609600"/>
          </a:xfrm>
        </p:spPr>
        <p:txBody>
          <a:bodyPr>
            <a:noAutofit/>
          </a:bodyPr>
          <a:lstStyle/>
          <a:p>
            <a:pPr eaLnBrk="1" hangingPunct="1"/>
            <a:r>
              <a:rPr lang="en-US" sz="4000" dirty="0" smtClean="0">
                <a:solidFill>
                  <a:srgbClr val="92D050"/>
                </a:solidFill>
              </a:rPr>
              <a:t>       HABIT v1.2: GUI </a:t>
            </a:r>
          </a:p>
        </p:txBody>
      </p:sp>
      <p:sp>
        <p:nvSpPr>
          <p:cNvPr id="7172" name="Rectangle 3"/>
          <p:cNvSpPr>
            <a:spLocks noGrp="1" noChangeArrowheads="1"/>
          </p:cNvSpPr>
          <p:nvPr>
            <p:ph idx="1"/>
          </p:nvPr>
        </p:nvSpPr>
        <p:spPr>
          <a:xfrm>
            <a:off x="175846" y="1219199"/>
            <a:ext cx="2203295" cy="4208585"/>
          </a:xfrm>
        </p:spPr>
        <p:txBody>
          <a:bodyPr>
            <a:normAutofit/>
          </a:bodyPr>
          <a:lstStyle/>
          <a:p>
            <a:pPr marL="0" indent="0" eaLnBrk="1" hangingPunct="1">
              <a:buNone/>
            </a:pPr>
            <a:r>
              <a:rPr lang="en-US" dirty="0" smtClean="0"/>
              <a:t>The GUI  </a:t>
            </a:r>
          </a:p>
          <a:p>
            <a:pPr marL="0" indent="0" eaLnBrk="1" hangingPunct="1">
              <a:buNone/>
            </a:pPr>
            <a:r>
              <a:rPr lang="en-US" dirty="0" smtClean="0"/>
              <a:t>(1) depict the </a:t>
            </a:r>
            <a:r>
              <a:rPr lang="en-US" dirty="0"/>
              <a:t>relationships </a:t>
            </a:r>
            <a:r>
              <a:rPr lang="en-US" dirty="0" smtClean="0"/>
              <a:t>between </a:t>
            </a:r>
            <a:r>
              <a:rPr lang="en-US" dirty="0"/>
              <a:t>the </a:t>
            </a:r>
            <a:r>
              <a:rPr lang="en-US" dirty="0" smtClean="0"/>
              <a:t> modules and </a:t>
            </a:r>
          </a:p>
          <a:p>
            <a:pPr marL="0" indent="0" eaLnBrk="1" hangingPunct="1">
              <a:buNone/>
            </a:pPr>
            <a:r>
              <a:rPr lang="en-US" dirty="0" smtClean="0"/>
              <a:t>(2) show running modules in </a:t>
            </a:r>
            <a:r>
              <a:rPr lang="en-US" dirty="0"/>
              <a:t>the current </a:t>
            </a:r>
            <a:r>
              <a:rPr lang="en-US" dirty="0" smtClean="0"/>
              <a:t>calculation. </a:t>
            </a:r>
            <a:endParaRPr lang="en-US" sz="1800" dirty="0" smtClean="0"/>
          </a:p>
          <a:p>
            <a:pPr eaLnBrk="1" hangingPunct="1">
              <a:buFontTx/>
              <a:buNone/>
            </a:pPr>
            <a:endParaRPr lang="en-US" sz="1800" dirty="0" smtClean="0"/>
          </a:p>
        </p:txBody>
      </p:sp>
      <p:sp>
        <p:nvSpPr>
          <p:cNvPr id="7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DCE5089-6EEF-42CB-BCAE-D48A4E0C7B09}" type="slidenum">
              <a:rPr lang="en-US" sz="1400" smtClean="0">
                <a:solidFill>
                  <a:schemeClr val="bg1"/>
                </a:solidFill>
              </a:rPr>
              <a:pPr/>
              <a:t>9</a:t>
            </a:fld>
            <a:endParaRPr lang="en-US" sz="1400" smtClean="0">
              <a:solidFill>
                <a:schemeClr val="bg1"/>
              </a:solidFill>
            </a:endParaRPr>
          </a:p>
        </p:txBody>
      </p:sp>
    </p:spTree>
    <p:extLst>
      <p:ext uri="{BB962C8B-B14F-4D97-AF65-F5344CB8AC3E}">
        <p14:creationId xmlns:p14="http://schemas.microsoft.com/office/powerpoint/2010/main" val="182053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08517" y="381000"/>
            <a:ext cx="8001000" cy="609600"/>
          </a:xfrm>
        </p:spPr>
        <p:txBody>
          <a:bodyPr>
            <a:noAutofit/>
          </a:bodyPr>
          <a:lstStyle/>
          <a:p>
            <a:pPr eaLnBrk="1" hangingPunct="1"/>
            <a:r>
              <a:rPr lang="en-US" sz="4000" dirty="0" smtClean="0">
                <a:solidFill>
                  <a:srgbClr val="92D050"/>
                </a:solidFill>
              </a:rPr>
              <a:t> GUI: Input to Modules </a:t>
            </a:r>
          </a:p>
        </p:txBody>
      </p:sp>
      <p:sp>
        <p:nvSpPr>
          <p:cNvPr id="7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5DCE5089-6EEF-42CB-BCAE-D48A4E0C7B09}" type="slidenum">
              <a:rPr lang="en-US" sz="1400" smtClean="0">
                <a:solidFill>
                  <a:schemeClr val="bg1"/>
                </a:solidFill>
              </a:rPr>
              <a:pPr/>
              <a:t>10</a:t>
            </a:fld>
            <a:endParaRPr lang="en-US" sz="1400" smtClean="0">
              <a:solidFill>
                <a:schemeClr val="bg1"/>
              </a:solidFill>
            </a:endParaRPr>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0132" y="1143000"/>
            <a:ext cx="6096000" cy="5215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57200" y="1600200"/>
            <a:ext cx="2133600" cy="3416320"/>
          </a:xfrm>
          <a:prstGeom prst="rect">
            <a:avLst/>
          </a:prstGeom>
        </p:spPr>
        <p:txBody>
          <a:bodyPr wrap="square">
            <a:spAutoFit/>
          </a:bodyPr>
          <a:lstStyle/>
          <a:p>
            <a:r>
              <a:rPr lang="en-US" b="1" dirty="0" smtClean="0">
                <a:solidFill>
                  <a:schemeClr val="bg1"/>
                </a:solidFill>
              </a:rPr>
              <a:t>Input to  modules </a:t>
            </a:r>
            <a:r>
              <a:rPr lang="en-US" b="1" dirty="0">
                <a:solidFill>
                  <a:schemeClr val="bg1"/>
                </a:solidFill>
              </a:rPr>
              <a:t>are selected from the main GUI screen.  Each module has its own I/O tab.</a:t>
            </a:r>
          </a:p>
        </p:txBody>
      </p:sp>
    </p:spTree>
    <p:extLst>
      <p:ext uri="{BB962C8B-B14F-4D97-AF65-F5344CB8AC3E}">
        <p14:creationId xmlns:p14="http://schemas.microsoft.com/office/powerpoint/2010/main" val="766103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81000"/>
            <a:ext cx="8001000" cy="609600"/>
          </a:xfrm>
        </p:spPr>
        <p:txBody>
          <a:bodyPr/>
          <a:lstStyle/>
          <a:p>
            <a:pPr eaLnBrk="1" hangingPunct="1"/>
            <a:r>
              <a:rPr lang="en-US" sz="3200" dirty="0" smtClean="0">
                <a:solidFill>
                  <a:srgbClr val="92D050"/>
                </a:solidFill>
              </a:rPr>
              <a:t>Example </a:t>
            </a:r>
            <a:r>
              <a:rPr lang="en-US" sz="3200" dirty="0">
                <a:solidFill>
                  <a:srgbClr val="92D050"/>
                </a:solidFill>
              </a:rPr>
              <a:t>screens </a:t>
            </a:r>
            <a:r>
              <a:rPr lang="en-US" sz="3200" dirty="0" smtClean="0">
                <a:solidFill>
                  <a:srgbClr val="92D050"/>
                </a:solidFill>
              </a:rPr>
              <a:t>HABIT v1.2 </a:t>
            </a:r>
            <a:r>
              <a:rPr lang="en-US" sz="3200" dirty="0">
                <a:solidFill>
                  <a:srgbClr val="92D050"/>
                </a:solidFill>
              </a:rPr>
              <a:t>GUI</a:t>
            </a:r>
            <a:endParaRPr lang="en-US" sz="3200" dirty="0" smtClean="0">
              <a:solidFill>
                <a:srgbClr val="92D050"/>
              </a:solidFill>
            </a:endParaRPr>
          </a:p>
        </p:txBody>
      </p:sp>
      <p:sp>
        <p:nvSpPr>
          <p:cNvPr id="7172" name="Rectangle 3"/>
          <p:cNvSpPr>
            <a:spLocks noGrp="1" noChangeArrowheads="1"/>
          </p:cNvSpPr>
          <p:nvPr>
            <p:ph idx="1"/>
          </p:nvPr>
        </p:nvSpPr>
        <p:spPr>
          <a:xfrm>
            <a:off x="685800" y="1066800"/>
            <a:ext cx="8077200" cy="4648200"/>
          </a:xfrm>
        </p:spPr>
        <p:txBody>
          <a:bodyPr/>
          <a:lstStyle/>
          <a:p>
            <a:pPr lvl="1" eaLnBrk="1" hangingPunct="1"/>
            <a:endParaRPr lang="en-US" dirty="0" smtClean="0"/>
          </a:p>
          <a:p>
            <a:pPr eaLnBrk="1" hangingPunct="1">
              <a:buFontTx/>
              <a:buNone/>
            </a:pPr>
            <a:endParaRPr lang="en-US" sz="2000" dirty="0" smtClean="0"/>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553" y="1219200"/>
            <a:ext cx="4674874"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2362200"/>
            <a:ext cx="4724400" cy="354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20E963D3-7FD6-4A81-B864-F6D4DF74E548}" type="slidenum">
              <a:rPr lang="en-US" smtClean="0"/>
              <a:pPr>
                <a:defRPr/>
              </a:pPr>
              <a:t>11</a:t>
            </a:fld>
            <a:endParaRPr lang="en-US"/>
          </a:p>
        </p:txBody>
      </p:sp>
    </p:spTree>
    <p:extLst>
      <p:ext uri="{BB962C8B-B14F-4D97-AF65-F5344CB8AC3E}">
        <p14:creationId xmlns:p14="http://schemas.microsoft.com/office/powerpoint/2010/main" val="3762884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04800"/>
            <a:ext cx="8001000" cy="609600"/>
          </a:xfrm>
        </p:spPr>
        <p:txBody>
          <a:bodyPr>
            <a:normAutofit fontScale="90000"/>
          </a:bodyPr>
          <a:lstStyle/>
          <a:p>
            <a:pPr eaLnBrk="1" hangingPunct="1"/>
            <a:r>
              <a:rPr lang="en-US" sz="4000" dirty="0" smtClean="0">
                <a:solidFill>
                  <a:srgbClr val="92D050"/>
                </a:solidFill>
              </a:rPr>
              <a:t>HABIT v1.2: Tooltips  </a:t>
            </a:r>
          </a:p>
        </p:txBody>
      </p:sp>
      <p:sp>
        <p:nvSpPr>
          <p:cNvPr id="7172" name="Rectangle 3"/>
          <p:cNvSpPr>
            <a:spLocks noGrp="1" noChangeArrowheads="1"/>
          </p:cNvSpPr>
          <p:nvPr>
            <p:ph idx="1"/>
          </p:nvPr>
        </p:nvSpPr>
        <p:spPr>
          <a:xfrm>
            <a:off x="413502" y="966970"/>
            <a:ext cx="8501898" cy="1665340"/>
          </a:xfrm>
        </p:spPr>
        <p:txBody>
          <a:bodyPr/>
          <a:lstStyle/>
          <a:p>
            <a:pPr marL="0" indent="0">
              <a:buNone/>
            </a:pPr>
            <a:r>
              <a:rPr lang="en-US" sz="2800" dirty="0" smtClean="0">
                <a:solidFill>
                  <a:srgbClr val="FFC000"/>
                </a:solidFill>
              </a:rPr>
              <a:t>Tooltips provide a convenient way to see the expected range for fields and provide validations to prevent entering bad data. </a:t>
            </a:r>
            <a:r>
              <a:rPr lang="en-US" sz="2800" dirty="0" smtClean="0"/>
              <a:t> </a:t>
            </a:r>
            <a:endParaRPr lang="en-US" sz="2800" dirty="0" smtClean="0">
              <a:solidFill>
                <a:srgbClr val="FFC000"/>
              </a:solidFill>
            </a:endParaRPr>
          </a:p>
          <a:p>
            <a:pPr lvl="3" eaLnBrk="1" hangingPunct="1"/>
            <a:endParaRPr lang="en-US" sz="1800" dirty="0"/>
          </a:p>
          <a:p>
            <a:pPr marL="457200" lvl="1" indent="0" eaLnBrk="1" hangingPunct="1">
              <a:buNone/>
            </a:pPr>
            <a:endParaRPr lang="en-US" sz="1800" dirty="0" smtClean="0"/>
          </a:p>
          <a:p>
            <a:pPr eaLnBrk="1" hangingPunct="1">
              <a:buFontTx/>
              <a:buNone/>
            </a:pPr>
            <a:endParaRPr lang="en-US" sz="1800" dirty="0" smtClean="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624594"/>
            <a:ext cx="2690274" cy="1317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495800"/>
            <a:ext cx="5075237" cy="1227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614067"/>
            <a:ext cx="3049770" cy="990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9871" y="2400648"/>
            <a:ext cx="3932237" cy="168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62996" y="2743200"/>
            <a:ext cx="1248803" cy="307777"/>
          </a:xfrm>
          <a:prstGeom prst="rect">
            <a:avLst/>
          </a:prstGeom>
          <a:noFill/>
        </p:spPr>
        <p:txBody>
          <a:bodyPr wrap="none" rtlCol="0">
            <a:spAutoFit/>
          </a:bodyPr>
          <a:lstStyle/>
          <a:p>
            <a:r>
              <a:rPr lang="en-US" sz="1400" b="1" dirty="0" smtClean="0">
                <a:solidFill>
                  <a:srgbClr val="C00000"/>
                </a:solidFill>
              </a:rPr>
              <a:t>Valid Range </a:t>
            </a:r>
            <a:endParaRPr lang="en-US" sz="1400" b="1" dirty="0">
              <a:solidFill>
                <a:srgbClr val="C00000"/>
              </a:solidFill>
            </a:endParaRPr>
          </a:p>
        </p:txBody>
      </p:sp>
      <p:sp>
        <p:nvSpPr>
          <p:cNvPr id="11" name="TextBox 10"/>
          <p:cNvSpPr txBox="1"/>
          <p:nvPr/>
        </p:nvSpPr>
        <p:spPr>
          <a:xfrm>
            <a:off x="5638800" y="3505200"/>
            <a:ext cx="1519711" cy="307777"/>
          </a:xfrm>
          <a:prstGeom prst="rect">
            <a:avLst/>
          </a:prstGeom>
          <a:noFill/>
        </p:spPr>
        <p:txBody>
          <a:bodyPr wrap="none" rtlCol="0">
            <a:spAutoFit/>
          </a:bodyPr>
          <a:lstStyle/>
          <a:p>
            <a:r>
              <a:rPr lang="en-US" sz="1400" b="1" dirty="0" smtClean="0">
                <a:solidFill>
                  <a:srgbClr val="C00000"/>
                </a:solidFill>
              </a:rPr>
              <a:t>Validation Error</a:t>
            </a:r>
            <a:endParaRPr lang="en-US" sz="1400" b="1" dirty="0">
              <a:solidFill>
                <a:srgbClr val="C00000"/>
              </a:solidFill>
            </a:endParaRPr>
          </a:p>
        </p:txBody>
      </p:sp>
      <p:sp>
        <p:nvSpPr>
          <p:cNvPr id="12" name="TextBox 11"/>
          <p:cNvSpPr txBox="1"/>
          <p:nvPr/>
        </p:nvSpPr>
        <p:spPr>
          <a:xfrm>
            <a:off x="2936242" y="4801591"/>
            <a:ext cx="2385077" cy="307777"/>
          </a:xfrm>
          <a:prstGeom prst="rect">
            <a:avLst/>
          </a:prstGeom>
          <a:noFill/>
        </p:spPr>
        <p:txBody>
          <a:bodyPr wrap="none" rtlCol="0">
            <a:spAutoFit/>
          </a:bodyPr>
          <a:lstStyle/>
          <a:p>
            <a:r>
              <a:rPr lang="en-US" sz="1400" b="1" dirty="0" smtClean="0">
                <a:solidFill>
                  <a:srgbClr val="C00000"/>
                </a:solidFill>
              </a:rPr>
              <a:t>Range Validation Warning</a:t>
            </a:r>
            <a:endParaRPr lang="en-US" sz="1400" b="1" dirty="0">
              <a:solidFill>
                <a:srgbClr val="C00000"/>
              </a:solidFill>
            </a:endParaRPr>
          </a:p>
        </p:txBody>
      </p:sp>
      <p:sp>
        <p:nvSpPr>
          <p:cNvPr id="13" name="TextBox 12"/>
          <p:cNvSpPr txBox="1"/>
          <p:nvPr/>
        </p:nvSpPr>
        <p:spPr>
          <a:xfrm>
            <a:off x="5943600" y="5707200"/>
            <a:ext cx="2186561" cy="307777"/>
          </a:xfrm>
          <a:prstGeom prst="rect">
            <a:avLst/>
          </a:prstGeom>
          <a:noFill/>
        </p:spPr>
        <p:txBody>
          <a:bodyPr wrap="none" rtlCol="0">
            <a:spAutoFit/>
          </a:bodyPr>
          <a:lstStyle/>
          <a:p>
            <a:r>
              <a:rPr lang="en-US" sz="1400" b="1" dirty="0" smtClean="0">
                <a:solidFill>
                  <a:srgbClr val="FFFF00"/>
                </a:solidFill>
              </a:rPr>
              <a:t>Required Field Warning</a:t>
            </a:r>
            <a:endParaRPr lang="en-US" sz="1400" b="1" dirty="0">
              <a:solidFill>
                <a:srgbClr val="FFFF00"/>
              </a:solidFill>
            </a:endParaRPr>
          </a:p>
        </p:txBody>
      </p:sp>
      <p:sp>
        <p:nvSpPr>
          <p:cNvPr id="3" name="Slide Number Placeholder 2"/>
          <p:cNvSpPr>
            <a:spLocks noGrp="1"/>
          </p:cNvSpPr>
          <p:nvPr>
            <p:ph type="sldNum" sz="quarter" idx="10"/>
          </p:nvPr>
        </p:nvSpPr>
        <p:spPr/>
        <p:txBody>
          <a:bodyPr/>
          <a:lstStyle/>
          <a:p>
            <a:pPr>
              <a:defRPr/>
            </a:pPr>
            <a:fld id="{20E963D3-7FD6-4A81-B864-F6D4DF74E548}" type="slidenum">
              <a:rPr lang="en-US" smtClean="0"/>
              <a:pPr>
                <a:defRPr/>
              </a:pPr>
              <a:t>12</a:t>
            </a:fld>
            <a:endParaRPr lang="en-US"/>
          </a:p>
        </p:txBody>
      </p:sp>
    </p:spTree>
    <p:extLst>
      <p:ext uri="{BB962C8B-B14F-4D97-AF65-F5344CB8AC3E}">
        <p14:creationId xmlns:p14="http://schemas.microsoft.com/office/powerpoint/2010/main" val="4172134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85800" y="457200"/>
            <a:ext cx="8153400" cy="990600"/>
          </a:xfrm>
        </p:spPr>
        <p:txBody>
          <a:bodyPr/>
          <a:lstStyle/>
          <a:p>
            <a:r>
              <a:rPr lang="en-US" sz="4400" dirty="0" smtClean="0">
                <a:solidFill>
                  <a:srgbClr val="92D050"/>
                </a:solidFill>
              </a:rPr>
              <a:t>Verification and Validation </a:t>
            </a:r>
          </a:p>
        </p:txBody>
      </p:sp>
      <p:sp>
        <p:nvSpPr>
          <p:cNvPr id="3" name="Content Placeholder 2"/>
          <p:cNvSpPr>
            <a:spLocks noGrp="1"/>
          </p:cNvSpPr>
          <p:nvPr>
            <p:ph idx="1"/>
          </p:nvPr>
        </p:nvSpPr>
        <p:spPr>
          <a:xfrm>
            <a:off x="2819400" y="1524000"/>
            <a:ext cx="6019800" cy="4648200"/>
          </a:xfrm>
        </p:spPr>
        <p:txBody>
          <a:bodyPr>
            <a:normAutofit/>
          </a:bodyPr>
          <a:lstStyle/>
          <a:p>
            <a:pPr>
              <a:buFont typeface="Arial" panose="020B0604020202020204" pitchFamily="34" charset="0"/>
              <a:buChar char="•"/>
            </a:pPr>
            <a:r>
              <a:rPr lang="en-US" sz="3200" dirty="0" smtClean="0">
                <a:solidFill>
                  <a:srgbClr val="FFC566"/>
                </a:solidFill>
              </a:rPr>
              <a:t>FORTRAN modules and I/O data:</a:t>
            </a:r>
          </a:p>
          <a:p>
            <a:pPr lvl="1"/>
            <a:r>
              <a:rPr lang="en-US" sz="2800" dirty="0" smtClean="0"/>
              <a:t>Bugs identified </a:t>
            </a:r>
            <a:r>
              <a:rPr lang="en-US" sz="2800" dirty="0"/>
              <a:t>and modified in HABIT </a:t>
            </a:r>
            <a:r>
              <a:rPr lang="en-US" sz="2800" dirty="0" smtClean="0"/>
              <a:t>v1.1  </a:t>
            </a:r>
          </a:p>
          <a:p>
            <a:pPr lvl="1"/>
            <a:r>
              <a:rPr lang="en-US" sz="2800" dirty="0" smtClean="0"/>
              <a:t>Precision of reproduced results   </a:t>
            </a:r>
          </a:p>
          <a:p>
            <a:pPr>
              <a:buFont typeface="Arial" panose="020B0604020202020204" pitchFamily="34" charset="0"/>
              <a:buChar char="•"/>
            </a:pPr>
            <a:r>
              <a:rPr lang="en-US" sz="3200" dirty="0" smtClean="0">
                <a:solidFill>
                  <a:srgbClr val="FFC566"/>
                </a:solidFill>
              </a:rPr>
              <a:t>Operational steps in the new HABIT </a:t>
            </a:r>
            <a:r>
              <a:rPr lang="en-US" sz="3200" dirty="0">
                <a:solidFill>
                  <a:srgbClr val="FFC566"/>
                </a:solidFill>
              </a:rPr>
              <a:t>v</a:t>
            </a:r>
            <a:r>
              <a:rPr lang="en-US" sz="3200" dirty="0" smtClean="0">
                <a:solidFill>
                  <a:srgbClr val="FFC566"/>
                </a:solidFill>
              </a:rPr>
              <a:t>1.2 “User Manual”</a:t>
            </a:r>
            <a:endParaRPr lang="en-US" sz="3200" dirty="0">
              <a:solidFill>
                <a:srgbClr val="FFC566"/>
              </a:solidFill>
            </a:endParaRPr>
          </a:p>
          <a:p>
            <a:pPr marL="0" indent="0">
              <a:buNone/>
            </a:pPr>
            <a:endParaRPr lang="en-US" sz="2800" dirty="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09A93C6-6074-4C82-9DA5-D318D164B4FA}" type="slidenum">
              <a:rPr lang="en-US" sz="1400" smtClean="0">
                <a:solidFill>
                  <a:schemeClr val="bg1"/>
                </a:solidFill>
              </a:rPr>
              <a:pPr/>
              <a:t>13</a:t>
            </a:fld>
            <a:endParaRPr lang="en-US" sz="1400" smtClean="0">
              <a:solidFill>
                <a:schemeClr val="bg1"/>
              </a:solidFill>
            </a:endParaRPr>
          </a:p>
        </p:txBody>
      </p:sp>
      <p:pic>
        <p:nvPicPr>
          <p:cNvPr id="3074" name="Picture 2" descr="C:\Users\xxQQ\Desktop\USS_Wisconsin_(BB-64)_prep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723" y="1600200"/>
            <a:ext cx="2494677"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674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381000"/>
            <a:ext cx="8153400" cy="762000"/>
          </a:xfrm>
        </p:spPr>
        <p:txBody>
          <a:bodyPr>
            <a:normAutofit/>
          </a:bodyPr>
          <a:lstStyle/>
          <a:p>
            <a:r>
              <a:rPr lang="en-US" dirty="0" smtClean="0">
                <a:solidFill>
                  <a:srgbClr val="92D050"/>
                </a:solidFill>
              </a:rPr>
              <a:t>        D</a:t>
            </a:r>
            <a:r>
              <a:rPr lang="en-US" sz="4000" dirty="0" smtClean="0">
                <a:solidFill>
                  <a:srgbClr val="92D050"/>
                </a:solidFill>
              </a:rPr>
              <a:t>ense-Gas Models  </a:t>
            </a:r>
            <a:endParaRPr lang="en-US" sz="4000" dirty="0" smtClean="0"/>
          </a:p>
        </p:txBody>
      </p:sp>
      <p:sp>
        <p:nvSpPr>
          <p:cNvPr id="3" name="Content Placeholder 2"/>
          <p:cNvSpPr>
            <a:spLocks noGrp="1"/>
          </p:cNvSpPr>
          <p:nvPr>
            <p:ph sz="half" idx="1"/>
          </p:nvPr>
        </p:nvSpPr>
        <p:spPr>
          <a:xfrm>
            <a:off x="533400" y="1295400"/>
            <a:ext cx="8534400" cy="4800600"/>
          </a:xfrm>
        </p:spPr>
        <p:txBody>
          <a:bodyPr/>
          <a:lstStyle/>
          <a:p>
            <a:r>
              <a:rPr lang="en-US" dirty="0" smtClean="0">
                <a:solidFill>
                  <a:srgbClr val="FFFF00"/>
                </a:solidFill>
              </a:rPr>
              <a:t>DEGADIS</a:t>
            </a:r>
            <a:r>
              <a:rPr lang="en-US" dirty="0" smtClean="0"/>
              <a:t> </a:t>
            </a:r>
            <a:r>
              <a:rPr lang="en-US" dirty="0"/>
              <a:t>solves </a:t>
            </a:r>
            <a:r>
              <a:rPr lang="en-US" dirty="0" smtClean="0"/>
              <a:t>the gas concentrations by gravity-driven, over flat terrain, then into </a:t>
            </a:r>
            <a:r>
              <a:rPr lang="en-US" dirty="0"/>
              <a:t>the </a:t>
            </a:r>
            <a:r>
              <a:rPr lang="en-US" dirty="0" smtClean="0"/>
              <a:t>entrainment layers</a:t>
            </a:r>
            <a:endParaRPr lang="en-US" dirty="0"/>
          </a:p>
          <a:p>
            <a:r>
              <a:rPr lang="en-US" dirty="0" smtClean="0">
                <a:solidFill>
                  <a:srgbClr val="FFFF00"/>
                </a:solidFill>
              </a:rPr>
              <a:t>SLAB </a:t>
            </a:r>
            <a:r>
              <a:rPr lang="en-US" dirty="0" smtClean="0"/>
              <a:t>solves gas concentrations </a:t>
            </a:r>
            <a:r>
              <a:rPr lang="en-US" dirty="0"/>
              <a:t>by </a:t>
            </a:r>
            <a:r>
              <a:rPr lang="en-US" dirty="0" smtClean="0"/>
              <a:t>mass</a:t>
            </a:r>
            <a:r>
              <a:rPr lang="en-US" dirty="0"/>
              <a:t>, energy, and </a:t>
            </a:r>
            <a:r>
              <a:rPr lang="en-US" dirty="0" smtClean="0"/>
              <a:t>momentum balances at downwind locations.</a:t>
            </a:r>
            <a:endParaRPr lang="en-US" dirty="0"/>
          </a:p>
          <a:p>
            <a:r>
              <a:rPr lang="en-US" dirty="0" smtClean="0">
                <a:solidFill>
                  <a:srgbClr val="FFC566"/>
                </a:solidFill>
              </a:rPr>
              <a:t>Both Models can perform for release from pool </a:t>
            </a:r>
            <a:r>
              <a:rPr lang="en-US" dirty="0">
                <a:solidFill>
                  <a:srgbClr val="FFC566"/>
                </a:solidFill>
              </a:rPr>
              <a:t>evaporation, jets, and </a:t>
            </a:r>
            <a:r>
              <a:rPr lang="en-US" dirty="0" smtClean="0">
                <a:solidFill>
                  <a:srgbClr val="FFC566"/>
                </a:solidFill>
              </a:rPr>
              <a:t>explosion </a:t>
            </a:r>
            <a:r>
              <a:rPr lang="en-US" dirty="0">
                <a:solidFill>
                  <a:srgbClr val="FFC566"/>
                </a:solidFill>
              </a:rPr>
              <a:t>scenarios</a:t>
            </a:r>
            <a:r>
              <a:rPr lang="en-US" dirty="0" smtClean="0">
                <a:solidFill>
                  <a:srgbClr val="FFC566"/>
                </a:solidFill>
              </a:rPr>
              <a:t>.  </a:t>
            </a:r>
            <a:endParaRPr lang="en-US" dirty="0">
              <a:solidFill>
                <a:srgbClr val="FFC566"/>
              </a:solidFill>
            </a:endParaRPr>
          </a:p>
          <a:p>
            <a:pPr marL="0" indent="0">
              <a:buNone/>
            </a:pPr>
            <a:endParaRPr lang="en-US" sz="2000" dirty="0">
              <a:solidFill>
                <a:srgbClr val="FFFF00"/>
              </a:solidFill>
            </a:endParaRP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2438400" y="5219700"/>
            <a:ext cx="5802632" cy="1485900"/>
          </a:xfrm>
        </p:spPr>
      </p:pic>
      <p:sp>
        <p:nvSpPr>
          <p:cNvPr id="2" name="Slide Number Placeholder 1"/>
          <p:cNvSpPr>
            <a:spLocks noGrp="1"/>
          </p:cNvSpPr>
          <p:nvPr>
            <p:ph type="sldNum" sz="quarter" idx="10"/>
          </p:nvPr>
        </p:nvSpPr>
        <p:spPr/>
        <p:txBody>
          <a:bodyPr/>
          <a:lstStyle/>
          <a:p>
            <a:pPr>
              <a:defRPr/>
            </a:pPr>
            <a:fld id="{20E963D3-7FD6-4A81-B864-F6D4DF74E548}" type="slidenum">
              <a:rPr lang="en-US" smtClean="0"/>
              <a:pPr>
                <a:defRPr/>
              </a:pPr>
              <a:t>14</a:t>
            </a:fld>
            <a:endParaRPr lang="en-US"/>
          </a:p>
        </p:txBody>
      </p:sp>
    </p:spTree>
    <p:extLst>
      <p:ext uri="{BB962C8B-B14F-4D97-AF65-F5344CB8AC3E}">
        <p14:creationId xmlns:p14="http://schemas.microsoft.com/office/powerpoint/2010/main" val="1963972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2895600" cy="414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0" name="Title 1"/>
          <p:cNvSpPr>
            <a:spLocks noGrp="1"/>
          </p:cNvSpPr>
          <p:nvPr>
            <p:ph type="title"/>
          </p:nvPr>
        </p:nvSpPr>
        <p:spPr>
          <a:xfrm>
            <a:off x="1676400" y="381000"/>
            <a:ext cx="7010400" cy="685800"/>
          </a:xfrm>
        </p:spPr>
        <p:txBody>
          <a:bodyPr>
            <a:normAutofit fontScale="90000"/>
          </a:bodyPr>
          <a:lstStyle/>
          <a:p>
            <a:r>
              <a:rPr lang="en-US" dirty="0" smtClean="0">
                <a:solidFill>
                  <a:srgbClr val="92D050"/>
                </a:solidFill>
              </a:rPr>
              <a:t>   </a:t>
            </a:r>
            <a:r>
              <a:rPr lang="en-US" sz="4900" dirty="0" smtClean="0">
                <a:solidFill>
                  <a:srgbClr val="92D050"/>
                </a:solidFill>
              </a:rPr>
              <a:t>Work-in-Progress</a:t>
            </a:r>
            <a:r>
              <a:rPr lang="en-US" dirty="0"/>
              <a:t/>
            </a:r>
            <a:br>
              <a:rPr lang="en-US" dirty="0"/>
            </a:br>
            <a:endParaRPr lang="en-US" dirty="0" smtClean="0"/>
          </a:p>
        </p:txBody>
      </p:sp>
      <p:sp>
        <p:nvSpPr>
          <p:cNvPr id="3" name="Content Placeholder 2"/>
          <p:cNvSpPr>
            <a:spLocks noGrp="1"/>
          </p:cNvSpPr>
          <p:nvPr>
            <p:ph idx="1"/>
          </p:nvPr>
        </p:nvSpPr>
        <p:spPr>
          <a:xfrm>
            <a:off x="3657600" y="1348131"/>
            <a:ext cx="4648200" cy="3581400"/>
          </a:xfrm>
        </p:spPr>
        <p:txBody>
          <a:bodyPr/>
          <a:lstStyle/>
          <a:p>
            <a:pPr>
              <a:spcBef>
                <a:spcPts val="0"/>
              </a:spcBef>
            </a:pPr>
            <a:r>
              <a:rPr lang="en-US" sz="3200" dirty="0" smtClean="0"/>
              <a:t>Re-host </a:t>
            </a:r>
            <a:r>
              <a:rPr lang="en-US" sz="3200" dirty="0" smtClean="0">
                <a:solidFill>
                  <a:srgbClr val="FFFF00"/>
                </a:solidFill>
              </a:rPr>
              <a:t>DEGADIS </a:t>
            </a:r>
            <a:r>
              <a:rPr lang="en-US" sz="3200" dirty="0" smtClean="0"/>
              <a:t>and</a:t>
            </a:r>
            <a:r>
              <a:rPr lang="en-US" sz="3200" dirty="0" smtClean="0">
                <a:solidFill>
                  <a:srgbClr val="FFFF00"/>
                </a:solidFill>
              </a:rPr>
              <a:t> SLAB</a:t>
            </a:r>
          </a:p>
          <a:p>
            <a:pPr>
              <a:spcBef>
                <a:spcPts val="0"/>
              </a:spcBef>
            </a:pPr>
            <a:endParaRPr lang="en-US" sz="900" dirty="0" smtClean="0">
              <a:solidFill>
                <a:srgbClr val="FFFF00"/>
              </a:solidFill>
            </a:endParaRPr>
          </a:p>
          <a:p>
            <a:pPr>
              <a:spcBef>
                <a:spcPts val="0"/>
              </a:spcBef>
            </a:pPr>
            <a:r>
              <a:rPr lang="en-US" sz="3200" dirty="0" smtClean="0"/>
              <a:t>Improve </a:t>
            </a:r>
            <a:r>
              <a:rPr lang="en-US" sz="3200" dirty="0" smtClean="0">
                <a:solidFill>
                  <a:srgbClr val="FFFF00"/>
                </a:solidFill>
              </a:rPr>
              <a:t>HABIT </a:t>
            </a:r>
            <a:r>
              <a:rPr lang="en-US" sz="3200" dirty="0" smtClean="0"/>
              <a:t>ATD computations      </a:t>
            </a:r>
          </a:p>
          <a:p>
            <a:pPr>
              <a:spcBef>
                <a:spcPts val="0"/>
              </a:spcBef>
            </a:pPr>
            <a:endParaRPr lang="en-US" sz="900" dirty="0" smtClean="0"/>
          </a:p>
          <a:p>
            <a:pPr>
              <a:spcBef>
                <a:spcPts val="0"/>
              </a:spcBef>
            </a:pPr>
            <a:r>
              <a:rPr lang="en-US" sz="3200" dirty="0" smtClean="0"/>
              <a:t>Design GUI and interface I/O with </a:t>
            </a:r>
            <a:r>
              <a:rPr lang="en-US" sz="3200" dirty="0" smtClean="0">
                <a:solidFill>
                  <a:srgbClr val="FFFF00"/>
                </a:solidFill>
              </a:rPr>
              <a:t>Excel</a:t>
            </a:r>
            <a:r>
              <a:rPr lang="en-US" sz="3200" baseline="30000" dirty="0">
                <a:solidFill>
                  <a:srgbClr val="FFFF00"/>
                </a:solidFill>
              </a:rPr>
              <a:t>©</a:t>
            </a:r>
            <a:r>
              <a:rPr lang="en-US" sz="3200" dirty="0">
                <a:solidFill>
                  <a:srgbClr val="FFFF00"/>
                </a:solidFill>
              </a:rPr>
              <a:t> </a:t>
            </a:r>
            <a:r>
              <a:rPr lang="en-US" sz="3200" dirty="0" smtClean="0"/>
              <a:t> </a:t>
            </a:r>
          </a:p>
          <a:p>
            <a:pPr marL="0" indent="0">
              <a:spcBef>
                <a:spcPts val="0"/>
              </a:spcBef>
              <a:buNone/>
            </a:pPr>
            <a:endParaRPr lang="en-US" sz="900" dirty="0"/>
          </a:p>
          <a:p>
            <a:pPr>
              <a:spcBef>
                <a:spcPts val="0"/>
              </a:spcBef>
            </a:pPr>
            <a:r>
              <a:rPr lang="en-US" sz="3200" dirty="0" smtClean="0"/>
              <a:t>Update TBDs </a:t>
            </a:r>
            <a:endParaRPr lang="en-US" sz="3200" dirty="0"/>
          </a:p>
          <a:p>
            <a:endParaRPr lang="en-US" sz="1600" dirty="0"/>
          </a:p>
          <a:p>
            <a:endParaRPr lang="en-US" sz="1600" dirty="0"/>
          </a:p>
        </p:txBody>
      </p:sp>
      <p:sp>
        <p:nvSpPr>
          <p:cNvPr id="2" name="Slide Number Placeholder 1"/>
          <p:cNvSpPr>
            <a:spLocks noGrp="1"/>
          </p:cNvSpPr>
          <p:nvPr>
            <p:ph type="sldNum" sz="quarter" idx="10"/>
          </p:nvPr>
        </p:nvSpPr>
        <p:spPr/>
        <p:txBody>
          <a:bodyPr/>
          <a:lstStyle/>
          <a:p>
            <a:pPr>
              <a:defRPr/>
            </a:pPr>
            <a:fld id="{20E963D3-7FD6-4A81-B864-F6D4DF74E548}" type="slidenum">
              <a:rPr lang="en-US" smtClean="0"/>
              <a:pPr>
                <a:defRPr/>
              </a:pPr>
              <a:t>15</a:t>
            </a:fld>
            <a:endParaRPr lang="en-US" dirty="0"/>
          </a:p>
        </p:txBody>
      </p:sp>
      <p:sp>
        <p:nvSpPr>
          <p:cNvPr id="4" name="TextBox 3"/>
          <p:cNvSpPr txBox="1"/>
          <p:nvPr/>
        </p:nvSpPr>
        <p:spPr>
          <a:xfrm>
            <a:off x="2819400" y="6096000"/>
            <a:ext cx="5181600" cy="400110"/>
          </a:xfrm>
          <a:prstGeom prst="rect">
            <a:avLst/>
          </a:prstGeom>
          <a:noFill/>
        </p:spPr>
        <p:txBody>
          <a:bodyPr wrap="square" rtlCol="0">
            <a:spAutoFit/>
          </a:bodyPr>
          <a:lstStyle/>
          <a:p>
            <a:r>
              <a:rPr lang="en-US" sz="2000" dirty="0" smtClean="0">
                <a:solidFill>
                  <a:srgbClr val="FFC566"/>
                </a:solidFill>
              </a:rPr>
              <a:t>  Targeted completion date: 12/30/2016  </a:t>
            </a:r>
            <a:endParaRPr lang="en-US" sz="2000" dirty="0">
              <a:solidFill>
                <a:srgbClr val="FFC566"/>
              </a:solidFill>
            </a:endParaRPr>
          </a:p>
        </p:txBody>
      </p:sp>
    </p:spTree>
    <p:extLst>
      <p:ext uri="{BB962C8B-B14F-4D97-AF65-F5344CB8AC3E}">
        <p14:creationId xmlns:p14="http://schemas.microsoft.com/office/powerpoint/2010/main" val="2139405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4423" y="4038600"/>
            <a:ext cx="183583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0" name="Title 1"/>
          <p:cNvSpPr>
            <a:spLocks noGrp="1"/>
          </p:cNvSpPr>
          <p:nvPr>
            <p:ph type="title"/>
          </p:nvPr>
        </p:nvSpPr>
        <p:spPr>
          <a:xfrm>
            <a:off x="685800" y="762000"/>
            <a:ext cx="7239000" cy="990600"/>
          </a:xfrm>
        </p:spPr>
        <p:txBody>
          <a:bodyPr/>
          <a:lstStyle/>
          <a:p>
            <a:r>
              <a:rPr lang="en-US" sz="4400" dirty="0">
                <a:solidFill>
                  <a:srgbClr val="92D050"/>
                </a:solidFill>
              </a:rPr>
              <a:t>On-Going Enhancements</a:t>
            </a:r>
            <a:endParaRPr lang="en-US" sz="4400" dirty="0" smtClean="0">
              <a:solidFill>
                <a:srgbClr val="92D050"/>
              </a:solidFill>
            </a:endParaRPr>
          </a:p>
        </p:txBody>
      </p:sp>
      <p:sp>
        <p:nvSpPr>
          <p:cNvPr id="3" name="Content Placeholder 2"/>
          <p:cNvSpPr>
            <a:spLocks noGrp="1"/>
          </p:cNvSpPr>
          <p:nvPr>
            <p:ph idx="1"/>
          </p:nvPr>
        </p:nvSpPr>
        <p:spPr>
          <a:xfrm>
            <a:off x="1752600" y="1905000"/>
            <a:ext cx="6553200" cy="4343400"/>
          </a:xfrm>
        </p:spPr>
        <p:txBody>
          <a:bodyPr/>
          <a:lstStyle/>
          <a:p>
            <a:pPr>
              <a:buFont typeface="Arial" panose="020B0604020202020204" pitchFamily="34" charset="0"/>
              <a:buChar char="•"/>
            </a:pPr>
            <a:r>
              <a:rPr lang="en-US" sz="3600" dirty="0" smtClean="0"/>
              <a:t>Add</a:t>
            </a:r>
            <a:r>
              <a:rPr lang="en-US" sz="3600" dirty="0" smtClean="0">
                <a:solidFill>
                  <a:srgbClr val="FFFF00"/>
                </a:solidFill>
              </a:rPr>
              <a:t> SI units</a:t>
            </a:r>
            <a:endParaRPr lang="en-US" sz="3600" dirty="0">
              <a:solidFill>
                <a:srgbClr val="FFFF00"/>
              </a:solidFill>
            </a:endParaRPr>
          </a:p>
          <a:p>
            <a:pPr>
              <a:buFont typeface="Arial" panose="020B0604020202020204" pitchFamily="34" charset="0"/>
              <a:buChar char="•"/>
            </a:pPr>
            <a:r>
              <a:rPr lang="en-US" sz="3600" dirty="0" smtClean="0"/>
              <a:t>Add</a:t>
            </a:r>
            <a:r>
              <a:rPr lang="en-US" sz="3600" dirty="0" smtClean="0">
                <a:solidFill>
                  <a:srgbClr val="FFFF00"/>
                </a:solidFill>
              </a:rPr>
              <a:t> chemicals </a:t>
            </a:r>
          </a:p>
          <a:p>
            <a:pPr>
              <a:buFont typeface="Arial" panose="020B0604020202020204" pitchFamily="34" charset="0"/>
              <a:buChar char="•"/>
            </a:pPr>
            <a:r>
              <a:rPr lang="en-US" sz="3600" dirty="0"/>
              <a:t>Add</a:t>
            </a:r>
            <a:r>
              <a:rPr lang="en-US" sz="3600" dirty="0">
                <a:solidFill>
                  <a:srgbClr val="FFFF00"/>
                </a:solidFill>
              </a:rPr>
              <a:t> ICRP 60/103 dose </a:t>
            </a:r>
            <a:r>
              <a:rPr lang="en-US" sz="3600" dirty="0" smtClean="0">
                <a:solidFill>
                  <a:srgbClr val="FFFF00"/>
                </a:solidFill>
              </a:rPr>
              <a:t>coefficients </a:t>
            </a:r>
          </a:p>
          <a:p>
            <a:pPr>
              <a:buFont typeface="Arial" panose="020B0604020202020204" pitchFamily="34" charset="0"/>
              <a:buChar char="•"/>
            </a:pPr>
            <a:r>
              <a:rPr lang="en-US" sz="3600" dirty="0" smtClean="0"/>
              <a:t>Move into RAMP </a:t>
            </a:r>
            <a:endParaRPr lang="en-US" sz="2800" dirty="0">
              <a:solidFill>
                <a:srgbClr val="92D050"/>
              </a:solidFill>
            </a:endParaRPr>
          </a:p>
          <a:p>
            <a:pPr marL="0" indent="0">
              <a:buNone/>
            </a:pPr>
            <a:endParaRPr lang="en-US" sz="2800" dirty="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D09A93C6-6074-4C82-9DA5-D318D164B4FA}" type="slidenum">
              <a:rPr lang="en-US" sz="1400" smtClean="0">
                <a:solidFill>
                  <a:schemeClr val="bg1"/>
                </a:solidFill>
              </a:rPr>
              <a:pPr/>
              <a:t>16</a:t>
            </a:fld>
            <a:endParaRPr lang="en-US" sz="1400" smtClean="0">
              <a:solidFill>
                <a:schemeClr val="bg1"/>
              </a:solidFill>
            </a:endParaRPr>
          </a:p>
        </p:txBody>
      </p:sp>
    </p:spTree>
    <p:extLst>
      <p:ext uri="{BB962C8B-B14F-4D97-AF65-F5344CB8AC3E}">
        <p14:creationId xmlns:p14="http://schemas.microsoft.com/office/powerpoint/2010/main" val="966600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9600"/>
            <a:ext cx="2438400" cy="4766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814823" y="4267200"/>
            <a:ext cx="4191000" cy="523220"/>
          </a:xfrm>
          <a:prstGeom prst="rect">
            <a:avLst/>
          </a:prstGeom>
        </p:spPr>
        <p:txBody>
          <a:bodyPr wrap="square">
            <a:spAutoFit/>
          </a:bodyPr>
          <a:lstStyle/>
          <a:p>
            <a:r>
              <a:rPr lang="en-US" sz="2800" b="1" i="1" dirty="0" smtClean="0">
                <a:solidFill>
                  <a:srgbClr val="FFCB63"/>
                </a:solidFill>
              </a:rPr>
              <a:t>Casper.Sun@NRC.gov</a:t>
            </a:r>
            <a:endParaRPr lang="en-US" sz="2800" b="1" i="1" dirty="0">
              <a:solidFill>
                <a:srgbClr val="FFCB63"/>
              </a:solidFill>
            </a:endParaRPr>
          </a:p>
        </p:txBody>
      </p:sp>
      <p:sp>
        <p:nvSpPr>
          <p:cNvPr id="2" name="Slide Number Placeholder 1"/>
          <p:cNvSpPr>
            <a:spLocks noGrp="1"/>
          </p:cNvSpPr>
          <p:nvPr>
            <p:ph type="sldNum" sz="quarter" idx="10"/>
          </p:nvPr>
        </p:nvSpPr>
        <p:spPr/>
        <p:txBody>
          <a:bodyPr/>
          <a:lstStyle/>
          <a:p>
            <a:pPr>
              <a:defRPr/>
            </a:pPr>
            <a:fld id="{56EBEF57-3C55-4573-8C20-AFA100EE81F9}" type="slidenum">
              <a:rPr lang="en-US" smtClean="0"/>
              <a:pPr>
                <a:defRPr/>
              </a:pPr>
              <a:t>17</a:t>
            </a:fld>
            <a:endParaRPr lang="en-US"/>
          </a:p>
        </p:txBody>
      </p:sp>
    </p:spTree>
    <p:extLst>
      <p:ext uri="{BB962C8B-B14F-4D97-AF65-F5344CB8AC3E}">
        <p14:creationId xmlns:p14="http://schemas.microsoft.com/office/powerpoint/2010/main" val="1158803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NR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0D401EF0BE8E45B7DE8B14DF4F4A96" ma:contentTypeVersion="0" ma:contentTypeDescription="Create a new document." ma:contentTypeScope="" ma:versionID="b384e09d0a63dfd044cca1d1d12c2b2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9B0B073-B3B9-422A-B6C8-E03CDDEA4D72}">
  <ds:schemaRefs>
    <ds:schemaRef ds:uri="http://schemas.microsoft.com/sharepoint/v3/contenttype/forms"/>
  </ds:schemaRefs>
</ds:datastoreItem>
</file>

<file path=customXml/itemProps2.xml><?xml version="1.0" encoding="utf-8"?>
<ds:datastoreItem xmlns:ds="http://schemas.openxmlformats.org/officeDocument/2006/customXml" ds:itemID="{E949DD2C-1FF2-4E74-94C8-FAE8CE3533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80BE56E-396C-4B3D-B049-F44892C9672F}">
  <ds:schemaRefs>
    <ds:schemaRef ds:uri="http://schemas.openxmlformats.org/package/2006/metadata/core-properties"/>
    <ds:schemaRef ds:uri="http://www.w3.org/XML/1998/namespace"/>
    <ds:schemaRef ds:uri="http://purl.org/dc/terms/"/>
    <ds:schemaRef ds:uri="http://schemas.microsoft.com/office/2006/documentManagement/types"/>
    <ds:schemaRef ds:uri="http://purl.org/dc/elements/1.1/"/>
    <ds:schemaRef ds:uri="http://purl.org/dc/dcmityp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NRC</Template>
  <TotalTime>7340</TotalTime>
  <Words>1579</Words>
  <Application>Microsoft Office PowerPoint</Application>
  <PresentationFormat>On-screen Show (4:3)</PresentationFormat>
  <Paragraphs>181</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ＭＳ Ｐゴシック</vt:lpstr>
      <vt:lpstr>Arial</vt:lpstr>
      <vt:lpstr>Garamond</vt:lpstr>
      <vt:lpstr>Wingdings</vt:lpstr>
      <vt:lpstr>NRC</vt:lpstr>
      <vt:lpstr>HABIT v1.2 (Control Room Habitability)   </vt:lpstr>
      <vt:lpstr>PowerPoint Presentation</vt:lpstr>
      <vt:lpstr>      Conservation Equation</vt:lpstr>
      <vt:lpstr>       HABIT COMPUTER CODE  </vt:lpstr>
      <vt:lpstr>User-Need Request: NRO-2011-007</vt:lpstr>
      <vt:lpstr>PowerPoint Presentation</vt:lpstr>
      <vt:lpstr>  What’s New in HABIT v1.2 (2015)</vt:lpstr>
      <vt:lpstr>        Main Screen Makeover   </vt:lpstr>
      <vt:lpstr>       HABIT v1.2: GUI </vt:lpstr>
      <vt:lpstr> GUI: Input to Modules </vt:lpstr>
      <vt:lpstr>Example screens HABIT v1.2 GUI</vt:lpstr>
      <vt:lpstr>HABIT v1.2: Tooltips  </vt:lpstr>
      <vt:lpstr>Verification and Validation </vt:lpstr>
      <vt:lpstr>        Dense-Gas Models  </vt:lpstr>
      <vt:lpstr>   Work-in-Progress </vt:lpstr>
      <vt:lpstr>On-Going Enhancements</vt:lpstr>
      <vt:lpstr>PowerPoint Presentation</vt:lpstr>
    </vt:vector>
  </TitlesOfParts>
  <Company>Admin Admin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 Admin</dc:creator>
  <cp:lastModifiedBy>Sun, Casper</cp:lastModifiedBy>
  <cp:revision>784</cp:revision>
  <cp:lastPrinted>2015-05-08T14:50:07Z</cp:lastPrinted>
  <dcterms:created xsi:type="dcterms:W3CDTF">2007-07-13T15:43:04Z</dcterms:created>
  <dcterms:modified xsi:type="dcterms:W3CDTF">2015-06-08T15:38:33Z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0x010100090D401EF0BE8E45B7DE8B14DF4F4A96</vt:lpwstr>
  </property>
  <property fmtid="{D5CDD505-2E9C-101B-9397-08002B2CF9AE}" pid="3" name="Document Author">
    <vt:lpwstr>GDR-212\Kevin</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false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ies>
</file>