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322" r:id="rId2"/>
    <p:sldId id="323" r:id="rId3"/>
    <p:sldId id="361" r:id="rId4"/>
    <p:sldId id="257" r:id="rId5"/>
    <p:sldId id="285" r:id="rId6"/>
    <p:sldId id="293" r:id="rId7"/>
    <p:sldId id="297" r:id="rId8"/>
    <p:sldId id="351" r:id="rId9"/>
    <p:sldId id="352" r:id="rId10"/>
    <p:sldId id="354" r:id="rId11"/>
    <p:sldId id="356" r:id="rId12"/>
    <p:sldId id="355" r:id="rId13"/>
    <p:sldId id="310" r:id="rId14"/>
    <p:sldId id="311" r:id="rId15"/>
    <p:sldId id="300" r:id="rId16"/>
    <p:sldId id="258" r:id="rId17"/>
    <p:sldId id="357" r:id="rId18"/>
    <p:sldId id="373" r:id="rId19"/>
    <p:sldId id="374" r:id="rId20"/>
    <p:sldId id="375" r:id="rId21"/>
    <p:sldId id="37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62" autoAdjust="0"/>
    <p:restoredTop sz="94224" autoAdjust="0"/>
  </p:normalViewPr>
  <p:slideViewPr>
    <p:cSldViewPr>
      <p:cViewPr>
        <p:scale>
          <a:sx n="80" d="100"/>
          <a:sy n="80" d="100"/>
        </p:scale>
        <p:origin x="-112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40" d="100"/>
        <a:sy n="14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9EA670-C3AA-4142-836F-9D7192E6E513}" type="doc">
      <dgm:prSet loTypeId="urn:microsoft.com/office/officeart/2005/8/layout/process1" loCatId="process" qsTypeId="urn:microsoft.com/office/officeart/2005/8/quickstyle/simple1" qsCatId="simple" csTypeId="urn:microsoft.com/office/officeart/2005/8/colors/accent0_1" csCatId="mainScheme" phldr="1"/>
      <dgm:spPr/>
    </dgm:pt>
    <dgm:pt modelId="{A51E00BB-9268-46E9-90B3-B407E9F84496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>
            <a:lnSpc>
              <a:spcPct val="90000"/>
            </a:lnSpc>
          </a:pPr>
          <a:r>
            <a:rPr lang="en-US" sz="2000" b="1" u="sng" dirty="0" smtClean="0"/>
            <a:t>Phase 1</a:t>
          </a:r>
        </a:p>
        <a:p>
          <a:pPr>
            <a:lnSpc>
              <a:spcPct val="90000"/>
            </a:lnSpc>
          </a:pPr>
          <a:endParaRPr lang="en-US" sz="2400" b="1" dirty="0" smtClean="0"/>
        </a:p>
        <a:p>
          <a:pPr>
            <a:lnSpc>
              <a:spcPct val="90000"/>
            </a:lnSpc>
          </a:pPr>
          <a:r>
            <a:rPr lang="en-US" sz="2400" b="1" dirty="0" smtClean="0"/>
            <a:t>MODEL EVALUATION</a:t>
          </a:r>
        </a:p>
        <a:p>
          <a:pPr>
            <a:lnSpc>
              <a:spcPct val="90000"/>
            </a:lnSpc>
          </a:pPr>
          <a:endParaRPr lang="en-US" sz="2800" b="1" dirty="0" smtClean="0"/>
        </a:p>
        <a:p>
          <a:pPr>
            <a:lnSpc>
              <a:spcPct val="90000"/>
            </a:lnSpc>
          </a:pPr>
          <a:r>
            <a:rPr lang="en-US" sz="2000" dirty="0" smtClean="0"/>
            <a:t>Use observations to evaluate numerical models with a focus on city and land-sea boundaries</a:t>
          </a:r>
        </a:p>
        <a:p>
          <a:pPr>
            <a:lnSpc>
              <a:spcPct val="90000"/>
            </a:lnSpc>
          </a:pPr>
          <a:endParaRPr lang="en-US" sz="2000" dirty="0" smtClean="0"/>
        </a:p>
        <a:p>
          <a:pPr>
            <a:lnSpc>
              <a:spcPct val="90000"/>
            </a:lnSpc>
          </a:pPr>
          <a:r>
            <a:rPr lang="en-US" sz="1800" b="1" dirty="0" smtClean="0"/>
            <a:t>[COAMPS 1km</a:t>
          </a:r>
        </a:p>
        <a:p>
          <a:pPr>
            <a:lnSpc>
              <a:spcPct val="90000"/>
            </a:lnSpc>
          </a:pPr>
          <a:r>
            <a:rPr lang="en-US" sz="1800" b="1" dirty="0" smtClean="0"/>
            <a:t>NAM 12km]</a:t>
          </a:r>
          <a:endParaRPr lang="en-US" sz="1800" dirty="0"/>
        </a:p>
      </dgm:t>
    </dgm:pt>
    <dgm:pt modelId="{1C31E72C-5847-4DED-AA3E-B83FD6F7920C}" type="parTrans" cxnId="{2CEFEF0E-8C94-4A0E-989E-5C2F48B13D69}">
      <dgm:prSet/>
      <dgm:spPr/>
      <dgm:t>
        <a:bodyPr/>
        <a:lstStyle/>
        <a:p>
          <a:endParaRPr lang="en-US"/>
        </a:p>
      </dgm:t>
    </dgm:pt>
    <dgm:pt modelId="{2F38AC8A-BCC2-45B1-B4EA-76B9D70C3E72}" type="sibTrans" cxnId="{2CEFEF0E-8C94-4A0E-989E-5C2F48B13D69}">
      <dgm:prSet/>
      <dgm:spPr/>
      <dgm:t>
        <a:bodyPr/>
        <a:lstStyle/>
        <a:p>
          <a:endParaRPr lang="en-US"/>
        </a:p>
      </dgm:t>
    </dgm:pt>
    <dgm:pt modelId="{70DA22D7-4D87-4291-BA43-8462CD4C1AE7}">
      <dgm:prSet phldrT="[Text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en-US" sz="2000" b="1" u="sng" dirty="0" smtClean="0"/>
            <a:t>Phase 2</a:t>
          </a:r>
        </a:p>
        <a:p>
          <a:endParaRPr lang="en-US" sz="2000" b="1" dirty="0" smtClean="0"/>
        </a:p>
        <a:p>
          <a:r>
            <a:rPr lang="en-US" sz="2400" b="1" dirty="0" smtClean="0"/>
            <a:t>INTEGRATE MET MODEL INTO TRANSPORT &amp; DISPERSION TOOL </a:t>
          </a:r>
        </a:p>
        <a:p>
          <a:r>
            <a:rPr lang="en-US" sz="2000" dirty="0" smtClean="0"/>
            <a:t>Use MET models output into  transport and dispersion (T&amp;D) prediction tools</a:t>
          </a:r>
        </a:p>
        <a:p>
          <a:endParaRPr lang="en-US" sz="2000" dirty="0" smtClean="0"/>
        </a:p>
        <a:p>
          <a:r>
            <a:rPr lang="en-US" sz="1800" b="1" dirty="0" smtClean="0"/>
            <a:t>[HPAC]</a:t>
          </a:r>
        </a:p>
      </dgm:t>
    </dgm:pt>
    <dgm:pt modelId="{22E22017-5F06-4421-9D39-1F45C7C00E51}" type="parTrans" cxnId="{D342A744-7F1F-4CED-9441-31C021AFA2F9}">
      <dgm:prSet/>
      <dgm:spPr/>
      <dgm:t>
        <a:bodyPr/>
        <a:lstStyle/>
        <a:p>
          <a:endParaRPr lang="en-US"/>
        </a:p>
      </dgm:t>
    </dgm:pt>
    <dgm:pt modelId="{A4B45E78-9EAE-4626-8D4E-41AB79DDFE7D}" type="sibTrans" cxnId="{D342A744-7F1F-4CED-9441-31C021AFA2F9}">
      <dgm:prSet/>
      <dgm:spPr/>
      <dgm:t>
        <a:bodyPr/>
        <a:lstStyle/>
        <a:p>
          <a:endParaRPr lang="en-US"/>
        </a:p>
      </dgm:t>
    </dgm:pt>
    <dgm:pt modelId="{EF3F35B3-926E-41D1-A20F-F36B87969AA8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US" sz="2000" b="1" u="sng" dirty="0" smtClean="0"/>
            <a:t>Phase 3</a:t>
          </a:r>
        </a:p>
        <a:p>
          <a:endParaRPr lang="en-US" sz="2400" b="1" dirty="0" smtClean="0"/>
        </a:p>
        <a:p>
          <a:r>
            <a:rPr lang="en-US" sz="2400" b="1" dirty="0" smtClean="0"/>
            <a:t>EMERGENCY RESPONSE APPLICATION</a:t>
          </a:r>
        </a:p>
        <a:p>
          <a:endParaRPr lang="en-US" sz="2400" b="1" dirty="0" smtClean="0"/>
        </a:p>
        <a:p>
          <a:r>
            <a:rPr lang="en-US" sz="2000" b="0" dirty="0" smtClean="0"/>
            <a:t>Evaluate the integrated system of models for emergency response applications</a:t>
          </a:r>
        </a:p>
        <a:p>
          <a:endParaRPr lang="en-US" sz="2000" b="0" dirty="0" smtClean="0"/>
        </a:p>
        <a:p>
          <a:r>
            <a:rPr lang="en-US" sz="1800" b="1" dirty="0" smtClean="0"/>
            <a:t>[NATO-ATP 45]</a:t>
          </a:r>
          <a:endParaRPr lang="en-US" sz="1800" b="1" dirty="0"/>
        </a:p>
      </dgm:t>
    </dgm:pt>
    <dgm:pt modelId="{5807DD1D-C4C3-4E12-89E1-777222546F1C}" type="parTrans" cxnId="{C44B8DCA-D0C7-4D48-9757-401AF819396A}">
      <dgm:prSet/>
      <dgm:spPr/>
      <dgm:t>
        <a:bodyPr/>
        <a:lstStyle/>
        <a:p>
          <a:endParaRPr lang="en-US"/>
        </a:p>
      </dgm:t>
    </dgm:pt>
    <dgm:pt modelId="{0EBDB242-D127-401B-81EB-616B7681A2B8}" type="sibTrans" cxnId="{C44B8DCA-D0C7-4D48-9757-401AF819396A}">
      <dgm:prSet/>
      <dgm:spPr/>
      <dgm:t>
        <a:bodyPr/>
        <a:lstStyle/>
        <a:p>
          <a:endParaRPr lang="en-US"/>
        </a:p>
      </dgm:t>
    </dgm:pt>
    <dgm:pt modelId="{6DFED42B-E1DA-47C8-BD3B-57C14F2079CB}" type="pres">
      <dgm:prSet presAssocID="{F59EA670-C3AA-4142-836F-9D7192E6E513}" presName="Name0" presStyleCnt="0">
        <dgm:presLayoutVars>
          <dgm:dir/>
          <dgm:resizeHandles val="exact"/>
        </dgm:presLayoutVars>
      </dgm:prSet>
      <dgm:spPr/>
    </dgm:pt>
    <dgm:pt modelId="{50CCA1E0-FF20-410C-BDFB-8506AF667C38}" type="pres">
      <dgm:prSet presAssocID="{A51E00BB-9268-46E9-90B3-B407E9F84496}" presName="node" presStyleLbl="node1" presStyleIdx="0" presStyleCnt="3" custScaleY="1931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79D969-C9B0-42F3-B3D2-2C116A5576B0}" type="pres">
      <dgm:prSet presAssocID="{2F38AC8A-BCC2-45B1-B4EA-76B9D70C3E72}" presName="sibTrans" presStyleLbl="sibTrans2D1" presStyleIdx="0" presStyleCnt="2"/>
      <dgm:spPr/>
      <dgm:t>
        <a:bodyPr/>
        <a:lstStyle/>
        <a:p>
          <a:endParaRPr lang="en-US"/>
        </a:p>
      </dgm:t>
    </dgm:pt>
    <dgm:pt modelId="{21EE9B38-A700-4BB6-9D11-CFC604C1CEF3}" type="pres">
      <dgm:prSet presAssocID="{2F38AC8A-BCC2-45B1-B4EA-76B9D70C3E72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91953892-FBFA-4EBC-A114-0A62C2FF05D4}" type="pres">
      <dgm:prSet presAssocID="{70DA22D7-4D87-4291-BA43-8462CD4C1AE7}" presName="node" presStyleLbl="node1" presStyleIdx="1" presStyleCnt="3" custScaleY="1931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FFBEE0-DC5A-483C-87CE-494DA6DA9AEF}" type="pres">
      <dgm:prSet presAssocID="{A4B45E78-9EAE-4626-8D4E-41AB79DDFE7D}" presName="sibTrans" presStyleLbl="sibTrans2D1" presStyleIdx="1" presStyleCnt="2"/>
      <dgm:spPr/>
      <dgm:t>
        <a:bodyPr/>
        <a:lstStyle/>
        <a:p>
          <a:endParaRPr lang="en-US"/>
        </a:p>
      </dgm:t>
    </dgm:pt>
    <dgm:pt modelId="{46F4AE6C-F48A-4BD1-89A7-B86623B2FF7A}" type="pres">
      <dgm:prSet presAssocID="{A4B45E78-9EAE-4626-8D4E-41AB79DDFE7D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1167107-FFC5-4C0C-AAE2-10E5365FB5B3}" type="pres">
      <dgm:prSet presAssocID="{EF3F35B3-926E-41D1-A20F-F36B87969AA8}" presName="node" presStyleLbl="node1" presStyleIdx="2" presStyleCnt="3" custScaleY="1931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35AF108-4B29-46B3-809E-198F7C90A6C7}" type="presOf" srcId="{2F38AC8A-BCC2-45B1-B4EA-76B9D70C3E72}" destId="{21EE9B38-A700-4BB6-9D11-CFC604C1CEF3}" srcOrd="1" destOrd="0" presId="urn:microsoft.com/office/officeart/2005/8/layout/process1"/>
    <dgm:cxn modelId="{CF2D4F86-97A5-4815-A690-60520C32659D}" type="presOf" srcId="{A51E00BB-9268-46E9-90B3-B407E9F84496}" destId="{50CCA1E0-FF20-410C-BDFB-8506AF667C38}" srcOrd="0" destOrd="0" presId="urn:microsoft.com/office/officeart/2005/8/layout/process1"/>
    <dgm:cxn modelId="{E1A71742-A716-4F19-82D7-0B0C7B54E992}" type="presOf" srcId="{F59EA670-C3AA-4142-836F-9D7192E6E513}" destId="{6DFED42B-E1DA-47C8-BD3B-57C14F2079CB}" srcOrd="0" destOrd="0" presId="urn:microsoft.com/office/officeart/2005/8/layout/process1"/>
    <dgm:cxn modelId="{003C6A16-04F3-477D-8DCC-3FE9476C61B8}" type="presOf" srcId="{70DA22D7-4D87-4291-BA43-8462CD4C1AE7}" destId="{91953892-FBFA-4EBC-A114-0A62C2FF05D4}" srcOrd="0" destOrd="0" presId="urn:microsoft.com/office/officeart/2005/8/layout/process1"/>
    <dgm:cxn modelId="{2CEFEF0E-8C94-4A0E-989E-5C2F48B13D69}" srcId="{F59EA670-C3AA-4142-836F-9D7192E6E513}" destId="{A51E00BB-9268-46E9-90B3-B407E9F84496}" srcOrd="0" destOrd="0" parTransId="{1C31E72C-5847-4DED-AA3E-B83FD6F7920C}" sibTransId="{2F38AC8A-BCC2-45B1-B4EA-76B9D70C3E72}"/>
    <dgm:cxn modelId="{90EC20F3-B13C-4F27-820E-19989A7BAA3E}" type="presOf" srcId="{EF3F35B3-926E-41D1-A20F-F36B87969AA8}" destId="{A1167107-FFC5-4C0C-AAE2-10E5365FB5B3}" srcOrd="0" destOrd="0" presId="urn:microsoft.com/office/officeart/2005/8/layout/process1"/>
    <dgm:cxn modelId="{C44B8DCA-D0C7-4D48-9757-401AF819396A}" srcId="{F59EA670-C3AA-4142-836F-9D7192E6E513}" destId="{EF3F35B3-926E-41D1-A20F-F36B87969AA8}" srcOrd="2" destOrd="0" parTransId="{5807DD1D-C4C3-4E12-89E1-777222546F1C}" sibTransId="{0EBDB242-D127-401B-81EB-616B7681A2B8}"/>
    <dgm:cxn modelId="{4762DE85-F39F-4F58-9885-C84A9AAA69B8}" type="presOf" srcId="{A4B45E78-9EAE-4626-8D4E-41AB79DDFE7D}" destId="{9FFFBEE0-DC5A-483C-87CE-494DA6DA9AEF}" srcOrd="0" destOrd="0" presId="urn:microsoft.com/office/officeart/2005/8/layout/process1"/>
    <dgm:cxn modelId="{D342A744-7F1F-4CED-9441-31C021AFA2F9}" srcId="{F59EA670-C3AA-4142-836F-9D7192E6E513}" destId="{70DA22D7-4D87-4291-BA43-8462CD4C1AE7}" srcOrd="1" destOrd="0" parTransId="{22E22017-5F06-4421-9D39-1F45C7C00E51}" sibTransId="{A4B45E78-9EAE-4626-8D4E-41AB79DDFE7D}"/>
    <dgm:cxn modelId="{5EBD516B-DEA7-4FA5-892E-9DF74E886D25}" type="presOf" srcId="{2F38AC8A-BCC2-45B1-B4EA-76B9D70C3E72}" destId="{2179D969-C9B0-42F3-B3D2-2C116A5576B0}" srcOrd="0" destOrd="0" presId="urn:microsoft.com/office/officeart/2005/8/layout/process1"/>
    <dgm:cxn modelId="{46AF75DC-BEBB-4633-AA79-C5C25969B5B0}" type="presOf" srcId="{A4B45E78-9EAE-4626-8D4E-41AB79DDFE7D}" destId="{46F4AE6C-F48A-4BD1-89A7-B86623B2FF7A}" srcOrd="1" destOrd="0" presId="urn:microsoft.com/office/officeart/2005/8/layout/process1"/>
    <dgm:cxn modelId="{4E250AA3-BDCD-4415-8A63-E796FE899972}" type="presParOf" srcId="{6DFED42B-E1DA-47C8-BD3B-57C14F2079CB}" destId="{50CCA1E0-FF20-410C-BDFB-8506AF667C38}" srcOrd="0" destOrd="0" presId="urn:microsoft.com/office/officeart/2005/8/layout/process1"/>
    <dgm:cxn modelId="{CDDC779B-66D9-49A1-810F-C4A11E8AD257}" type="presParOf" srcId="{6DFED42B-E1DA-47C8-BD3B-57C14F2079CB}" destId="{2179D969-C9B0-42F3-B3D2-2C116A5576B0}" srcOrd="1" destOrd="0" presId="urn:microsoft.com/office/officeart/2005/8/layout/process1"/>
    <dgm:cxn modelId="{C72CD278-0E6F-443E-AF2A-532F8CA4290C}" type="presParOf" srcId="{2179D969-C9B0-42F3-B3D2-2C116A5576B0}" destId="{21EE9B38-A700-4BB6-9D11-CFC604C1CEF3}" srcOrd="0" destOrd="0" presId="urn:microsoft.com/office/officeart/2005/8/layout/process1"/>
    <dgm:cxn modelId="{836FE98B-DFA9-454C-8B52-ECB573178954}" type="presParOf" srcId="{6DFED42B-E1DA-47C8-BD3B-57C14F2079CB}" destId="{91953892-FBFA-4EBC-A114-0A62C2FF05D4}" srcOrd="2" destOrd="0" presId="urn:microsoft.com/office/officeart/2005/8/layout/process1"/>
    <dgm:cxn modelId="{E8AA58CA-3164-4078-861D-725E065337BC}" type="presParOf" srcId="{6DFED42B-E1DA-47C8-BD3B-57C14F2079CB}" destId="{9FFFBEE0-DC5A-483C-87CE-494DA6DA9AEF}" srcOrd="3" destOrd="0" presId="urn:microsoft.com/office/officeart/2005/8/layout/process1"/>
    <dgm:cxn modelId="{38C4D61C-7D22-4111-B9F9-DA787F222102}" type="presParOf" srcId="{9FFFBEE0-DC5A-483C-87CE-494DA6DA9AEF}" destId="{46F4AE6C-F48A-4BD1-89A7-B86623B2FF7A}" srcOrd="0" destOrd="0" presId="urn:microsoft.com/office/officeart/2005/8/layout/process1"/>
    <dgm:cxn modelId="{0D84A4D6-089F-41A0-B417-67BEAC65541F}" type="presParOf" srcId="{6DFED42B-E1DA-47C8-BD3B-57C14F2079CB}" destId="{A1167107-FFC5-4C0C-AAE2-10E5365FB5B3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CCA1E0-FF20-410C-BDFB-8506AF667C38}">
      <dsp:nvSpPr>
        <dsp:cNvPr id="0" name=""/>
        <dsp:cNvSpPr/>
      </dsp:nvSpPr>
      <dsp:spPr>
        <a:xfrm>
          <a:off x="11764" y="0"/>
          <a:ext cx="2259755" cy="5232400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u="sng" kern="1200" dirty="0" smtClean="0"/>
            <a:t>Phase 1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MODEL EVALUATION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Use observations to evaluate numerical models with a focus on city and land-sea boundaries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[COAMPS 1km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NAM 12km]</a:t>
          </a:r>
          <a:endParaRPr lang="en-US" sz="1800" kern="1200" dirty="0"/>
        </a:p>
      </dsp:txBody>
      <dsp:txXfrm>
        <a:off x="77950" y="66186"/>
        <a:ext cx="2127383" cy="5100028"/>
      </dsp:txXfrm>
    </dsp:sp>
    <dsp:sp modelId="{2179D969-C9B0-42F3-B3D2-2C116A5576B0}">
      <dsp:nvSpPr>
        <dsp:cNvPr id="0" name=""/>
        <dsp:cNvSpPr/>
      </dsp:nvSpPr>
      <dsp:spPr>
        <a:xfrm>
          <a:off x="2497495" y="2335990"/>
          <a:ext cx="479068" cy="560419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2497495" y="2448074"/>
        <a:ext cx="335348" cy="336251"/>
      </dsp:txXfrm>
    </dsp:sp>
    <dsp:sp modelId="{91953892-FBFA-4EBC-A114-0A62C2FF05D4}">
      <dsp:nvSpPr>
        <dsp:cNvPr id="0" name=""/>
        <dsp:cNvSpPr/>
      </dsp:nvSpPr>
      <dsp:spPr>
        <a:xfrm>
          <a:off x="3175422" y="0"/>
          <a:ext cx="2259755" cy="5232400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u="sng" kern="1200" dirty="0" smtClean="0"/>
            <a:t>Phase 2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INTEGRATE MET MODEL INTO TRANSPORT &amp; DISPERSION TOOL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Use MET models output into  transport and dispersion (T&amp;D) prediction tools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[HPAC]</a:t>
          </a:r>
        </a:p>
      </dsp:txBody>
      <dsp:txXfrm>
        <a:off x="3241608" y="66186"/>
        <a:ext cx="2127383" cy="5100028"/>
      </dsp:txXfrm>
    </dsp:sp>
    <dsp:sp modelId="{9FFFBEE0-DC5A-483C-87CE-494DA6DA9AEF}">
      <dsp:nvSpPr>
        <dsp:cNvPr id="0" name=""/>
        <dsp:cNvSpPr/>
      </dsp:nvSpPr>
      <dsp:spPr>
        <a:xfrm>
          <a:off x="5661153" y="2335990"/>
          <a:ext cx="479068" cy="560419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5661153" y="2448074"/>
        <a:ext cx="335348" cy="336251"/>
      </dsp:txXfrm>
    </dsp:sp>
    <dsp:sp modelId="{A1167107-FFC5-4C0C-AAE2-10E5365FB5B3}">
      <dsp:nvSpPr>
        <dsp:cNvPr id="0" name=""/>
        <dsp:cNvSpPr/>
      </dsp:nvSpPr>
      <dsp:spPr>
        <a:xfrm>
          <a:off x="6339079" y="0"/>
          <a:ext cx="2259755" cy="5232400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u="sng" kern="1200" dirty="0" smtClean="0"/>
            <a:t>Phase 3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EMERGENCY RESPONSE APPLICATION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 smtClean="0"/>
            <a:t>Evaluate the integrated system of models for emergency response applications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[NATO-ATP 45]</a:t>
          </a:r>
          <a:endParaRPr lang="en-US" sz="1800" b="1" kern="1200" dirty="0"/>
        </a:p>
      </dsp:txBody>
      <dsp:txXfrm>
        <a:off x="6405265" y="66186"/>
        <a:ext cx="2127383" cy="51000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B473FA-BF2C-43AE-906C-7A3EA4024C9D}" type="datetimeFigureOut">
              <a:rPr lang="en-US" smtClean="0"/>
              <a:t>6/9/2015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42BEB3-1AA3-42A4-BF48-314E7D4E75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186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dirty="0" smtClean="0"/>
                  <a:t>Fraction overlap is used to analyze the size percent overlap between two individual plumes. It is calculated at a fixed time (two hours after a release), for a fixed dosage level (18e-06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>
                            <a:latin typeface="Cambria Math"/>
                          </a:rPr>
                          <m:t>kg</m:t>
                        </m:r>
                        <m:r>
                          <a:rPr lang="en-US" i="1">
                            <a:latin typeface="Cambria Math"/>
                          </a:rPr>
                          <m:t> ∗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/>
                          </a:rPr>
                          <m:t>sec</m:t>
                        </m:r>
                      </m:num>
                      <m:den>
                        <m:sSup>
                          <m:sSupPr>
                            <m:ctrlPr>
                              <a:rPr lang="en-US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>
                                <a:latin typeface="Cambria Math"/>
                              </a:rPr>
                              <m:t>m</m:t>
                            </m:r>
                          </m:e>
                          <m:sup>
                            <m:r>
                              <a:rPr lang="en-US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dirty="0"/>
                  <a:t>) and is defined as the ratio of the area of intersect divided by area of true plume. </a:t>
                </a: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dirty="0" smtClean="0"/>
                  <a:t>Fraction overlap is used to analyze the size percent overlap between two individual plumes. It is calculated at a fixed time (two hours after a release), for a fixed dosage level (18e-06 </a:t>
                </a:r>
                <a:r>
                  <a:rPr lang="en-US" i="0">
                    <a:latin typeface="Cambria Math"/>
                  </a:rPr>
                  <a:t>(kg ∗sec)/m^3 </a:t>
                </a:r>
                <a:r>
                  <a:rPr lang="en-US" dirty="0"/>
                  <a:t>) and is defined as the ratio of the area of intersect divided by area of true plume. 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42BEB3-1AA3-42A4-BF48-314E7D4E756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8688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Transport and dispersion uncertainty plots for mode 1 as it relates to wind field variability in 2 degree increments for night and day releases under southwest, northwest and southeast wind directions. Red= Jersey City, NJ [40.70, -74.05], Green= Staten Island, NY [40.55,-74.16], Black= Queens, NY [40.77,-73.91], Blue=Brooklyn, NY [40.60,-73.98]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42BEB3-1AA3-42A4-BF48-314E7D4E756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3255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T&amp;D processes</a:t>
            </a:r>
            <a:r>
              <a:rPr lang="en-US" baseline="0" dirty="0" smtClean="0"/>
              <a:t> are sensitive to vertical resolution and less so to horizontal resolution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42BEB3-1AA3-42A4-BF48-314E7D4E756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2314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A1A20A-10CB-47BF-ACD2-F2849B8E55D8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0356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4764B00-F9F0-40E8-9A8C-C6E18918B138}" type="slidenum">
              <a:rPr lang="en-US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US" smtClean="0">
              <a:solidFill>
                <a:srgbClr val="000000"/>
              </a:solidFill>
              <a:latin typeface="Arial" charset="0"/>
              <a:ea typeface="ＭＳ Ｐゴシック" pitchFamily="34" charset="-128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65225" y="679450"/>
            <a:ext cx="4533900" cy="34020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4875" y="4306888"/>
            <a:ext cx="5048250" cy="41576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A627-7756-4F08-844B-6487577F5F63}" type="datetimeFigureOut">
              <a:rPr lang="en-US" smtClean="0"/>
              <a:t>6/9/2015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9CA7-5AE7-4B4D-952F-065CB1D8F9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841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A627-7756-4F08-844B-6487577F5F63}" type="datetimeFigureOut">
              <a:rPr lang="en-US" smtClean="0"/>
              <a:t>6/9/2015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9CA7-5AE7-4B4D-952F-065CB1D8F9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536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A627-7756-4F08-844B-6487577F5F63}" type="datetimeFigureOut">
              <a:rPr lang="en-US" smtClean="0"/>
              <a:t>6/9/2015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9CA7-5AE7-4B4D-952F-065CB1D8F9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639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A627-7756-4F08-844B-6487577F5F63}" type="datetimeFigureOut">
              <a:rPr lang="en-US" smtClean="0"/>
              <a:t>6/9/2015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9CA7-5AE7-4B4D-952F-065CB1D8F9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988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A627-7756-4F08-844B-6487577F5F63}" type="datetimeFigureOut">
              <a:rPr lang="en-US" smtClean="0"/>
              <a:t>6/9/2015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9CA7-5AE7-4B4D-952F-065CB1D8F9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54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A627-7756-4F08-844B-6487577F5F63}" type="datetimeFigureOut">
              <a:rPr lang="en-US" smtClean="0"/>
              <a:t>6/9/2015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9CA7-5AE7-4B4D-952F-065CB1D8F9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69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A627-7756-4F08-844B-6487577F5F63}" type="datetimeFigureOut">
              <a:rPr lang="en-US" smtClean="0"/>
              <a:t>6/9/2015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9CA7-5AE7-4B4D-952F-065CB1D8F9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446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A627-7756-4F08-844B-6487577F5F63}" type="datetimeFigureOut">
              <a:rPr lang="en-US" smtClean="0"/>
              <a:t>6/9/2015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9CA7-5AE7-4B4D-952F-065CB1D8F9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401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A627-7756-4F08-844B-6487577F5F63}" type="datetimeFigureOut">
              <a:rPr lang="en-US" smtClean="0"/>
              <a:t>6/9/2015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9CA7-5AE7-4B4D-952F-065CB1D8F9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807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A627-7756-4F08-844B-6487577F5F63}" type="datetimeFigureOut">
              <a:rPr lang="en-US" smtClean="0"/>
              <a:t>6/9/2015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9CA7-5AE7-4B4D-952F-065CB1D8F9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273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A627-7756-4F08-844B-6487577F5F63}" type="datetimeFigureOut">
              <a:rPr lang="en-US" smtClean="0"/>
              <a:t>6/9/2015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9CA7-5AE7-4B4D-952F-065CB1D8F9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687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DA627-7756-4F08-844B-6487577F5F63}" type="datetimeFigureOut">
              <a:rPr lang="en-US" smtClean="0"/>
              <a:t>6/9/2015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19CA7-5AE7-4B4D-952F-065CB1D8F9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926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tiff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emf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7.emf"/><Relationship Id="rId12" Type="http://schemas.openxmlformats.org/officeDocument/2006/relationships/image" Target="../media/image22.jpe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6.png"/><Relationship Id="rId1" Type="http://schemas.openxmlformats.org/officeDocument/2006/relationships/tags" Target="../tags/tag2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5" Type="http://schemas.openxmlformats.org/officeDocument/2006/relationships/image" Target="../media/image25.png"/><Relationship Id="rId10" Type="http://schemas.openxmlformats.org/officeDocument/2006/relationships/image" Target="../media/image20.jpeg"/><Relationship Id="rId4" Type="http://schemas.openxmlformats.org/officeDocument/2006/relationships/image" Target="../media/image14.emf"/><Relationship Id="rId9" Type="http://schemas.openxmlformats.org/officeDocument/2006/relationships/image" Target="../media/image19.emf"/><Relationship Id="rId1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5" Type="http://schemas.microsoft.com/office/2007/relationships/hdphoto" Target="../media/hdphoto2.wdp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7" Type="http://schemas.openxmlformats.org/officeDocument/2006/relationships/image" Target="../media/image29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3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alpha val="9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1999"/>
            <a:ext cx="7772400" cy="32766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/>
              <a:t>LAND-SEA INTERACTION AND RELATED ATMOSPHERIC PROCESSES  </a:t>
            </a:r>
            <a:r>
              <a:rPr lang="en-US" sz="2400" b="1" dirty="0" smtClean="0"/>
              <a:t>IN THE NEW </a:t>
            </a:r>
            <a:r>
              <a:rPr lang="en-US" sz="2400" b="1" dirty="0"/>
              <a:t>YORK CITY </a:t>
            </a:r>
            <a:r>
              <a:rPr lang="en-US" sz="2400" b="1" dirty="0" smtClean="0"/>
              <a:t>REGION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By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/>
              <a:t>Dr. </a:t>
            </a:r>
            <a:r>
              <a:rPr lang="en-US" sz="2800" dirty="0" smtClean="0"/>
              <a:t>Tal </a:t>
            </a:r>
            <a:r>
              <a:rPr lang="en-US" sz="2800" dirty="0" smtClean="0"/>
              <a:t>Meir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</a:rPr>
              <a:t>A 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DISSERTATION</a:t>
            </a:r>
            <a:br>
              <a:rPr lang="en-US" sz="2000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38600"/>
            <a:ext cx="6400800" cy="1600200"/>
          </a:xfrm>
        </p:spPr>
        <p:txBody>
          <a:bodyPr>
            <a:normAutofit fontScale="25000" lnSpcReduction="20000"/>
          </a:bodyPr>
          <a:lstStyle/>
          <a:p>
            <a:r>
              <a:rPr lang="en-US" sz="6400" u="sng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ADVISORY COMMITTEE :</a:t>
            </a:r>
          </a:p>
          <a:p>
            <a:r>
              <a:rPr lang="en-US" sz="6400" u="sng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Dr. Julie Pullen, Chairman</a:t>
            </a:r>
          </a:p>
          <a:p>
            <a:r>
              <a:rPr lang="en-US" sz="6400" u="sng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Dr. Alan F. Blumberg</a:t>
            </a:r>
            <a:endParaRPr lang="en-US" sz="6400" u="sng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6400" u="sng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Dr. Teddy R. Holt</a:t>
            </a:r>
          </a:p>
          <a:p>
            <a:r>
              <a:rPr lang="en-US" sz="6400" u="sng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Dr. Knut </a:t>
            </a:r>
            <a:r>
              <a:rPr lang="en-US" sz="6400" u="sng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Stamnes</a:t>
            </a:r>
            <a:endParaRPr lang="en-US" sz="6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6400" dirty="0" smtClean="0"/>
              <a:t> </a:t>
            </a:r>
          </a:p>
          <a:p>
            <a:r>
              <a:rPr lang="en-US" sz="6400" b="1" dirty="0"/>
              <a:t> </a:t>
            </a:r>
            <a:endParaRPr lang="en-US" sz="6400" dirty="0"/>
          </a:p>
          <a:p>
            <a:r>
              <a:rPr lang="en-US" sz="6400" b="1" dirty="0"/>
              <a:t> </a:t>
            </a:r>
            <a:r>
              <a:rPr lang="en-US" sz="6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US" sz="64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en-US" sz="6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ttps://www.stevens.edu/sit/sites/sit/themes/sit_default/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5410200"/>
            <a:ext cx="2895600" cy="123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942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95"/>
    </mc:Choice>
    <mc:Fallback xmlns="">
      <p:transition spd="slow" advTm="45295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alpha val="9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838200"/>
            <a:ext cx="85534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u="sng" dirty="0" smtClean="0"/>
              <a:t>Hypothesis: </a:t>
            </a:r>
          </a:p>
          <a:p>
            <a:r>
              <a:rPr lang="en-US" sz="2400" i="1" dirty="0" smtClean="0"/>
              <a:t>Regions </a:t>
            </a:r>
            <a:r>
              <a:rPr lang="en-US" sz="2400" i="1" dirty="0"/>
              <a:t>in the vicinity of </a:t>
            </a:r>
            <a:r>
              <a:rPr lang="en-US" sz="2400" i="1" dirty="0" smtClean="0"/>
              <a:t> ‘urban land-sea’ </a:t>
            </a:r>
            <a:r>
              <a:rPr lang="en-US" sz="2400" i="1" dirty="0"/>
              <a:t>boundary are more sensitive to atmospheric complexities, with far-reaching consequences </a:t>
            </a:r>
            <a:r>
              <a:rPr lang="en-US" sz="2400" i="1" dirty="0" smtClean="0"/>
              <a:t>for </a:t>
            </a:r>
            <a:r>
              <a:rPr lang="en-US" sz="2400" i="1" dirty="0"/>
              <a:t>emergency response applications.  </a:t>
            </a:r>
          </a:p>
          <a:p>
            <a:pPr algn="ctr"/>
            <a:endParaRPr lang="en-US" sz="2400" i="1" dirty="0"/>
          </a:p>
        </p:txBody>
      </p:sp>
      <p:sp>
        <p:nvSpPr>
          <p:cNvPr id="2" name="TextBox 1"/>
          <p:cNvSpPr txBox="1"/>
          <p:nvPr/>
        </p:nvSpPr>
        <p:spPr>
          <a:xfrm>
            <a:off x="-57150" y="120134"/>
            <a:ext cx="922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dirty="0" smtClean="0">
                <a:solidFill>
                  <a:schemeClr val="accent2">
                    <a:lumMod val="75000"/>
                  </a:schemeClr>
                </a:solidFill>
              </a:rPr>
              <a:t>Hypothesis and Approach</a:t>
            </a:r>
            <a:endParaRPr lang="en-US" sz="32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ttps://theharborandthehudson.files.wordpress.com/2010/12/aerial_photos_of_nj_new_york_harb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200400"/>
            <a:ext cx="4229100" cy="2822925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0" t="23473" r="35313" b="30000"/>
          <a:stretch/>
        </p:blipFill>
        <p:spPr bwMode="auto">
          <a:xfrm>
            <a:off x="5257800" y="3200400"/>
            <a:ext cx="3200400" cy="28229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964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88"/>
    </mc:Choice>
    <mc:Fallback xmlns="">
      <p:transition spd="slow" advTm="2878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-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b="1" u="sng" dirty="0" smtClean="0">
                <a:solidFill>
                  <a:schemeClr val="accent2">
                    <a:lumMod val="75000"/>
                  </a:schemeClr>
                </a:solidFill>
              </a:rPr>
              <a:t>The </a:t>
            </a:r>
            <a:r>
              <a:rPr lang="en-US" sz="2800" b="1" u="sng" dirty="0">
                <a:solidFill>
                  <a:schemeClr val="accent2">
                    <a:lumMod val="75000"/>
                  </a:schemeClr>
                </a:solidFill>
              </a:rPr>
              <a:t>S</a:t>
            </a:r>
            <a:r>
              <a:rPr lang="en-US" sz="2800" b="1" u="sng" dirty="0" smtClean="0">
                <a:solidFill>
                  <a:schemeClr val="accent2">
                    <a:lumMod val="75000"/>
                  </a:schemeClr>
                </a:solidFill>
              </a:rPr>
              <a:t>equence </a:t>
            </a:r>
            <a:r>
              <a:rPr lang="en-US" sz="2800" b="1" u="sng" dirty="0">
                <a:solidFill>
                  <a:schemeClr val="accent2">
                    <a:lumMod val="75000"/>
                  </a:schemeClr>
                </a:solidFill>
              </a:rPr>
              <a:t>O</a:t>
            </a:r>
            <a:r>
              <a:rPr lang="en-US" sz="2800" b="1" u="sng" dirty="0" smtClean="0">
                <a:solidFill>
                  <a:schemeClr val="accent2">
                    <a:lumMod val="75000"/>
                  </a:schemeClr>
                </a:solidFill>
              </a:rPr>
              <a:t>f This </a:t>
            </a:r>
            <a:r>
              <a:rPr lang="en-US" sz="2800" b="1" u="sng" dirty="0">
                <a:solidFill>
                  <a:schemeClr val="accent2">
                    <a:lumMod val="75000"/>
                  </a:schemeClr>
                </a:solidFill>
              </a:rPr>
              <a:t>S</a:t>
            </a:r>
            <a:r>
              <a:rPr lang="en-US" sz="2800" b="1" u="sng" dirty="0" smtClean="0">
                <a:solidFill>
                  <a:schemeClr val="accent2">
                    <a:lumMod val="75000"/>
                  </a:schemeClr>
                </a:solidFill>
              </a:rPr>
              <a:t>tudy:</a:t>
            </a:r>
            <a:endParaRPr lang="en-US" sz="28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20592427"/>
              </p:ext>
            </p:extLst>
          </p:nvPr>
        </p:nvGraphicFramePr>
        <p:xfrm>
          <a:off x="381000" y="1397000"/>
          <a:ext cx="8610600" cy="523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91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346"/>
    </mc:Choice>
    <mc:Fallback xmlns="">
      <p:transition spd="slow" advTm="55346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28600" y="590550"/>
            <a:ext cx="8686800" cy="2838450"/>
          </a:xfrm>
        </p:spPr>
        <p:txBody>
          <a:bodyPr>
            <a:normAutofit fontScale="90000"/>
          </a:bodyPr>
          <a:lstStyle/>
          <a:p>
            <a:pPr lvl="0"/>
            <a:r>
              <a:rPr lang="en-US" sz="3100" b="1" dirty="0" smtClean="0"/>
              <a:t>Phase 2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INTEGRATION OF METEOROLOGICAL PREDICTIONS INTO </a:t>
            </a:r>
            <a:r>
              <a:rPr lang="en-US" b="1" dirty="0"/>
              <a:t>TRANSPORT &amp; DISPERSION </a:t>
            </a:r>
            <a:r>
              <a:rPr lang="en-US" b="1" dirty="0" smtClean="0"/>
              <a:t>TOOL</a:t>
            </a:r>
            <a:br>
              <a:rPr lang="en-US" b="1" dirty="0" smtClean="0"/>
            </a:br>
            <a:r>
              <a:rPr lang="en-US" b="1" dirty="0" smtClean="0"/>
              <a:t> 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71600" y="2667000"/>
            <a:ext cx="6400800" cy="2438400"/>
          </a:xfrm>
        </p:spPr>
        <p:txBody>
          <a:bodyPr/>
          <a:lstStyle/>
          <a:p>
            <a:r>
              <a:rPr lang="en-US" dirty="0" smtClean="0"/>
              <a:t>Understanding sea influences on air flow of contaminants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38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02"/>
    </mc:Choice>
    <mc:Fallback xmlns="">
      <p:transition spd="slow" advTm="21402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" y="122238"/>
            <a:ext cx="9144000" cy="411162"/>
          </a:xfrm>
        </p:spPr>
        <p:txBody>
          <a:bodyPr>
            <a:noAutofit/>
          </a:bodyPr>
          <a:lstStyle/>
          <a:p>
            <a:r>
              <a:rPr lang="en-US" sz="2800" b="1" u="sng" dirty="0" smtClean="0">
                <a:solidFill>
                  <a:schemeClr val="accent2">
                    <a:lumMod val="75000"/>
                  </a:schemeClr>
                </a:solidFill>
              </a:rPr>
              <a:t>Transport and Dispersion (T&amp;D) Brief Introduction</a:t>
            </a:r>
            <a:endParaRPr lang="en-US" sz="28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524059"/>
            <a:ext cx="2667000" cy="728835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1800" i="1" dirty="0"/>
          </a:p>
          <a:p>
            <a:r>
              <a:rPr lang="en-US" sz="1400" b="1" i="1" dirty="0" smtClean="0"/>
              <a:t>Land characteristics</a:t>
            </a:r>
            <a:endParaRPr lang="en-US" sz="1400" b="1" i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79" t="7461" b="5714"/>
          <a:stretch/>
        </p:blipFill>
        <p:spPr bwMode="auto">
          <a:xfrm>
            <a:off x="533400" y="1083982"/>
            <a:ext cx="2819400" cy="17879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1" y="1066800"/>
            <a:ext cx="3124200" cy="180509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4343400" y="2871895"/>
            <a:ext cx="4459325" cy="7619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/>
              <a:t>Staggered cubes vs. unobstructed fetch (Brown.2004)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191000"/>
            <a:ext cx="2884432" cy="17469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381000" y="5991099"/>
            <a:ext cx="1600200" cy="4619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/>
              <a:t>Data setup</a:t>
            </a:r>
            <a:endParaRPr lang="en-US" sz="1400" b="1" i="1" dirty="0"/>
          </a:p>
        </p:txBody>
      </p:sp>
      <p:sp>
        <p:nvSpPr>
          <p:cNvPr id="5" name="AutoShape 7" descr="Image result for smoke plum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9" descr="Image result for smoke plum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11" descr="Image result for smoke plum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4343400" y="4191000"/>
            <a:ext cx="4724398" cy="2590800"/>
            <a:chOff x="4468200" y="3962399"/>
            <a:chExt cx="4675800" cy="2895601"/>
          </a:xfrm>
        </p:grpSpPr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8200" y="3962399"/>
              <a:ext cx="2325877" cy="195249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2" name="Content Placeholder 2"/>
            <p:cNvSpPr txBox="1">
              <a:spLocks/>
            </p:cNvSpPr>
            <p:nvPr/>
          </p:nvSpPr>
          <p:spPr>
            <a:xfrm>
              <a:off x="4468200" y="5562600"/>
              <a:ext cx="4675800" cy="129540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endParaRPr lang="en-US" sz="1800" i="1" dirty="0" smtClean="0"/>
            </a:p>
            <a:p>
              <a:pPr>
                <a:spcBef>
                  <a:spcPts val="0"/>
                </a:spcBef>
              </a:pPr>
              <a:r>
                <a:rPr lang="en-US" sz="1600" b="1" i="1" dirty="0" smtClean="0"/>
                <a:t>Analysis Method: </a:t>
              </a:r>
            </a:p>
            <a:p>
              <a:pPr marL="0" indent="0">
                <a:spcBef>
                  <a:spcPts val="0"/>
                </a:spcBef>
                <a:buNone/>
              </a:pPr>
              <a:r>
                <a:rPr lang="en-US" sz="1600" b="1" i="1" dirty="0" smtClean="0"/>
                <a:t>         - </a:t>
              </a:r>
              <a:r>
                <a:rPr lang="en-US" sz="1400" b="1" i="1" dirty="0" smtClean="0"/>
                <a:t>Horizontal: % overlap</a:t>
              </a:r>
            </a:p>
            <a:p>
              <a:pPr marL="0" indent="0">
                <a:spcBef>
                  <a:spcPts val="0"/>
                </a:spcBef>
                <a:buNone/>
              </a:pPr>
              <a:r>
                <a:rPr lang="en-US" sz="1400" b="1" i="1" dirty="0" smtClean="0"/>
                <a:t>          - Vertical: cross section in downwind direction</a:t>
              </a:r>
              <a:endParaRPr lang="en-US" sz="1400" b="1" i="1" dirty="0"/>
            </a:p>
          </p:txBody>
        </p:sp>
        <p:pic>
          <p:nvPicPr>
            <p:cNvPr id="2060" name="Picture 1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75124" y="3962400"/>
              <a:ext cx="2004151" cy="19524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16" name="Rectangle 15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21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8"/>
    </mc:Choice>
    <mc:Fallback xmlns="">
      <p:transition spd="slow" advTm="888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118" y="0"/>
            <a:ext cx="7341518" cy="1143000"/>
          </a:xfrm>
          <a:ln>
            <a:noFill/>
          </a:ln>
        </p:spPr>
        <p:txBody>
          <a:bodyPr>
            <a:noAutofit/>
          </a:bodyPr>
          <a:lstStyle/>
          <a:p>
            <a:r>
              <a:rPr lang="en-US" sz="2000" b="1" i="1" dirty="0" smtClean="0"/>
              <a:t> </a:t>
            </a:r>
            <a:r>
              <a:rPr lang="en-US" sz="2800" b="1" u="sng" dirty="0" smtClean="0">
                <a:solidFill>
                  <a:schemeClr val="accent2">
                    <a:lumMod val="75000"/>
                  </a:schemeClr>
                </a:solidFill>
              </a:rPr>
              <a:t>Air Transport Sensitivity to Wind Direction Variations</a:t>
            </a:r>
            <a:endParaRPr lang="en-US" sz="28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6136" y="5830669"/>
            <a:ext cx="6857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Night time Releases are more sensitive to wind direction variability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Air flow over water is more sensitive to wind direction variability</a:t>
            </a:r>
            <a:endParaRPr lang="en-US" dirty="0"/>
          </a:p>
        </p:txBody>
      </p:sp>
      <p:grpSp>
        <p:nvGrpSpPr>
          <p:cNvPr id="17" name="Group 16"/>
          <p:cNvGrpSpPr/>
          <p:nvPr/>
        </p:nvGrpSpPr>
        <p:grpSpPr>
          <a:xfrm>
            <a:off x="7002540" y="36294"/>
            <a:ext cx="1836660" cy="2119543"/>
            <a:chOff x="7002540" y="36294"/>
            <a:chExt cx="1836660" cy="2119543"/>
          </a:xfrm>
        </p:grpSpPr>
        <p:sp>
          <p:nvSpPr>
            <p:cNvPr id="6" name="TextBox 5"/>
            <p:cNvSpPr txBox="1"/>
            <p:nvPr/>
          </p:nvSpPr>
          <p:spPr>
            <a:xfrm>
              <a:off x="7002540" y="36294"/>
              <a:ext cx="1031808" cy="266803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sz="1400" b="1" dirty="0" smtClean="0">
                  <a:solidFill>
                    <a:srgbClr val="FF0000"/>
                  </a:solidFill>
                </a:rPr>
                <a:t>NW Winds</a:t>
              </a:r>
              <a:endParaRPr lang="en-US" sz="1400" b="1" dirty="0">
                <a:solidFill>
                  <a:srgbClr val="FF0000"/>
                </a:solidFill>
              </a:endParaRPr>
            </a:p>
          </p:txBody>
        </p:sp>
        <p:pic>
          <p:nvPicPr>
            <p:cNvPr id="12292" name="Picture 4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875" t="12917" r="27427" b="10695"/>
            <a:stretch/>
          </p:blipFill>
          <p:spPr bwMode="auto">
            <a:xfrm>
              <a:off x="7002540" y="428869"/>
              <a:ext cx="1836660" cy="1726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ight Arrow 4"/>
            <p:cNvSpPr/>
            <p:nvPr/>
          </p:nvSpPr>
          <p:spPr>
            <a:xfrm rot="2454862">
              <a:off x="7336728" y="329786"/>
              <a:ext cx="427861" cy="198167"/>
            </a:xfrm>
            <a:prstGeom prst="rightArrow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04800" y="3048000"/>
            <a:ext cx="7924800" cy="2667000"/>
            <a:chOff x="304800" y="2590800"/>
            <a:chExt cx="7924800" cy="2667000"/>
          </a:xfrm>
        </p:grpSpPr>
        <p:grpSp>
          <p:nvGrpSpPr>
            <p:cNvPr id="19" name="Group 18"/>
            <p:cNvGrpSpPr/>
            <p:nvPr/>
          </p:nvGrpSpPr>
          <p:grpSpPr>
            <a:xfrm>
              <a:off x="304800" y="2600804"/>
              <a:ext cx="7924800" cy="2656996"/>
              <a:chOff x="304800" y="2600804"/>
              <a:chExt cx="7924800" cy="2656996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7010328" y="4724400"/>
                <a:ext cx="12192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b="1" dirty="0" smtClean="0"/>
                  <a:t>Jersey City</a:t>
                </a:r>
                <a:endParaRPr lang="en-US" sz="1400" b="1" dirty="0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6934128" y="3810000"/>
                <a:ext cx="12192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b="1" dirty="0" smtClean="0"/>
                  <a:t>Queens</a:t>
                </a:r>
                <a:endParaRPr lang="en-US" sz="1400" b="1" dirty="0"/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6934128" y="3581400"/>
                <a:ext cx="12192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b="1" dirty="0" smtClean="0"/>
                  <a:t>Brooklyn</a:t>
                </a:r>
                <a:endParaRPr lang="en-US" sz="1400" b="1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7010328" y="4569023"/>
                <a:ext cx="12192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b="1" dirty="0" smtClean="0"/>
                  <a:t>Staten Island</a:t>
                </a:r>
                <a:endParaRPr lang="en-US" sz="1400" b="1" dirty="0"/>
              </a:p>
            </p:txBody>
          </p:sp>
          <p:cxnSp>
            <p:nvCxnSpPr>
              <p:cNvPr id="20" name="Straight Arrow Connector 19"/>
              <p:cNvCxnSpPr/>
              <p:nvPr/>
            </p:nvCxnSpPr>
            <p:spPr>
              <a:xfrm flipH="1">
                <a:off x="6629400" y="3735288"/>
                <a:ext cx="304800" cy="1"/>
              </a:xfrm>
              <a:prstGeom prst="straightConnector1">
                <a:avLst/>
              </a:prstGeom>
              <a:ln w="1905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" name="Straight Arrow Connector 42"/>
              <p:cNvCxnSpPr/>
              <p:nvPr/>
            </p:nvCxnSpPr>
            <p:spPr>
              <a:xfrm flipH="1">
                <a:off x="6705600" y="3962399"/>
                <a:ext cx="304800" cy="1"/>
              </a:xfrm>
              <a:prstGeom prst="straightConnector1">
                <a:avLst/>
              </a:prstGeom>
              <a:ln w="1905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4" name="Straight Arrow Connector 43"/>
              <p:cNvCxnSpPr/>
              <p:nvPr/>
            </p:nvCxnSpPr>
            <p:spPr>
              <a:xfrm flipH="1">
                <a:off x="6757926" y="4898885"/>
                <a:ext cx="304800" cy="1"/>
              </a:xfrm>
              <a:prstGeom prst="straightConnector1">
                <a:avLst/>
              </a:prstGeom>
              <a:ln w="1905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5" name="Straight Arrow Connector 44"/>
              <p:cNvCxnSpPr/>
              <p:nvPr/>
            </p:nvCxnSpPr>
            <p:spPr>
              <a:xfrm flipH="1">
                <a:off x="6705600" y="4724399"/>
                <a:ext cx="304800" cy="1"/>
              </a:xfrm>
              <a:prstGeom prst="straightConnector1">
                <a:avLst/>
              </a:prstGeom>
              <a:ln w="1905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39" name="Group 38"/>
              <p:cNvGrpSpPr/>
              <p:nvPr/>
            </p:nvGrpSpPr>
            <p:grpSpPr>
              <a:xfrm>
                <a:off x="304800" y="2600804"/>
                <a:ext cx="3048000" cy="2656996"/>
                <a:chOff x="304800" y="1469490"/>
                <a:chExt cx="3048000" cy="2656996"/>
              </a:xfrm>
            </p:grpSpPr>
            <p:sp>
              <p:nvSpPr>
                <p:cNvPr id="9" name="TextBox 8"/>
                <p:cNvSpPr txBox="1"/>
                <p:nvPr/>
              </p:nvSpPr>
              <p:spPr>
                <a:xfrm>
                  <a:off x="1314450" y="1469490"/>
                  <a:ext cx="144780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b="1" i="1" dirty="0" smtClean="0"/>
                    <a:t>Day-Time</a:t>
                  </a:r>
                  <a:endParaRPr lang="en-US" b="1" i="1" dirty="0"/>
                </a:p>
              </p:txBody>
            </p:sp>
            <p:grpSp>
              <p:nvGrpSpPr>
                <p:cNvPr id="34" name="Group 33"/>
                <p:cNvGrpSpPr/>
                <p:nvPr/>
              </p:nvGrpSpPr>
              <p:grpSpPr>
                <a:xfrm>
                  <a:off x="304800" y="1840486"/>
                  <a:ext cx="3048000" cy="2286000"/>
                  <a:chOff x="3048000" y="3505200"/>
                  <a:chExt cx="3048000" cy="2286000"/>
                </a:xfrm>
              </p:grpSpPr>
              <p:pic>
                <p:nvPicPr>
                  <p:cNvPr id="56" name="Picture 11" descr="C:\Users\tmeir\Desktop\HPAC\images\final images\NW_day_scatter.jpg"/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6126" t="6406" r="8998"/>
                  <a:stretch/>
                </p:blipFill>
                <p:spPr bwMode="auto">
                  <a:xfrm>
                    <a:off x="3048000" y="3505200"/>
                    <a:ext cx="3048000" cy="2286000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cxnSp>
                <p:nvCxnSpPr>
                  <p:cNvPr id="57" name="Straight Connector 56"/>
                  <p:cNvCxnSpPr/>
                  <p:nvPr/>
                </p:nvCxnSpPr>
                <p:spPr>
                  <a:xfrm>
                    <a:off x="3352800" y="4419600"/>
                    <a:ext cx="2667000" cy="0"/>
                  </a:xfrm>
                  <a:prstGeom prst="line">
                    <a:avLst/>
                  </a:prstGeom>
                  <a:ln w="28575">
                    <a:prstDash val="sysDot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38" name="Group 37"/>
            <p:cNvGrpSpPr/>
            <p:nvPr/>
          </p:nvGrpSpPr>
          <p:grpSpPr>
            <a:xfrm>
              <a:off x="3603171" y="2590800"/>
              <a:ext cx="3048000" cy="2654532"/>
              <a:chOff x="3603171" y="1471154"/>
              <a:chExt cx="3048000" cy="2654532"/>
            </a:xfrm>
          </p:grpSpPr>
          <p:sp>
            <p:nvSpPr>
              <p:cNvPr id="26" name="TextBox 25"/>
              <p:cNvSpPr txBox="1"/>
              <p:nvPr/>
            </p:nvSpPr>
            <p:spPr>
              <a:xfrm>
                <a:off x="4556014" y="1471154"/>
                <a:ext cx="1597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i="1" dirty="0" smtClean="0"/>
                  <a:t>Night-Time</a:t>
                </a:r>
                <a:endParaRPr lang="en-US" b="1" i="1" dirty="0"/>
              </a:p>
            </p:txBody>
          </p:sp>
          <p:grpSp>
            <p:nvGrpSpPr>
              <p:cNvPr id="33" name="Group 32"/>
              <p:cNvGrpSpPr/>
              <p:nvPr/>
            </p:nvGrpSpPr>
            <p:grpSpPr>
              <a:xfrm>
                <a:off x="3603171" y="1828800"/>
                <a:ext cx="3048000" cy="2296886"/>
                <a:chOff x="3048000" y="522514"/>
                <a:chExt cx="3048000" cy="2296886"/>
              </a:xfrm>
            </p:grpSpPr>
            <p:pic>
              <p:nvPicPr>
                <p:cNvPr id="55" name="Picture 7" descr="C:\Users\tmeir\Desktop\HPAC\images\final images\NW_night_scatter.jpg"/>
                <p:cNvPicPr>
                  <a:picLocks noChangeAspect="1" noChangeArrowheads="1"/>
                </p:cNvPicPr>
                <p:nvPr/>
              </p:nvPicPr>
              <p:blipFill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965" t="8658" r="8787"/>
                <a:stretch/>
              </p:blipFill>
              <p:spPr bwMode="auto">
                <a:xfrm>
                  <a:off x="3048000" y="522514"/>
                  <a:ext cx="3048000" cy="229688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cxnSp>
              <p:nvCxnSpPr>
                <p:cNvPr id="58" name="Straight Connector 57"/>
                <p:cNvCxnSpPr/>
                <p:nvPr/>
              </p:nvCxnSpPr>
              <p:spPr>
                <a:xfrm>
                  <a:off x="3352800" y="1447800"/>
                  <a:ext cx="2667000" cy="0"/>
                </a:xfrm>
                <a:prstGeom prst="line">
                  <a:avLst/>
                </a:prstGeom>
                <a:ln w="28575">
                  <a:prstDash val="sysDot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27" name="Rectangle 26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3" name="Group 112"/>
          <p:cNvGrpSpPr/>
          <p:nvPr/>
        </p:nvGrpSpPr>
        <p:grpSpPr>
          <a:xfrm>
            <a:off x="999657" y="1173900"/>
            <a:ext cx="3617822" cy="1171687"/>
            <a:chOff x="999657" y="1173900"/>
            <a:chExt cx="3617822" cy="1171687"/>
          </a:xfrm>
        </p:grpSpPr>
        <p:sp>
          <p:nvSpPr>
            <p:cNvPr id="2" name="Teardrop 1"/>
            <p:cNvSpPr/>
            <p:nvPr/>
          </p:nvSpPr>
          <p:spPr>
            <a:xfrm rot="11794178">
              <a:off x="2941079" y="1690102"/>
              <a:ext cx="1676400" cy="632797"/>
            </a:xfrm>
            <a:prstGeom prst="teardrop">
              <a:avLst/>
            </a:pr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" name="Straight Arrow Connector 7"/>
            <p:cNvCxnSpPr/>
            <p:nvPr/>
          </p:nvCxnSpPr>
          <p:spPr>
            <a:xfrm>
              <a:off x="1672528" y="1446896"/>
              <a:ext cx="1057743" cy="25751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999657" y="1173900"/>
              <a:ext cx="8005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i="1" dirty="0" smtClean="0"/>
                <a:t>Wind </a:t>
              </a:r>
              <a:endParaRPr lang="en-US" b="1" i="1" dirty="0"/>
            </a:p>
          </p:txBody>
        </p:sp>
        <p:sp>
          <p:nvSpPr>
            <p:cNvPr id="3" name="4-Point Star 2"/>
            <p:cNvSpPr/>
            <p:nvPr/>
          </p:nvSpPr>
          <p:spPr>
            <a:xfrm>
              <a:off x="2638918" y="1764562"/>
              <a:ext cx="474399" cy="581025"/>
            </a:xfrm>
            <a:prstGeom prst="star4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1672528" y="1221264"/>
            <a:ext cx="2920161" cy="1404890"/>
            <a:chOff x="1672528" y="1221264"/>
            <a:chExt cx="2920161" cy="1404890"/>
          </a:xfrm>
        </p:grpSpPr>
        <p:sp>
          <p:nvSpPr>
            <p:cNvPr id="40" name="Teardrop 39"/>
            <p:cNvSpPr/>
            <p:nvPr/>
          </p:nvSpPr>
          <p:spPr>
            <a:xfrm rot="12888411">
              <a:off x="2916289" y="1993357"/>
              <a:ext cx="1676400" cy="632797"/>
            </a:xfrm>
            <a:prstGeom prst="teardrop">
              <a:avLst/>
            </a:prstGeom>
            <a:noFill/>
            <a:ln w="38100"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2" name="Straight Arrow Connector 31"/>
            <p:cNvCxnSpPr/>
            <p:nvPr/>
          </p:nvCxnSpPr>
          <p:spPr>
            <a:xfrm>
              <a:off x="1672528" y="1464202"/>
              <a:ext cx="966390" cy="492998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Arc 40"/>
            <p:cNvSpPr/>
            <p:nvPr/>
          </p:nvSpPr>
          <p:spPr>
            <a:xfrm rot="5011349">
              <a:off x="1717469" y="1287174"/>
              <a:ext cx="451263" cy="319443"/>
            </a:xfrm>
            <a:prstGeom prst="arc">
              <a:avLst>
                <a:gd name="adj1" fmla="val 16425084"/>
                <a:gd name="adj2" fmla="val 0"/>
              </a:avLst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266825" y="1645329"/>
            <a:ext cx="9345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 smtClean="0">
                <a:solidFill>
                  <a:srgbClr val="C00000"/>
                </a:solidFill>
              </a:rPr>
              <a:t>2 deg.</a:t>
            </a:r>
            <a:endParaRPr lang="en-US" sz="1400" b="1" i="1" dirty="0">
              <a:solidFill>
                <a:srgbClr val="C00000"/>
              </a:solidFill>
            </a:endParaRPr>
          </a:p>
        </p:txBody>
      </p:sp>
      <p:grpSp>
        <p:nvGrpSpPr>
          <p:cNvPr id="115" name="Group 114"/>
          <p:cNvGrpSpPr/>
          <p:nvPr/>
        </p:nvGrpSpPr>
        <p:grpSpPr>
          <a:xfrm>
            <a:off x="3113317" y="1764562"/>
            <a:ext cx="1073239" cy="663593"/>
            <a:chOff x="3113317" y="1764562"/>
            <a:chExt cx="1073239" cy="663593"/>
          </a:xfrm>
        </p:grpSpPr>
        <p:cxnSp>
          <p:nvCxnSpPr>
            <p:cNvPr id="84" name="Straight Connector 83"/>
            <p:cNvCxnSpPr/>
            <p:nvPr/>
          </p:nvCxnSpPr>
          <p:spPr>
            <a:xfrm flipH="1">
              <a:off x="3352800" y="1831301"/>
              <a:ext cx="76200" cy="394826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flipH="1">
              <a:off x="3476625" y="1857661"/>
              <a:ext cx="76200" cy="394826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flipH="1">
              <a:off x="3590925" y="1898316"/>
              <a:ext cx="76200" cy="394826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>
              <a:endCxn id="2" idx="6"/>
            </p:cNvCxnSpPr>
            <p:nvPr/>
          </p:nvCxnSpPr>
          <p:spPr>
            <a:xfrm flipH="1">
              <a:off x="3689048" y="1958424"/>
              <a:ext cx="90232" cy="351336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flipH="1">
              <a:off x="3113317" y="1764562"/>
              <a:ext cx="76200" cy="331167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 flipH="1">
              <a:off x="3232533" y="1776160"/>
              <a:ext cx="76200" cy="394826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 flipH="1">
              <a:off x="3796332" y="2021626"/>
              <a:ext cx="90231" cy="351336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flipH="1">
              <a:off x="3907971" y="2117474"/>
              <a:ext cx="81070" cy="2554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 flipH="1">
              <a:off x="4051208" y="2204436"/>
              <a:ext cx="45117" cy="17566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 flipH="1">
              <a:off x="4141439" y="2252487"/>
              <a:ext cx="45117" cy="17566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cxnSp>
        <p:nvCxnSpPr>
          <p:cNvPr id="76" name="Straight Arrow Connector 75"/>
          <p:cNvCxnSpPr/>
          <p:nvPr/>
        </p:nvCxnSpPr>
        <p:spPr>
          <a:xfrm>
            <a:off x="1672528" y="1464202"/>
            <a:ext cx="765872" cy="84555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" name="Arc 80"/>
          <p:cNvSpPr/>
          <p:nvPr/>
        </p:nvSpPr>
        <p:spPr>
          <a:xfrm rot="3199512">
            <a:off x="1567946" y="1280527"/>
            <a:ext cx="451263" cy="957425"/>
          </a:xfrm>
          <a:prstGeom prst="arc">
            <a:avLst>
              <a:gd name="adj1" fmla="val 16201193"/>
              <a:gd name="adj2" fmla="val 0"/>
            </a:avLst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Teardrop 81"/>
          <p:cNvSpPr/>
          <p:nvPr/>
        </p:nvSpPr>
        <p:spPr>
          <a:xfrm rot="15112858">
            <a:off x="2661253" y="2373792"/>
            <a:ext cx="1676400" cy="632797"/>
          </a:xfrm>
          <a:prstGeom prst="teardrop">
            <a:avLst/>
          </a:prstGeom>
          <a:noFill/>
          <a:ln w="38100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TextBox 101"/>
          <p:cNvSpPr txBox="1"/>
          <p:nvPr/>
        </p:nvSpPr>
        <p:spPr>
          <a:xfrm>
            <a:off x="1503826" y="1919381"/>
            <a:ext cx="9345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>
                <a:solidFill>
                  <a:srgbClr val="C00000"/>
                </a:solidFill>
              </a:rPr>
              <a:t>4</a:t>
            </a:r>
            <a:r>
              <a:rPr lang="en-US" sz="1400" b="1" i="1" dirty="0" smtClean="0">
                <a:solidFill>
                  <a:srgbClr val="C00000"/>
                </a:solidFill>
              </a:rPr>
              <a:t> deg.</a:t>
            </a:r>
            <a:endParaRPr lang="en-US" sz="1400" b="1" i="1" dirty="0">
              <a:solidFill>
                <a:srgbClr val="C00000"/>
              </a:solidFill>
            </a:endParaRPr>
          </a:p>
        </p:txBody>
      </p:sp>
      <p:grpSp>
        <p:nvGrpSpPr>
          <p:cNvPr id="118" name="Group 117"/>
          <p:cNvGrpSpPr/>
          <p:nvPr/>
        </p:nvGrpSpPr>
        <p:grpSpPr>
          <a:xfrm>
            <a:off x="3080658" y="1882043"/>
            <a:ext cx="472169" cy="370444"/>
            <a:chOff x="3080658" y="1882043"/>
            <a:chExt cx="472169" cy="370444"/>
          </a:xfrm>
        </p:grpSpPr>
        <p:cxnSp>
          <p:nvCxnSpPr>
            <p:cNvPr id="103" name="Straight Connector 102"/>
            <p:cNvCxnSpPr/>
            <p:nvPr/>
          </p:nvCxnSpPr>
          <p:spPr>
            <a:xfrm flipH="1">
              <a:off x="3080658" y="1930145"/>
              <a:ext cx="32660" cy="187329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 flipH="1">
              <a:off x="3232533" y="1882043"/>
              <a:ext cx="44068" cy="273794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 flipH="1">
              <a:off x="3363683" y="1958978"/>
              <a:ext cx="65317" cy="267149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 flipH="1">
              <a:off x="3499453" y="2111643"/>
              <a:ext cx="53374" cy="140844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5052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22"/>
    </mc:Choice>
    <mc:Fallback xmlns="">
      <p:transition spd="slow" advTm="252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2" grpId="0"/>
      <p:bldP spid="81" grpId="0" animBg="1"/>
      <p:bldP spid="82" grpId="0" animBg="1"/>
      <p:bldP spid="10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987540"/>
            <a:ext cx="9144000" cy="33370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3619500"/>
            <a:ext cx="8801100" cy="270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Left Brace 3"/>
          <p:cNvSpPr/>
          <p:nvPr/>
        </p:nvSpPr>
        <p:spPr>
          <a:xfrm rot="5400000">
            <a:off x="2192721" y="1560974"/>
            <a:ext cx="533400" cy="2222938"/>
          </a:xfrm>
          <a:prstGeom prst="leftBrac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3400" y="1371600"/>
            <a:ext cx="3886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sz="2400" b="1" dirty="0" smtClean="0">
                <a:latin typeface="+mj-lt"/>
              </a:rPr>
              <a:t>Influence of Horizontal Resolution</a:t>
            </a:r>
            <a:endParaRPr lang="en-US" sz="2400" b="1" dirty="0">
              <a:latin typeface="+mj-lt"/>
            </a:endParaRPr>
          </a:p>
        </p:txBody>
      </p:sp>
      <p:sp>
        <p:nvSpPr>
          <p:cNvPr id="12" name="Left Brace 11"/>
          <p:cNvSpPr/>
          <p:nvPr/>
        </p:nvSpPr>
        <p:spPr>
          <a:xfrm rot="5400000">
            <a:off x="5962650" y="1809750"/>
            <a:ext cx="533400" cy="1790700"/>
          </a:xfrm>
          <a:prstGeom prst="leftBrac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0" y="274638"/>
            <a:ext cx="7124700" cy="1143000"/>
          </a:xfrm>
        </p:spPr>
        <p:txBody>
          <a:bodyPr>
            <a:normAutofit/>
          </a:bodyPr>
          <a:lstStyle/>
          <a:p>
            <a:r>
              <a:rPr lang="en-US" sz="2800" b="1" u="sng" dirty="0" smtClean="0">
                <a:solidFill>
                  <a:schemeClr val="accent2">
                    <a:lumMod val="75000"/>
                  </a:schemeClr>
                </a:solidFill>
              </a:rPr>
              <a:t>Resolution Influence on Transport and Dispersion Predictions</a:t>
            </a:r>
            <a:endParaRPr lang="en-US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8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248807"/>
            <a:ext cx="1623151" cy="14112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4286250" y="1406604"/>
            <a:ext cx="3886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sz="2400" b="1" dirty="0" smtClean="0">
                <a:latin typeface="+mj-lt"/>
              </a:rPr>
              <a:t>Influence of Vertical Resolution</a:t>
            </a:r>
            <a:endParaRPr lang="en-US" sz="2400" b="1" dirty="0">
              <a:latin typeface="+mj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09600" y="3241126"/>
            <a:ext cx="2286000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Arial Narrow" panose="020B0606020202030204" pitchFamily="34" charset="0"/>
              </a:rPr>
              <a:t>Plume derived from several near-surface  observations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124200" y="3216301"/>
            <a:ext cx="2590800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Arial Narrow" panose="020B0606020202030204" pitchFamily="34" charset="0"/>
              </a:rPr>
              <a:t>Plume derived from high resolution meteorological  model near-surface outputs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096000" y="3223504"/>
            <a:ext cx="3048000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Arial Narrow" panose="020B0606020202030204" pitchFamily="34" charset="0"/>
              </a:rPr>
              <a:t>Plume derived by </a:t>
            </a:r>
            <a:r>
              <a:rPr lang="en-US" sz="1600" b="1" dirty="0">
                <a:latin typeface="Arial Narrow" panose="020B0606020202030204" pitchFamily="34" charset="0"/>
              </a:rPr>
              <a:t>from high resolution meteorological  model near-surface </a:t>
            </a:r>
            <a:r>
              <a:rPr lang="en-US" sz="1600" b="1" dirty="0" smtClean="0">
                <a:latin typeface="Arial Narrow" panose="020B0606020202030204" pitchFamily="34" charset="0"/>
              </a:rPr>
              <a:t>and vertical outputs</a:t>
            </a:r>
            <a:endParaRPr lang="en-US" sz="1600" b="1" dirty="0">
              <a:latin typeface="Arial Narrow" panose="020B0606020202030204" pitchFamily="34" charset="0"/>
            </a:endParaRPr>
          </a:p>
        </p:txBody>
      </p:sp>
      <p:pic>
        <p:nvPicPr>
          <p:cNvPr id="17" name="Picture 2" descr="C:\Users\tmeir\Desktop\HPAC\images\final images\flat_study_contour.tif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7" t="61651" r="93229" b="11747"/>
          <a:stretch/>
        </p:blipFill>
        <p:spPr bwMode="auto">
          <a:xfrm>
            <a:off x="2849909" y="4327935"/>
            <a:ext cx="311515" cy="199666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pic>
        <p:nvPicPr>
          <p:cNvPr id="24" name="Picture 2" descr="C:\Users\tmeir\Desktop\HPAC\images\final images\flat_study_contour.tif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7" t="61651" r="93229" b="11747"/>
          <a:stretch/>
        </p:blipFill>
        <p:spPr bwMode="auto">
          <a:xfrm>
            <a:off x="6013085" y="4327935"/>
            <a:ext cx="311515" cy="199666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19" name="Rectangle 18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Up Arrow 5"/>
          <p:cNvSpPr/>
          <p:nvPr/>
        </p:nvSpPr>
        <p:spPr>
          <a:xfrm>
            <a:off x="685800" y="5867400"/>
            <a:ext cx="152400" cy="304800"/>
          </a:xfrm>
          <a:prstGeom prst="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Up Arrow 28"/>
          <p:cNvSpPr/>
          <p:nvPr/>
        </p:nvSpPr>
        <p:spPr>
          <a:xfrm>
            <a:off x="6705600" y="5867400"/>
            <a:ext cx="152400" cy="304800"/>
          </a:xfrm>
          <a:prstGeom prst="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Up Arrow 29"/>
          <p:cNvSpPr/>
          <p:nvPr/>
        </p:nvSpPr>
        <p:spPr>
          <a:xfrm>
            <a:off x="3551840" y="5867400"/>
            <a:ext cx="152400" cy="304800"/>
          </a:xfrm>
          <a:prstGeom prst="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38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9"/>
    </mc:Choice>
    <mc:Fallback xmlns="">
      <p:transition spd="slow" advTm="439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5715000" y="4881011"/>
            <a:ext cx="3352800" cy="1662377"/>
            <a:chOff x="5715000" y="5166750"/>
            <a:chExt cx="3352800" cy="1662377"/>
          </a:xfrm>
        </p:grpSpPr>
        <p:pic>
          <p:nvPicPr>
            <p:cNvPr id="3081" name="Picture 9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150" t="23690" r="17072" b="47392"/>
            <a:stretch/>
          </p:blipFill>
          <p:spPr bwMode="auto">
            <a:xfrm>
              <a:off x="8567057" y="5442678"/>
              <a:ext cx="500743" cy="11105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" name="TextBox 14"/>
            <p:cNvSpPr txBox="1"/>
            <p:nvPr/>
          </p:nvSpPr>
          <p:spPr>
            <a:xfrm rot="5400000">
              <a:off x="5991999" y="5259275"/>
              <a:ext cx="923330" cy="1477328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pPr algn="ctr"/>
              <a:r>
                <a:rPr lang="en-US" sz="1600" b="1" dirty="0" smtClean="0"/>
                <a:t>BL</a:t>
              </a:r>
            </a:p>
            <a:p>
              <a:pPr algn="ctr"/>
              <a:r>
                <a:rPr lang="en-US" sz="1600" b="1" dirty="0" smtClean="0"/>
                <a:t>Depth</a:t>
              </a:r>
            </a:p>
            <a:p>
              <a:pPr algn="ctr"/>
              <a:r>
                <a:rPr lang="en-US" sz="1600" b="1" dirty="0" smtClean="0"/>
                <a:t>[m]</a:t>
              </a:r>
              <a:endParaRPr lang="en-US" sz="1600" b="1" dirty="0"/>
            </a:p>
          </p:txBody>
        </p:sp>
        <p:pic>
          <p:nvPicPr>
            <p:cNvPr id="32" name="Picture 4" descr="C:\Users\tmeir\Desktop\HPAC\images\final images\COAMPS_BL_day.jp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073" t="17184" r="41812" b="31791"/>
            <a:stretch/>
          </p:blipFill>
          <p:spPr bwMode="auto">
            <a:xfrm>
              <a:off x="6756265" y="5166750"/>
              <a:ext cx="1810792" cy="1662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554512" y="762000"/>
            <a:ext cx="16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Night time</a:t>
            </a:r>
            <a:endParaRPr lang="en-US" sz="2400" b="1" dirty="0"/>
          </a:p>
        </p:txBody>
      </p:sp>
      <p:sp>
        <p:nvSpPr>
          <p:cNvPr id="47" name="TextBox 46"/>
          <p:cNvSpPr txBox="1"/>
          <p:nvPr/>
        </p:nvSpPr>
        <p:spPr>
          <a:xfrm>
            <a:off x="6776268" y="762000"/>
            <a:ext cx="16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Day time</a:t>
            </a:r>
            <a:endParaRPr lang="en-US" sz="2400" b="1" dirty="0"/>
          </a:p>
        </p:txBody>
      </p:sp>
      <p:grpSp>
        <p:nvGrpSpPr>
          <p:cNvPr id="6" name="Group 5"/>
          <p:cNvGrpSpPr/>
          <p:nvPr/>
        </p:nvGrpSpPr>
        <p:grpSpPr>
          <a:xfrm>
            <a:off x="68778" y="3072421"/>
            <a:ext cx="3588822" cy="1575779"/>
            <a:chOff x="12012" y="3301021"/>
            <a:chExt cx="3588822" cy="1575779"/>
          </a:xfrm>
        </p:grpSpPr>
        <p:pic>
          <p:nvPicPr>
            <p:cNvPr id="12" name="Picture 8" descr="C:\Users\tmeir\Desktop\HPAC\images\final images\COAMPS_heatflux.jpg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7" t="20624" r="34298" b="35076"/>
            <a:stretch/>
          </p:blipFill>
          <p:spPr bwMode="auto">
            <a:xfrm>
              <a:off x="489572" y="3301021"/>
              <a:ext cx="1699650" cy="1575779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 rot="5400000">
              <a:off x="2100752" y="3081301"/>
              <a:ext cx="923330" cy="2076834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pPr algn="ctr"/>
              <a:r>
                <a:rPr lang="en-US" sz="1600" b="1" dirty="0" smtClean="0"/>
                <a:t>Heat</a:t>
              </a:r>
            </a:p>
            <a:p>
              <a:pPr algn="ctr"/>
              <a:r>
                <a:rPr lang="en-US" sz="1600" b="1" dirty="0" smtClean="0"/>
                <a:t> flux</a:t>
              </a:r>
            </a:p>
            <a:p>
              <a:pPr algn="ctr"/>
              <a:r>
                <a:rPr lang="en-US" sz="1600" b="1" dirty="0" smtClean="0"/>
                <a:t>[W/M2]</a:t>
              </a:r>
              <a:endParaRPr lang="en-US" sz="1600" b="1" dirty="0"/>
            </a:p>
          </p:txBody>
        </p:sp>
        <p:pic>
          <p:nvPicPr>
            <p:cNvPr id="3076" name="Picture 4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158" t="24038" r="19105" b="49054"/>
            <a:stretch/>
          </p:blipFill>
          <p:spPr bwMode="auto">
            <a:xfrm>
              <a:off x="12012" y="3474057"/>
              <a:ext cx="368988" cy="1159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144414" y="4946087"/>
            <a:ext cx="3154292" cy="1640306"/>
            <a:chOff x="75636" y="5174687"/>
            <a:chExt cx="3154292" cy="1640306"/>
          </a:xfrm>
        </p:grpSpPr>
        <p:pic>
          <p:nvPicPr>
            <p:cNvPr id="13" name="Picture 9" descr="C:\Users\tmeir\Desktop\HPAC\images\final images\COAMPS_BL.jpg"/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715" t="19986" r="34974" b="37002"/>
            <a:stretch/>
          </p:blipFill>
          <p:spPr bwMode="auto">
            <a:xfrm>
              <a:off x="477560" y="5174687"/>
              <a:ext cx="1693715" cy="1640306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0" name="Picture 8"/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820" t="21964" r="17931" b="43596"/>
            <a:stretch/>
          </p:blipFill>
          <p:spPr bwMode="auto">
            <a:xfrm>
              <a:off x="75636" y="5382717"/>
              <a:ext cx="371242" cy="13225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TextBox 26"/>
            <p:cNvSpPr txBox="1"/>
            <p:nvPr/>
          </p:nvSpPr>
          <p:spPr>
            <a:xfrm rot="5400000">
              <a:off x="2029599" y="5259275"/>
              <a:ext cx="923330" cy="1477328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pPr algn="ctr"/>
              <a:r>
                <a:rPr lang="en-US" sz="1600" b="1" dirty="0" smtClean="0"/>
                <a:t>BL</a:t>
              </a:r>
            </a:p>
            <a:p>
              <a:pPr algn="ctr"/>
              <a:r>
                <a:rPr lang="en-US" sz="1600" b="1" dirty="0" smtClean="0"/>
                <a:t>Depth</a:t>
              </a:r>
            </a:p>
            <a:p>
              <a:pPr algn="ctr"/>
              <a:r>
                <a:rPr lang="en-US" sz="1600" b="1" dirty="0" smtClean="0"/>
                <a:t>[m]</a:t>
              </a:r>
              <a:endParaRPr lang="en-US" sz="1600" b="1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257800" y="3015282"/>
            <a:ext cx="3733800" cy="1637395"/>
            <a:chOff x="5257800" y="3301021"/>
            <a:chExt cx="3733800" cy="1637395"/>
          </a:xfrm>
        </p:grpSpPr>
        <p:pic>
          <p:nvPicPr>
            <p:cNvPr id="33" name="Picture 5" descr="C:\Users\tmeir\Desktop\HPAC\images\final images\COAMPS_heatflux_day.jpg"/>
            <p:cNvPicPr>
              <a:picLocks noChangeAspect="1" noChangeArrowheads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042" t="17123" r="42075" b="32926"/>
            <a:stretch/>
          </p:blipFill>
          <p:spPr bwMode="auto">
            <a:xfrm>
              <a:off x="6675841" y="3301021"/>
              <a:ext cx="1778981" cy="16373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5" name="Picture 3" descr="C:\Users\tmeir\Desktop\HPAC\images\heatflux_day_colorbar.jpg"/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500" t="23923" r="18973" b="48732"/>
            <a:stretch/>
          </p:blipFill>
          <p:spPr bwMode="auto">
            <a:xfrm>
              <a:off x="8665029" y="3657600"/>
              <a:ext cx="326571" cy="11595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TextBox 27"/>
            <p:cNvSpPr txBox="1"/>
            <p:nvPr/>
          </p:nvSpPr>
          <p:spPr>
            <a:xfrm rot="5400000">
              <a:off x="5834552" y="3015399"/>
              <a:ext cx="923330" cy="2076834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pPr algn="ctr"/>
              <a:r>
                <a:rPr lang="en-US" sz="1600" b="1" dirty="0" smtClean="0"/>
                <a:t>Heat</a:t>
              </a:r>
            </a:p>
            <a:p>
              <a:pPr algn="ctr"/>
              <a:r>
                <a:rPr lang="en-US" sz="1600" b="1" dirty="0" smtClean="0"/>
                <a:t> flux</a:t>
              </a:r>
            </a:p>
            <a:p>
              <a:pPr algn="ctr"/>
              <a:r>
                <a:rPr lang="en-US" sz="1600" b="1" dirty="0" smtClean="0"/>
                <a:t>[W/M2]</a:t>
              </a:r>
              <a:endParaRPr lang="en-US" sz="1600" b="1" dirty="0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32403" y="1219200"/>
            <a:ext cx="3049498" cy="1598093"/>
            <a:chOff x="75637" y="1447800"/>
            <a:chExt cx="3049498" cy="1598093"/>
          </a:xfrm>
        </p:grpSpPr>
        <p:pic>
          <p:nvPicPr>
            <p:cNvPr id="19" name="Picture 5" descr="C:\Users\tmeir\Desktop\HPAC\images\final images\COAMPS winds_SW.jpg"/>
            <p:cNvPicPr>
              <a:picLocks noChangeAspect="1" noChangeArrowheads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701" t="17452" r="40145" b="33692"/>
            <a:stretch/>
          </p:blipFill>
          <p:spPr bwMode="auto">
            <a:xfrm>
              <a:off x="467294" y="1447800"/>
              <a:ext cx="1715993" cy="159809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10"/>
            <p:cNvPicPr>
              <a:picLocks noChangeAspect="1" noChangeArrowheads="1"/>
            </p:cNvPicPr>
            <p:nvPr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323" t="22524" r="16917" b="45189"/>
            <a:stretch/>
          </p:blipFill>
          <p:spPr bwMode="auto">
            <a:xfrm>
              <a:off x="75637" y="1632345"/>
              <a:ext cx="397410" cy="1239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9" name="TextBox 28"/>
            <p:cNvSpPr txBox="1"/>
            <p:nvPr/>
          </p:nvSpPr>
          <p:spPr>
            <a:xfrm rot="5400000">
              <a:off x="2306132" y="1667038"/>
              <a:ext cx="677108" cy="960898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r>
                <a:rPr lang="en-US" sz="1600" b="1" dirty="0" smtClean="0"/>
                <a:t>Winds</a:t>
              </a:r>
            </a:p>
            <a:p>
              <a:r>
                <a:rPr lang="en-US" sz="1600" b="1" dirty="0" smtClean="0"/>
                <a:t>[m/s]</a:t>
              </a:r>
              <a:endParaRPr lang="en-US" sz="1600" b="1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096000" y="1219200"/>
            <a:ext cx="2867670" cy="1550446"/>
            <a:chOff x="6096000" y="1504939"/>
            <a:chExt cx="2867670" cy="1550446"/>
          </a:xfrm>
        </p:grpSpPr>
        <p:pic>
          <p:nvPicPr>
            <p:cNvPr id="22" name="Picture 12" descr="C:\Users\tmeir\Desktop\HPAC\images\final images\COAMPS_day winds.jpg"/>
            <p:cNvPicPr>
              <a:picLocks noChangeAspect="1" noChangeArrowheads="1"/>
            </p:cNvPicPr>
            <p:nvPr/>
          </p:nvPicPr>
          <p:blipFill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988" t="17548" r="41881" b="32310"/>
            <a:stretch/>
          </p:blipFill>
          <p:spPr bwMode="auto">
            <a:xfrm>
              <a:off x="6671748" y="1504939"/>
              <a:ext cx="1787169" cy="15504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10"/>
            <p:cNvPicPr>
              <a:picLocks noChangeAspect="1" noChangeArrowheads="1"/>
            </p:cNvPicPr>
            <p:nvPr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323" t="22524" r="16917" b="45189"/>
            <a:stretch/>
          </p:blipFill>
          <p:spPr bwMode="auto">
            <a:xfrm>
              <a:off x="8566260" y="1626908"/>
              <a:ext cx="397410" cy="1239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0" name="TextBox 29"/>
            <p:cNvSpPr txBox="1"/>
            <p:nvPr/>
          </p:nvSpPr>
          <p:spPr>
            <a:xfrm rot="5400000">
              <a:off x="6237895" y="1819438"/>
              <a:ext cx="677108" cy="960898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r>
                <a:rPr lang="en-US" sz="1600" b="1" dirty="0" smtClean="0"/>
                <a:t>Winds</a:t>
              </a:r>
            </a:p>
            <a:p>
              <a:r>
                <a:rPr lang="en-US" sz="1600" b="1" dirty="0" smtClean="0"/>
                <a:t>[m/s]</a:t>
              </a:r>
              <a:endParaRPr lang="en-US" sz="1600" b="1" dirty="0"/>
            </a:p>
          </p:txBody>
        </p:sp>
      </p:grp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n-US" sz="2800" b="1" u="sng" dirty="0" smtClean="0">
                <a:solidFill>
                  <a:schemeClr val="accent2">
                    <a:lumMod val="75000"/>
                  </a:schemeClr>
                </a:solidFill>
              </a:rPr>
              <a:t>Day and Night Comparison of Near-Surface Atmosphere</a:t>
            </a:r>
            <a:endParaRPr lang="en-US" sz="28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3181901" y="3051266"/>
            <a:ext cx="2656893" cy="2466715"/>
            <a:chOff x="3200400" y="1484017"/>
            <a:chExt cx="2656893" cy="2466715"/>
          </a:xfrm>
        </p:grpSpPr>
        <p:pic>
          <p:nvPicPr>
            <p:cNvPr id="2052" name="Picture 4"/>
            <p:cNvPicPr>
              <a:picLocks noChangeAspect="1" noChangeArrowheads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031" t="7500" r="13750" b="9393"/>
            <a:stretch/>
          </p:blipFill>
          <p:spPr bwMode="auto">
            <a:xfrm>
              <a:off x="3200400" y="1484017"/>
              <a:ext cx="2656893" cy="209738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1" name="TextBox 10"/>
            <p:cNvSpPr txBox="1"/>
            <p:nvPr/>
          </p:nvSpPr>
          <p:spPr>
            <a:xfrm>
              <a:off x="3886200" y="3581400"/>
              <a:ext cx="14097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rgbClr val="0000FF"/>
                  </a:solidFill>
                </a:rPr>
                <a:t>DAY </a:t>
              </a:r>
              <a:r>
                <a:rPr lang="en-US" b="1" dirty="0" smtClean="0"/>
                <a:t>/</a:t>
              </a:r>
              <a:r>
                <a:rPr lang="en-US" b="1" dirty="0" smtClean="0">
                  <a:solidFill>
                    <a:srgbClr val="0000FF"/>
                  </a:solidFill>
                </a:rPr>
                <a:t> </a:t>
              </a:r>
              <a:r>
                <a:rPr lang="en-US" b="1" dirty="0" smtClean="0">
                  <a:solidFill>
                    <a:srgbClr val="FF0000"/>
                  </a:solidFill>
                </a:rPr>
                <a:t>NIGHT</a:t>
              </a:r>
              <a:endParaRPr lang="en-US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331" y="1080449"/>
            <a:ext cx="2292469" cy="1967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0" name="Group 39"/>
          <p:cNvGrpSpPr/>
          <p:nvPr/>
        </p:nvGrpSpPr>
        <p:grpSpPr>
          <a:xfrm>
            <a:off x="2981907" y="1219200"/>
            <a:ext cx="2656893" cy="2466715"/>
            <a:chOff x="3200400" y="1484017"/>
            <a:chExt cx="2656893" cy="2466715"/>
          </a:xfrm>
        </p:grpSpPr>
        <p:pic>
          <p:nvPicPr>
            <p:cNvPr id="41" name="Picture 4"/>
            <p:cNvPicPr>
              <a:picLocks noChangeAspect="1" noChangeArrowheads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031" t="7500" r="13750" b="9393"/>
            <a:stretch/>
          </p:blipFill>
          <p:spPr bwMode="auto">
            <a:xfrm>
              <a:off x="3200400" y="1484017"/>
              <a:ext cx="2656893" cy="209738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42" name="TextBox 41"/>
            <p:cNvSpPr txBox="1"/>
            <p:nvPr/>
          </p:nvSpPr>
          <p:spPr>
            <a:xfrm>
              <a:off x="3886200" y="3581400"/>
              <a:ext cx="14097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rgbClr val="0000FF"/>
                  </a:solidFill>
                </a:rPr>
                <a:t>DAY </a:t>
              </a:r>
              <a:r>
                <a:rPr lang="en-US" b="1" dirty="0" smtClean="0"/>
                <a:t>/</a:t>
              </a:r>
              <a:r>
                <a:rPr lang="en-US" b="1" dirty="0" smtClean="0">
                  <a:solidFill>
                    <a:srgbClr val="0000FF"/>
                  </a:solidFill>
                </a:rPr>
                <a:t> </a:t>
              </a:r>
              <a:r>
                <a:rPr lang="en-US" b="1" dirty="0" smtClean="0">
                  <a:solidFill>
                    <a:srgbClr val="FF0000"/>
                  </a:solidFill>
                </a:rPr>
                <a:t>NIGHT</a:t>
              </a:r>
              <a:endParaRPr lang="en-US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524000" y="4532146"/>
            <a:ext cx="5266216" cy="952413"/>
            <a:chOff x="2402372" y="4532146"/>
            <a:chExt cx="4387844" cy="952413"/>
          </a:xfrm>
        </p:grpSpPr>
        <p:sp>
          <p:nvSpPr>
            <p:cNvPr id="4" name="Right Arrow 3"/>
            <p:cNvSpPr/>
            <p:nvPr/>
          </p:nvSpPr>
          <p:spPr>
            <a:xfrm rot="20848912">
              <a:off x="5424148" y="4532146"/>
              <a:ext cx="1366068" cy="266924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402372" y="4653562"/>
              <a:ext cx="343642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Internal Boundary Formation</a:t>
              </a:r>
              <a:endParaRPr lang="en-US" sz="2400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101909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5423"/>
    </mc:Choice>
    <mc:Fallback xmlns="">
      <p:transition spd="slow" advTm="4354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7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 txBox="1">
            <a:spLocks/>
          </p:cNvSpPr>
          <p:nvPr/>
        </p:nvSpPr>
        <p:spPr>
          <a:xfrm>
            <a:off x="3048000" y="0"/>
            <a:ext cx="6019800" cy="1143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i="1" dirty="0" smtClean="0"/>
              <a:t>  </a:t>
            </a:r>
            <a:r>
              <a:rPr lang="en-US" sz="2800" b="1" u="sng" dirty="0" smtClean="0">
                <a:solidFill>
                  <a:schemeClr val="accent2">
                    <a:lumMod val="75000"/>
                  </a:schemeClr>
                </a:solidFill>
              </a:rPr>
              <a:t>Internal Boundary Layer - Vertical Characteristics</a:t>
            </a:r>
            <a:endParaRPr lang="en-US" sz="28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1" t="7500" r="13750" b="9393"/>
          <a:stretch/>
        </p:blipFill>
        <p:spPr bwMode="auto">
          <a:xfrm>
            <a:off x="228600" y="184435"/>
            <a:ext cx="2656893" cy="20973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4444776" y="1524000"/>
            <a:ext cx="3810000" cy="2895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4579683" y="1600200"/>
            <a:ext cx="3341015" cy="2624554"/>
            <a:chOff x="2343567" y="3781425"/>
            <a:chExt cx="3341015" cy="2624554"/>
          </a:xfrm>
        </p:grpSpPr>
        <p:grpSp>
          <p:nvGrpSpPr>
            <p:cNvPr id="13" name="Group 12"/>
            <p:cNvGrpSpPr/>
            <p:nvPr/>
          </p:nvGrpSpPr>
          <p:grpSpPr>
            <a:xfrm>
              <a:off x="2542739" y="3781425"/>
              <a:ext cx="3141843" cy="2624554"/>
              <a:chOff x="5773556" y="3700046"/>
              <a:chExt cx="3141843" cy="2624554"/>
            </a:xfrm>
          </p:grpSpPr>
          <p:pic>
            <p:nvPicPr>
              <p:cNvPr id="4" name="Picture 2" descr="C:\Users\tmeir\Desktop\HPAC\images\final images\SW_day_vertical.jpg"/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5130" t="61842" r="7232"/>
              <a:stretch/>
            </p:blipFill>
            <p:spPr bwMode="auto">
              <a:xfrm>
                <a:off x="5773556" y="3962400"/>
                <a:ext cx="3141843" cy="23622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" name="TextBox 9"/>
              <p:cNvSpPr txBox="1"/>
              <p:nvPr/>
            </p:nvSpPr>
            <p:spPr>
              <a:xfrm>
                <a:off x="7010400" y="3700046"/>
                <a:ext cx="160020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b="1" dirty="0" smtClean="0"/>
                  <a:t>Day time</a:t>
                </a:r>
                <a:endParaRPr lang="en-US" sz="1600" b="1" dirty="0"/>
              </a:p>
            </p:txBody>
          </p:sp>
        </p:grpSp>
        <p:sp>
          <p:nvSpPr>
            <p:cNvPr id="22" name="Up Arrow 21"/>
            <p:cNvSpPr/>
            <p:nvPr/>
          </p:nvSpPr>
          <p:spPr>
            <a:xfrm>
              <a:off x="3657600" y="5943600"/>
              <a:ext cx="152400" cy="304800"/>
            </a:xfrm>
            <a:prstGeom prst="upArrow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extBox 41"/>
            <p:cNvSpPr txBox="1"/>
            <p:nvPr/>
          </p:nvSpPr>
          <p:spPr>
            <a:xfrm rot="16200000">
              <a:off x="2209800" y="4785340"/>
              <a:ext cx="603442" cy="3359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[m]</a:t>
              </a:r>
              <a:endParaRPr lang="en-US" dirty="0"/>
            </a:p>
          </p:txBody>
        </p:sp>
      </p:grpSp>
      <p:sp>
        <p:nvSpPr>
          <p:cNvPr id="19" name="Oval 18"/>
          <p:cNvSpPr/>
          <p:nvPr/>
        </p:nvSpPr>
        <p:spPr>
          <a:xfrm>
            <a:off x="5715000" y="2616590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28600" y="3080530"/>
            <a:ext cx="4305991" cy="19082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A formation of an internal boundary layer downwind of the coastal interface.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The atmospheric characteristics are dominated by the marine roughness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sp>
        <p:nvSpPr>
          <p:cNvPr id="45" name="Oval 44"/>
          <p:cNvSpPr/>
          <p:nvPr/>
        </p:nvSpPr>
        <p:spPr>
          <a:xfrm>
            <a:off x="6046116" y="1862554"/>
            <a:ext cx="769683" cy="171884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7" name="Straight Arrow Connector 46"/>
          <p:cNvCxnSpPr/>
          <p:nvPr/>
        </p:nvCxnSpPr>
        <p:spPr>
          <a:xfrm flipV="1">
            <a:off x="4579683" y="3200400"/>
            <a:ext cx="1135317" cy="2286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V="1">
            <a:off x="6629400" y="2772069"/>
            <a:ext cx="0" cy="215543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4778855" y="4927503"/>
            <a:ext cx="3907945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A transition zone inland, where the atmosphere structure adjusts to a change in surface roughness</a:t>
            </a:r>
            <a:endParaRPr lang="en-US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950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6"/>
    </mc:Choice>
    <mc:Fallback xmlns="">
      <p:transition spd="slow" advTm="1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44" grpId="0" animBg="1"/>
      <p:bldP spid="44" grpId="1" animBg="1"/>
      <p:bldP spid="45" grpId="0" animBg="1"/>
      <p:bldP spid="5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69" t="7500" b="22222"/>
          <a:stretch/>
        </p:blipFill>
        <p:spPr bwMode="auto">
          <a:xfrm>
            <a:off x="2514600" y="609600"/>
            <a:ext cx="4250644" cy="211279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-228600"/>
            <a:ext cx="9067800" cy="1143000"/>
          </a:xfrm>
        </p:spPr>
        <p:txBody>
          <a:bodyPr>
            <a:noAutofit/>
          </a:bodyPr>
          <a:lstStyle/>
          <a:p>
            <a:r>
              <a:rPr lang="en-US" sz="2800" b="1" u="sng" dirty="0" smtClean="0">
                <a:solidFill>
                  <a:srgbClr val="C00000"/>
                </a:solidFill>
              </a:rPr>
              <a:t>Air Flow Complexity Over Land-Sea Boundary lines</a:t>
            </a:r>
            <a:endParaRPr lang="en-US" sz="2800" b="1" u="sng" dirty="0">
              <a:solidFill>
                <a:srgbClr val="C0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28"/>
          <p:cNvGrpSpPr/>
          <p:nvPr/>
        </p:nvGrpSpPr>
        <p:grpSpPr>
          <a:xfrm>
            <a:off x="990600" y="4823341"/>
            <a:ext cx="7467600" cy="1882259"/>
            <a:chOff x="990600" y="4823341"/>
            <a:chExt cx="7467600" cy="1882259"/>
          </a:xfrm>
        </p:grpSpPr>
        <p:sp>
          <p:nvSpPr>
            <p:cNvPr id="28" name="Rectangle 27"/>
            <p:cNvSpPr/>
            <p:nvPr/>
          </p:nvSpPr>
          <p:spPr>
            <a:xfrm>
              <a:off x="990600" y="4823341"/>
              <a:ext cx="7467600" cy="1882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101" name="Picture 5" descr="C:\Users\tmeir\Desktop\HPAC\images\final images\land_sea_analysis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75" t="20666" r="34063" b="35334"/>
            <a:stretch/>
          </p:blipFill>
          <p:spPr bwMode="auto">
            <a:xfrm>
              <a:off x="3943348" y="4899541"/>
              <a:ext cx="1844545" cy="17870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2" name="Picture 6" descr="C:\Users\tmeir\Desktop\HPAC\images\final images\land_sea_analysis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315" t="23167" r="17218" b="48000"/>
            <a:stretch/>
          </p:blipFill>
          <p:spPr bwMode="auto">
            <a:xfrm>
              <a:off x="3360489" y="5190962"/>
              <a:ext cx="582859" cy="12041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TextBox 26"/>
            <p:cNvSpPr txBox="1"/>
            <p:nvPr/>
          </p:nvSpPr>
          <p:spPr>
            <a:xfrm>
              <a:off x="2362200" y="5608379"/>
              <a:ext cx="1371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 smtClean="0"/>
                <a:t>Heat flux</a:t>
              </a:r>
              <a:endParaRPr lang="en-US" i="1" dirty="0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990600" y="2705101"/>
            <a:ext cx="7467600" cy="2285798"/>
            <a:chOff x="609600" y="2705101"/>
            <a:chExt cx="7543800" cy="2513250"/>
          </a:xfrm>
        </p:grpSpPr>
        <p:sp>
          <p:nvSpPr>
            <p:cNvPr id="17" name="Rectangle 16"/>
            <p:cNvSpPr/>
            <p:nvPr/>
          </p:nvSpPr>
          <p:spPr>
            <a:xfrm>
              <a:off x="609600" y="2705101"/>
              <a:ext cx="7543800" cy="243703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ight Arrow 13"/>
            <p:cNvSpPr/>
            <p:nvPr/>
          </p:nvSpPr>
          <p:spPr>
            <a:xfrm>
              <a:off x="4114800" y="3773559"/>
              <a:ext cx="685800" cy="35718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744733" y="2705101"/>
              <a:ext cx="3043066" cy="2473790"/>
              <a:chOff x="744733" y="2705101"/>
              <a:chExt cx="3043066" cy="2473790"/>
            </a:xfrm>
          </p:grpSpPr>
          <p:grpSp>
            <p:nvGrpSpPr>
              <p:cNvPr id="5" name="Group 4"/>
              <p:cNvGrpSpPr/>
              <p:nvPr/>
            </p:nvGrpSpPr>
            <p:grpSpPr>
              <a:xfrm>
                <a:off x="939823" y="2705101"/>
                <a:ext cx="2847976" cy="2238376"/>
                <a:chOff x="6143624" y="1190625"/>
                <a:chExt cx="2847976" cy="2238376"/>
              </a:xfrm>
            </p:grpSpPr>
            <p:pic>
              <p:nvPicPr>
                <p:cNvPr id="7" name="Picture 2"/>
                <p:cNvPicPr>
                  <a:picLocks noChangeAspect="1" noChangeArrowheads="1"/>
                </p:cNvPicPr>
                <p:nvPr/>
              </p:nvPicPr>
              <p:blipFill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65418" t="8834" r="7588" b="51999"/>
                <a:stretch/>
              </p:blipFill>
              <p:spPr bwMode="auto">
                <a:xfrm>
                  <a:off x="6143624" y="1190625"/>
                  <a:ext cx="2847975" cy="223837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8" name="Picture 4" descr="C:\Users\tmeir\Desktop\HPAC\images\final images\NW_SI_ZOOM.jpg"/>
                <p:cNvPicPr>
                  <a:picLocks noChangeAspect="1" noChangeArrowheads="1"/>
                </p:cNvPicPr>
                <p:nvPr/>
              </p:nvPicPr>
              <p:blipFill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68393" t="15343" r="7857" b="52323"/>
                <a:stretch/>
              </p:blipFill>
              <p:spPr bwMode="auto">
                <a:xfrm>
                  <a:off x="7480346" y="1447799"/>
                  <a:ext cx="1511254" cy="92354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16" name="TextBox 15"/>
              <p:cNvSpPr txBox="1"/>
              <p:nvPr/>
            </p:nvSpPr>
            <p:spPr>
              <a:xfrm rot="16200000">
                <a:off x="582656" y="3520199"/>
                <a:ext cx="663489" cy="339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/>
                  <a:t>[m]</a:t>
                </a:r>
                <a:endParaRPr lang="en-US" dirty="0"/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2023769" y="4772808"/>
                <a:ext cx="741203" cy="4060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/>
                  <a:t>[km]</a:t>
                </a:r>
                <a:endParaRPr lang="en-US" dirty="0"/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5019675" y="2705102"/>
              <a:ext cx="2847975" cy="2513249"/>
              <a:chOff x="5019675" y="2705102"/>
              <a:chExt cx="2847975" cy="2513249"/>
            </a:xfrm>
          </p:grpSpPr>
          <p:pic>
            <p:nvPicPr>
              <p:cNvPr id="10" name="Picture 2"/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5418" t="56668" r="7588" b="6018"/>
              <a:stretch/>
            </p:blipFill>
            <p:spPr bwMode="auto">
              <a:xfrm>
                <a:off x="5019675" y="2705102"/>
                <a:ext cx="2847975" cy="21277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5" descr="C:\Users\tmeir\Desktop\HPAC\images\final images\NW_SI_ZOOM.jpg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8393" t="63380" r="7679" b="5958"/>
              <a:stretch/>
            </p:blipFill>
            <p:spPr bwMode="auto">
              <a:xfrm>
                <a:off x="6272438" y="2940887"/>
                <a:ext cx="1595212" cy="89512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6" name="TextBox 25"/>
              <p:cNvSpPr txBox="1"/>
              <p:nvPr/>
            </p:nvSpPr>
            <p:spPr>
              <a:xfrm>
                <a:off x="6172201" y="4812268"/>
                <a:ext cx="749558" cy="4060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/>
                  <a:t>[km]</a:t>
                </a:r>
                <a:endParaRPr lang="en-US" dirty="0"/>
              </a:p>
            </p:txBody>
          </p:sp>
        </p:grpSp>
      </p:grpSp>
      <p:sp>
        <p:nvSpPr>
          <p:cNvPr id="31" name="Up Arrow 30"/>
          <p:cNvSpPr/>
          <p:nvPr/>
        </p:nvSpPr>
        <p:spPr>
          <a:xfrm>
            <a:off x="5943600" y="4475069"/>
            <a:ext cx="152400" cy="304800"/>
          </a:xfrm>
          <a:prstGeom prst="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Up Arrow 31"/>
          <p:cNvSpPr/>
          <p:nvPr/>
        </p:nvSpPr>
        <p:spPr>
          <a:xfrm>
            <a:off x="1905000" y="4501433"/>
            <a:ext cx="152400" cy="304800"/>
          </a:xfrm>
          <a:prstGeom prst="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 rot="16200000">
            <a:off x="5054408" y="3410368"/>
            <a:ext cx="603442" cy="335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[m]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398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9"/>
    </mc:Choice>
    <mc:Fallback xmlns="">
      <p:transition spd="slow" advTm="5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772400" cy="20574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Phase 3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EMERGENCY RESPONSE APPLICATION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Integration of predictions using Google Earth, and bench marked against NATO-ATP45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990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84"/>
    </mc:Choice>
    <mc:Fallback xmlns="">
      <p:transition spd="slow" advTm="4684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481" y="28575"/>
            <a:ext cx="8229600" cy="792162"/>
          </a:xfrm>
        </p:spPr>
        <p:txBody>
          <a:bodyPr>
            <a:normAutofit/>
          </a:bodyPr>
          <a:lstStyle/>
          <a:p>
            <a:r>
              <a:rPr lang="en-US" sz="2000" i="1" dirty="0" smtClean="0">
                <a:solidFill>
                  <a:schemeClr val="accent2">
                    <a:lumMod val="75000"/>
                  </a:schemeClr>
                </a:solidFill>
              </a:rPr>
              <a:t>Phase 3: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800" b="1" u="sng" dirty="0" smtClean="0">
                <a:solidFill>
                  <a:schemeClr val="accent2">
                    <a:lumMod val="75000"/>
                  </a:schemeClr>
                </a:solidFill>
              </a:rPr>
              <a:t>Emergency Response Application Tools</a:t>
            </a:r>
            <a:endParaRPr lang="en-US" sz="28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05600" y="1847850"/>
            <a:ext cx="2438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NATO Allied Tactical Publication (ATP) </a:t>
            </a:r>
            <a:r>
              <a:rPr lang="en-US" b="1" dirty="0" smtClean="0"/>
              <a:t>45:  </a:t>
            </a:r>
            <a:r>
              <a:rPr lang="en-US" dirty="0"/>
              <a:t>Reporting Nuclear Detonations, Biological and Chemical Attacks, and Predicting and Warning of Associated Hazards and Hazards </a:t>
            </a:r>
            <a:r>
              <a:rPr lang="en-US" dirty="0" smtClean="0"/>
              <a:t>Areas. </a:t>
            </a:r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1905000" y="1828800"/>
            <a:ext cx="4572000" cy="2847163"/>
            <a:chOff x="1981200" y="3947336"/>
            <a:chExt cx="4572000" cy="2847163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843618" y="3084918"/>
              <a:ext cx="2847163" cy="45720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3838575" y="5215314"/>
              <a:ext cx="1143000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400" i="1" dirty="0" smtClean="0"/>
                <a:t>Down Wind</a:t>
              </a:r>
              <a:endParaRPr lang="en-US" sz="1400" i="1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81600" y="4888468"/>
              <a:ext cx="68580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685800" y="4800600"/>
            <a:ext cx="2667000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i="1" dirty="0" smtClean="0"/>
              <a:t>Zone I: 1 km radius where immediate protective action is needed </a:t>
            </a:r>
            <a:endParaRPr lang="en-US" sz="2000" i="1" dirty="0"/>
          </a:p>
        </p:txBody>
      </p:sp>
      <p:sp>
        <p:nvSpPr>
          <p:cNvPr id="8" name="Up Arrow 7"/>
          <p:cNvSpPr/>
          <p:nvPr/>
        </p:nvSpPr>
        <p:spPr>
          <a:xfrm>
            <a:off x="2819400" y="3657600"/>
            <a:ext cx="290511" cy="1219200"/>
          </a:xfrm>
          <a:prstGeom prst="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257800" y="3252382"/>
            <a:ext cx="762000" cy="2528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105400" y="4800600"/>
            <a:ext cx="2514600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i="1" dirty="0" smtClean="0"/>
              <a:t>Zone II: 10 km downwind of predicted </a:t>
            </a:r>
            <a:r>
              <a:rPr lang="en-US" sz="2000" i="1" dirty="0"/>
              <a:t>hazardous area </a:t>
            </a:r>
          </a:p>
        </p:txBody>
      </p:sp>
      <p:sp>
        <p:nvSpPr>
          <p:cNvPr id="13" name="Up Arrow 12"/>
          <p:cNvSpPr/>
          <p:nvPr/>
        </p:nvSpPr>
        <p:spPr>
          <a:xfrm>
            <a:off x="5257800" y="3609975"/>
            <a:ext cx="290511" cy="1219200"/>
          </a:xfrm>
          <a:prstGeom prst="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16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56"/>
    </mc:Choice>
    <mc:Fallback xmlns="">
      <p:transition spd="slow" advTm="50056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meir\Desktop\HPAC\images\SW night NATO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7000" contrast="-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07" r="5493" b="21039"/>
          <a:stretch/>
        </p:blipFill>
        <p:spPr bwMode="auto">
          <a:xfrm>
            <a:off x="266405" y="914400"/>
            <a:ext cx="3962401" cy="2265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meir\Desktop\HPAC\images\NJ_SW NATO zoom i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05" y="3484968"/>
            <a:ext cx="4610395" cy="3068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371975" y="951131"/>
            <a:ext cx="495229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Plumes predicted based on: </a:t>
            </a:r>
          </a:p>
          <a:p>
            <a:endParaRPr lang="en-US" b="1" u="sng" dirty="0" smtClean="0"/>
          </a:p>
          <a:p>
            <a:r>
              <a:rPr lang="en-US" b="1" i="1" dirty="0" smtClean="0">
                <a:solidFill>
                  <a:srgbClr val="FF0000"/>
                </a:solidFill>
              </a:rPr>
              <a:t>Red</a:t>
            </a:r>
            <a:r>
              <a:rPr lang="en-US" i="1" dirty="0" smtClean="0"/>
              <a:t>= surface observed meteorology</a:t>
            </a:r>
          </a:p>
          <a:p>
            <a:r>
              <a:rPr lang="en-US" b="1" i="1" dirty="0" smtClean="0"/>
              <a:t>Black</a:t>
            </a:r>
            <a:r>
              <a:rPr lang="en-US" i="1" dirty="0" smtClean="0"/>
              <a:t>= High resolution MET predictions</a:t>
            </a:r>
          </a:p>
          <a:p>
            <a:r>
              <a:rPr lang="en-US" b="1" i="1" dirty="0" smtClean="0">
                <a:solidFill>
                  <a:srgbClr val="0070C0"/>
                </a:solidFill>
              </a:rPr>
              <a:t>Blue</a:t>
            </a:r>
            <a:r>
              <a:rPr lang="en-US" i="1" dirty="0" smtClean="0"/>
              <a:t>= Low resolution MET predictions</a:t>
            </a:r>
          </a:p>
          <a:p>
            <a:r>
              <a:rPr lang="en-US" b="1" i="1" dirty="0" smtClean="0"/>
              <a:t>White</a:t>
            </a:r>
            <a:r>
              <a:rPr lang="en-US" i="1" dirty="0" smtClean="0"/>
              <a:t>= NATO’s </a:t>
            </a:r>
            <a:r>
              <a:rPr lang="en-US" i="1" dirty="0"/>
              <a:t>Allied Tactical Publication-45(C</a:t>
            </a:r>
            <a:r>
              <a:rPr lang="en-US" i="1"/>
              <a:t>) </a:t>
            </a:r>
            <a:r>
              <a:rPr lang="en-US" i="1" smtClean="0"/>
              <a:t>doctrine</a:t>
            </a:r>
            <a:endParaRPr lang="en-US" i="1" dirty="0"/>
          </a:p>
        </p:txBody>
      </p:sp>
      <p:sp>
        <p:nvSpPr>
          <p:cNvPr id="4" name="TextBox 3"/>
          <p:cNvSpPr txBox="1"/>
          <p:nvPr/>
        </p:nvSpPr>
        <p:spPr>
          <a:xfrm>
            <a:off x="2743200" y="5492709"/>
            <a:ext cx="2590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New Jersey Release Site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685800" y="152400"/>
            <a:ext cx="792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/>
              <a:t>Phase 3</a:t>
            </a:r>
            <a:r>
              <a:rPr lang="en-US" sz="2000" i="1" dirty="0" smtClean="0">
                <a:solidFill>
                  <a:schemeClr val="accent2">
                    <a:lumMod val="75000"/>
                  </a:schemeClr>
                </a:solidFill>
              </a:rPr>
              <a:t>:</a:t>
            </a:r>
            <a:r>
              <a:rPr lang="en-US" sz="2800" b="1" u="sng" dirty="0" smtClean="0">
                <a:solidFill>
                  <a:schemeClr val="accent2">
                    <a:lumMod val="75000"/>
                  </a:schemeClr>
                </a:solidFill>
              </a:rPr>
              <a:t> Integrated Plumes vs. NATO doctrine</a:t>
            </a:r>
            <a:endParaRPr lang="en-US" sz="28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338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619"/>
    </mc:Choice>
    <mc:Fallback xmlns="">
      <p:transition spd="slow" advTm="120619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tmeir\Desktop\HPAC\images\final images\NJ_SW NATO zoom i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43" y="4057232"/>
            <a:ext cx="3243577" cy="2218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tmeir\Desktop\HPAC\images\final images\NJ zoom day NAT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858" y="4057232"/>
            <a:ext cx="3248126" cy="225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24400" y="5715000"/>
            <a:ext cx="1677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New Jersey Release site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8096" y="5698645"/>
            <a:ext cx="1616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New Jersey Release site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028" name="Picture 4" descr="C:\Users\tmeir\Desktop\HPAC\images\final images\SW day NATO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9"/>
          <a:stretch/>
        </p:blipFill>
        <p:spPr bwMode="auto">
          <a:xfrm>
            <a:off x="4664528" y="1570200"/>
            <a:ext cx="3264455" cy="208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meir\Desktop\HPAC\images\final images\SW night NATO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7"/>
          <a:stretch/>
        </p:blipFill>
        <p:spPr bwMode="auto">
          <a:xfrm>
            <a:off x="228600" y="1600526"/>
            <a:ext cx="3171684" cy="2054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229458" y="76200"/>
            <a:ext cx="65683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i="1" dirty="0"/>
              <a:t>Phase 3</a:t>
            </a:r>
            <a:r>
              <a:rPr lang="en-US" sz="2000" i="1" dirty="0">
                <a:solidFill>
                  <a:schemeClr val="accent2">
                    <a:lumMod val="75000"/>
                  </a:schemeClr>
                </a:solidFill>
              </a:rPr>
              <a:t>:</a:t>
            </a:r>
            <a:r>
              <a:rPr lang="en-US" b="1" u="sng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800" b="1" u="sng" dirty="0">
                <a:solidFill>
                  <a:schemeClr val="accent2">
                    <a:lumMod val="75000"/>
                  </a:schemeClr>
                </a:solidFill>
              </a:rPr>
              <a:t>Integrated plumes vs. NATO doctrine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7200" y="1154668"/>
            <a:ext cx="29430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Night Time Release</a:t>
            </a:r>
            <a:endParaRPr lang="en-US" sz="2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930300" y="1107013"/>
            <a:ext cx="29430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Day Time Release</a:t>
            </a:r>
            <a:endParaRPr lang="en-US" sz="2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7931237" y="1576608"/>
            <a:ext cx="1060363" cy="11695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97% False Positive</a:t>
            </a:r>
          </a:p>
          <a:p>
            <a:endParaRPr lang="en-US" sz="1400" b="1" dirty="0" smtClean="0"/>
          </a:p>
          <a:p>
            <a:r>
              <a:rPr lang="en-US" sz="1400" b="1" dirty="0" smtClean="0"/>
              <a:t>28% False Negative</a:t>
            </a:r>
            <a:endParaRPr lang="en-US" sz="1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3427206" y="1595984"/>
            <a:ext cx="992394" cy="11695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59% False Positive</a:t>
            </a:r>
          </a:p>
          <a:p>
            <a:endParaRPr lang="en-US" sz="1400" b="1" dirty="0" smtClean="0"/>
          </a:p>
          <a:p>
            <a:r>
              <a:rPr lang="en-US" sz="1400" b="1" dirty="0" smtClean="0"/>
              <a:t>34% False Negative</a:t>
            </a:r>
            <a:endParaRPr lang="en-US" sz="1400" b="1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1981200" y="1863174"/>
            <a:ext cx="1419084" cy="10928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1676400" y="2545068"/>
            <a:ext cx="1750806" cy="20109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310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748"/>
    </mc:Choice>
    <mc:Fallback xmlns="">
      <p:transition spd="slow" advTm="136748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5440097" y="3992608"/>
            <a:ext cx="3622096" cy="16485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5457544" y="2511206"/>
            <a:ext cx="3593282" cy="14433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93663" y="440918"/>
            <a:ext cx="8721737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Air </a:t>
            </a:r>
            <a:r>
              <a:rPr lang="en-US" dirty="0"/>
              <a:t>Flow is sensitive to surface wind direction </a:t>
            </a:r>
            <a:r>
              <a:rPr lang="en-US" dirty="0" smtClean="0"/>
              <a:t>particularly when </a:t>
            </a:r>
          </a:p>
          <a:p>
            <a:r>
              <a:rPr lang="en-US" dirty="0"/>
              <a:t> </a:t>
            </a:r>
            <a:r>
              <a:rPr lang="en-US" dirty="0" smtClean="0"/>
              <a:t>    transport </a:t>
            </a:r>
            <a:r>
              <a:rPr lang="en-US" dirty="0"/>
              <a:t>is over water. </a:t>
            </a:r>
          </a:p>
          <a:p>
            <a:endParaRPr lang="en-US" dirty="0" smtClean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2060"/>
                </a:solidFill>
              </a:rPr>
              <a:t>Day </a:t>
            </a:r>
            <a:r>
              <a:rPr lang="en-US" dirty="0">
                <a:solidFill>
                  <a:srgbClr val="002060"/>
                </a:solidFill>
              </a:rPr>
              <a:t>conditions </a:t>
            </a:r>
            <a:r>
              <a:rPr lang="en-US" dirty="0" smtClean="0">
                <a:solidFill>
                  <a:srgbClr val="002060"/>
                </a:solidFill>
              </a:rPr>
              <a:t>result </a:t>
            </a:r>
            <a:r>
              <a:rPr lang="en-US" dirty="0">
                <a:solidFill>
                  <a:srgbClr val="002060"/>
                </a:solidFill>
              </a:rPr>
              <a:t>in strong vertical </a:t>
            </a:r>
            <a:r>
              <a:rPr lang="en-US" dirty="0" smtClean="0">
                <a:solidFill>
                  <a:srgbClr val="002060"/>
                </a:solidFill>
              </a:rPr>
              <a:t>transport leaving small</a:t>
            </a:r>
          </a:p>
          <a:p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smtClean="0">
                <a:solidFill>
                  <a:srgbClr val="002060"/>
                </a:solidFill>
              </a:rPr>
              <a:t>    </a:t>
            </a:r>
            <a:r>
              <a:rPr lang="en-US" dirty="0">
                <a:solidFill>
                  <a:srgbClr val="002060"/>
                </a:solidFill>
              </a:rPr>
              <a:t>surface foot print. The opposite applies for night </a:t>
            </a:r>
            <a:r>
              <a:rPr lang="en-US" dirty="0" smtClean="0">
                <a:solidFill>
                  <a:srgbClr val="002060"/>
                </a:solidFill>
              </a:rPr>
              <a:t>time.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Day time Boundary Layers are deeper. (</a:t>
            </a:r>
            <a:r>
              <a:rPr lang="el-GR" sz="1600" dirty="0" smtClean="0"/>
              <a:t>Δ</a:t>
            </a:r>
            <a:r>
              <a:rPr lang="en-US" sz="1600" dirty="0" smtClean="0"/>
              <a:t>~800m)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Day time heat flux are stronger (</a:t>
            </a:r>
            <a:r>
              <a:rPr lang="el-GR" sz="1600" dirty="0"/>
              <a:t>Δ</a:t>
            </a:r>
            <a:r>
              <a:rPr lang="en-US" sz="1600" dirty="0" smtClean="0"/>
              <a:t>~260 w/m2)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Softer vertical wind gradient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High resolution predictions capture unique local </a:t>
            </a:r>
          </a:p>
          <a:p>
            <a:r>
              <a:rPr lang="en-US" dirty="0"/>
              <a:t> </a:t>
            </a:r>
            <a:r>
              <a:rPr lang="en-US" dirty="0" smtClean="0"/>
              <a:t>    transitions in air flow.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The </a:t>
            </a:r>
            <a:r>
              <a:rPr lang="en-US" dirty="0"/>
              <a:t>transition from land to water is </a:t>
            </a:r>
            <a:endParaRPr lang="en-US" dirty="0" smtClean="0"/>
          </a:p>
          <a:p>
            <a:r>
              <a:rPr lang="en-US" dirty="0"/>
              <a:t> </a:t>
            </a:r>
            <a:r>
              <a:rPr lang="en-US" dirty="0" smtClean="0"/>
              <a:t>     delineated </a:t>
            </a:r>
            <a:r>
              <a:rPr lang="en-US" dirty="0"/>
              <a:t>by heat fluxes. 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Final recommendation: </a:t>
            </a:r>
            <a:r>
              <a:rPr lang="en-US" dirty="0">
                <a:solidFill>
                  <a:srgbClr val="0070C0"/>
                </a:solidFill>
              </a:rPr>
              <a:t>As urban coastal communities continue to grow and develop, it is important to maintain a </a:t>
            </a:r>
            <a:r>
              <a:rPr lang="en-US" dirty="0" smtClean="0">
                <a:solidFill>
                  <a:srgbClr val="0070C0"/>
                </a:solidFill>
              </a:rPr>
              <a:t>local most </a:t>
            </a:r>
            <a:r>
              <a:rPr lang="en-US" dirty="0">
                <a:solidFill>
                  <a:srgbClr val="0070C0"/>
                </a:solidFill>
              </a:rPr>
              <a:t>current land-surface characteristics data </a:t>
            </a:r>
            <a:r>
              <a:rPr lang="en-US" dirty="0" smtClean="0">
                <a:solidFill>
                  <a:srgbClr val="0070C0"/>
                </a:solidFill>
              </a:rPr>
              <a:t>base. 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-457200" y="-304800"/>
            <a:ext cx="9601200" cy="1143000"/>
          </a:xfrm>
        </p:spPr>
        <p:txBody>
          <a:bodyPr>
            <a:normAutofit/>
          </a:bodyPr>
          <a:lstStyle/>
          <a:p>
            <a:r>
              <a:rPr lang="en-US" sz="2800" b="1" u="sng" dirty="0" smtClean="0">
                <a:solidFill>
                  <a:srgbClr val="C00000"/>
                </a:solidFill>
              </a:rPr>
              <a:t>Conclusions</a:t>
            </a:r>
            <a:endParaRPr lang="en-US" sz="2800" b="1" u="sng" dirty="0">
              <a:solidFill>
                <a:srgbClr val="C00000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5691577" y="2582306"/>
            <a:ext cx="3328408" cy="1372261"/>
            <a:chOff x="5174990" y="5145444"/>
            <a:chExt cx="3969010" cy="1719235"/>
          </a:xfrm>
        </p:grpSpPr>
        <p:pic>
          <p:nvPicPr>
            <p:cNvPr id="7" name="Picture 2" descr="C:\Users\tmeir\Desktop\HPAC\images\final images\SW_day_vertical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130" t="61842" r="7232"/>
            <a:stretch/>
          </p:blipFill>
          <p:spPr bwMode="auto">
            <a:xfrm>
              <a:off x="7086600" y="5145444"/>
              <a:ext cx="2057400" cy="1719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9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150" t="23690" r="17072" b="47392"/>
            <a:stretch/>
          </p:blipFill>
          <p:spPr bwMode="auto">
            <a:xfrm>
              <a:off x="5174990" y="5309184"/>
              <a:ext cx="500743" cy="11105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 rot="5400000">
              <a:off x="6300280" y="5903892"/>
              <a:ext cx="400110" cy="1477328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pPr algn="ctr"/>
              <a:r>
                <a:rPr lang="en-US" sz="1400" i="1" dirty="0" smtClean="0"/>
                <a:t>BL Depth</a:t>
              </a:r>
              <a:r>
                <a:rPr lang="en-US" sz="1400" i="1" dirty="0"/>
                <a:t> </a:t>
              </a:r>
              <a:r>
                <a:rPr lang="en-US" sz="1400" i="1" dirty="0" smtClean="0"/>
                <a:t>[m]</a:t>
              </a:r>
              <a:endParaRPr lang="en-US" sz="1400" i="1" dirty="0"/>
            </a:p>
          </p:txBody>
        </p:sp>
        <p:pic>
          <p:nvPicPr>
            <p:cNvPr id="11" name="Picture 4" descr="C:\Users\tmeir\Desktop\HPAC\images\final images\COAMPS_BL_day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073" t="17184" r="41812" b="31791"/>
            <a:stretch/>
          </p:blipFill>
          <p:spPr bwMode="auto">
            <a:xfrm>
              <a:off x="5675733" y="5181853"/>
              <a:ext cx="1487067" cy="13651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Group 15"/>
          <p:cNvGrpSpPr/>
          <p:nvPr/>
        </p:nvGrpSpPr>
        <p:grpSpPr>
          <a:xfrm>
            <a:off x="7213266" y="762000"/>
            <a:ext cx="1558523" cy="1219200"/>
            <a:chOff x="3048000" y="522514"/>
            <a:chExt cx="3048000" cy="2296886"/>
          </a:xfrm>
        </p:grpSpPr>
        <p:pic>
          <p:nvPicPr>
            <p:cNvPr id="17" name="Picture 7" descr="C:\Users\tmeir\Desktop\HPAC\images\final images\NW_night_scatter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65" t="8658" r="8787"/>
            <a:stretch/>
          </p:blipFill>
          <p:spPr bwMode="auto">
            <a:xfrm>
              <a:off x="3048000" y="522514"/>
              <a:ext cx="3048000" cy="2296886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8" name="Straight Connector 17"/>
            <p:cNvCxnSpPr/>
            <p:nvPr/>
          </p:nvCxnSpPr>
          <p:spPr>
            <a:xfrm>
              <a:off x="3352800" y="1447800"/>
              <a:ext cx="2667000" cy="0"/>
            </a:xfrm>
            <a:prstGeom prst="line">
              <a:avLst/>
            </a:prstGeom>
            <a:ln w="12700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0" name="Group 19"/>
          <p:cNvGrpSpPr/>
          <p:nvPr/>
        </p:nvGrpSpPr>
        <p:grpSpPr>
          <a:xfrm>
            <a:off x="5696560" y="4114032"/>
            <a:ext cx="3323986" cy="1402593"/>
            <a:chOff x="5212370" y="5475776"/>
            <a:chExt cx="3826616" cy="1402593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6366" y="5475776"/>
              <a:ext cx="1882620" cy="14025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1" name="Picture 5" descr="C:\Users\tmeir\Desktop\HPAC\images\final images\land_sea_analysis.jpg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75" t="20666" r="34063" b="35334"/>
            <a:stretch/>
          </p:blipFill>
          <p:spPr bwMode="auto">
            <a:xfrm>
              <a:off x="5680818" y="5475776"/>
              <a:ext cx="1409087" cy="13651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6" descr="C:\Users\tmeir\Desktop\HPAC\images\final images\land_sea_analysis.jpg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315" t="23167" r="17218" b="48000"/>
            <a:stretch/>
          </p:blipFill>
          <p:spPr bwMode="auto">
            <a:xfrm>
              <a:off x="5212370" y="5641180"/>
              <a:ext cx="466668" cy="964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5" name="TextBox 24"/>
          <p:cNvSpPr txBox="1"/>
          <p:nvPr/>
        </p:nvSpPr>
        <p:spPr>
          <a:xfrm rot="5400000">
            <a:off x="6465541" y="4852481"/>
            <a:ext cx="400110" cy="147732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400" i="1" dirty="0" smtClean="0"/>
              <a:t>Heat Flux</a:t>
            </a:r>
            <a:endParaRPr lang="en-US" sz="1400" i="1" dirty="0"/>
          </a:p>
        </p:txBody>
      </p:sp>
      <p:sp>
        <p:nvSpPr>
          <p:cNvPr id="26" name="Rectangle 25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413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643"/>
    </mc:Choice>
    <mc:Fallback xmlns="">
      <p:transition spd="slow" advTm="120643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>
            <a:lumMod val="65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38100"/>
            <a:ext cx="8229600" cy="419100"/>
          </a:xfrm>
        </p:spPr>
        <p:txBody>
          <a:bodyPr>
            <a:noAutofit/>
          </a:bodyPr>
          <a:lstStyle/>
          <a:p>
            <a:r>
              <a:rPr lang="en-US" sz="3200" b="1" u="sng" dirty="0" smtClean="0">
                <a:solidFill>
                  <a:schemeClr val="accent2">
                    <a:lumMod val="75000"/>
                  </a:schemeClr>
                </a:solidFill>
              </a:rPr>
              <a:t>Final Recommendations</a:t>
            </a:r>
            <a:endParaRPr lang="en-US" sz="32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6172200"/>
          </a:xfrm>
        </p:spPr>
        <p:txBody>
          <a:bodyPr>
            <a:noAutofit/>
          </a:bodyPr>
          <a:lstStyle/>
          <a:p>
            <a:r>
              <a:rPr lang="en-US" sz="20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Land Surface Characteristics: </a:t>
            </a:r>
            <a:r>
              <a:rPr lang="en-US" sz="2000" dirty="0" smtClean="0">
                <a:solidFill>
                  <a:srgbClr val="0070C0"/>
                </a:solidFill>
              </a:rPr>
              <a:t>As urban coastal communities continue to grow and develop, it is important to maintain a most current land-surface characteristics data base that could be used for local numerical models calculations. </a:t>
            </a:r>
          </a:p>
          <a:p>
            <a:pPr marL="0" indent="0">
              <a:buNone/>
            </a:pPr>
            <a:endParaRPr lang="en-US" sz="2000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sz="2000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Land-sea boundary:  </a:t>
            </a:r>
            <a:r>
              <a:rPr lang="en-US" sz="2000" dirty="0">
                <a:solidFill>
                  <a:srgbClr val="0070C0"/>
                </a:solidFill>
              </a:rPr>
              <a:t>A</a:t>
            </a:r>
            <a:r>
              <a:rPr lang="en-US" sz="2000" dirty="0" smtClean="0">
                <a:solidFill>
                  <a:srgbClr val="0070C0"/>
                </a:solidFill>
              </a:rPr>
              <a:t>tmospheric processes in the vicinity of urban-coastal boundaries are more sensitive to further complexities/deviations during summer season and night time conditions</a:t>
            </a:r>
            <a:r>
              <a:rPr lang="en-US" sz="2000" dirty="0" smtClean="0"/>
              <a:t>. </a:t>
            </a:r>
          </a:p>
          <a:p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9444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024"/>
    </mc:Choice>
    <mc:Fallback xmlns="">
      <p:transition spd="slow" advTm="281024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133600"/>
            <a:ext cx="8229600" cy="1143000"/>
          </a:xfrm>
        </p:spPr>
        <p:txBody>
          <a:bodyPr>
            <a:normAutofit/>
          </a:bodyPr>
          <a:lstStyle/>
          <a:p>
            <a:r>
              <a:rPr lang="en-US" sz="6600" dirty="0" smtClean="0">
                <a:latin typeface="Bauhaus 93" panose="04030905020B02020C02" pitchFamily="82" charset="0"/>
              </a:rPr>
              <a:t>Questions? </a:t>
            </a:r>
            <a:endParaRPr lang="en-US" sz="66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09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18"/>
    </mc:Choice>
    <mc:Fallback xmlns="">
      <p:transition spd="slow" advTm="13218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3200" b="1" u="sng" dirty="0" smtClean="0">
                <a:solidFill>
                  <a:schemeClr val="accent2">
                    <a:lumMod val="75000"/>
                  </a:schemeClr>
                </a:solidFill>
              </a:rPr>
              <a:t>References</a:t>
            </a:r>
            <a:endParaRPr lang="en-US" sz="32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486400"/>
          </a:xfrm>
        </p:spPr>
        <p:txBody>
          <a:bodyPr>
            <a:noAutofit/>
          </a:bodyPr>
          <a:lstStyle/>
          <a:p>
            <a:pPr eaLnBrk="0" hangingPunct="0"/>
            <a:r>
              <a:rPr lang="en-US" sz="1400" dirty="0" smtClean="0"/>
              <a:t>Brown Michael, 2004: Urban Dispersion- challenges for fast response modeling. Los Alamos National Laboratory, Los Alamos . New Mexico</a:t>
            </a:r>
          </a:p>
          <a:p>
            <a:pPr eaLnBrk="0" hangingPunct="0"/>
            <a:endParaRPr lang="en-US" sz="1400" dirty="0" smtClean="0"/>
          </a:p>
          <a:p>
            <a:pPr eaLnBrk="0" hangingPunct="0"/>
            <a:r>
              <a:rPr lang="en-US" sz="1400" dirty="0" smtClean="0"/>
              <a:t>Gao </a:t>
            </a:r>
            <a:r>
              <a:rPr lang="en-US" sz="1400" dirty="0"/>
              <a:t>Y., Fu J S., Drake J B, Liu Y, </a:t>
            </a:r>
            <a:r>
              <a:rPr lang="en-US" sz="1400" dirty="0" err="1"/>
              <a:t>Lamarque</a:t>
            </a:r>
            <a:r>
              <a:rPr lang="en-US" sz="1400" dirty="0"/>
              <a:t> J-F. 2012: Projected changes of extreme weather events in the eastern United States based on a high resolution climate modeling system. </a:t>
            </a:r>
            <a:r>
              <a:rPr lang="en-US" sz="1400" i="1" dirty="0"/>
              <a:t>Environmental Research Letters</a:t>
            </a:r>
            <a:r>
              <a:rPr lang="en-US" sz="1400" dirty="0"/>
              <a:t>, Vol 7.</a:t>
            </a:r>
          </a:p>
          <a:p>
            <a:pPr marL="0" indent="0" eaLnBrk="0" hangingPunct="0">
              <a:buNone/>
            </a:pPr>
            <a:endParaRPr lang="en-US" sz="1400" dirty="0" smtClean="0"/>
          </a:p>
          <a:p>
            <a:pPr eaLnBrk="0" hangingPunct="0"/>
            <a:r>
              <a:rPr lang="en-US" sz="1400" dirty="0" err="1" smtClean="0"/>
              <a:t>Gedzelman</a:t>
            </a:r>
            <a:r>
              <a:rPr lang="en-US" sz="1400" dirty="0"/>
              <a:t>, S. D., S. Austin, R. </a:t>
            </a:r>
            <a:r>
              <a:rPr lang="en-US" sz="1400" dirty="0" err="1"/>
              <a:t>Cermak</a:t>
            </a:r>
            <a:r>
              <a:rPr lang="en-US" sz="1400" dirty="0"/>
              <a:t>, N. Stefano, S. </a:t>
            </a:r>
            <a:r>
              <a:rPr lang="en-US" sz="1400" dirty="0" err="1"/>
              <a:t>Patridge,S</a:t>
            </a:r>
            <a:r>
              <a:rPr lang="en-US" sz="1400" dirty="0"/>
              <a:t>. </a:t>
            </a:r>
            <a:r>
              <a:rPr lang="en-US" sz="1400" dirty="0" err="1"/>
              <a:t>Quesenberry</a:t>
            </a:r>
            <a:r>
              <a:rPr lang="en-US" sz="1400" dirty="0"/>
              <a:t>, and D. A. Robinson, 2003: Mesoscale aspects of the urban heat island around New York City. </a:t>
            </a:r>
            <a:r>
              <a:rPr lang="en-US" sz="1400" i="1" dirty="0" err="1"/>
              <a:t>Theor</a:t>
            </a:r>
            <a:r>
              <a:rPr lang="en-US" sz="1400" i="1" dirty="0"/>
              <a:t>. Appl. </a:t>
            </a:r>
            <a:r>
              <a:rPr lang="en-US" sz="1400" i="1" dirty="0" err="1"/>
              <a:t>Climatol</a:t>
            </a:r>
            <a:r>
              <a:rPr lang="en-US" sz="1400" i="1" dirty="0"/>
              <a:t>., </a:t>
            </a:r>
            <a:r>
              <a:rPr lang="en-US" sz="1400" dirty="0"/>
              <a:t>Vol 75, </a:t>
            </a:r>
            <a:r>
              <a:rPr lang="en-US" sz="1400" dirty="0" smtClean="0"/>
              <a:t>29–42</a:t>
            </a:r>
          </a:p>
          <a:p>
            <a:pPr marL="0" indent="0" eaLnBrk="0" hangingPunct="0">
              <a:buNone/>
            </a:pPr>
            <a:endParaRPr lang="en-US" sz="1400" dirty="0" smtClean="0"/>
          </a:p>
          <a:p>
            <a:pPr lvl="0" eaLnBrk="0" hangingPunct="0"/>
            <a:r>
              <a:rPr lang="en-US" sz="1400" dirty="0"/>
              <a:t>Holt, T., and J. Pullen, 2007: Urban canopy modeling of the New York City metropolitan area: A comparison and validation of single- and multilayer parameterizations. </a:t>
            </a:r>
            <a:r>
              <a:rPr lang="en-US" sz="1400" i="1" dirty="0"/>
              <a:t>Mon. </a:t>
            </a:r>
            <a:r>
              <a:rPr lang="en-US" sz="1400" i="1" dirty="0" err="1"/>
              <a:t>Wea</a:t>
            </a:r>
            <a:r>
              <a:rPr lang="en-US" sz="1400" i="1" dirty="0"/>
              <a:t>. Rev., </a:t>
            </a:r>
            <a:r>
              <a:rPr lang="en-US" sz="1400" dirty="0"/>
              <a:t>Vol 135, 1906–1930.</a:t>
            </a:r>
          </a:p>
          <a:p>
            <a:pPr eaLnBrk="0" hangingPunct="0"/>
            <a:endParaRPr lang="en-US" sz="1400" dirty="0" smtClean="0"/>
          </a:p>
          <a:p>
            <a:pPr lvl="0" eaLnBrk="0" hangingPunct="0"/>
            <a:r>
              <a:rPr lang="en-US" sz="1400" dirty="0"/>
              <a:t>Meir T., Orton M. P., Pullen J., Holt T., William T.T., </a:t>
            </a:r>
            <a:r>
              <a:rPr lang="en-US" sz="1400" dirty="0" err="1"/>
              <a:t>Arend</a:t>
            </a:r>
            <a:r>
              <a:rPr lang="en-US" sz="1400" dirty="0"/>
              <a:t> F.M, 2013: Forecasting the New York Urban Heat Island and Sea Breeze During Extreme Heat Event. Weather and Forecasting. Vol 28, Page </a:t>
            </a:r>
            <a:r>
              <a:rPr lang="en-US" sz="1400" dirty="0" smtClean="0"/>
              <a:t>1460-1477</a:t>
            </a:r>
          </a:p>
          <a:p>
            <a:pPr marL="0" lvl="0" indent="0" eaLnBrk="0" hangingPunct="0">
              <a:buNone/>
            </a:pPr>
            <a:endParaRPr lang="en-US" sz="1400" dirty="0"/>
          </a:p>
          <a:p>
            <a:pPr lvl="0" eaLnBrk="0" hangingPunct="0"/>
            <a:r>
              <a:rPr lang="en-US" sz="1400" dirty="0"/>
              <a:t>Pullen J., Holt T., Blumberg F.A., Bornstein D.R., 2007: Atmospheric Response to Local Upwelling in the </a:t>
            </a:r>
            <a:r>
              <a:rPr lang="en-US" sz="1400" dirty="0" err="1"/>
              <a:t>Vacinity</a:t>
            </a:r>
            <a:r>
              <a:rPr lang="en-US" sz="1400" dirty="0"/>
              <a:t> of New York-New Jersey Harbor. American Meteorological Society. Vol 46, pages </a:t>
            </a:r>
            <a:r>
              <a:rPr lang="en-US" sz="1400" dirty="0" smtClean="0"/>
              <a:t>1031-1052</a:t>
            </a:r>
          </a:p>
          <a:p>
            <a:pPr marL="0" lvl="0" indent="0" eaLnBrk="0" hangingPunct="0">
              <a:buNone/>
            </a:pPr>
            <a:endParaRPr lang="en-US" sz="1400" dirty="0"/>
          </a:p>
          <a:p>
            <a:pPr lvl="0" eaLnBrk="0" hangingPunct="0"/>
            <a:r>
              <a:rPr lang="en-US" sz="1400" dirty="0"/>
              <a:t>Thompson, W., T. Holt, and J. Pullen, 2007: Investigation of a sea-breeze front in an urban environment. </a:t>
            </a:r>
            <a:r>
              <a:rPr lang="en-US" sz="1400" i="1" dirty="0"/>
              <a:t>Quart. J. Roy. Meteor. Soc., </a:t>
            </a:r>
            <a:r>
              <a:rPr lang="en-US" sz="1400" dirty="0"/>
              <a:t>Vol 133, </a:t>
            </a:r>
            <a:r>
              <a:rPr lang="en-US" sz="1400" dirty="0" smtClean="0"/>
              <a:t>579–594</a:t>
            </a:r>
          </a:p>
        </p:txBody>
      </p:sp>
    </p:spTree>
    <p:extLst>
      <p:ext uri="{BB962C8B-B14F-4D97-AF65-F5344CB8AC3E}">
        <p14:creationId xmlns:p14="http://schemas.microsoft.com/office/powerpoint/2010/main" val="4219963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5" r="812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978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3"/>
          <p:cNvGrpSpPr>
            <a:grpSpLocks noChangeAspect="1"/>
          </p:cNvGrpSpPr>
          <p:nvPr/>
        </p:nvGrpSpPr>
        <p:grpSpPr bwMode="auto">
          <a:xfrm>
            <a:off x="381000" y="658813"/>
            <a:ext cx="3838575" cy="2971800"/>
            <a:chOff x="129" y="1652"/>
            <a:chExt cx="2960" cy="2291"/>
          </a:xfrm>
        </p:grpSpPr>
        <p:pic>
          <p:nvPicPr>
            <p:cNvPr id="30735" name="Picture 4" descr="gmetap_plotmap1_ams1_2005040500_new_lates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5" t="22694" r="9689" b="8798"/>
            <a:stretch>
              <a:fillRect/>
            </a:stretch>
          </p:blipFill>
          <p:spPr bwMode="auto">
            <a:xfrm>
              <a:off x="129" y="1652"/>
              <a:ext cx="2960" cy="2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36" name="Rectangle 5"/>
            <p:cNvSpPr>
              <a:spLocks noChangeAspect="1" noChangeArrowheads="1"/>
            </p:cNvSpPr>
            <p:nvPr/>
          </p:nvSpPr>
          <p:spPr bwMode="auto">
            <a:xfrm>
              <a:off x="1914" y="2203"/>
              <a:ext cx="808" cy="811"/>
            </a:xfrm>
            <a:prstGeom prst="rect">
              <a:avLst/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rIns="0" anchor="ctr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30737" name="Rectangle 6"/>
            <p:cNvSpPr>
              <a:spLocks noChangeAspect="1" noChangeArrowheads="1"/>
            </p:cNvSpPr>
            <p:nvPr/>
          </p:nvSpPr>
          <p:spPr bwMode="auto">
            <a:xfrm>
              <a:off x="2222" y="2470"/>
              <a:ext cx="274" cy="268"/>
            </a:xfrm>
            <a:prstGeom prst="rect">
              <a:avLst/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rIns="0" anchor="ctr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30738" name="Rectangle 7"/>
            <p:cNvSpPr>
              <a:spLocks noChangeAspect="1" noChangeArrowheads="1"/>
            </p:cNvSpPr>
            <p:nvPr/>
          </p:nvSpPr>
          <p:spPr bwMode="auto">
            <a:xfrm>
              <a:off x="2261" y="2548"/>
              <a:ext cx="109" cy="10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rIns="0" anchor="ctr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solidFill>
                  <a:srgbClr val="FFFFFF"/>
                </a:solidFill>
                <a:latin typeface="Verdana" pitchFamily="34" charset="0"/>
              </a:endParaRPr>
            </a:p>
          </p:txBody>
        </p:sp>
      </p:grpSp>
      <p:sp>
        <p:nvSpPr>
          <p:cNvPr id="30723" name="Rectangle 57"/>
          <p:cNvSpPr>
            <a:spLocks noGrp="1" noChangeArrowheads="1"/>
          </p:cNvSpPr>
          <p:nvPr>
            <p:ph type="title"/>
          </p:nvPr>
        </p:nvSpPr>
        <p:spPr>
          <a:xfrm>
            <a:off x="190500" y="98425"/>
            <a:ext cx="6858000" cy="560388"/>
          </a:xfrm>
        </p:spPr>
        <p:txBody>
          <a:bodyPr/>
          <a:lstStyle/>
          <a:p>
            <a:pPr algn="l" eaLnBrk="1" hangingPunct="1"/>
            <a:r>
              <a:rPr lang="en-US" altLang="en-US" sz="2000" b="1" u="sng" smtClean="0"/>
              <a:t>Model Configuration</a:t>
            </a:r>
          </a:p>
        </p:txBody>
      </p:sp>
      <p:sp>
        <p:nvSpPr>
          <p:cNvPr id="30724" name="Rectangle 50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3741738"/>
            <a:ext cx="2997200" cy="1582737"/>
          </a:xfrm>
        </p:spPr>
        <p:txBody>
          <a:bodyPr/>
          <a:lstStyle/>
          <a:p>
            <a:pPr eaLnBrk="1" hangingPunct="1">
              <a:lnSpc>
                <a:spcPct val="70000"/>
              </a:lnSpc>
              <a:spcBef>
                <a:spcPct val="50000"/>
              </a:spcBef>
              <a:buFont typeface="Wingdings" pitchFamily="2" charset="2"/>
              <a:buChar char="q"/>
            </a:pPr>
            <a:r>
              <a:rPr lang="en-US" altLang="en-US" sz="1600" smtClean="0">
                <a:latin typeface="Corbel" pitchFamily="34" charset="0"/>
                <a:ea typeface="ＭＳ Ｐゴシック" pitchFamily="34" charset="-128"/>
              </a:rPr>
              <a:t>nest 1 (36 km)</a:t>
            </a:r>
          </a:p>
          <a:p>
            <a:pPr eaLnBrk="1" hangingPunct="1">
              <a:lnSpc>
                <a:spcPct val="70000"/>
              </a:lnSpc>
              <a:spcBef>
                <a:spcPct val="50000"/>
              </a:spcBef>
              <a:buFont typeface="Wingdings" pitchFamily="2" charset="2"/>
              <a:buChar char="q"/>
            </a:pPr>
            <a:r>
              <a:rPr lang="en-US" altLang="en-US" sz="1600" smtClean="0">
                <a:latin typeface="Corbel" pitchFamily="34" charset="0"/>
                <a:ea typeface="ＭＳ Ｐゴシック" pitchFamily="34" charset="-128"/>
              </a:rPr>
              <a:t>nest 2 (12 km)</a:t>
            </a:r>
          </a:p>
          <a:p>
            <a:pPr eaLnBrk="1" hangingPunct="1">
              <a:lnSpc>
                <a:spcPct val="70000"/>
              </a:lnSpc>
              <a:spcBef>
                <a:spcPct val="50000"/>
              </a:spcBef>
              <a:buFont typeface="Wingdings" pitchFamily="2" charset="2"/>
              <a:buChar char="q"/>
            </a:pPr>
            <a:r>
              <a:rPr lang="en-US" altLang="en-US" sz="1600" smtClean="0">
                <a:latin typeface="Corbel" pitchFamily="34" charset="0"/>
                <a:ea typeface="ＭＳ Ｐゴシック" pitchFamily="34" charset="-128"/>
              </a:rPr>
              <a:t>nest 3 (4 km) </a:t>
            </a:r>
          </a:p>
          <a:p>
            <a:pPr eaLnBrk="1" hangingPunct="1">
              <a:lnSpc>
                <a:spcPct val="70000"/>
              </a:lnSpc>
              <a:spcBef>
                <a:spcPct val="50000"/>
              </a:spcBef>
              <a:buFont typeface="Wingdings" pitchFamily="2" charset="2"/>
              <a:buChar char="q"/>
            </a:pPr>
            <a:r>
              <a:rPr lang="en-US" altLang="en-US" sz="1600" smtClean="0">
                <a:latin typeface="Corbel" pitchFamily="34" charset="0"/>
                <a:ea typeface="ＭＳ Ｐゴシック" pitchFamily="34" charset="-128"/>
              </a:rPr>
              <a:t>nest 4 (1.33 km)</a:t>
            </a:r>
          </a:p>
          <a:p>
            <a:pPr eaLnBrk="1" hangingPunct="1">
              <a:lnSpc>
                <a:spcPct val="70000"/>
              </a:lnSpc>
              <a:spcBef>
                <a:spcPct val="50000"/>
              </a:spcBef>
              <a:buFont typeface="Wingdings" pitchFamily="2" charset="2"/>
              <a:buChar char="q"/>
            </a:pPr>
            <a:r>
              <a:rPr lang="en-US" altLang="en-US" sz="1600" smtClean="0">
                <a:latin typeface="Corbel" pitchFamily="34" charset="0"/>
                <a:ea typeface="ＭＳ Ｐゴシック" pitchFamily="34" charset="-128"/>
              </a:rPr>
              <a:t>nest 5 (0.44 km) 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Char char="q"/>
            </a:pPr>
            <a:endParaRPr lang="en-US" altLang="en-US" sz="1600" smtClean="0">
              <a:latin typeface="Corbel" pitchFamily="34" charset="0"/>
              <a:ea typeface="ＭＳ Ｐゴシック" pitchFamily="34" charset="-128"/>
            </a:endParaRPr>
          </a:p>
        </p:txBody>
      </p:sp>
      <p:sp>
        <p:nvSpPr>
          <p:cNvPr id="30725" name="Text Box 51"/>
          <p:cNvSpPr txBox="1">
            <a:spLocks noChangeArrowheads="1"/>
          </p:cNvSpPr>
          <p:nvPr/>
        </p:nvSpPr>
        <p:spPr bwMode="auto">
          <a:xfrm>
            <a:off x="3962400" y="735013"/>
            <a:ext cx="3492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latin typeface="Tahoma" pitchFamily="34" charset="0"/>
              </a:rPr>
              <a:t>1</a:t>
            </a:r>
          </a:p>
        </p:txBody>
      </p:sp>
      <p:sp>
        <p:nvSpPr>
          <p:cNvPr id="30726" name="Text Box 52"/>
          <p:cNvSpPr txBox="1">
            <a:spLocks noChangeArrowheads="1"/>
          </p:cNvSpPr>
          <p:nvPr/>
        </p:nvSpPr>
        <p:spPr bwMode="auto">
          <a:xfrm>
            <a:off x="3505200" y="1312863"/>
            <a:ext cx="3492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latin typeface="Tahoma" pitchFamily="34" charset="0"/>
              </a:rPr>
              <a:t>2</a:t>
            </a:r>
          </a:p>
        </p:txBody>
      </p:sp>
      <p:sp>
        <p:nvSpPr>
          <p:cNvPr id="30727" name="Text Box 53"/>
          <p:cNvSpPr txBox="1">
            <a:spLocks noChangeArrowheads="1"/>
          </p:cNvSpPr>
          <p:nvPr/>
        </p:nvSpPr>
        <p:spPr bwMode="auto">
          <a:xfrm>
            <a:off x="3232150" y="1617663"/>
            <a:ext cx="3492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latin typeface="Tahoma" pitchFamily="34" charset="0"/>
              </a:rPr>
              <a:t>3</a:t>
            </a:r>
          </a:p>
        </p:txBody>
      </p:sp>
      <p:sp>
        <p:nvSpPr>
          <p:cNvPr id="30728" name="Text Box 54"/>
          <p:cNvSpPr txBox="1">
            <a:spLocks noChangeArrowheads="1"/>
          </p:cNvSpPr>
          <p:nvPr/>
        </p:nvSpPr>
        <p:spPr bwMode="auto">
          <a:xfrm>
            <a:off x="3048000" y="1725613"/>
            <a:ext cx="3492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latin typeface="Tahoma" pitchFamily="34" charset="0"/>
              </a:rPr>
              <a:t>4</a:t>
            </a:r>
          </a:p>
        </p:txBody>
      </p:sp>
      <p:sp>
        <p:nvSpPr>
          <p:cNvPr id="30729" name="Rectangle 47"/>
          <p:cNvSpPr>
            <a:spLocks noChangeArrowheads="1"/>
          </p:cNvSpPr>
          <p:nvPr/>
        </p:nvSpPr>
        <p:spPr bwMode="auto">
          <a:xfrm>
            <a:off x="700088" y="5319713"/>
            <a:ext cx="38385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600">
                <a:latin typeface="Tahoma" pitchFamily="34" charset="0"/>
              </a:rPr>
              <a:t>Nests 4 &amp; 5 use an urban canopy parameterization and hourly time-varying model-derived SSTs</a:t>
            </a:r>
          </a:p>
        </p:txBody>
      </p:sp>
      <p:pic>
        <p:nvPicPr>
          <p:cNvPr id="30730" name="Picture 3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58813"/>
            <a:ext cx="4154488" cy="296545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31" name="Text Box 35"/>
          <p:cNvSpPr txBox="1">
            <a:spLocks noChangeArrowheads="1"/>
          </p:cNvSpPr>
          <p:nvPr/>
        </p:nvSpPr>
        <p:spPr bwMode="auto">
          <a:xfrm>
            <a:off x="6038850" y="1565275"/>
            <a:ext cx="12192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1200" b="1">
                <a:solidFill>
                  <a:schemeClr val="bg1"/>
                </a:solidFill>
                <a:latin typeface="Arial Black" pitchFamily="34" charset="0"/>
              </a:rPr>
              <a:t>Manhattan</a:t>
            </a:r>
          </a:p>
        </p:txBody>
      </p:sp>
      <p:sp>
        <p:nvSpPr>
          <p:cNvPr id="30732" name="Text Box 44"/>
          <p:cNvSpPr txBox="1">
            <a:spLocks noChangeArrowheads="1"/>
          </p:cNvSpPr>
          <p:nvPr/>
        </p:nvSpPr>
        <p:spPr bwMode="auto">
          <a:xfrm>
            <a:off x="6149975" y="2154238"/>
            <a:ext cx="12192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1200" b="1">
                <a:solidFill>
                  <a:schemeClr val="bg1"/>
                </a:solidFill>
                <a:latin typeface="Arial Black" pitchFamily="34" charset="0"/>
              </a:rPr>
              <a:t>Brooklyn</a:t>
            </a:r>
          </a:p>
        </p:txBody>
      </p:sp>
      <p:sp>
        <p:nvSpPr>
          <p:cNvPr id="30733" name="Text Box 49"/>
          <p:cNvSpPr txBox="1">
            <a:spLocks noChangeArrowheads="1"/>
          </p:cNvSpPr>
          <p:nvPr/>
        </p:nvSpPr>
        <p:spPr bwMode="auto">
          <a:xfrm>
            <a:off x="5341938" y="2205038"/>
            <a:ext cx="993775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50000"/>
              </a:lnSpc>
              <a:spcBef>
                <a:spcPct val="50000"/>
              </a:spcBef>
              <a:buFontTx/>
              <a:buNone/>
            </a:pPr>
            <a:r>
              <a:rPr lang="en-US" altLang="en-US" sz="1200" b="1">
                <a:solidFill>
                  <a:schemeClr val="bg1"/>
                </a:solidFill>
                <a:latin typeface="Arial Black" pitchFamily="34" charset="0"/>
              </a:rPr>
              <a:t>NJ</a:t>
            </a:r>
          </a:p>
        </p:txBody>
      </p:sp>
      <p:sp>
        <p:nvSpPr>
          <p:cNvPr id="30734" name="Rectangle 4"/>
          <p:cNvSpPr>
            <a:spLocks noChangeArrowheads="1"/>
          </p:cNvSpPr>
          <p:nvPr/>
        </p:nvSpPr>
        <p:spPr bwMode="auto">
          <a:xfrm>
            <a:off x="4572000" y="3733800"/>
            <a:ext cx="41544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/>
              <a:t>COAMPS grid-4 vegetation type derived  from 1-km USGS land use are: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/>
              <a:t>                    1 = urban and built-up land…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/>
              <a:t>                   16 = water bodies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88717943"/>
      </p:ext>
    </p:extLst>
  </p:cSld>
  <p:clrMapOvr>
    <a:masterClrMapping/>
  </p:clrMapOvr>
  <p:transition spd="slow" advTm="78592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2800" b="1" u="sng" dirty="0" smtClean="0">
                <a:solidFill>
                  <a:srgbClr val="C00000"/>
                </a:solidFill>
              </a:rPr>
              <a:t>U.S. Toxicity Criteria</a:t>
            </a:r>
            <a:endParaRPr lang="en-US" sz="2800" b="1" u="sng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066800"/>
                <a:ext cx="8229600" cy="5791200"/>
              </a:xfrm>
            </p:spPr>
            <p:txBody>
              <a:bodyPr>
                <a:normAutofit fontScale="62500" lnSpcReduction="20000"/>
              </a:bodyPr>
              <a:lstStyle/>
              <a:p>
                <a:r>
                  <a:rPr lang="en-US" dirty="0" smtClean="0"/>
                  <a:t>The plume contours reflect </a:t>
                </a:r>
                <a:r>
                  <a:rPr lang="en-US" dirty="0"/>
                  <a:t>the bounds of an area </a:t>
                </a:r>
                <a:r>
                  <a:rPr lang="en-US" dirty="0" smtClean="0"/>
                  <a:t>where concentration </a:t>
                </a:r>
                <a:r>
                  <a:rPr lang="en-US" dirty="0"/>
                  <a:t>of a chemical plume is at a level associated with an anticipated health effect. </a:t>
                </a:r>
                <a:endParaRPr lang="en-US" dirty="0" smtClean="0"/>
              </a:p>
              <a:p>
                <a:endParaRPr lang="en-US" dirty="0" smtClean="0"/>
              </a:p>
              <a:p>
                <a:r>
                  <a:rPr lang="en-US" dirty="0" smtClean="0"/>
                  <a:t>Acute </a:t>
                </a:r>
                <a:r>
                  <a:rPr lang="en-US" dirty="0"/>
                  <a:t>Exposure Guideline Levels (</a:t>
                </a:r>
                <a:r>
                  <a:rPr lang="en-US" dirty="0" smtClean="0"/>
                  <a:t>AEGLs) guidelines: </a:t>
                </a:r>
              </a:p>
              <a:p>
                <a:pPr marL="971550" lvl="1" indent="-514350">
                  <a:buFont typeface="+mj-lt"/>
                  <a:buAutoNum type="arabicPeriod"/>
                </a:pPr>
                <a:r>
                  <a:rPr lang="en-US" dirty="0" smtClean="0"/>
                  <a:t>10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𝑚𝑔</m:t>
                        </m:r>
                      </m:num>
                      <m:den>
                        <m:sSup>
                          <m:sSup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dirty="0" smtClean="0"/>
                  <a:t> = minor health effects</a:t>
                </a:r>
              </a:p>
              <a:p>
                <a:pPr marL="971550" lvl="1" indent="-514350">
                  <a:buFont typeface="+mj-lt"/>
                  <a:buAutoNum type="arabicPeriod"/>
                </a:pPr>
                <a:r>
                  <a:rPr lang="en-US" dirty="0" smtClean="0"/>
                  <a:t>100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𝑚𝑔</m:t>
                        </m:r>
                      </m:num>
                      <m:den>
                        <m:sSup>
                          <m:sSupPr>
                            <m:ctrlPr>
                              <a:rPr lang="en-US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dirty="0" smtClean="0"/>
                  <a:t> = long term effects</a:t>
                </a:r>
              </a:p>
              <a:p>
                <a:pPr marL="971550" lvl="1" indent="-514350">
                  <a:buFont typeface="+mj-lt"/>
                  <a:buAutoNum type="arabicPeriod"/>
                </a:pPr>
                <a:r>
                  <a:rPr lang="en-US" dirty="0" smtClean="0"/>
                  <a:t>1000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𝑚𝑔</m:t>
                        </m:r>
                      </m:num>
                      <m:den>
                        <m:sSup>
                          <m:sSupPr>
                            <m:ctrlPr>
                              <a:rPr lang="en-US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dirty="0" smtClean="0"/>
                  <a:t> = fatal</a:t>
                </a:r>
              </a:p>
              <a:p>
                <a:pPr marL="971550" lvl="1" indent="-514350">
                  <a:buFont typeface="+mj-lt"/>
                  <a:buAutoNum type="arabicPeriod"/>
                </a:pPr>
                <a:endParaRPr lang="en-US" dirty="0"/>
              </a:p>
              <a:p>
                <a:pPr marL="1371600" lvl="2" indent="-514350"/>
                <a:r>
                  <a:rPr lang="en-US" dirty="0" smtClean="0"/>
                  <a:t>Fire place =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3</m:t>
                    </m:r>
                    <m:r>
                      <a:rPr lang="en-US" b="0" i="1" smtClean="0">
                        <a:latin typeface="Cambria Math"/>
                      </a:rPr>
                      <m:t>𝑥</m:t>
                    </m:r>
                    <m:sSup>
                      <m:sSupPr>
                        <m:ctrlPr>
                          <a:rPr lang="en-US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6 </m:t>
                        </m:r>
                      </m:sup>
                    </m:sSup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𝑚𝑔</m:t>
                        </m:r>
                      </m:num>
                      <m:den>
                        <m:sSup>
                          <m:sSupPr>
                            <m:ctrlPr>
                              <a:rPr lang="en-US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dirty="0"/>
                  <a:t> </a:t>
                </a:r>
                <a:endParaRPr lang="en-US" dirty="0" smtClean="0"/>
              </a:p>
              <a:p>
                <a:pPr marL="1371600" lvl="2" indent="-514350"/>
                <a:endParaRPr lang="en-US" dirty="0" smtClean="0"/>
              </a:p>
              <a:p>
                <a:pPr marL="1371600" lvl="2" indent="-514350"/>
                <a:r>
                  <a:rPr lang="en-US" dirty="0" smtClean="0"/>
                  <a:t>Diesel Truck =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1</m:t>
                    </m:r>
                    <m:r>
                      <a:rPr lang="en-US" b="0" i="1" smtClean="0">
                        <a:latin typeface="Cambria Math"/>
                      </a:rPr>
                      <m:t>𝑥</m:t>
                    </m:r>
                    <m:sSup>
                      <m:sSupPr>
                        <m:ctrlPr>
                          <a:rPr lang="en-US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6 </m:t>
                        </m:r>
                      </m:sup>
                    </m:sSup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𝑚𝑔</m:t>
                        </m:r>
                      </m:num>
                      <m:den>
                        <m:sSup>
                          <m:sSupPr>
                            <m:ctrlPr>
                              <a:rPr lang="en-US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endParaRPr lang="en-US" dirty="0" smtClean="0"/>
              </a:p>
              <a:p>
                <a:pPr marL="1371600" lvl="2" indent="-514350"/>
                <a:endParaRPr lang="en-US" dirty="0" smtClean="0"/>
              </a:p>
              <a:p>
                <a:pPr marL="1371600" lvl="2" indent="-514350"/>
                <a:r>
                  <a:rPr lang="en-US" dirty="0" smtClean="0"/>
                  <a:t>Cigarette smoke (1 pack a day) =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3</m:t>
                    </m:r>
                    <m:r>
                      <a:rPr lang="en-US" b="0" i="1" smtClean="0">
                        <a:latin typeface="Cambria Math"/>
                      </a:rPr>
                      <m:t>𝑥</m:t>
                    </m:r>
                    <m:sSup>
                      <m:sSupPr>
                        <m:ctrlPr>
                          <a:rPr lang="en-US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𝑚𝑔</m:t>
                        </m:r>
                      </m:num>
                      <m:den>
                        <m:sSup>
                          <m:sSupPr>
                            <m:ctrlPr>
                              <a:rPr lang="en-US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dirty="0"/>
                  <a:t> </a:t>
                </a:r>
                <a:endParaRPr lang="en-US" dirty="0" smtClean="0"/>
              </a:p>
              <a:p>
                <a:pPr marL="1371600" lvl="2" indent="-514350"/>
                <a:endParaRPr lang="en-US" dirty="0" smtClean="0"/>
              </a:p>
              <a:p>
                <a:pPr marL="1371600" lvl="2" indent="-514350"/>
                <a:r>
                  <a:rPr lang="en-US" dirty="0" smtClean="0"/>
                  <a:t>PM 10 = 9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𝑚𝑔</m:t>
                        </m:r>
                      </m:num>
                      <m:den>
                        <m:sSup>
                          <m:sSupPr>
                            <m:ctrlPr>
                              <a:rPr lang="en-US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dirty="0"/>
                  <a:t> </a:t>
                </a:r>
                <a:r>
                  <a:rPr lang="en-US" dirty="0" smtClean="0"/>
                  <a:t>, PM 2.5 = 2.1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𝑚𝑔</m:t>
                        </m:r>
                      </m:num>
                      <m:den>
                        <m:sSup>
                          <m:sSupPr>
                            <m:ctrlPr>
                              <a:rPr lang="en-US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dirty="0"/>
                  <a:t> </a:t>
                </a:r>
                <a:endParaRPr lang="en-US" dirty="0" smtClean="0"/>
              </a:p>
              <a:p>
                <a:pPr marL="857250" lvl="2" indent="0">
                  <a:buNone/>
                </a:pPr>
                <a:endParaRPr lang="en-US" dirty="0"/>
              </a:p>
              <a:p>
                <a:pPr marL="514350" indent="-457200"/>
                <a:r>
                  <a:rPr lang="en-US" dirty="0" smtClean="0"/>
                  <a:t>The contour of this study represent a dosage </a:t>
                </a:r>
                <a:r>
                  <a:rPr lang="en-US" dirty="0"/>
                  <a:t>that will </a:t>
                </a:r>
                <a:r>
                  <a:rPr lang="en-US" dirty="0" smtClean="0"/>
                  <a:t>effect </a:t>
                </a:r>
                <a:r>
                  <a:rPr lang="en-US" dirty="0"/>
                  <a:t>50% of exposed, unprotected personnel.</a:t>
                </a:r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066800"/>
                <a:ext cx="8229600" cy="5791200"/>
              </a:xfrm>
              <a:blipFill rotWithShape="1">
                <a:blip r:embed="rId2"/>
                <a:stretch>
                  <a:fillRect l="-593" t="-1474" r="-4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7043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5|0.4|0.5|0.5|0.1|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1|65.6|28.6|0.7|0.6|142.8|0.7|123.3|1.1|0.7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192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16296</TotalTime>
  <Words>1431</Words>
  <Application>Microsoft Office PowerPoint</Application>
  <PresentationFormat>On-screen Show (4:3)</PresentationFormat>
  <Paragraphs>211</Paragraphs>
  <Slides>21</Slides>
  <Notes>5</Notes>
  <HiddenSlides>3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LAND-SEA INTERACTION AND RELATED ATMOSPHERIC PROCESSES  IN THE NEW YORK CITY REGION By Dr. Tal Meir  A DISSERTATION </vt:lpstr>
      <vt:lpstr>PowerPoint Presentation</vt:lpstr>
      <vt:lpstr>The Sequence Of This Study:</vt:lpstr>
      <vt:lpstr>Phase 2 INTEGRATION OF METEOROLOGICAL PREDICTIONS INTO TRANSPORT &amp; DISPERSION TOOL   </vt:lpstr>
      <vt:lpstr>Transport and Dispersion (T&amp;D) Brief Introduction</vt:lpstr>
      <vt:lpstr> Air Transport Sensitivity to Wind Direction Variations</vt:lpstr>
      <vt:lpstr>Resolution Influence on Transport and Dispersion Predictions</vt:lpstr>
      <vt:lpstr>Day and Night Comparison of Near-Surface Atmosphere</vt:lpstr>
      <vt:lpstr>PowerPoint Presentation</vt:lpstr>
      <vt:lpstr>Air Flow Complexity Over Land-Sea Boundary lines</vt:lpstr>
      <vt:lpstr>Phase 3 EMERGENCY RESPONSE APPLICATION</vt:lpstr>
      <vt:lpstr>Phase 3: Emergency Response Application Tools</vt:lpstr>
      <vt:lpstr>PowerPoint Presentation</vt:lpstr>
      <vt:lpstr>PowerPoint Presentation</vt:lpstr>
      <vt:lpstr>Conclusions</vt:lpstr>
      <vt:lpstr>Final Recommendations</vt:lpstr>
      <vt:lpstr>Questions? </vt:lpstr>
      <vt:lpstr>References</vt:lpstr>
      <vt:lpstr>PowerPoint Presentation</vt:lpstr>
      <vt:lpstr>Model Configuration</vt:lpstr>
      <vt:lpstr>U.S. Toxicity Criteria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Motivation</dc:title>
  <dc:creator>Talmor Meir</dc:creator>
  <cp:lastModifiedBy>patriot</cp:lastModifiedBy>
  <cp:revision>199</cp:revision>
  <dcterms:created xsi:type="dcterms:W3CDTF">2015-04-29T18:58:57Z</dcterms:created>
  <dcterms:modified xsi:type="dcterms:W3CDTF">2015-06-09T13:55:50Z</dcterms:modified>
</cp:coreProperties>
</file>