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3" r:id="rId2"/>
    <p:sldId id="275" r:id="rId3"/>
    <p:sldId id="356" r:id="rId4"/>
    <p:sldId id="358" r:id="rId5"/>
    <p:sldId id="357" r:id="rId6"/>
    <p:sldId id="360" r:id="rId7"/>
    <p:sldId id="359" r:id="rId8"/>
    <p:sldId id="361" r:id="rId9"/>
    <p:sldId id="362" r:id="rId10"/>
    <p:sldId id="363" r:id="rId11"/>
    <p:sldId id="364" r:id="rId12"/>
    <p:sldId id="365" r:id="rId13"/>
    <p:sldId id="36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624" y="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1" Type="http://schemas.openxmlformats.org/officeDocument/2006/relationships/image" Target="../media/image2.w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wmf"/><Relationship Id="rId3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4" Type="http://schemas.openxmlformats.org/officeDocument/2006/relationships/image" Target="../media/image36.wmf"/><Relationship Id="rId5" Type="http://schemas.openxmlformats.org/officeDocument/2006/relationships/image" Target="../media/image37.wmf"/><Relationship Id="rId6" Type="http://schemas.openxmlformats.org/officeDocument/2006/relationships/image" Target="../media/image38.wmf"/><Relationship Id="rId1" Type="http://schemas.openxmlformats.org/officeDocument/2006/relationships/image" Target="../media/image33.wmf"/><Relationship Id="rId2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F5F70-E3F4-5041-9A14-E525FB727FC1}" type="datetimeFigureOut">
              <a:rPr lang="en-US" smtClean="0"/>
              <a:t>6/9/15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C1C0D-FE5E-EC4C-8D68-FF3E0FA2A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994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43A106-FD0F-E040-A56C-C81B8A9E6147}" type="datetimeFigureOut">
              <a:rPr lang="it-IT"/>
              <a:pPr/>
              <a:t>6/9/15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96841D9-5B88-5643-B89F-44AA008BCC5C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16361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>
              <a:latin typeface="Calibri" charset="0"/>
            </a:endParaRPr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DE69F5B-3422-6B4B-8E89-F84782F05406}" type="slidenum">
              <a:rPr lang="it-IT"/>
              <a:pPr eaLnBrk="1" hangingPunct="1"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>
              <a:latin typeface="Calibri" charset="0"/>
            </a:endParaRPr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DE69F5B-3422-6B4B-8E89-F84782F05406}" type="slidenum">
              <a:rPr lang="it-IT"/>
              <a:pPr eaLnBrk="1" hangingPunct="1"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>
              <a:latin typeface="Calibri" charset="0"/>
            </a:endParaRPr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DE69F5B-3422-6B4B-8E89-F84782F05406}" type="slidenum">
              <a:rPr lang="it-IT"/>
              <a:pPr eaLnBrk="1" hangingPunct="1"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>
              <a:latin typeface="Calibri" charset="0"/>
            </a:endParaRPr>
          </a:p>
        </p:txBody>
      </p:sp>
      <p:sp>
        <p:nvSpPr>
          <p:cNvPr id="204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DE69F5B-3422-6B4B-8E89-F84782F05406}" type="slidenum">
              <a:rPr lang="it-IT"/>
              <a:pPr eaLnBrk="1" hangingPunct="1"/>
              <a:t>13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48264" y="6237312"/>
            <a:ext cx="2133600" cy="47625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173B2E95-1A86-1F43-9D56-FFCE057521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6FB3965-A7D3-EE4B-995A-61C9C873F6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34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DC9B0C0-911E-024D-A599-BDC6BE7626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6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71E37AB-2678-5A40-BBB8-4B9B4669BD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408E3D-03FA-0C47-9255-EB3E00A6A2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8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4C0DE55-34AA-8A41-89D0-FDE2B6B1B3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71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8ED453C-94B0-9447-ADA6-79CB2FA2D5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43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C9C1B37-A46D-A544-9168-F9D0E23E53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1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C23D2F-7D14-8347-93AF-98827AA347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14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21BBE97-59EF-744D-84FF-C784C2C386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9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7282DE3-24F3-304F-8B28-4721F4E403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59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olo e contenuto sopra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14D2D47-AA5B-7048-A757-90648ABA2C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3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671C09C-9845-1248-8214-7FBEBDB06E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9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CAR_logo.jpg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6" t="11499" r="13579" b="16671"/>
          <a:stretch/>
        </p:blipFill>
        <p:spPr>
          <a:xfrm>
            <a:off x="7776610" y="43924"/>
            <a:ext cx="1285395" cy="9852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7.wmf"/><Relationship Id="rId5" Type="http://schemas.openxmlformats.org/officeDocument/2006/relationships/image" Target="../media/image8.wmf"/><Relationship Id="rId6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1.w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12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3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4.emf"/><Relationship Id="rId8" Type="http://schemas.openxmlformats.org/officeDocument/2006/relationships/oleObject" Target="../embeddings/oleObject12.bin"/><Relationship Id="rId9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wmf"/><Relationship Id="rId12" Type="http://schemas.openxmlformats.org/officeDocument/2006/relationships/oleObject" Target="../embeddings/oleObject17.bin"/><Relationship Id="rId13" Type="http://schemas.openxmlformats.org/officeDocument/2006/relationships/image" Target="../media/image37.wmf"/><Relationship Id="rId14" Type="http://schemas.openxmlformats.org/officeDocument/2006/relationships/oleObject" Target="../embeddings/oleObject18.bin"/><Relationship Id="rId15" Type="http://schemas.openxmlformats.org/officeDocument/2006/relationships/image" Target="../media/image38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33.wmf"/><Relationship Id="rId6" Type="http://schemas.openxmlformats.org/officeDocument/2006/relationships/oleObject" Target="../embeddings/oleObject14.bin"/><Relationship Id="rId7" Type="http://schemas.openxmlformats.org/officeDocument/2006/relationships/image" Target="../media/image34.wmf"/><Relationship Id="rId8" Type="http://schemas.openxmlformats.org/officeDocument/2006/relationships/oleObject" Target="../embeddings/oleObject15.bin"/><Relationship Id="rId9" Type="http://schemas.openxmlformats.org/officeDocument/2006/relationships/image" Target="../media/image35.wmf"/><Relationship Id="rId10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08720"/>
            <a:ext cx="9144000" cy="1143000"/>
          </a:xfrm>
        </p:spPr>
        <p:txBody>
          <a:bodyPr/>
          <a:lstStyle/>
          <a:p>
            <a:r>
              <a:rPr lang="en-US" sz="4000" b="1" dirty="0" smtClean="0"/>
              <a:t>Verification of a Plume Rise Model Against Laboratory Simulations of a Highly Buoyant Plume</a:t>
            </a:r>
            <a:endParaRPr lang="en-US" sz="40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2" y="2564904"/>
            <a:ext cx="9144000" cy="2509739"/>
          </a:xfrm>
        </p:spPr>
        <p:txBody>
          <a:bodyPr/>
          <a:lstStyle/>
          <a:p>
            <a:endParaRPr lang="en-US" dirty="0" smtClean="0">
              <a:latin typeface="Arial" charset="0"/>
              <a:cs typeface="Arial" charset="0"/>
            </a:endParaRPr>
          </a:p>
          <a:p>
            <a:pPr algn="ctr">
              <a:buFontTx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Stefano Alessandrini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1</a:t>
            </a:r>
            <a:r>
              <a:rPr lang="en-US" sz="2400" dirty="0" smtClean="0">
                <a:latin typeface="Arial" charset="0"/>
                <a:cs typeface="Arial" charset="0"/>
              </a:rPr>
              <a:t>, Enrico Ferrero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2</a:t>
            </a:r>
            <a:r>
              <a:rPr lang="en-US" sz="2400" dirty="0" smtClean="0">
                <a:latin typeface="Arial" charset="0"/>
                <a:cs typeface="Arial" charset="0"/>
              </a:rPr>
              <a:t>, </a:t>
            </a:r>
            <a:r>
              <a:rPr lang="en-US" sz="2400" dirty="0" err="1" smtClean="0">
                <a:latin typeface="Arial" charset="0"/>
                <a:cs typeface="Arial" charset="0"/>
              </a:rPr>
              <a:t>Domenico</a:t>
            </a:r>
            <a:r>
              <a:rPr lang="en-US" sz="2400" dirty="0" smtClean="0">
                <a:latin typeface="Arial" charset="0"/>
                <a:cs typeface="Arial" charset="0"/>
              </a:rPr>
              <a:t> Anfossi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3</a:t>
            </a:r>
            <a:r>
              <a:rPr lang="en-US" sz="2400" dirty="0" smtClean="0">
                <a:latin typeface="Arial" charset="0"/>
                <a:cs typeface="Arial" charset="0"/>
              </a:rPr>
              <a:t>,</a:t>
            </a:r>
          </a:p>
          <a:p>
            <a:pPr algn="ctr">
              <a:buFontTx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 Luca </a:t>
            </a:r>
            <a:r>
              <a:rPr lang="en-US" sz="2400" dirty="0" err="1" smtClean="0">
                <a:latin typeface="Arial" charset="0"/>
                <a:cs typeface="Arial" charset="0"/>
              </a:rPr>
              <a:t>Delle</a:t>
            </a:r>
            <a:r>
              <a:rPr lang="en-US" sz="2400" dirty="0" smtClean="0">
                <a:latin typeface="Arial" charset="0"/>
                <a:cs typeface="Arial" charset="0"/>
              </a:rPr>
              <a:t> Monache</a:t>
            </a:r>
            <a:r>
              <a:rPr lang="en-US" sz="2400" baseline="30000" dirty="0" smtClean="0">
                <a:latin typeface="Arial" charset="0"/>
                <a:cs typeface="Arial" charset="0"/>
              </a:rPr>
              <a:t>1</a:t>
            </a:r>
            <a:endParaRPr lang="en-US" sz="24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1600" baseline="30000" dirty="0"/>
              <a:t>1</a:t>
            </a:r>
            <a:r>
              <a:rPr lang="en-US" sz="1600" dirty="0"/>
              <a:t>National Center for Atmospheric Research (NCAR), </a:t>
            </a:r>
            <a:r>
              <a:rPr lang="en-US" sz="1600" dirty="0" smtClean="0"/>
              <a:t>Boulder, CO, USA</a:t>
            </a:r>
            <a:endParaRPr lang="en-US" sz="1600" dirty="0"/>
          </a:p>
          <a:p>
            <a:pPr marL="0" indent="0" fontAlgn="auto" hangingPunct="1">
              <a:buNone/>
            </a:pPr>
            <a:r>
              <a:rPr lang="en-US" sz="1600" baseline="30000" dirty="0"/>
              <a:t>2</a:t>
            </a:r>
            <a:r>
              <a:rPr lang="en-US" sz="1600" dirty="0"/>
              <a:t> </a:t>
            </a:r>
            <a:r>
              <a:rPr lang="it-IT" sz="1600" dirty="0"/>
              <a:t>Università del Piemonte Orientale, </a:t>
            </a:r>
            <a:r>
              <a:rPr lang="it-IT" sz="1600" dirty="0" err="1"/>
              <a:t>Italy</a:t>
            </a:r>
            <a:r>
              <a:rPr lang="en-US" sz="1600" dirty="0"/>
              <a:t> </a:t>
            </a:r>
            <a:endParaRPr lang="en-US" sz="1600" dirty="0" smtClean="0"/>
          </a:p>
          <a:p>
            <a:pPr marL="0" indent="0" fontAlgn="auto" hangingPunct="1">
              <a:buNone/>
            </a:pPr>
            <a:r>
              <a:rPr lang="en-US" sz="1600" baseline="30000" dirty="0" smtClean="0"/>
              <a:t>3</a:t>
            </a:r>
            <a:r>
              <a:rPr lang="en-US" sz="1600" dirty="0" smtClean="0"/>
              <a:t> </a:t>
            </a:r>
            <a:r>
              <a:rPr lang="it-IT" sz="1600" dirty="0" smtClean="0"/>
              <a:t>ISAC-CNR, </a:t>
            </a:r>
            <a:r>
              <a:rPr lang="it-IT" sz="1600" dirty="0" err="1"/>
              <a:t>Italy</a:t>
            </a:r>
            <a:r>
              <a:rPr lang="en-US" sz="1600" dirty="0"/>
              <a:t> </a:t>
            </a:r>
          </a:p>
          <a:p>
            <a:pPr marL="0" indent="0" fontAlgn="auto" hangingPunct="1">
              <a:buNone/>
            </a:pPr>
            <a:endParaRPr lang="en-US" sz="2400" dirty="0">
              <a:latin typeface="Arial" charset="0"/>
              <a:cs typeface="Arial" charset="0"/>
            </a:endParaRPr>
          </a:p>
          <a:p>
            <a:pPr algn="ctr">
              <a:buFontTx/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algn="ctr">
              <a:buFontTx/>
              <a:buNone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	</a:t>
            </a:r>
            <a:r>
              <a:rPr lang="en-US" sz="1400" dirty="0">
                <a:latin typeface="Arial" charset="0"/>
                <a:cs typeface="Arial" charset="0"/>
              </a:rPr>
              <a:t>9</a:t>
            </a:r>
            <a:r>
              <a:rPr lang="en-US" sz="1400" dirty="0" smtClean="0">
                <a:latin typeface="Arial" charset="0"/>
                <a:cs typeface="Arial" charset="0"/>
              </a:rPr>
              <a:t> June 2015, 19th </a:t>
            </a:r>
            <a:r>
              <a:rPr lang="en-US" sz="1400" dirty="0">
                <a:latin typeface="Arial" charset="0"/>
                <a:cs typeface="Arial" charset="0"/>
              </a:rPr>
              <a:t>Annual George Mason University Conference on Atmospheric Transport and Dispersion </a:t>
            </a:r>
            <a:r>
              <a:rPr lang="en-US" sz="1400" dirty="0" smtClean="0">
                <a:latin typeface="Arial" charset="0"/>
                <a:cs typeface="Arial" charset="0"/>
              </a:rPr>
              <a:t>Modeling, </a:t>
            </a:r>
            <a:r>
              <a:rPr lang="en-US" sz="1400" dirty="0">
                <a:latin typeface="Arial" charset="0"/>
                <a:cs typeface="Arial" charset="0"/>
              </a:rPr>
              <a:t>Fairfax (VA)</a:t>
            </a:r>
          </a:p>
          <a:p>
            <a:pPr algn="ctr">
              <a:buFontTx/>
              <a:buNone/>
            </a:pPr>
            <a:endParaRPr lang="en-US" sz="14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26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charset="0"/>
                <a:cs typeface="Arial" charset="0"/>
              </a:rPr>
              <a:t>Motivation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Plume rise schemes used in </a:t>
            </a:r>
            <a:r>
              <a:rPr lang="en-US" sz="2000" dirty="0" err="1" smtClean="0"/>
              <a:t>Lagrangian</a:t>
            </a:r>
            <a:r>
              <a:rPr lang="en-US" sz="2000" dirty="0" smtClean="0"/>
              <a:t> stochastic particle models (LPM) are generally based on Briggs (1975) analytical equations designed for buoyant emissions from stacks </a:t>
            </a:r>
          </a:p>
          <a:p>
            <a:r>
              <a:rPr lang="en-US" sz="2000" dirty="0" smtClean="0"/>
              <a:t>The proposed algorithm is able to simulate particular cases (i.e., multiple plumes intersections, unusual emission shapes) where analytical equations are not available</a:t>
            </a:r>
          </a:p>
          <a:p>
            <a:r>
              <a:rPr lang="en-US" sz="2000" dirty="0" smtClean="0"/>
              <a:t>The algorithm has been already tested in Alessandrini et al. (2013) against </a:t>
            </a:r>
            <a:r>
              <a:rPr lang="en-US" sz="2000" dirty="0"/>
              <a:t>data from two laboratory experiments in neutral (</a:t>
            </a:r>
            <a:r>
              <a:rPr lang="en-US" sz="2000" dirty="0" err="1"/>
              <a:t>Huq</a:t>
            </a:r>
            <a:r>
              <a:rPr lang="en-US" sz="2000" dirty="0"/>
              <a:t> and Stewart, 1996) and stable (</a:t>
            </a:r>
            <a:r>
              <a:rPr lang="en-US" sz="2000" dirty="0" err="1"/>
              <a:t>Contini</a:t>
            </a:r>
            <a:r>
              <a:rPr lang="en-US" sz="2000" dirty="0"/>
              <a:t> et al., 2011) stratified flows </a:t>
            </a:r>
            <a:r>
              <a:rPr lang="en-US" sz="2000" dirty="0" smtClean="0"/>
              <a:t>and, from </a:t>
            </a:r>
            <a:r>
              <a:rPr lang="en-US" sz="2000" dirty="0"/>
              <a:t>field </a:t>
            </a:r>
            <a:r>
              <a:rPr lang="en-US" sz="2000" dirty="0" smtClean="0"/>
              <a:t>campaigns </a:t>
            </a:r>
            <a:r>
              <a:rPr lang="en-US" sz="2000" dirty="0"/>
              <a:t>(Hanna and Paine, 1987, 1989</a:t>
            </a:r>
            <a:r>
              <a:rPr lang="en-US" sz="2000" dirty="0" smtClean="0"/>
              <a:t>) </a:t>
            </a:r>
            <a:endParaRPr lang="en-US" sz="2000" dirty="0"/>
          </a:p>
          <a:p>
            <a:r>
              <a:rPr lang="en-US" sz="2000" dirty="0" smtClean="0"/>
              <a:t>The model is now used to simulate a buoyant emission in a convective boundary layer (</a:t>
            </a:r>
            <a:r>
              <a:rPr lang="en-US" sz="2000" dirty="0"/>
              <a:t>water tank </a:t>
            </a:r>
            <a:r>
              <a:rPr lang="en-US" sz="2000" dirty="0" smtClean="0"/>
              <a:t>experiment, Weil, 2002) with a temperature inversion at the top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FB3965-A7D3-EE4B-995A-61C9C873F617}" type="slidenum">
              <a:rPr lang="en-US" smtClean="0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44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Plume rise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It is based on </a:t>
            </a:r>
            <a:r>
              <a:rPr lang="en-US" sz="2400" dirty="0" smtClean="0"/>
              <a:t>a </a:t>
            </a:r>
            <a:r>
              <a:rPr lang="en-US" sz="2400" dirty="0"/>
              <a:t>hybrid </a:t>
            </a:r>
            <a:r>
              <a:rPr lang="en-US" sz="2400" dirty="0" err="1"/>
              <a:t>Lagrangian-Eulerian</a:t>
            </a:r>
            <a:r>
              <a:rPr lang="en-US" sz="2400" dirty="0"/>
              <a:t> approach similar to </a:t>
            </a:r>
            <a:r>
              <a:rPr lang="en-US" sz="2400" dirty="0" smtClean="0"/>
              <a:t>what used </a:t>
            </a:r>
            <a:r>
              <a:rPr lang="en-US" sz="2400" dirty="0"/>
              <a:t>for the chemical reaction computation (Chock and Winkler, 1994, Alessandrini and Ferrero, 2009) in LPM</a:t>
            </a:r>
          </a:p>
          <a:p>
            <a:pPr>
              <a:defRPr/>
            </a:pPr>
            <a:r>
              <a:rPr lang="en-US" sz="2400" dirty="0"/>
              <a:t>The air entrainment into the plume is considered by using a scalar representing the excess of  plume temperature and momentum respect to the background atmosphere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71048" y="6265118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922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Plume rise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assign to any emitted particle in the time interval       the “equivalent mass” </a:t>
            </a:r>
            <a:r>
              <a:rPr lang="en-US" sz="2400" i="1" dirty="0" err="1" smtClean="0">
                <a:latin typeface="Times New Roman"/>
                <a:cs typeface="Times New Roman"/>
              </a:rPr>
              <a:t>m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 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and</a:t>
            </a:r>
            <a:r>
              <a:rPr lang="en-US" sz="2400" i="1" dirty="0" smtClean="0">
                <a:latin typeface="Times New Roman"/>
                <a:cs typeface="Times New Roman"/>
              </a:rPr>
              <a:t> </a:t>
            </a:r>
            <a:r>
              <a:rPr lang="en-US" sz="2400" i="1" dirty="0" smtClean="0">
                <a:latin typeface="Times New Roman"/>
                <a:cs typeface="Times New Roman"/>
              </a:rPr>
              <a:t>m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w</a:t>
            </a:r>
            <a:r>
              <a:rPr lang="en-US" sz="2400" dirty="0" smtClean="0"/>
              <a:t>, </a:t>
            </a:r>
            <a:r>
              <a:rPr lang="en-US" sz="2400" dirty="0"/>
              <a:t>defined as </a:t>
            </a:r>
            <a:r>
              <a:rPr lang="en-US" sz="2400" dirty="0" smtClean="0"/>
              <a:t>follows (excess of temperature, and momentum):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2400" dirty="0" smtClean="0"/>
              <a:t>The vertical velocity </a:t>
            </a:r>
            <a:r>
              <a:rPr lang="en-US" sz="2400" i="1" dirty="0" err="1" smtClean="0">
                <a:latin typeface="Times New Roman"/>
                <a:cs typeface="Times New Roman"/>
              </a:rPr>
              <a:t>w</a:t>
            </a:r>
            <a:r>
              <a:rPr lang="en-US" sz="2400" i="1" baseline="-25000" dirty="0" err="1" smtClean="0">
                <a:latin typeface="Times New Roman"/>
                <a:cs typeface="Times New Roman"/>
              </a:rPr>
              <a:t>c</a:t>
            </a:r>
            <a:r>
              <a:rPr lang="en-US" sz="2400" dirty="0" smtClean="0"/>
              <a:t> and </a:t>
            </a:r>
            <a:r>
              <a:rPr lang="en-US" sz="2400" dirty="0"/>
              <a:t>air-plume temperatures </a:t>
            </a:r>
            <a:r>
              <a:rPr lang="en-US" sz="2400" dirty="0" smtClean="0"/>
              <a:t>difference </a:t>
            </a:r>
            <a:r>
              <a:rPr lang="en-US" sz="2400" dirty="0"/>
              <a:t>for </a:t>
            </a:r>
            <a:r>
              <a:rPr lang="en-US" sz="2400" dirty="0" smtClean="0"/>
              <a:t>any cell </a:t>
            </a:r>
            <a:r>
              <a:rPr lang="en-US" sz="2400" i="1" dirty="0" smtClean="0">
                <a:latin typeface="Times New Roman"/>
                <a:cs typeface="Times New Roman"/>
              </a:rPr>
              <a:t>c</a:t>
            </a:r>
            <a:r>
              <a:rPr lang="en-US" sz="2400" i="1" dirty="0" smtClean="0"/>
              <a:t> </a:t>
            </a:r>
            <a:r>
              <a:rPr lang="en-US" sz="2400" dirty="0" smtClean="0"/>
              <a:t>at the time </a:t>
            </a:r>
            <a:r>
              <a:rPr lang="en-US" sz="2400" i="1" dirty="0" smtClean="0">
                <a:latin typeface="Times New Roman"/>
                <a:cs typeface="Times New Roman"/>
              </a:rPr>
              <a:t>t</a:t>
            </a:r>
            <a:r>
              <a:rPr lang="en-US" sz="2400" i="1" baseline="-25000" dirty="0" smtClean="0">
                <a:latin typeface="Times New Roman"/>
                <a:cs typeface="Times New Roman"/>
              </a:rPr>
              <a:t>0</a:t>
            </a:r>
            <a:r>
              <a:rPr lang="en-US" sz="2400" dirty="0" smtClean="0"/>
              <a:t> are: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7032" y="6265118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564655"/>
              </p:ext>
            </p:extLst>
          </p:nvPr>
        </p:nvGraphicFramePr>
        <p:xfrm>
          <a:off x="8028384" y="1628800"/>
          <a:ext cx="438888" cy="417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Equation" r:id="rId3" imgW="190335" imgH="177646" progId="Equation.3">
                  <p:embed/>
                </p:oleObj>
              </mc:Choice>
              <mc:Fallback>
                <p:oleObj name="Equation" r:id="rId3" imgW="190335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8384" y="1628800"/>
                        <a:ext cx="438888" cy="4170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2053514"/>
              </p:ext>
            </p:extLst>
          </p:nvPr>
        </p:nvGraphicFramePr>
        <p:xfrm>
          <a:off x="1979712" y="3157672"/>
          <a:ext cx="2693987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Equation" r:id="rId5" imgW="1930400" imgH="482600" progId="Equation.3">
                  <p:embed/>
                </p:oleObj>
              </mc:Choice>
              <mc:Fallback>
                <p:oleObj name="Equation" r:id="rId5" imgW="1930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79712" y="3157672"/>
                        <a:ext cx="2693987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462049"/>
              </p:ext>
            </p:extLst>
          </p:nvPr>
        </p:nvGraphicFramePr>
        <p:xfrm>
          <a:off x="3347864" y="5589240"/>
          <a:ext cx="223202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Equation" r:id="rId7" imgW="1447800" imgH="520700" progId="Equation.3">
                  <p:embed/>
                </p:oleObj>
              </mc:Choice>
              <mc:Fallback>
                <p:oleObj name="Equation" r:id="rId7" imgW="14478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5589240"/>
                        <a:ext cx="223202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156176" y="5301208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Oval 33"/>
          <p:cNvSpPr>
            <a:spLocks noChangeArrowheads="1"/>
          </p:cNvSpPr>
          <p:nvPr/>
        </p:nvSpPr>
        <p:spPr bwMode="auto">
          <a:xfrm>
            <a:off x="6660356" y="5805834"/>
            <a:ext cx="71438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Oval 36"/>
          <p:cNvSpPr>
            <a:spLocks noChangeArrowheads="1"/>
          </p:cNvSpPr>
          <p:nvPr/>
        </p:nvSpPr>
        <p:spPr bwMode="auto">
          <a:xfrm>
            <a:off x="6515894" y="5589934"/>
            <a:ext cx="71437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Oval 37"/>
          <p:cNvSpPr>
            <a:spLocks noChangeArrowheads="1"/>
          </p:cNvSpPr>
          <p:nvPr/>
        </p:nvSpPr>
        <p:spPr bwMode="auto">
          <a:xfrm>
            <a:off x="6804819" y="5661372"/>
            <a:ext cx="71437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" name="Oval 36"/>
          <p:cNvSpPr>
            <a:spLocks noChangeArrowheads="1"/>
          </p:cNvSpPr>
          <p:nvPr/>
        </p:nvSpPr>
        <p:spPr bwMode="auto">
          <a:xfrm>
            <a:off x="6444208" y="5877272"/>
            <a:ext cx="71437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" name="Oval 36"/>
          <p:cNvSpPr>
            <a:spLocks noChangeArrowheads="1"/>
          </p:cNvSpPr>
          <p:nvPr/>
        </p:nvSpPr>
        <p:spPr bwMode="auto">
          <a:xfrm>
            <a:off x="6300192" y="5517802"/>
            <a:ext cx="71437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Oval 36"/>
          <p:cNvSpPr>
            <a:spLocks noChangeArrowheads="1"/>
          </p:cNvSpPr>
          <p:nvPr/>
        </p:nvSpPr>
        <p:spPr bwMode="auto">
          <a:xfrm>
            <a:off x="6732811" y="5445224"/>
            <a:ext cx="71437" cy="714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1660" y="5363924"/>
            <a:ext cx="1270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Volume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c</a:t>
            </a:r>
            <a:endParaRPr lang="en-US" i="1" baseline="-25000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062069"/>
              </p:ext>
            </p:extLst>
          </p:nvPr>
        </p:nvGraphicFramePr>
        <p:xfrm>
          <a:off x="5220072" y="2996952"/>
          <a:ext cx="2016224" cy="847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Equation" r:id="rId9" imgW="1117600" imgH="469900" progId="Equation.3">
                  <p:embed/>
                </p:oleObj>
              </mc:Choice>
              <mc:Fallback>
                <p:oleObj name="Equation" r:id="rId9" imgW="11176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20072" y="2996952"/>
                        <a:ext cx="2016224" cy="8477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17567"/>
              </p:ext>
            </p:extLst>
          </p:nvPr>
        </p:nvGraphicFramePr>
        <p:xfrm>
          <a:off x="1331640" y="5703912"/>
          <a:ext cx="1709669" cy="677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Equation" r:id="rId11" imgW="1346200" imgH="533400" progId="Equation.3">
                  <p:embed/>
                </p:oleObj>
              </mc:Choice>
              <mc:Fallback>
                <p:oleObj name="Equation" r:id="rId11" imgW="13462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31640" y="5703912"/>
                        <a:ext cx="1709669" cy="677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123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Plume rise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At the time </a:t>
            </a:r>
          </a:p>
          <a:p>
            <a:pPr>
              <a:defRPr/>
            </a:pPr>
            <a:r>
              <a:rPr lang="en-US" sz="2400" dirty="0" smtClean="0"/>
              <a:t>A </a:t>
            </a:r>
            <a:r>
              <a:rPr lang="en-US" sz="2400" dirty="0"/>
              <a:t>correction for taking into account non-isothermal atmosphere is applied:</a:t>
            </a:r>
          </a:p>
          <a:p>
            <a:endParaRPr lang="en-US" dirty="0" smtClean="0"/>
          </a:p>
          <a:p>
            <a:endParaRPr lang="en-US" sz="2400" dirty="0" smtClean="0"/>
          </a:p>
          <a:p>
            <a:r>
              <a:rPr lang="en-US" sz="2400" dirty="0" smtClean="0"/>
              <a:t>Afterwards</a:t>
            </a:r>
            <a:r>
              <a:rPr lang="en-US" sz="2400" dirty="0"/>
              <a:t>, the value of </a:t>
            </a:r>
            <a:r>
              <a:rPr lang="en-US" sz="2400" i="1" dirty="0" err="1">
                <a:latin typeface="Times New Roman"/>
                <a:cs typeface="Times New Roman"/>
              </a:rPr>
              <a:t>w</a:t>
            </a:r>
            <a:r>
              <a:rPr lang="en-US" sz="2400" i="1" baseline="-25000" dirty="0" err="1">
                <a:latin typeface="Times New Roman"/>
                <a:cs typeface="Times New Roman"/>
              </a:rPr>
              <a:t>c</a:t>
            </a:r>
            <a:r>
              <a:rPr lang="en-US" sz="2400" dirty="0"/>
              <a:t> at the time </a:t>
            </a:r>
            <a:r>
              <a:rPr lang="en-US" sz="2400" i="1" dirty="0"/>
              <a:t>t</a:t>
            </a:r>
            <a:r>
              <a:rPr lang="en-US" sz="2400" i="1" baseline="-25000" dirty="0"/>
              <a:t>1</a:t>
            </a:r>
            <a:r>
              <a:rPr lang="en-US" sz="2400" dirty="0"/>
              <a:t> is computed for every cell using the following equation: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7032" y="6265118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34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245499"/>
              </p:ext>
            </p:extLst>
          </p:nvPr>
        </p:nvGraphicFramePr>
        <p:xfrm>
          <a:off x="2771800" y="1629048"/>
          <a:ext cx="12731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Equation" r:id="rId3" imgW="672808" imgH="228501" progId="Equation.3">
                  <p:embed/>
                </p:oleObj>
              </mc:Choice>
              <mc:Fallback>
                <p:oleObj name="Equation" r:id="rId3" imgW="67280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629048"/>
                        <a:ext cx="12731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Immagine 8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68960"/>
            <a:ext cx="6264696" cy="43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5551388"/>
            <a:ext cx="7200290" cy="829940"/>
          </a:xfrm>
          <a:prstGeom prst="rect">
            <a:avLst/>
          </a:prstGeom>
        </p:spPr>
      </p:pic>
      <p:sp>
        <p:nvSpPr>
          <p:cNvPr id="47" name="Left Brace 46"/>
          <p:cNvSpPr/>
          <p:nvPr/>
        </p:nvSpPr>
        <p:spPr>
          <a:xfrm rot="5400000">
            <a:off x="3826258" y="4988024"/>
            <a:ext cx="360040" cy="84239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eft Brace 48"/>
          <p:cNvSpPr/>
          <p:nvPr/>
        </p:nvSpPr>
        <p:spPr>
          <a:xfrm rot="5400000">
            <a:off x="6850593" y="4988024"/>
            <a:ext cx="360040" cy="84239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419362" y="4869160"/>
            <a:ext cx="1198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Buoyancy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694811" y="4869160"/>
            <a:ext cx="68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rag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3202828" y="4797152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227674" y="4869160"/>
            <a:ext cx="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632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Plume rise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7032" y="6265118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Slide Number Placeholder 7"/>
          <p:cNvSpPr txBox="1">
            <a:spLocks/>
          </p:cNvSpPr>
          <p:nvPr/>
        </p:nvSpPr>
        <p:spPr>
          <a:xfrm>
            <a:off x="7099300" y="6248400"/>
            <a:ext cx="2063750" cy="45720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defRPr/>
            </a:pPr>
            <a:fld id="{26257C55-1887-B341-BED3-32FB465AEDB4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95536" y="1557338"/>
            <a:ext cx="8424862" cy="45386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sz="1800" dirty="0" smtClean="0"/>
              <a:t>The “equivalent mass” for temperature difference and momentum is computed for each particle following the method proposed by Chock and Winkler (1994):</a:t>
            </a:r>
          </a:p>
        </p:txBody>
      </p:sp>
      <p:graphicFrame>
        <p:nvGraphicFramePr>
          <p:cNvPr id="17" name="Object 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168900" y="2636838"/>
          <a:ext cx="3357563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3" imgW="1497950" imgH="444307" progId="Equation.3">
                  <p:embed/>
                </p:oleObj>
              </mc:Choice>
              <mc:Fallback>
                <p:oleObj name="Equation" r:id="rId3" imgW="1497950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8900" y="2636838"/>
                        <a:ext cx="3357563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0" y="31480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1065213" y="2708275"/>
          <a:ext cx="338455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Equation" r:id="rId5" imgW="1651000" imgH="457200" progId="Equation.3">
                  <p:embed/>
                </p:oleObj>
              </mc:Choice>
              <mc:Fallback>
                <p:oleObj name="Equation" r:id="rId5" imgW="1651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2708275"/>
                        <a:ext cx="3384550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3800475" y="4365625"/>
            <a:ext cx="1152525" cy="936625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Wireframe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Oval 11"/>
          <p:cNvSpPr>
            <a:spLocks noChangeArrowheads="1"/>
          </p:cNvSpPr>
          <p:nvPr/>
        </p:nvSpPr>
        <p:spPr bwMode="auto">
          <a:xfrm>
            <a:off x="2505075" y="5516563"/>
            <a:ext cx="71438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Oval 12"/>
          <p:cNvSpPr>
            <a:spLocks noChangeArrowheads="1"/>
          </p:cNvSpPr>
          <p:nvPr/>
        </p:nvSpPr>
        <p:spPr bwMode="auto">
          <a:xfrm>
            <a:off x="2432050" y="5948363"/>
            <a:ext cx="71438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2936875" y="5948363"/>
            <a:ext cx="71438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4" name="Oval 14"/>
          <p:cNvSpPr>
            <a:spLocks noChangeArrowheads="1"/>
          </p:cNvSpPr>
          <p:nvPr/>
        </p:nvSpPr>
        <p:spPr bwMode="auto">
          <a:xfrm>
            <a:off x="2936875" y="5588000"/>
            <a:ext cx="71438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2720975" y="5732463"/>
            <a:ext cx="71438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2216150" y="5445125"/>
            <a:ext cx="1152525" cy="936625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Wireframe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7" name="Line 17"/>
          <p:cNvSpPr>
            <a:spLocks noChangeShapeType="1"/>
          </p:cNvSpPr>
          <p:nvPr/>
        </p:nvSpPr>
        <p:spPr bwMode="auto">
          <a:xfrm flipV="1">
            <a:off x="3008313" y="4797425"/>
            <a:ext cx="1368425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8" name="Oval 18"/>
          <p:cNvSpPr>
            <a:spLocks noChangeArrowheads="1"/>
          </p:cNvSpPr>
          <p:nvPr/>
        </p:nvSpPr>
        <p:spPr bwMode="auto">
          <a:xfrm>
            <a:off x="4376738" y="4797425"/>
            <a:ext cx="71437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4160838" y="4581525"/>
            <a:ext cx="71437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V="1">
            <a:off x="3081338" y="4652963"/>
            <a:ext cx="1079500" cy="936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>
            <a:off x="3008313" y="6021388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" name="Line 22"/>
          <p:cNvSpPr>
            <a:spLocks noChangeShapeType="1"/>
          </p:cNvSpPr>
          <p:nvPr/>
        </p:nvSpPr>
        <p:spPr bwMode="auto">
          <a:xfrm>
            <a:off x="4376738" y="4868863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" name="AutoShape 23"/>
          <p:cNvSpPr>
            <a:spLocks/>
          </p:cNvSpPr>
          <p:nvPr/>
        </p:nvSpPr>
        <p:spPr bwMode="auto">
          <a:xfrm>
            <a:off x="4521200" y="5013325"/>
            <a:ext cx="360363" cy="914400"/>
          </a:xfrm>
          <a:prstGeom prst="rightBrace">
            <a:avLst>
              <a:gd name="adj1" fmla="val 21145"/>
              <a:gd name="adj2" fmla="val 47222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36" name="Object 2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313363" y="5175250"/>
          <a:ext cx="24161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7" imgW="977900" imgH="241300" progId="Equation.3">
                  <p:embed/>
                </p:oleObj>
              </mc:Choice>
              <mc:Fallback>
                <p:oleObj name="Equation" r:id="rId7" imgW="977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63" y="5175250"/>
                        <a:ext cx="2416175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30"/>
          <p:cNvSpPr txBox="1">
            <a:spLocks noChangeArrowheads="1"/>
          </p:cNvSpPr>
          <p:nvPr/>
        </p:nvSpPr>
        <p:spPr bwMode="auto">
          <a:xfrm>
            <a:off x="273050" y="4365625"/>
            <a:ext cx="295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0000"/>
                </a:solidFill>
                <a:cs typeface="+mn-cs"/>
              </a:rPr>
              <a:t>Eulerian</a:t>
            </a:r>
            <a:r>
              <a:rPr lang="en-US" sz="1800">
                <a:cs typeface="+mn-cs"/>
              </a:rPr>
              <a:t>, cell momentum and temperature computation</a:t>
            </a:r>
          </a:p>
        </p:txBody>
      </p:sp>
      <p:sp>
        <p:nvSpPr>
          <p:cNvPr id="39" name="Line 32"/>
          <p:cNvSpPr>
            <a:spLocks noChangeShapeType="1"/>
          </p:cNvSpPr>
          <p:nvPr/>
        </p:nvSpPr>
        <p:spPr bwMode="auto">
          <a:xfrm flipH="1" flipV="1">
            <a:off x="1857375" y="5084763"/>
            <a:ext cx="2873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" name="Text Box 33"/>
          <p:cNvSpPr txBox="1">
            <a:spLocks noChangeArrowheads="1"/>
          </p:cNvSpPr>
          <p:nvPr/>
        </p:nvSpPr>
        <p:spPr bwMode="auto">
          <a:xfrm>
            <a:off x="5457825" y="4437063"/>
            <a:ext cx="323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0000"/>
                </a:solidFill>
                <a:cs typeface="+mn-cs"/>
              </a:rPr>
              <a:t>Lagrangian</a:t>
            </a:r>
            <a:r>
              <a:rPr lang="en-US" sz="1800">
                <a:cs typeface="+mn-cs"/>
              </a:rPr>
              <a:t> particle displacement</a:t>
            </a:r>
          </a:p>
        </p:txBody>
      </p:sp>
    </p:spTree>
    <p:extLst>
      <p:ext uri="{BB962C8B-B14F-4D97-AF65-F5344CB8AC3E}">
        <p14:creationId xmlns:p14="http://schemas.microsoft.com/office/powerpoint/2010/main" val="425305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ater tank experiment</a:t>
            </a:r>
            <a:br>
              <a:rPr lang="en-US" dirty="0" smtClean="0"/>
            </a:br>
            <a:r>
              <a:rPr lang="en-US" dirty="0" smtClean="0"/>
              <a:t>(Weil, 2002)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5064" y="6245225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vertical_section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5"/>
          <a:stretch/>
        </p:blipFill>
        <p:spPr>
          <a:xfrm>
            <a:off x="395536" y="3221320"/>
            <a:ext cx="6877624" cy="33149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99592" y="1916832"/>
            <a:ext cx="6912768" cy="2513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600" dirty="0">
                <a:latin typeface="+mn-lt"/>
                <a:cs typeface="+mn-cs"/>
              </a:rPr>
              <a:t>A buoyant plume is emitted from an elevated source in a boundary layer with a strong inversion at the top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>
                <a:latin typeface="+mn-lt"/>
                <a:cs typeface="+mn-cs"/>
              </a:rPr>
              <a:t>Dimensions of the tank </a:t>
            </a:r>
            <a:r>
              <a:rPr lang="en-US" sz="1600" dirty="0">
                <a:latin typeface="+mn-lt"/>
                <a:cs typeface="+mn-cs"/>
              </a:rPr>
              <a:t>have been </a:t>
            </a:r>
            <a:r>
              <a:rPr lang="en-US" sz="1600" dirty="0" smtClean="0">
                <a:latin typeface="+mn-lt"/>
                <a:cs typeface="+mn-cs"/>
              </a:rPr>
              <a:t>scaled conserving </a:t>
            </a:r>
            <a:r>
              <a:rPr lang="en-US" sz="1600" dirty="0">
                <a:latin typeface="+mn-lt"/>
                <a:cs typeface="+mn-cs"/>
              </a:rPr>
              <a:t>the </a:t>
            </a:r>
            <a:r>
              <a:rPr lang="en-US" sz="1600" dirty="0" smtClean="0">
                <a:latin typeface="+mn-lt"/>
                <a:cs typeface="+mn-cs"/>
              </a:rPr>
              <a:t>Froude number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>
                <a:latin typeface="+mn-lt"/>
                <a:cs typeface="+mn-cs"/>
              </a:rPr>
              <a:t>4 experiments with different emissions temperatures T= 303 </a:t>
            </a:r>
            <a:r>
              <a:rPr lang="en-US" sz="1600" i="1" dirty="0" smtClean="0">
                <a:latin typeface="Times New Roman"/>
                <a:cs typeface="Times New Roman"/>
              </a:rPr>
              <a:t>K</a:t>
            </a:r>
            <a:r>
              <a:rPr lang="en-US" sz="1600" dirty="0" smtClean="0">
                <a:latin typeface="+mn-lt"/>
                <a:cs typeface="+mn-cs"/>
              </a:rPr>
              <a:t>, 327 </a:t>
            </a:r>
            <a:r>
              <a:rPr lang="en-US" sz="1600" i="1" dirty="0">
                <a:latin typeface="Times New Roman"/>
                <a:cs typeface="Times New Roman"/>
              </a:rPr>
              <a:t>K</a:t>
            </a:r>
            <a:r>
              <a:rPr lang="en-US" sz="1600" dirty="0" smtClean="0">
                <a:latin typeface="+mn-lt"/>
                <a:cs typeface="+mn-cs"/>
              </a:rPr>
              <a:t>, 355 </a:t>
            </a:r>
            <a:r>
              <a:rPr lang="en-US" sz="1600" i="1" dirty="0">
                <a:latin typeface="Times New Roman"/>
                <a:cs typeface="Times New Roman"/>
              </a:rPr>
              <a:t>K</a:t>
            </a:r>
            <a:r>
              <a:rPr lang="en-US" sz="1600" dirty="0" smtClean="0">
                <a:latin typeface="+mn-lt"/>
                <a:cs typeface="+mn-cs"/>
              </a:rPr>
              <a:t>, 429 </a:t>
            </a:r>
            <a:r>
              <a:rPr lang="en-US" sz="1600" i="1" dirty="0">
                <a:latin typeface="Times New Roman"/>
                <a:cs typeface="Times New Roman"/>
              </a:rPr>
              <a:t>K</a:t>
            </a:r>
            <a:r>
              <a:rPr lang="en-US" sz="1600" dirty="0" smtClean="0">
                <a:latin typeface="+mn-lt"/>
                <a:cs typeface="+mn-cs"/>
              </a:rPr>
              <a:t> and exit velocity of 19.8 m/s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>
                <a:latin typeface="+mn-lt"/>
                <a:cs typeface="+mn-cs"/>
              </a:rPr>
              <a:t>Ambient temperature </a:t>
            </a:r>
            <a:r>
              <a:rPr lang="en-US" sz="1600" i="1" dirty="0" smtClean="0">
                <a:latin typeface="Times New Roman"/>
                <a:cs typeface="Times New Roman"/>
              </a:rPr>
              <a:t>T</a:t>
            </a:r>
            <a:r>
              <a:rPr lang="en-US" sz="1600" i="1" baseline="-25000" dirty="0" smtClean="0">
                <a:latin typeface="Times New Roman"/>
                <a:cs typeface="Times New Roman"/>
              </a:rPr>
              <a:t>a</a:t>
            </a:r>
            <a:r>
              <a:rPr lang="en-US" sz="1600" dirty="0" smtClean="0">
                <a:latin typeface="+mn-lt"/>
                <a:cs typeface="+mn-cs"/>
              </a:rPr>
              <a:t>= 303 K, </a:t>
            </a:r>
            <a:r>
              <a:rPr lang="en-US" sz="1600" i="1" dirty="0" smtClean="0">
                <a:latin typeface="Times New Roman"/>
                <a:cs typeface="Times New Roman"/>
              </a:rPr>
              <a:t>w*</a:t>
            </a:r>
            <a:r>
              <a:rPr lang="en-US" sz="1600" dirty="0" smtClean="0">
                <a:latin typeface="+mn-lt"/>
                <a:cs typeface="+mn-cs"/>
              </a:rPr>
              <a:t>=1.48 m/s</a:t>
            </a:r>
          </a:p>
          <a:p>
            <a:endParaRPr lang="en-US" sz="1600" dirty="0" smtClean="0">
              <a:latin typeface="+mn-lt"/>
              <a:cs typeface="+mn-cs"/>
            </a:endParaRPr>
          </a:p>
          <a:p>
            <a:endParaRPr lang="en-US" sz="1600" dirty="0">
              <a:latin typeface="+mn-lt"/>
              <a:cs typeface="+mn-cs"/>
            </a:endParaRPr>
          </a:p>
          <a:p>
            <a:r>
              <a:rPr lang="en-US" sz="2000" baseline="30000" dirty="0" smtClean="0"/>
              <a:t> 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308304" y="6101639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7308304" y="3581359"/>
            <a:ext cx="8384" cy="25286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99592" y="4733487"/>
            <a:ext cx="5904656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3437232"/>
              </p:ext>
            </p:extLst>
          </p:nvPr>
        </p:nvGraphicFramePr>
        <p:xfrm>
          <a:off x="8244408" y="6173647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Equation" r:id="rId4" imgW="127000" imgH="177800" progId="Equation.3">
                  <p:embed/>
                </p:oleObj>
              </mc:Choice>
              <mc:Fallback>
                <p:oleObj name="Equation" r:id="rId4" imgW="127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44408" y="6173647"/>
                        <a:ext cx="127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Connector 18"/>
          <p:cNvCxnSpPr/>
          <p:nvPr/>
        </p:nvCxnSpPr>
        <p:spPr>
          <a:xfrm flipV="1">
            <a:off x="7812360" y="4733487"/>
            <a:ext cx="0" cy="1368152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812360" y="3797383"/>
            <a:ext cx="216024" cy="936104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3530" y="3653367"/>
            <a:ext cx="406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z/</a:t>
            </a:r>
            <a:r>
              <a:rPr lang="en-US" sz="1200" dirty="0" err="1" smtClean="0">
                <a:latin typeface="Times New Roman"/>
                <a:cs typeface="Times New Roman"/>
              </a:rPr>
              <a:t>zi</a:t>
            </a:r>
            <a:endParaRPr lang="en-US" sz="1200" baseline="-25000" dirty="0">
              <a:latin typeface="Times New Roman"/>
              <a:cs typeface="Times New Roman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187624" y="4013407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115616" y="3653367"/>
            <a:ext cx="1202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U </a:t>
            </a:r>
            <a:r>
              <a:rPr lang="en-US" sz="1400" dirty="0" smtClean="0"/>
              <a:t>= 4.14 m/s</a:t>
            </a:r>
            <a:endParaRPr lang="en-US" sz="14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376108"/>
              </p:ext>
            </p:extLst>
          </p:nvPr>
        </p:nvGraphicFramePr>
        <p:xfrm>
          <a:off x="7975600" y="4149080"/>
          <a:ext cx="1168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0" name="Equation" r:id="rId6" imgW="1168400" imgH="203200" progId="Equation.3">
                  <p:embed/>
                </p:oleObj>
              </mc:Choice>
              <mc:Fallback>
                <p:oleObj name="Equation" r:id="rId6" imgW="1168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75600" y="4149080"/>
                        <a:ext cx="1168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984054"/>
              </p:ext>
            </p:extLst>
          </p:nvPr>
        </p:nvGraphicFramePr>
        <p:xfrm>
          <a:off x="3467100" y="6308725"/>
          <a:ext cx="787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1" name="Equation" r:id="rId8" imgW="787400" imgH="444500" progId="Equation.3">
                  <p:embed/>
                </p:oleObj>
              </mc:Choice>
              <mc:Fallback>
                <p:oleObj name="Equation" r:id="rId8" imgW="787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67100" y="6308725"/>
                        <a:ext cx="7874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531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TM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86549"/>
            <a:ext cx="3764280" cy="241871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5064" y="6245225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ITM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112" y="1412776"/>
            <a:ext cx="3764280" cy="2418715"/>
          </a:xfrm>
          <a:prstGeom prst="rect">
            <a:avLst/>
          </a:prstGeom>
        </p:spPr>
      </p:pic>
      <p:pic>
        <p:nvPicPr>
          <p:cNvPr id="6" name="Picture 5" descr="ITM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86549"/>
            <a:ext cx="3764280" cy="24187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27584" y="5661248"/>
            <a:ext cx="6984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+mn-lt"/>
                <a:cs typeface="+mn-cs"/>
              </a:rPr>
              <a:t>The entrapment (E) vs. normalized distance from the emission computed for four different experiments. The circles represent the observations, the dashed lines the new model results and the continuous </a:t>
            </a:r>
            <a:r>
              <a:rPr lang="en-US" sz="1600" dirty="0" smtClean="0">
                <a:latin typeface="+mn-lt"/>
                <a:cs typeface="+mn-cs"/>
              </a:rPr>
              <a:t>lines </a:t>
            </a:r>
            <a:r>
              <a:rPr lang="en-US" sz="1600" dirty="0" err="1" smtClean="0">
                <a:latin typeface="+mn-lt"/>
                <a:cs typeface="+mn-cs"/>
              </a:rPr>
              <a:t>Anfossi</a:t>
            </a:r>
            <a:r>
              <a:rPr lang="en-US" sz="1600" dirty="0" smtClean="0">
                <a:latin typeface="+mn-lt"/>
                <a:cs typeface="+mn-cs"/>
              </a:rPr>
              <a:t> et al. 1993.</a:t>
            </a:r>
            <a:endParaRPr lang="en-US" sz="1600" dirty="0">
              <a:latin typeface="+mn-lt"/>
              <a:cs typeface="+mn-cs"/>
            </a:endParaRPr>
          </a:p>
        </p:txBody>
      </p:sp>
      <p:pic>
        <p:nvPicPr>
          <p:cNvPr id="3" name="Picture 2" descr="ITM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3764280" cy="2418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verification </a:t>
            </a:r>
            <a:br>
              <a:rPr lang="en-US" dirty="0" smtClean="0"/>
            </a:br>
            <a:r>
              <a:rPr lang="en-US" dirty="0" smtClean="0"/>
              <a:t>(Entrapment)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22340" y="191683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T=303 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822740" y="191683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T=327 K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22340" y="378904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T=355 K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876256" y="378904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T=429 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680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zmean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68" y="3573016"/>
            <a:ext cx="2286000" cy="2286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5064" y="6245225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27584" y="5808166"/>
            <a:ext cx="69847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Mean height Z </a:t>
            </a:r>
            <a:r>
              <a:rPr lang="en-US" sz="1600" dirty="0" smtClean="0"/>
              <a:t>normalized </a:t>
            </a:r>
            <a:r>
              <a:rPr lang="en-US" sz="1600" dirty="0"/>
              <a:t>by the inversion height </a:t>
            </a:r>
            <a:r>
              <a:rPr lang="en-US" sz="1600" i="1" dirty="0" err="1">
                <a:latin typeface="Times New Roman"/>
                <a:cs typeface="Times New Roman"/>
              </a:rPr>
              <a:t>zi</a:t>
            </a:r>
            <a:r>
              <a:rPr lang="en-US" sz="1600" i="1" dirty="0">
                <a:latin typeface="Times New Roman"/>
                <a:cs typeface="Times New Roman"/>
              </a:rPr>
              <a:t> </a:t>
            </a:r>
            <a:r>
              <a:rPr lang="en-US" sz="1600" dirty="0"/>
              <a:t>vs. normalized distance from the emission computed for four different </a:t>
            </a:r>
            <a:r>
              <a:rPr lang="en-US" sz="1600" dirty="0" smtClean="0"/>
              <a:t>experiments </a:t>
            </a:r>
            <a:endParaRPr lang="en-US" sz="1600" dirty="0">
              <a:effectLst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59832" y="385175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T=355 K</a:t>
            </a:r>
            <a:endParaRPr lang="en-US" dirty="0"/>
          </a:p>
        </p:txBody>
      </p:sp>
      <p:pic>
        <p:nvPicPr>
          <p:cNvPr id="7" name="Picture 6" descr="zmea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56792"/>
            <a:ext cx="2286000" cy="2286000"/>
          </a:xfrm>
          <a:prstGeom prst="rect">
            <a:avLst/>
          </a:prstGeom>
        </p:spPr>
      </p:pic>
      <p:pic>
        <p:nvPicPr>
          <p:cNvPr id="11" name="Picture 10" descr="zmean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64" y="3573016"/>
            <a:ext cx="2286000" cy="2286000"/>
          </a:xfrm>
          <a:prstGeom prst="rect">
            <a:avLst/>
          </a:prstGeom>
        </p:spPr>
      </p:pic>
      <p:pic>
        <p:nvPicPr>
          <p:cNvPr id="8" name="Picture 7" descr="zmea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2286000" cy="228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59832" y="191683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T=303 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197954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T=327 K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796136" y="471585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T=429 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verification </a:t>
            </a:r>
            <a:br>
              <a:rPr lang="en-US" dirty="0" smtClean="0"/>
            </a:br>
            <a:r>
              <a:rPr lang="en-US" dirty="0" smtClean="0"/>
              <a:t>(Z mean)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1653492" y="2454708"/>
            <a:ext cx="571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z/</a:t>
            </a:r>
            <a:r>
              <a:rPr lang="en-US" i="1" dirty="0" err="1" smtClean="0">
                <a:latin typeface="Times New Roman"/>
                <a:cs typeface="Times New Roman"/>
              </a:rPr>
              <a:t>zi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662784" y="4321992"/>
            <a:ext cx="571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z/</a:t>
            </a:r>
            <a:r>
              <a:rPr lang="en-US" i="1" dirty="0" err="1" smtClean="0">
                <a:latin typeface="Times New Roman"/>
                <a:cs typeface="Times New Roman"/>
              </a:rPr>
              <a:t>zi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4317788" y="2449784"/>
            <a:ext cx="571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z/</a:t>
            </a:r>
            <a:r>
              <a:rPr lang="en-US" i="1" dirty="0" err="1" smtClean="0">
                <a:latin typeface="Times New Roman"/>
                <a:cs typeface="Times New Roman"/>
              </a:rPr>
              <a:t>zi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317788" y="4474392"/>
            <a:ext cx="5711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z/</a:t>
            </a:r>
            <a:r>
              <a:rPr lang="en-US" i="1" dirty="0" err="1" smtClean="0">
                <a:latin typeface="Times New Roman"/>
                <a:cs typeface="Times New Roman"/>
              </a:rPr>
              <a:t>zi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5135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gz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232" y="1503040"/>
            <a:ext cx="2286000" cy="2286000"/>
          </a:xfrm>
          <a:prstGeom prst="rect">
            <a:avLst/>
          </a:prstGeom>
        </p:spPr>
      </p:pic>
      <p:pic>
        <p:nvPicPr>
          <p:cNvPr id="5" name="Picture 4" descr="sigz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64" y="1484784"/>
            <a:ext cx="2286000" cy="2286000"/>
          </a:xfrm>
          <a:prstGeom prst="rect">
            <a:avLst/>
          </a:prstGeom>
        </p:spPr>
      </p:pic>
      <p:pic>
        <p:nvPicPr>
          <p:cNvPr id="6" name="Picture 5" descr="sigz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976" y="3645024"/>
            <a:ext cx="2286000" cy="2286000"/>
          </a:xfrm>
          <a:prstGeom prst="rect">
            <a:avLst/>
          </a:prstGeom>
        </p:spPr>
      </p:pic>
      <p:pic>
        <p:nvPicPr>
          <p:cNvPr id="10" name="Picture 9" descr="sigz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64" y="3663280"/>
            <a:ext cx="2286000" cy="2286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5064" y="6245225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27584" y="5808166"/>
            <a:ext cx="69847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σ</a:t>
            </a:r>
            <a:r>
              <a:rPr lang="en-US" sz="1600" baseline="-25000" dirty="0" err="1"/>
              <a:t>z</a:t>
            </a:r>
            <a:r>
              <a:rPr lang="en-US" sz="1600" dirty="0"/>
              <a:t> </a:t>
            </a:r>
            <a:r>
              <a:rPr lang="en-US" sz="1600" dirty="0" smtClean="0"/>
              <a:t>normalized </a:t>
            </a:r>
            <a:r>
              <a:rPr lang="en-US" sz="1600" dirty="0"/>
              <a:t>by </a:t>
            </a:r>
            <a:r>
              <a:rPr lang="en-US" sz="1600" i="1" dirty="0" err="1">
                <a:latin typeface="Times New Roman"/>
                <a:cs typeface="Times New Roman"/>
              </a:rPr>
              <a:t>zi</a:t>
            </a:r>
            <a:r>
              <a:rPr lang="en-US" sz="1600" dirty="0"/>
              <a:t> vs. normalized distance from the emission computed for four different experiments </a:t>
            </a:r>
            <a:endParaRPr lang="en-US" sz="1600" dirty="0">
              <a:effectLst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70428" y="471585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T=355 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22340" y="177281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T=303 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177281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T=327 K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796136" y="471585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T=429 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verification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z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1818324" y="2438261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/>
              <a:t>σ</a:t>
            </a:r>
            <a:r>
              <a:rPr lang="en-US" baseline="-25000" dirty="0" err="1"/>
              <a:t>z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16200000">
            <a:off x="1809031" y="4554463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/>
              <a:t>σ</a:t>
            </a:r>
            <a:r>
              <a:rPr lang="en-US" baseline="-25000" dirty="0" err="1"/>
              <a:t>z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16200000">
            <a:off x="4401319" y="2438261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/>
              <a:t>σ</a:t>
            </a:r>
            <a:r>
              <a:rPr lang="en-US" baseline="-25000" dirty="0" err="1"/>
              <a:t>z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16200000">
            <a:off x="4410612" y="4554463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/>
              <a:t>σ</a:t>
            </a:r>
            <a:r>
              <a:rPr lang="en-US" baseline="-25000" dirty="0" err="1"/>
              <a:t>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79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gy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574" y="1535832"/>
            <a:ext cx="2286000" cy="2286000"/>
          </a:xfrm>
          <a:prstGeom prst="rect">
            <a:avLst/>
          </a:prstGeom>
        </p:spPr>
      </p:pic>
      <p:pic>
        <p:nvPicPr>
          <p:cNvPr id="8" name="Picture 7" descr="sigy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96" y="1575048"/>
            <a:ext cx="2286000" cy="2286000"/>
          </a:xfrm>
          <a:prstGeom prst="rect">
            <a:avLst/>
          </a:prstGeom>
        </p:spPr>
      </p:pic>
      <p:pic>
        <p:nvPicPr>
          <p:cNvPr id="9" name="Picture 8" descr="sigy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24" y="3663280"/>
            <a:ext cx="2286000" cy="2286000"/>
          </a:xfrm>
          <a:prstGeom prst="rect">
            <a:avLst/>
          </a:prstGeom>
        </p:spPr>
      </p:pic>
      <p:pic>
        <p:nvPicPr>
          <p:cNvPr id="11" name="Picture 10" descr="sigy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96" y="3663280"/>
            <a:ext cx="2286000" cy="2286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5064" y="6245225"/>
            <a:ext cx="2133600" cy="476250"/>
          </a:xfrm>
        </p:spPr>
        <p:txBody>
          <a:bodyPr/>
          <a:lstStyle/>
          <a:p>
            <a:fld id="{E6FB3965-A7D3-EE4B-995A-61C9C873F61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27584" y="5808166"/>
            <a:ext cx="69847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/>
              <a:t>y</a:t>
            </a:r>
            <a:r>
              <a:rPr lang="en-US" sz="1600" dirty="0" smtClean="0"/>
              <a:t> normalized </a:t>
            </a:r>
            <a:r>
              <a:rPr lang="en-US" sz="1600" dirty="0"/>
              <a:t>by </a:t>
            </a:r>
            <a:r>
              <a:rPr lang="en-US" sz="1600" i="1" dirty="0" err="1">
                <a:latin typeface="Times New Roman"/>
                <a:cs typeface="Times New Roman"/>
              </a:rPr>
              <a:t>zi</a:t>
            </a:r>
            <a:r>
              <a:rPr lang="en-US" sz="1600" dirty="0"/>
              <a:t> vs. normalized distance from the emission computed for four different experiments </a:t>
            </a:r>
            <a:endParaRPr lang="en-US" sz="1600" dirty="0">
              <a:effectLst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8460" y="478786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T=355 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22340" y="177281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T=303 K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177281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T=327 K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796136" y="4715852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T=429 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verification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σ</a:t>
            </a:r>
            <a:r>
              <a:rPr lang="en-US" baseline="-25000" dirty="0" err="1"/>
              <a:t>y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16200000">
            <a:off x="2241079" y="2438261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 smtClean="0"/>
              <a:t>σ</a:t>
            </a:r>
            <a:r>
              <a:rPr lang="en-US" baseline="-25000" dirty="0" err="1" smtClean="0"/>
              <a:t>y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rot="16200000">
            <a:off x="4689351" y="2438261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 smtClean="0"/>
              <a:t>σ</a:t>
            </a:r>
            <a:r>
              <a:rPr lang="en-US" baseline="-25000" dirty="0" err="1" smtClean="0"/>
              <a:t>y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16200000">
            <a:off x="2241079" y="4454485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 smtClean="0"/>
              <a:t>σ</a:t>
            </a:r>
            <a:r>
              <a:rPr lang="en-US" baseline="-25000" dirty="0" err="1" smtClean="0"/>
              <a:t>y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16200000">
            <a:off x="4689351" y="4482455"/>
            <a:ext cx="40407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 smtClean="0"/>
              <a:t>σ</a:t>
            </a:r>
            <a:r>
              <a:rPr lang="en-US" baseline="-25000" dirty="0" err="1" smtClean="0"/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251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charset="0"/>
                <a:cs typeface="Arial" charset="0"/>
              </a:rPr>
              <a:t>Conclusions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 new plume rise model shows satisfactory results when compared to observed data</a:t>
            </a:r>
          </a:p>
          <a:p>
            <a:r>
              <a:rPr lang="en-US" sz="2000" dirty="0"/>
              <a:t>Few observed discrepancies (e.g., over estimation of the mean plume height) are likely due to a poor representation of the drag in the water tank </a:t>
            </a:r>
            <a:endParaRPr lang="en-US" sz="2000" dirty="0" smtClean="0"/>
          </a:p>
          <a:p>
            <a:r>
              <a:rPr lang="en-US" sz="2000" dirty="0" smtClean="0"/>
              <a:t>The new model is more reliable in simulating the entrapment than the analytical model based on Briggs (1975) </a:t>
            </a:r>
          </a:p>
          <a:p>
            <a:r>
              <a:rPr lang="en-US" sz="2000" dirty="0" smtClean="0"/>
              <a:t>A generalized version of </a:t>
            </a:r>
            <a:r>
              <a:rPr lang="en-US" sz="2000" dirty="0"/>
              <a:t>this plume rise model </a:t>
            </a:r>
            <a:r>
              <a:rPr lang="en-US" sz="2000" dirty="0" smtClean="0"/>
              <a:t>able to treat also dense gas releases has been proposed by Kaplan (2015)</a:t>
            </a:r>
            <a:endParaRPr lang="en-US" sz="2800" dirty="0" smtClean="0"/>
          </a:p>
          <a:p>
            <a:pPr marL="0" indent="0">
              <a:buNone/>
            </a:pPr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FB3965-A7D3-EE4B-995A-61C9C873F617}" type="slidenum">
              <a:rPr lang="en-US" smtClean="0"/>
              <a:pPr algn="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1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“Old “ Plume rise method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FB3965-A7D3-EE4B-995A-61C9C873F617}" type="slidenum">
              <a:rPr lang="en-US" smtClean="0"/>
              <a:pPr algn="r"/>
              <a:t>13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7544" y="1557338"/>
            <a:ext cx="8569325" cy="45386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it-IT" sz="1800" dirty="0" smtClean="0">
                <a:solidFill>
                  <a:srgbClr val="000000"/>
                </a:solidFill>
              </a:rPr>
              <a:t>To </a:t>
            </a:r>
            <a:r>
              <a:rPr lang="it-IT" sz="1800" dirty="0" err="1" smtClean="0">
                <a:solidFill>
                  <a:srgbClr val="000000"/>
                </a:solidFill>
              </a:rPr>
              <a:t>each</a:t>
            </a:r>
            <a:r>
              <a:rPr lang="it-IT" sz="1800" dirty="0" smtClean="0">
                <a:solidFill>
                  <a:srgbClr val="000000"/>
                </a:solidFill>
              </a:rPr>
              <a:t> i-</a:t>
            </a:r>
            <a:r>
              <a:rPr lang="it-IT" sz="1800" dirty="0" err="1" smtClean="0">
                <a:solidFill>
                  <a:srgbClr val="000000"/>
                </a:solidFill>
              </a:rPr>
              <a:t>th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particle</a:t>
            </a:r>
            <a:r>
              <a:rPr lang="it-IT" sz="1800" dirty="0" smtClean="0">
                <a:solidFill>
                  <a:srgbClr val="000000"/>
                </a:solidFill>
              </a:rPr>
              <a:t> a </a:t>
            </a:r>
            <a:r>
              <a:rPr lang="it-IT" sz="1800" u="sng" dirty="0" err="1" smtClean="0">
                <a:solidFill>
                  <a:srgbClr val="000000"/>
                </a:solidFill>
              </a:rPr>
              <a:t>normally</a:t>
            </a:r>
            <a:r>
              <a:rPr lang="it-IT" sz="1800" u="sng" dirty="0" smtClean="0">
                <a:solidFill>
                  <a:srgbClr val="000000"/>
                </a:solidFill>
              </a:rPr>
              <a:t> </a:t>
            </a:r>
            <a:r>
              <a:rPr lang="it-IT" sz="1800" u="sng" dirty="0" err="1" smtClean="0">
                <a:solidFill>
                  <a:srgbClr val="000000"/>
                </a:solidFill>
              </a:rPr>
              <a:t>distributed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buoyancy</a:t>
            </a:r>
            <a:r>
              <a:rPr lang="it-IT" sz="1800" dirty="0" smtClean="0">
                <a:solidFill>
                  <a:srgbClr val="000000"/>
                </a:solidFill>
              </a:rPr>
              <a:t>    </a:t>
            </a:r>
            <a:r>
              <a:rPr lang="it-IT" sz="1800" dirty="0" err="1" smtClean="0">
                <a:solidFill>
                  <a:srgbClr val="000000"/>
                </a:solidFill>
              </a:rPr>
              <a:t>flux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is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assigned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at</a:t>
            </a:r>
            <a:r>
              <a:rPr lang="it-IT" sz="1800" dirty="0" smtClean="0">
                <a:solidFill>
                  <a:srgbClr val="000000"/>
                </a:solidFill>
              </a:rPr>
              <a:t> the </a:t>
            </a:r>
            <a:r>
              <a:rPr lang="it-IT" sz="1800" dirty="0" err="1" smtClean="0">
                <a:solidFill>
                  <a:srgbClr val="000000"/>
                </a:solidFill>
              </a:rPr>
              <a:t>stack</a:t>
            </a:r>
            <a:r>
              <a:rPr lang="it-IT" sz="1800" dirty="0" smtClean="0">
                <a:solidFill>
                  <a:srgbClr val="000000"/>
                </a:solidFill>
              </a:rPr>
              <a:t> exit, fixing the </a:t>
            </a:r>
            <a:r>
              <a:rPr lang="it-IT" sz="1800" dirty="0" err="1" smtClean="0">
                <a:solidFill>
                  <a:srgbClr val="000000"/>
                </a:solidFill>
              </a:rPr>
              <a:t>mean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value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equal</a:t>
            </a:r>
            <a:r>
              <a:rPr lang="it-IT" sz="1800" dirty="0" smtClean="0">
                <a:solidFill>
                  <a:srgbClr val="000000"/>
                </a:solidFill>
              </a:rPr>
              <a:t> to the </a:t>
            </a:r>
            <a:r>
              <a:rPr lang="it-IT" sz="1800" dirty="0" err="1" smtClean="0">
                <a:solidFill>
                  <a:srgbClr val="000000"/>
                </a:solidFill>
              </a:rPr>
              <a:t>mean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buoyancy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flux</a:t>
            </a:r>
            <a:r>
              <a:rPr lang="it-IT" sz="1800" dirty="0" smtClean="0">
                <a:solidFill>
                  <a:srgbClr val="000000"/>
                </a:solidFill>
              </a:rPr>
              <a:t>       and the standard </a:t>
            </a:r>
            <a:r>
              <a:rPr lang="it-IT" sz="1800" dirty="0" err="1" smtClean="0">
                <a:solidFill>
                  <a:srgbClr val="000000"/>
                </a:solidFill>
              </a:rPr>
              <a:t>deviation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equal</a:t>
            </a:r>
            <a:r>
              <a:rPr lang="it-IT" sz="1800" dirty="0" smtClean="0">
                <a:solidFill>
                  <a:srgbClr val="000000"/>
                </a:solidFill>
              </a:rPr>
              <a:t> to </a:t>
            </a:r>
          </a:p>
          <a:p>
            <a:pPr>
              <a:defRPr/>
            </a:pPr>
            <a:endParaRPr lang="it-IT" sz="1800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Plume centerline grows according to a plume rise formula describing both the transitional and final phases and different stability conditions (</a:t>
            </a:r>
            <a:r>
              <a:rPr lang="en-US" sz="1800" dirty="0" err="1" smtClean="0">
                <a:solidFill>
                  <a:srgbClr val="000000"/>
                </a:solidFill>
              </a:rPr>
              <a:t>Anfossi</a:t>
            </a:r>
            <a:r>
              <a:rPr lang="en-US" sz="1800" dirty="0" smtClean="0">
                <a:solidFill>
                  <a:srgbClr val="000000"/>
                </a:solidFill>
              </a:rPr>
              <a:t>, 1985; </a:t>
            </a:r>
            <a:r>
              <a:rPr lang="en-US" sz="1800" dirty="0" err="1" smtClean="0">
                <a:solidFill>
                  <a:srgbClr val="000000"/>
                </a:solidFill>
              </a:rPr>
              <a:t>Anfossi</a:t>
            </a:r>
            <a:r>
              <a:rPr lang="en-US" sz="1800" dirty="0" smtClean="0">
                <a:solidFill>
                  <a:srgbClr val="000000"/>
                </a:solidFill>
              </a:rPr>
              <a:t> et al., 1993):</a:t>
            </a:r>
            <a:r>
              <a:rPr lang="en-US" sz="2800" dirty="0" smtClean="0"/>
              <a:t> </a:t>
            </a:r>
          </a:p>
          <a:p>
            <a:pPr>
              <a:defRPr/>
            </a:pPr>
            <a:endParaRPr lang="en-US" sz="2800" dirty="0" smtClean="0"/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482578"/>
              </p:ext>
            </p:extLst>
          </p:nvPr>
        </p:nvGraphicFramePr>
        <p:xfrm>
          <a:off x="2339752" y="3990578"/>
          <a:ext cx="41052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8" name="Equation" r:id="rId4" imgW="1853396" imgH="266584" progId="Equation.3">
                  <p:embed/>
                </p:oleObj>
              </mc:Choice>
              <mc:Fallback>
                <p:oleObj name="Equation" r:id="rId4" imgW="1853396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990578"/>
                        <a:ext cx="41052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260469"/>
              </p:ext>
            </p:extLst>
          </p:nvPr>
        </p:nvGraphicFramePr>
        <p:xfrm>
          <a:off x="3707904" y="2132856"/>
          <a:ext cx="431800" cy="293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9" name="Equation" r:id="rId6" imgW="317087" imgH="215619" progId="Equation.3">
                  <p:embed/>
                </p:oleObj>
              </mc:Choice>
              <mc:Fallback>
                <p:oleObj name="Equation" r:id="rId6" imgW="317087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2132856"/>
                        <a:ext cx="431800" cy="2938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812133"/>
              </p:ext>
            </p:extLst>
          </p:nvPr>
        </p:nvGraphicFramePr>
        <p:xfrm>
          <a:off x="7524328" y="1844824"/>
          <a:ext cx="3333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0" name="Equation" r:id="rId8" imgW="203024" imgH="215713" progId="Equation.3">
                  <p:embed/>
                </p:oleObj>
              </mc:Choice>
              <mc:Fallback>
                <p:oleObj name="Equation" r:id="rId8" imgW="203024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328" y="1844824"/>
                        <a:ext cx="3333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425486"/>
              </p:ext>
            </p:extLst>
          </p:nvPr>
        </p:nvGraphicFramePr>
        <p:xfrm>
          <a:off x="6156176" y="1556792"/>
          <a:ext cx="306555" cy="351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1" name="Equation" r:id="rId10" imgW="190335" imgH="215713" progId="Equation.3">
                  <p:embed/>
                </p:oleObj>
              </mc:Choice>
              <mc:Fallback>
                <p:oleObj name="Equation" r:id="rId10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1556792"/>
                        <a:ext cx="306555" cy="351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4"/>
          <p:cNvGraphicFramePr>
            <a:graphicFrameLocks noChangeAspect="1"/>
          </p:cNvGraphicFramePr>
          <p:nvPr/>
        </p:nvGraphicFramePr>
        <p:xfrm>
          <a:off x="2268538" y="4824413"/>
          <a:ext cx="1801812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2" name="Equation" r:id="rId12" imgW="749300" imgH="190500" progId="Equation.3">
                  <p:embed/>
                </p:oleObj>
              </mc:Choice>
              <mc:Fallback>
                <p:oleObj name="Equation" r:id="rId12" imgW="7493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4824413"/>
                        <a:ext cx="1801812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5"/>
          <p:cNvGraphicFramePr>
            <a:graphicFrameLocks noChangeAspect="1"/>
          </p:cNvGraphicFramePr>
          <p:nvPr/>
        </p:nvGraphicFramePr>
        <p:xfrm>
          <a:off x="2216150" y="5734050"/>
          <a:ext cx="46116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3" name="Equation" r:id="rId14" imgW="1917700" imgH="190500" progId="Equation.3">
                  <p:embed/>
                </p:oleObj>
              </mc:Choice>
              <mc:Fallback>
                <p:oleObj name="Equation" r:id="rId14" imgW="19177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150" y="5734050"/>
                        <a:ext cx="4611688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381000" y="4800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t-IT">
                <a:cs typeface="+mn-cs"/>
              </a:rPr>
              <a:t>thus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81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t-IT">
                <a:cs typeface="+mn-cs"/>
              </a:rPr>
              <a:t>and</a:t>
            </a:r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1066800" y="5867400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17" name="AutoShape 19"/>
          <p:cNvSpPr>
            <a:spLocks noChangeArrowheads="1"/>
          </p:cNvSpPr>
          <p:nvPr/>
        </p:nvSpPr>
        <p:spPr bwMode="auto">
          <a:xfrm>
            <a:off x="1143000" y="4953000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n-cs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6032500" y="5546725"/>
            <a:ext cx="838200" cy="7620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5097463" y="5546725"/>
            <a:ext cx="838200" cy="762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4876800" y="62484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t-IT" sz="1800" b="1">
                <a:solidFill>
                  <a:srgbClr val="33CC33"/>
                </a:solidFill>
                <a:cs typeface="+mn-cs"/>
              </a:rPr>
              <a:t>turbulence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5943600" y="50292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it-IT" sz="1800" b="1">
                <a:solidFill>
                  <a:srgbClr val="3399FF"/>
                </a:solidFill>
                <a:cs typeface="+mn-cs"/>
              </a:rPr>
              <a:t>plume rise</a:t>
            </a:r>
          </a:p>
        </p:txBody>
      </p:sp>
    </p:spTree>
    <p:extLst>
      <p:ext uri="{BB962C8B-B14F-4D97-AF65-F5344CB8AC3E}">
        <p14:creationId xmlns:p14="http://schemas.microsoft.com/office/powerpoint/2010/main" val="2090229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15780</TotalTime>
  <Words>847</Words>
  <Application>Microsoft Macintosh PowerPoint</Application>
  <PresentationFormat>On-screen Show (4:3)</PresentationFormat>
  <Paragraphs>114</Paragraphs>
  <Slides>13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Struttura predefinita</vt:lpstr>
      <vt:lpstr>Equation</vt:lpstr>
      <vt:lpstr>Verification of a Plume Rise Model Against Laboratory Simulations of a Highly Buoyant Plume</vt:lpstr>
      <vt:lpstr>Motivation</vt:lpstr>
      <vt:lpstr>Plume rise model</vt:lpstr>
      <vt:lpstr>Plume rise model</vt:lpstr>
      <vt:lpstr>Plume rise model</vt:lpstr>
      <vt:lpstr>Plume rise model</vt:lpstr>
      <vt:lpstr>Water tank experiment (Weil, 2002)</vt:lpstr>
      <vt:lpstr>Model verification  (Entrapment) </vt:lpstr>
      <vt:lpstr>Model verification  (Z mean) </vt:lpstr>
      <vt:lpstr>Model verification  (σz) </vt:lpstr>
      <vt:lpstr>Model verification  (σy) </vt:lpstr>
      <vt:lpstr>Conclusions</vt:lpstr>
      <vt:lpstr>“Old “ Plume rise method</vt:lpstr>
    </vt:vector>
  </TitlesOfParts>
  <Company>ste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Library for probabilistic forecast verification</dc:title>
  <dc:creator>ste.ales</dc:creator>
  <cp:lastModifiedBy>Stefano Alessandrini</cp:lastModifiedBy>
  <cp:revision>235</cp:revision>
  <dcterms:created xsi:type="dcterms:W3CDTF">2013-11-28T20:42:39Z</dcterms:created>
  <dcterms:modified xsi:type="dcterms:W3CDTF">2015-06-09T04:52:40Z</dcterms:modified>
</cp:coreProperties>
</file>