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64" r:id="rId1"/>
  </p:sldMasterIdLst>
  <p:notesMasterIdLst>
    <p:notesMasterId r:id="rId22"/>
  </p:notesMasterIdLst>
  <p:handoutMasterIdLst>
    <p:handoutMasterId r:id="rId23"/>
  </p:handoutMasterIdLst>
  <p:sldIdLst>
    <p:sldId id="258" r:id="rId2"/>
    <p:sldId id="524" r:id="rId3"/>
    <p:sldId id="526" r:id="rId4"/>
    <p:sldId id="493" r:id="rId5"/>
    <p:sldId id="527" r:id="rId6"/>
    <p:sldId id="534" r:id="rId7"/>
    <p:sldId id="540" r:id="rId8"/>
    <p:sldId id="536" r:id="rId9"/>
    <p:sldId id="537" r:id="rId10"/>
    <p:sldId id="538" r:id="rId11"/>
    <p:sldId id="539" r:id="rId12"/>
    <p:sldId id="541" r:id="rId13"/>
    <p:sldId id="542" r:id="rId14"/>
    <p:sldId id="529" r:id="rId15"/>
    <p:sldId id="543" r:id="rId16"/>
    <p:sldId id="530" r:id="rId17"/>
    <p:sldId id="544" r:id="rId18"/>
    <p:sldId id="522" r:id="rId19"/>
    <p:sldId id="532" r:id="rId20"/>
    <p:sldId id="497" r:id="rId21"/>
  </p:sldIdLst>
  <p:sldSz cx="9144000" cy="6858000" type="screen4x3"/>
  <p:notesSz cx="6881813" cy="92964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charset="0"/>
        <a:ea typeface="ＭＳ Ｐゴシック" pitchFamily="33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EE8FE"/>
    <a:srgbClr val="FFFFCC"/>
    <a:srgbClr val="CCFFCC"/>
    <a:srgbClr val="FFD1D1"/>
    <a:srgbClr val="FDEAB5"/>
    <a:srgbClr val="FBDA7D"/>
    <a:srgbClr val="FFCCFF"/>
    <a:srgbClr val="FFFF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7603" autoAdjust="0"/>
  </p:normalViewPr>
  <p:slideViewPr>
    <p:cSldViewPr snapToObjects="1" showGuides="1">
      <p:cViewPr>
        <p:scale>
          <a:sx n="80" d="100"/>
          <a:sy n="80" d="100"/>
        </p:scale>
        <p:origin x="-86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Objects="1">
      <p:cViewPr varScale="1">
        <p:scale>
          <a:sx n="85" d="100"/>
          <a:sy n="85" d="100"/>
        </p:scale>
        <p:origin x="-2754" y="-102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82119" cy="464820"/>
          </a:xfrm>
          <a:prstGeom prst="rect">
            <a:avLst/>
          </a:prstGeom>
        </p:spPr>
        <p:txBody>
          <a:bodyPr vert="horz" wrap="square" lIns="92942" tIns="46470" rIns="92942" bIns="4647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3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4" y="2"/>
            <a:ext cx="2982119" cy="464820"/>
          </a:xfrm>
          <a:prstGeom prst="rect">
            <a:avLst/>
          </a:prstGeom>
        </p:spPr>
        <p:txBody>
          <a:bodyPr vert="horz" wrap="square" lIns="92942" tIns="46470" rIns="92942" bIns="4647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3" charset="0"/>
              </a:defRPr>
            </a:lvl1pPr>
          </a:lstStyle>
          <a:p>
            <a:fld id="{5EA6E55F-9EBE-4B1E-9571-A1A57D2BF81C}" type="datetime1">
              <a:rPr lang="en-US"/>
              <a:pPr/>
              <a:t>6/7/2015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8829968"/>
            <a:ext cx="2982119" cy="464820"/>
          </a:xfrm>
          <a:prstGeom prst="rect">
            <a:avLst/>
          </a:prstGeom>
        </p:spPr>
        <p:txBody>
          <a:bodyPr vert="horz" wrap="square" lIns="92942" tIns="46470" rIns="92942" bIns="4647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3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4" y="8829968"/>
            <a:ext cx="2982119" cy="464820"/>
          </a:xfrm>
          <a:prstGeom prst="rect">
            <a:avLst/>
          </a:prstGeom>
        </p:spPr>
        <p:txBody>
          <a:bodyPr vert="horz" wrap="square" lIns="92942" tIns="46470" rIns="92942" bIns="4647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3" charset="0"/>
              </a:defRPr>
            </a:lvl1pPr>
          </a:lstStyle>
          <a:p>
            <a:fld id="{85C5A576-BFD9-4F57-81C2-BB2B10FADF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33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82119" cy="464820"/>
          </a:xfrm>
          <a:prstGeom prst="rect">
            <a:avLst/>
          </a:prstGeom>
        </p:spPr>
        <p:txBody>
          <a:bodyPr vert="horz" wrap="square" lIns="92942" tIns="46470" rIns="92942" bIns="4647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3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4" y="2"/>
            <a:ext cx="2982119" cy="464820"/>
          </a:xfrm>
          <a:prstGeom prst="rect">
            <a:avLst/>
          </a:prstGeom>
        </p:spPr>
        <p:txBody>
          <a:bodyPr vert="horz" wrap="square" lIns="92942" tIns="46470" rIns="92942" bIns="4647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3" charset="0"/>
              </a:defRPr>
            </a:lvl1pPr>
          </a:lstStyle>
          <a:p>
            <a:fld id="{94B14990-7271-4B1D-AE65-83400F166619}" type="datetime1">
              <a:rPr lang="en-US"/>
              <a:pPr/>
              <a:t>6/7/2015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6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2942" tIns="46470" rIns="92942" bIns="4647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3"/>
            <a:ext cx="5505450" cy="4183380"/>
          </a:xfrm>
          <a:prstGeom prst="rect">
            <a:avLst/>
          </a:prstGeom>
        </p:spPr>
        <p:txBody>
          <a:bodyPr vert="horz" wrap="square" lIns="92942" tIns="46470" rIns="92942" bIns="4647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8829968"/>
            <a:ext cx="2982119" cy="464820"/>
          </a:xfrm>
          <a:prstGeom prst="rect">
            <a:avLst/>
          </a:prstGeom>
        </p:spPr>
        <p:txBody>
          <a:bodyPr vert="horz" wrap="square" lIns="92942" tIns="46470" rIns="92942" bIns="4647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3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4" y="8829968"/>
            <a:ext cx="2982119" cy="464820"/>
          </a:xfrm>
          <a:prstGeom prst="rect">
            <a:avLst/>
          </a:prstGeom>
        </p:spPr>
        <p:txBody>
          <a:bodyPr vert="horz" wrap="square" lIns="92942" tIns="46470" rIns="92942" bIns="4647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3" charset="0"/>
              </a:defRPr>
            </a:lvl1pPr>
          </a:lstStyle>
          <a:p>
            <a:fld id="{74543D67-5DA5-42A8-B0A4-04CDA303181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8619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ＭＳ Ｐゴシック" pitchFamily="-110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7E4CE9C-9BDB-4DDE-BDA2-9C3339DC976D}" type="slidenum">
              <a:rPr lang="en-US"/>
              <a:pPr/>
              <a:t>1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pitchFamily="33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43D67-5DA5-42A8-B0A4-04CDA303181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471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43D67-5DA5-42A8-B0A4-04CDA303181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087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/>
              <a:t>Our 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Advanced Source Reconstruction Capability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will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be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 built on the current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tools resident at LLNL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model run stream involves using global gridded meteorological analyses to initialize the Weather Research &amp; Forecast model. WRF in turn creates the meteorological inputs for the dispersion model. We bring in the source characteristics to generate plume predictions to compare with field observations.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All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t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his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currently exists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at Livermore. </a:t>
            </a: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A. First, 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we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will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implement code to determine the source terms that are consistent with observations using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Monte Carlo optimization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techniques.</a:t>
            </a: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B. Second, 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we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will create 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an ensemble of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meteorological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conditions that are consistent with observations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. Then sample those ensemble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members at the same time as loop A.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100" dirty="0">
              <a:latin typeface="Arial" pitchFamily="34" charset="0"/>
              <a:cs typeface="Arial" pitchFamily="34" charset="0"/>
            </a:endParaRP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C. Third, we will develop a system to simultaneously detect unresolved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100" dirty="0" smtClean="0">
                <a:latin typeface="Arial" pitchFamily="34" charset="0"/>
                <a:cs typeface="Arial" pitchFamily="34" charset="0"/>
              </a:rPr>
              <a:t>biases 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between the model and the observations. 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These</a:t>
            </a:r>
            <a:r>
              <a:rPr lang="en-US" sz="1100" baseline="0" dirty="0" smtClean="0">
                <a:latin typeface="Arial" pitchFamily="34" charset="0"/>
                <a:cs typeface="Arial" pitchFamily="34" charset="0"/>
              </a:rPr>
              <a:t> three simultaneous cycles will provide a complete assessment to achieve optimal source characteristics and associated level of uncertainty, which we will now discuss in more detail. </a:t>
            </a:r>
            <a:endParaRPr lang="en-US" sz="11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43D67-5DA5-42A8-B0A4-04CDA3031812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2601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1100" b="0" baseline="0" dirty="0" smtClean="0"/>
              <a:t>To allow the MCMC system to sample alternative meteorological conditions (L</a:t>
            </a:r>
            <a:r>
              <a:rPr lang="en-US" sz="1100" b="0" dirty="0" smtClean="0"/>
              <a:t>oop B),</a:t>
            </a:r>
            <a:r>
              <a:rPr lang="en-US" sz="1100" b="0" baseline="0" dirty="0" smtClean="0"/>
              <a:t> we will pre-generate a meteorological ensemble that covers the uncertainty in </a:t>
            </a:r>
            <a:r>
              <a:rPr lang="en-US" sz="1100" dirty="0" smtClean="0"/>
              <a:t>initial state, global meteorology, and model physics</a:t>
            </a:r>
            <a:r>
              <a:rPr lang="en-US" sz="1100" b="0" baseline="0" dirty="0" smtClean="0"/>
              <a:t>. </a:t>
            </a:r>
            <a:r>
              <a:rPr lang="en-US" sz="1100" dirty="0" smtClean="0"/>
              <a:t>This will propagate the uncertainty in the meteorology through the system to determine its impact</a:t>
            </a:r>
            <a:r>
              <a:rPr lang="en-US" sz="1100" baseline="0" dirty="0" smtClean="0"/>
              <a:t> on source estimation</a:t>
            </a:r>
            <a:r>
              <a:rPr lang="en-US" sz="1100" b="1" dirty="0" smtClean="0"/>
              <a:t>.  </a:t>
            </a:r>
            <a:r>
              <a:rPr lang="en-US" sz="1100" b="0" baseline="0" dirty="0" smtClean="0"/>
              <a:t>This will be one of the main research topics for our project.  </a:t>
            </a:r>
          </a:p>
          <a:p>
            <a:r>
              <a:rPr lang="en-US" sz="1100" dirty="0" smtClean="0"/>
              <a:t>We will explore</a:t>
            </a:r>
            <a:r>
              <a:rPr lang="en-US" sz="1100" baseline="0" dirty="0" smtClean="0"/>
              <a:t> and evaluate several approaches from simple to complex:</a:t>
            </a:r>
          </a:p>
          <a:p>
            <a:r>
              <a:rPr lang="en-US" sz="1100" baseline="0" dirty="0" smtClean="0"/>
              <a:t>The simplest is to extract multiple initial states from neighboring </a:t>
            </a:r>
            <a:r>
              <a:rPr lang="en-US" sz="1100" baseline="0" dirty="0" err="1" smtClean="0"/>
              <a:t>timesteps</a:t>
            </a:r>
            <a:r>
              <a:rPr lang="en-US" sz="1100" baseline="0" dirty="0" smtClean="0"/>
              <a:t> of an initial run, which will then be nudged towards observations ( </a:t>
            </a:r>
            <a:r>
              <a:rPr lang="en-US" sz="1100" baseline="0" dirty="0" err="1" smtClean="0"/>
              <a:t>ie</a:t>
            </a:r>
            <a:r>
              <a:rPr lang="en-US" sz="1100" baseline="0" dirty="0" smtClean="0"/>
              <a:t> reanalysis data) during the simulation, which is similar to the approach of the weather prediction centers. If that is not sufficient, we will also examine sampling alternative model parameterizations, and a full data assimilation system using a community model.</a:t>
            </a:r>
          </a:p>
          <a:p>
            <a:endParaRPr lang="en-US" sz="1100" baseline="0" dirty="0" smtClean="0"/>
          </a:p>
          <a:p>
            <a:pPr defTabSz="460035">
              <a:defRPr/>
            </a:pPr>
            <a:r>
              <a:rPr lang="en-US" sz="1100" b="1" dirty="0" smtClean="0"/>
              <a:t>The Figure  </a:t>
            </a:r>
            <a:r>
              <a:rPr lang="en-US" sz="1100" dirty="0"/>
              <a:t>shows the wind speed 100-meters above the surface measured using a </a:t>
            </a:r>
            <a:r>
              <a:rPr lang="en-US" sz="1100" dirty="0" err="1"/>
              <a:t>lidar</a:t>
            </a:r>
            <a:r>
              <a:rPr lang="en-US" sz="1100" dirty="0"/>
              <a:t> (black dots) and simulated using a 200-member WRF ensemble (solid lines). </a:t>
            </a:r>
          </a:p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43D67-5DA5-42A8-B0A4-04CDA3031812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26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1100" b="0" baseline="0" dirty="0" smtClean="0"/>
              <a:t>To allow the MCMC system to sample alternative meteorological conditions (L</a:t>
            </a:r>
            <a:r>
              <a:rPr lang="en-US" sz="1100" b="0" dirty="0" smtClean="0"/>
              <a:t>oop B),</a:t>
            </a:r>
            <a:r>
              <a:rPr lang="en-US" sz="1100" b="0" baseline="0" dirty="0" smtClean="0"/>
              <a:t> we will pre-generate a meteorological ensemble that covers the uncertainty in </a:t>
            </a:r>
            <a:r>
              <a:rPr lang="en-US" sz="1100" dirty="0" smtClean="0"/>
              <a:t>initial state, global meteorology, and model physics</a:t>
            </a:r>
            <a:r>
              <a:rPr lang="en-US" sz="1100" b="0" baseline="0" dirty="0" smtClean="0"/>
              <a:t>. </a:t>
            </a:r>
            <a:r>
              <a:rPr lang="en-US" sz="1100" dirty="0" smtClean="0"/>
              <a:t>This will propagate the uncertainty in the meteorology through the system to determine its impact</a:t>
            </a:r>
            <a:r>
              <a:rPr lang="en-US" sz="1100" baseline="0" dirty="0" smtClean="0"/>
              <a:t> on source estimation</a:t>
            </a:r>
            <a:r>
              <a:rPr lang="en-US" sz="1100" b="1" dirty="0" smtClean="0"/>
              <a:t>.  </a:t>
            </a:r>
            <a:r>
              <a:rPr lang="en-US" sz="1100" b="0" baseline="0" dirty="0" smtClean="0"/>
              <a:t>This will be one of the main research topics for our project.  </a:t>
            </a:r>
          </a:p>
          <a:p>
            <a:r>
              <a:rPr lang="en-US" sz="1100" dirty="0" smtClean="0"/>
              <a:t>We will explore</a:t>
            </a:r>
            <a:r>
              <a:rPr lang="en-US" sz="1100" baseline="0" dirty="0" smtClean="0"/>
              <a:t> and evaluate several approaches from simple to complex:</a:t>
            </a:r>
          </a:p>
          <a:p>
            <a:r>
              <a:rPr lang="en-US" sz="1100" baseline="0" dirty="0" smtClean="0"/>
              <a:t>The simplest is to extract multiple initial states from neighboring </a:t>
            </a:r>
            <a:r>
              <a:rPr lang="en-US" sz="1100" baseline="0" dirty="0" err="1" smtClean="0"/>
              <a:t>timesteps</a:t>
            </a:r>
            <a:r>
              <a:rPr lang="en-US" sz="1100" baseline="0" dirty="0" smtClean="0"/>
              <a:t> of an initial run, which will then be nudged towards observations ( </a:t>
            </a:r>
            <a:r>
              <a:rPr lang="en-US" sz="1100" baseline="0" dirty="0" err="1" smtClean="0"/>
              <a:t>ie</a:t>
            </a:r>
            <a:r>
              <a:rPr lang="en-US" sz="1100" baseline="0" dirty="0" smtClean="0"/>
              <a:t> reanalysis data) during the simulation, which is similar to the approach of the weather prediction centers. If that is not sufficient, we will also examine sampling alternative model parameterizations, and a full data assimilation system using a community model.</a:t>
            </a:r>
          </a:p>
          <a:p>
            <a:endParaRPr lang="en-US" sz="1100" baseline="0" dirty="0" smtClean="0"/>
          </a:p>
          <a:p>
            <a:pPr defTabSz="460035">
              <a:defRPr/>
            </a:pPr>
            <a:r>
              <a:rPr lang="en-US" sz="1100" b="1" dirty="0" smtClean="0"/>
              <a:t>The Figure  </a:t>
            </a:r>
            <a:r>
              <a:rPr lang="en-US" sz="1100" dirty="0"/>
              <a:t>shows the wind speed 100-meters above the surface measured using a </a:t>
            </a:r>
            <a:r>
              <a:rPr lang="en-US" sz="1100" dirty="0" err="1"/>
              <a:t>lidar</a:t>
            </a:r>
            <a:r>
              <a:rPr lang="en-US" sz="1100" dirty="0"/>
              <a:t> (black dots) and simulated using a 200-member WRF ensemble (solid lines). </a:t>
            </a:r>
          </a:p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43D67-5DA5-42A8-B0A4-04CDA3031812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260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These two distributions,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uv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 and of sigma, are based on MCMC that samples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uv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 using random walk proposal distribution that jumps between already computed runs (the gray dots, a subset of size 5,000 of the 25,000 runs). The “likelihood” is Gaussian for u and v observation where the mean is given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the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 predicted u/v component (runs) and the sigma is sampled (with non-informative prior, p(sigma)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propto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 1/sigma).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The posterior points in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uv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 plot are colored according to how often each was “hit” by the MCMC algorithm. And the second plots shows the empirical posterior density of sigma.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ＭＳ Ｐゴシック" pitchFamily="-110" charset="-128"/>
                <a:cs typeface="ＭＳ Ｐゴシック" pitchFamily="-110" charset="-128"/>
              </a:rPr>
              <a:t>As for data, I randomly picked 10, 20, or all (55) of the sensors to use in the inversion.</a:t>
            </a:r>
          </a:p>
          <a:p>
            <a:endParaRPr lang="en-US" sz="1200" kern="1200">
              <a:solidFill>
                <a:schemeClr val="tx1"/>
              </a:solidFill>
              <a:effectLst/>
              <a:latin typeface="+mn-lt"/>
              <a:ea typeface="ＭＳ Ｐゴシック" pitchFamily="-110" charset="-128"/>
              <a:cs typeface="ＭＳ Ｐゴシック" pitchFamily="-110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43D67-5DA5-42A8-B0A4-04CDA3031812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815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defTabSz="457073"/>
            <a:r>
              <a:rPr lang="en-US" sz="1000" dirty="0" smtClean="0"/>
              <a:t>There was no clear</a:t>
            </a:r>
            <a:r>
              <a:rPr lang="en-US" sz="1000" baseline="0" dirty="0" smtClean="0"/>
              <a:t> pattern of “hits” and “misses” which would have led one to change model input source parameters such as release amount, time, or height; or meteorological parameters such as wind direction, mixing height, dry or wet deposition velocity. </a:t>
            </a:r>
          </a:p>
          <a:p>
            <a:pPr defTabSz="457073"/>
            <a:r>
              <a:rPr lang="en-US" sz="1000" baseline="0" dirty="0" smtClean="0"/>
              <a:t>The Japanese and US’ recommendations for their citizens to relocate within 20 and 80-km radii were based on uncertain plant conditions, not forecasted releases. </a:t>
            </a:r>
            <a:endParaRPr lang="en-US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43D67-5DA5-42A8-B0A4-04CDA3031812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403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43D67-5DA5-42A8-B0A4-04CDA3031812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52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-planet-earth.psd"/>
          <p:cNvPicPr>
            <a:picLocks noChangeAspect="1"/>
          </p:cNvPicPr>
          <p:nvPr userDrawn="1"/>
        </p:nvPicPr>
        <p:blipFill>
          <a:blip r:embed="rId2"/>
          <a:srcRect b="25268"/>
          <a:stretch>
            <a:fillRect/>
          </a:stretch>
        </p:blipFill>
        <p:spPr>
          <a:xfrm>
            <a:off x="0" y="1732845"/>
            <a:ext cx="9144000" cy="5125155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573243"/>
            <a:ext cx="8229600" cy="1056696"/>
          </a:xfrm>
        </p:spPr>
        <p:txBody>
          <a:bodyPr/>
          <a:lstStyle>
            <a:lvl1pPr>
              <a:defRPr b="1" i="1">
                <a:solidFill>
                  <a:srgbClr val="951717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652276" y="1568370"/>
            <a:ext cx="3465576" cy="369888"/>
          </a:xfrm>
        </p:spPr>
        <p:txBody>
          <a:bodyPr>
            <a:noAutofit/>
          </a:bodyPr>
          <a:lstStyle>
            <a:lvl1pPr>
              <a:buNone/>
              <a:defRPr sz="20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775490" y="2068512"/>
            <a:ext cx="3465576" cy="369888"/>
          </a:xfrm>
        </p:spPr>
        <p:txBody>
          <a:bodyPr>
            <a:noAutofit/>
          </a:bodyPr>
          <a:lstStyle>
            <a:lvl1pPr marL="0" marR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600" b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cs typeface="Lucida Handwriting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Lucida Handwriting"/>
              </a:rPr>
              <a:t>Global Security Principal Directorate</a:t>
            </a:r>
            <a:endParaRPr kumimoji="0" lang="en-US" sz="1600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j-ea"/>
              <a:cs typeface="Lucida Handwriting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1"/>
            <a:ext cx="8229600" cy="5327620"/>
          </a:xfrm>
        </p:spPr>
        <p:txBody>
          <a:bodyPr/>
          <a:lstStyle>
            <a:lvl1pPr>
              <a:spcBef>
                <a:spcPts val="600"/>
              </a:spcBef>
              <a:spcAft>
                <a:spcPts val="600"/>
              </a:spcAft>
              <a:defRPr/>
            </a:lvl1pPr>
            <a:lvl2pPr>
              <a:spcAft>
                <a:spcPts val="600"/>
              </a:spcAft>
              <a:defRPr/>
            </a:lvl2pPr>
            <a:lvl3pPr>
              <a:spcAft>
                <a:spcPts val="600"/>
              </a:spcAft>
              <a:defRPr/>
            </a:lvl3pPr>
            <a:lvl4pPr>
              <a:spcAft>
                <a:spcPts val="600"/>
              </a:spcAft>
              <a:defRPr/>
            </a:lvl4pPr>
            <a:lvl5pPr>
              <a:spcAft>
                <a:spcPts val="600"/>
              </a:spcAft>
              <a:defRPr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457200" y="70104"/>
            <a:ext cx="8229600" cy="539496"/>
          </a:xfrm>
          <a:prstGeom prst="rect">
            <a:avLst/>
          </a:prstGeom>
          <a:effectLst/>
        </p:spPr>
        <p:txBody>
          <a:bodyPr vert="horz" lIns="91440" rIns="45720" rtlCol="0" anchor="ctr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>
              <a:defRPr sz="2400"/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914401"/>
            <a:ext cx="3968496" cy="5403819"/>
          </a:xfrm>
        </p:spPr>
        <p:txBody>
          <a:bodyPr/>
          <a:lstStyle>
            <a:lvl1pPr>
              <a:spcBef>
                <a:spcPts val="600"/>
              </a:spcBef>
              <a:spcAft>
                <a:spcPts val="0"/>
              </a:spcAft>
              <a:buClr>
                <a:srgbClr val="0F4F97"/>
              </a:buClr>
              <a:defRPr/>
            </a:lvl1pPr>
            <a:lvl2pPr>
              <a:spcAft>
                <a:spcPts val="0"/>
              </a:spcAft>
              <a:defRPr/>
            </a:lvl2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726234" y="914401"/>
            <a:ext cx="3968496" cy="5403819"/>
          </a:xfrm>
        </p:spPr>
        <p:txBody>
          <a:bodyPr/>
          <a:lstStyle>
            <a:lvl1pPr>
              <a:spcBef>
                <a:spcPts val="600"/>
              </a:spcBef>
              <a:spcAft>
                <a:spcPts val="0"/>
              </a:spcAft>
              <a:defRPr/>
            </a:lvl1pPr>
            <a:lvl2pPr>
              <a:spcAft>
                <a:spcPts val="0"/>
              </a:spcAft>
              <a:defRPr/>
            </a:lvl2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990601"/>
            <a:ext cx="3968496" cy="5327620"/>
          </a:xfrm>
        </p:spPr>
        <p:txBody>
          <a:bodyPr/>
          <a:lstStyle>
            <a:lvl1pPr>
              <a:spcBef>
                <a:spcPts val="600"/>
              </a:spcBef>
              <a:spcAft>
                <a:spcPts val="0"/>
              </a:spcAft>
              <a:defRPr/>
            </a:lvl1pPr>
            <a:lvl2pPr>
              <a:spcAft>
                <a:spcPts val="0"/>
              </a:spcAft>
              <a:defRPr/>
            </a:lvl2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719947" y="990601"/>
            <a:ext cx="3968496" cy="5327620"/>
          </a:xfrm>
        </p:spPr>
        <p:txBody>
          <a:bodyPr/>
          <a:lstStyle>
            <a:lvl1pPr>
              <a:spcBef>
                <a:spcPts val="600"/>
              </a:spcBef>
              <a:spcAft>
                <a:spcPts val="0"/>
              </a:spcAft>
              <a:defRPr/>
            </a:lvl1pPr>
            <a:lvl2pPr>
              <a:spcAft>
                <a:spcPts val="0"/>
              </a:spcAft>
              <a:defRPr/>
            </a:lvl2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>
                <a:rot lat="0" lon="0" rev="4800000"/>
              </a:lightRig>
            </a:scene3d>
            <a:sp3d prstMaterial="matte"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097830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-1"/>
            <a:ext cx="9144000" cy="990601"/>
          </a:xfrm>
          <a:prstGeom prst="rect">
            <a:avLst/>
          </a:prstGeom>
          <a:gradFill flip="none" rotWithShape="1">
            <a:gsLst>
              <a:gs pos="70000">
                <a:schemeClr val="tx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" y="6355080"/>
            <a:ext cx="9144000" cy="5029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70104"/>
            <a:ext cx="8229600" cy="539496"/>
          </a:xfrm>
          <a:prstGeom prst="rect">
            <a:avLst/>
          </a:prstGeom>
          <a:effectLst/>
        </p:spPr>
        <p:txBody>
          <a:bodyPr vert="horz" lIns="91440" rIns="45720" rtlCol="0" anchor="ctr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90601"/>
            <a:ext cx="8229600" cy="532762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1" y="635508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21</a:t>
            </a:r>
            <a:endParaRPr lang="en-US" dirty="0"/>
          </a:p>
        </p:txBody>
      </p:sp>
      <p:sp>
        <p:nvSpPr>
          <p:cNvPr id="8" name="Text Box 20"/>
          <p:cNvSpPr txBox="1">
            <a:spLocks noChangeArrowheads="1"/>
          </p:cNvSpPr>
          <p:nvPr userDrawn="1"/>
        </p:nvSpPr>
        <p:spPr bwMode="auto">
          <a:xfrm>
            <a:off x="610156" y="6570785"/>
            <a:ext cx="305254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124A91"/>
                </a:solidFill>
                <a:latin typeface="Arial Narrow" pitchFamily="-80" charset="0"/>
              </a:rPr>
              <a:t>Lawrence Livermore National Laboratory</a:t>
            </a:r>
          </a:p>
        </p:txBody>
      </p:sp>
      <p:pic>
        <p:nvPicPr>
          <p:cNvPr id="12" name="Picture 21" descr="lab_icon_no_box_blue_rgb"/>
          <p:cNvPicPr>
            <a:picLocks noChangeAspect="1" noChangeArrowheads="1"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344548" y="6511907"/>
            <a:ext cx="334866" cy="305229"/>
          </a:xfrm>
          <a:prstGeom prst="rect">
            <a:avLst/>
          </a:prstGeom>
          <a:noFill/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7" r:id="rId2"/>
    <p:sldLayoutId id="2147483868" r:id="rId3"/>
    <p:sldLayoutId id="2147483869" r:id="rId4"/>
    <p:sldLayoutId id="2147483870" r:id="rId5"/>
    <p:sldLayoutId id="2147483874" r:id="rId6"/>
    <p:sldLayoutId id="2147483875" r:id="rId7"/>
    <p:sldLayoutId id="2147483876" r:id="rId8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2400" b="1" kern="1200">
          <a:solidFill>
            <a:schemeClr val="bg1"/>
          </a:solidFill>
          <a:effectLst>
            <a:outerShdw blurRad="50800" dist="38100" dir="2700000">
              <a:schemeClr val="bg1">
                <a:lumMod val="95000"/>
                <a:alpha val="43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400050" indent="-280988" algn="l" rtl="0" eaLnBrk="1" latinLnBrk="0" hangingPunct="1">
        <a:spcBef>
          <a:spcPts val="600"/>
        </a:spcBef>
        <a:spcAft>
          <a:spcPts val="600"/>
        </a:spcAft>
        <a:buClr>
          <a:srgbClr val="0D5097"/>
        </a:buClr>
        <a:buSzPct val="90000"/>
        <a:buFont typeface="Wingdings" charset="2"/>
        <a:buChar char="§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73050" algn="l" rtl="0" eaLnBrk="1" latinLnBrk="0" hangingPunct="1">
        <a:spcBef>
          <a:spcPts val="0"/>
        </a:spcBef>
        <a:spcAft>
          <a:spcPts val="600"/>
        </a:spcAft>
        <a:buClrTx/>
        <a:buSzPct val="90000"/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850" indent="-401638" algn="l" rtl="0" eaLnBrk="1" latinLnBrk="0" hangingPunct="1">
        <a:spcBef>
          <a:spcPts val="0"/>
        </a:spcBef>
        <a:spcAft>
          <a:spcPts val="600"/>
        </a:spcAft>
        <a:buClrTx/>
        <a:buSzPct val="90000"/>
        <a:buFont typeface="Lucida Grande"/>
        <a:buChar char="—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14450" indent="-242888" algn="l" rtl="0" eaLnBrk="1" latinLnBrk="0" hangingPunct="1">
        <a:spcBef>
          <a:spcPts val="0"/>
        </a:spcBef>
        <a:spcAft>
          <a:spcPts val="600"/>
        </a:spcAft>
        <a:buClrTx/>
        <a:buSzPct val="100000"/>
        <a:buFont typeface="Lucida Grande"/>
        <a:buChar char="–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242888" algn="l" rtl="0" eaLnBrk="1" latinLnBrk="0" hangingPunct="1">
        <a:spcBef>
          <a:spcPts val="0"/>
        </a:spcBef>
        <a:spcAft>
          <a:spcPts val="600"/>
        </a:spcAft>
        <a:buClrTx/>
        <a:buFont typeface="Arial"/>
        <a:buChar char="•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gif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14"/>
          <p:cNvSpPr>
            <a:spLocks noGrp="1" noChangeArrowheads="1"/>
          </p:cNvSpPr>
          <p:nvPr>
            <p:ph type="title"/>
          </p:nvPr>
        </p:nvSpPr>
        <p:spPr>
          <a:xfrm>
            <a:off x="1828800" y="329273"/>
            <a:ext cx="7010399" cy="1785144"/>
          </a:xfrm>
        </p:spPr>
        <p:txBody>
          <a:bodyPr/>
          <a:lstStyle/>
          <a:p>
            <a:pPr algn="r">
              <a:spcBef>
                <a:spcPts val="1200"/>
              </a:spcBef>
            </a:pPr>
            <a:r>
              <a:rPr lang="en-US" dirty="0" smtClean="0"/>
              <a:t>Impact of Meteorological Uncertainty on Source Estimation in Complex Coastal Terrain</a:t>
            </a:r>
            <a:endParaRPr lang="en-US" sz="1800" b="0" dirty="0">
              <a:solidFill>
                <a:schemeClr val="tx1"/>
              </a:solidFill>
            </a:endParaRPr>
          </a:p>
        </p:txBody>
      </p:sp>
      <p:sp>
        <p:nvSpPr>
          <p:cNvPr id="40964" name="Rectangle 15"/>
          <p:cNvSpPr>
            <a:spLocks noGrp="1" noChangeArrowheads="1"/>
          </p:cNvSpPr>
          <p:nvPr>
            <p:ph type="body" sz="quarter" idx="13"/>
          </p:nvPr>
        </p:nvSpPr>
        <p:spPr>
          <a:xfrm>
            <a:off x="2209800" y="1981200"/>
            <a:ext cx="6692110" cy="1262856"/>
          </a:xfrm>
        </p:spPr>
        <p:txBody>
          <a:bodyPr>
            <a:noAutofit/>
          </a:bodyPr>
          <a:lstStyle/>
          <a:p>
            <a:pPr marL="0" indent="3175" algn="r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latin typeface="Arial Narrow" pitchFamily="34" charset="0"/>
              </a:rPr>
              <a:t>Don Lucas, </a:t>
            </a:r>
            <a:r>
              <a:rPr lang="en-US" sz="1800" b="1" dirty="0" smtClean="0">
                <a:latin typeface="Arial Narrow" pitchFamily="34" charset="0"/>
              </a:rPr>
              <a:t> Matthew Simpson, Gardar Johannesson,</a:t>
            </a:r>
          </a:p>
          <a:p>
            <a:pPr marL="0" indent="3175" algn="r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latin typeface="Arial Narrow" pitchFamily="34" charset="0"/>
              </a:rPr>
              <a:t>Philip Cameron-Smith, and Ron </a:t>
            </a:r>
            <a:r>
              <a:rPr lang="en-US" sz="1800" b="1" dirty="0" smtClean="0">
                <a:latin typeface="Arial Narrow" pitchFamily="34" charset="0"/>
              </a:rPr>
              <a:t>Baskett</a:t>
            </a:r>
            <a:endParaRPr lang="en-US" sz="1800" b="1" dirty="0">
              <a:latin typeface="Arial Narrow" pitchFamily="34" charset="0"/>
            </a:endParaRPr>
          </a:p>
          <a:p>
            <a:pPr marL="0" indent="3175" algn="r">
              <a:spcBef>
                <a:spcPts val="0"/>
              </a:spcBef>
              <a:spcAft>
                <a:spcPts val="0"/>
              </a:spcAft>
            </a:pPr>
            <a:r>
              <a:rPr lang="en-US" sz="1800" b="1" dirty="0" smtClean="0">
                <a:latin typeface="Arial Narrow" pitchFamily="34" charset="0"/>
              </a:rPr>
              <a:t/>
            </a:r>
            <a:br>
              <a:rPr lang="en-US" sz="1800" b="1" dirty="0" smtClean="0">
                <a:latin typeface="Arial Narrow" pitchFamily="34" charset="0"/>
              </a:rPr>
            </a:br>
            <a:r>
              <a:rPr lang="en-US" sz="1800" b="1" dirty="0" smtClean="0">
                <a:latin typeface="Arial Narrow" pitchFamily="34" charset="0"/>
              </a:rPr>
              <a:t>Lawrence Livermore National Laboratory</a:t>
            </a:r>
            <a:endParaRPr lang="en-US" sz="1200" b="1" dirty="0">
              <a:latin typeface="Arial Narrow" pitchFamily="34" charset="0"/>
            </a:endParaRPr>
          </a:p>
          <a:p>
            <a:pPr marL="0" indent="3175" algn="r">
              <a:spcBef>
                <a:spcPts val="0"/>
              </a:spcBef>
              <a:spcAft>
                <a:spcPts val="0"/>
              </a:spcAft>
            </a:pPr>
            <a:endParaRPr lang="en-US" sz="1600" i="1" dirty="0" smtClean="0">
              <a:latin typeface="Arial Narrow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81206" y="6365557"/>
            <a:ext cx="58674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charset="2"/>
              <a:buNone/>
              <a:tabLst/>
              <a:defRPr/>
            </a:pPr>
            <a:endParaRPr kumimoji="0" lang="en-US" sz="5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This work performed under the auspices of the U.S. Department of Energy by </a:t>
            </a:r>
            <a:br>
              <a:rPr kumimoji="0" lang="en-US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en-US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Lawrence Livermore National Laboratory under Contract DE-AC52-07NA27344</a:t>
            </a:r>
          </a:p>
        </p:txBody>
      </p:sp>
      <p:sp>
        <p:nvSpPr>
          <p:cNvPr id="2" name="Rectangle 1"/>
          <p:cNvSpPr/>
          <p:nvPr/>
        </p:nvSpPr>
        <p:spPr>
          <a:xfrm>
            <a:off x="4953000" y="5048071"/>
            <a:ext cx="3886200" cy="1200329"/>
          </a:xfrm>
          <a:prstGeom prst="rect">
            <a:avLst/>
          </a:prstGeom>
          <a:solidFill>
            <a:schemeClr val="tx1">
              <a:lumMod val="95000"/>
              <a:lumOff val="5000"/>
              <a:alpha val="2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en-US" sz="1800" b="1" dirty="0" smtClean="0">
                <a:solidFill>
                  <a:schemeClr val="bg1"/>
                </a:solidFill>
              </a:rPr>
              <a:t>Nineteenth </a:t>
            </a:r>
            <a:r>
              <a:rPr lang="en-US" sz="1800" b="1" dirty="0">
                <a:solidFill>
                  <a:schemeClr val="bg1"/>
                </a:solidFill>
              </a:rPr>
              <a:t>Annual George Mason University Conference on </a:t>
            </a:r>
            <a:endParaRPr lang="en-US" sz="1800" dirty="0">
              <a:solidFill>
                <a:schemeClr val="bg1"/>
              </a:solidFill>
            </a:endParaRPr>
          </a:p>
          <a:p>
            <a:pPr algn="r"/>
            <a:r>
              <a:rPr lang="en-US" sz="1800" b="1" dirty="0">
                <a:solidFill>
                  <a:schemeClr val="bg1"/>
                </a:solidFill>
              </a:rPr>
              <a:t>Atmospheric Transport and Dispersion Modeling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11211" y="4572000"/>
            <a:ext cx="17091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June </a:t>
            </a:r>
            <a:r>
              <a:rPr lang="en-US" sz="2000" b="1" dirty="0" smtClean="0">
                <a:solidFill>
                  <a:schemeClr val="bg1"/>
                </a:solidFill>
              </a:rPr>
              <a:t>9, 2015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02255" y="6488667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LLNL-PRES-672178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57"/>
    </mc:Choice>
    <mc:Fallback xmlns="">
      <p:transition spd="slow" advTm="1595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62000" y="990600"/>
            <a:ext cx="6553200" cy="502282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  <a:tabLst>
                <a:tab pos="690563" algn="l"/>
              </a:tabLst>
            </a:pPr>
            <a:endParaRPr lang="en-US" sz="1800" b="1" dirty="0" smtClean="0">
              <a:latin typeface="+mj-lt"/>
              <a:cs typeface="Arial" pitchFamily="34" charset="0"/>
            </a:endParaRP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b="1" dirty="0" smtClean="0">
                <a:latin typeface="+mj-lt"/>
                <a:cs typeface="Arial" pitchFamily="34" charset="0"/>
              </a:rPr>
              <a:t>Ron </a:t>
            </a:r>
            <a:r>
              <a:rPr lang="en-US" sz="1800" b="1" dirty="0">
                <a:latin typeface="+mj-lt"/>
                <a:cs typeface="Arial" pitchFamily="34" charset="0"/>
              </a:rPr>
              <a:t>Baskett, </a:t>
            </a:r>
            <a:r>
              <a:rPr lang="en-US" sz="1800" b="1" dirty="0" smtClean="0">
                <a:latin typeface="+mj-lt"/>
                <a:cs typeface="Arial" pitchFamily="34" charset="0"/>
              </a:rPr>
              <a:t>PI </a:t>
            </a:r>
            <a:r>
              <a:rPr lang="en-US" sz="1800" dirty="0">
                <a:latin typeface="+mj-lt"/>
                <a:cs typeface="Arial" pitchFamily="34" charset="0"/>
              </a:rPr>
              <a:t>(</a:t>
            </a:r>
            <a:r>
              <a:rPr lang="en-US" sz="1800" dirty="0" smtClean="0">
                <a:latin typeface="+mj-lt"/>
                <a:cs typeface="Arial" pitchFamily="34" charset="0"/>
              </a:rPr>
              <a:t>AEED/</a:t>
            </a:r>
            <a:r>
              <a:rPr lang="en-US" sz="1800" dirty="0" err="1" smtClean="0">
                <a:latin typeface="+mj-lt"/>
                <a:cs typeface="Arial" pitchFamily="34" charset="0"/>
              </a:rPr>
              <a:t>Atm</a:t>
            </a:r>
            <a:r>
              <a:rPr lang="en-US" sz="1800" dirty="0" smtClean="0">
                <a:latin typeface="+mj-lt"/>
                <a:cs typeface="Arial" pitchFamily="34" charset="0"/>
              </a:rPr>
              <a:t> </a:t>
            </a:r>
            <a:r>
              <a:rPr lang="en-US" sz="1800" dirty="0" err="1" smtClean="0">
                <a:latin typeface="+mj-lt"/>
                <a:cs typeface="Arial" pitchFamily="34" charset="0"/>
              </a:rPr>
              <a:t>Sci</a:t>
            </a:r>
            <a:r>
              <a:rPr lang="en-US" sz="1800" dirty="0" smtClean="0">
                <a:latin typeface="+mj-lt"/>
                <a:cs typeface="Arial" pitchFamily="34" charset="0"/>
              </a:rPr>
              <a:t>) </a:t>
            </a: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dirty="0">
                <a:latin typeface="+mj-lt"/>
                <a:cs typeface="Arial" pitchFamily="34" charset="0"/>
              </a:rPr>
              <a:t>	</a:t>
            </a:r>
            <a:r>
              <a:rPr lang="en-US" sz="1800" dirty="0" smtClean="0">
                <a:latin typeface="+mj-lt"/>
                <a:cs typeface="Arial" pitchFamily="34" charset="0"/>
              </a:rPr>
              <a:t>Overall responsibility {30 years NARAC experience} </a:t>
            </a: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b="1" dirty="0" smtClean="0">
                <a:latin typeface="+mj-lt"/>
                <a:cs typeface="Arial" pitchFamily="34" charset="0"/>
              </a:rPr>
              <a:t>Philip </a:t>
            </a:r>
            <a:r>
              <a:rPr lang="en-US" sz="1800" b="1" dirty="0">
                <a:latin typeface="+mj-lt"/>
                <a:cs typeface="Arial" pitchFamily="34" charset="0"/>
              </a:rPr>
              <a:t>Cameron-Smith, </a:t>
            </a:r>
            <a:r>
              <a:rPr lang="en-US" sz="1800" b="1" dirty="0" smtClean="0">
                <a:latin typeface="+mj-lt"/>
                <a:cs typeface="Arial" pitchFamily="34" charset="0"/>
              </a:rPr>
              <a:t>Co-PI </a:t>
            </a:r>
            <a:r>
              <a:rPr lang="en-US" sz="1800" dirty="0">
                <a:latin typeface="+mj-lt"/>
                <a:cs typeface="Arial" pitchFamily="34" charset="0"/>
              </a:rPr>
              <a:t>(</a:t>
            </a:r>
            <a:r>
              <a:rPr lang="en-US" sz="1800" dirty="0" smtClean="0">
                <a:latin typeface="+mj-lt"/>
                <a:cs typeface="Arial" pitchFamily="34" charset="0"/>
              </a:rPr>
              <a:t>AEED/Climate) </a:t>
            </a: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dirty="0">
                <a:latin typeface="+mj-lt"/>
                <a:cs typeface="Arial" pitchFamily="34" charset="0"/>
              </a:rPr>
              <a:t>	</a:t>
            </a:r>
            <a:r>
              <a:rPr lang="en-US" sz="1800" dirty="0" smtClean="0">
                <a:latin typeface="+mj-lt"/>
                <a:cs typeface="Arial" pitchFamily="34" charset="0"/>
              </a:rPr>
              <a:t>Guide implementation and technical </a:t>
            </a:r>
            <a:r>
              <a:rPr lang="en-US" sz="1800" dirty="0">
                <a:cs typeface="Arial" pitchFamily="34" charset="0"/>
              </a:rPr>
              <a:t>lead </a:t>
            </a:r>
            <a:endParaRPr lang="en-US" sz="1800" dirty="0" smtClean="0">
              <a:latin typeface="+mj-lt"/>
              <a:cs typeface="Arial" pitchFamily="34" charset="0"/>
            </a:endParaRP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b="1" dirty="0" smtClean="0">
                <a:latin typeface="+mj-lt"/>
                <a:cs typeface="Arial" pitchFamily="34" charset="0"/>
              </a:rPr>
              <a:t>Akshay </a:t>
            </a:r>
            <a:r>
              <a:rPr lang="en-US" sz="1800" b="1" dirty="0">
                <a:latin typeface="+mj-lt"/>
                <a:cs typeface="Arial" pitchFamily="34" charset="0"/>
              </a:rPr>
              <a:t>Gowardhan </a:t>
            </a:r>
            <a:r>
              <a:rPr lang="en-US" sz="1800" dirty="0">
                <a:latin typeface="+mj-lt"/>
                <a:cs typeface="Arial" pitchFamily="34" charset="0"/>
              </a:rPr>
              <a:t>(</a:t>
            </a:r>
            <a:r>
              <a:rPr lang="en-US" sz="1800" dirty="0" smtClean="0">
                <a:latin typeface="+mj-lt"/>
                <a:cs typeface="Arial" pitchFamily="34" charset="0"/>
              </a:rPr>
              <a:t>AEED/</a:t>
            </a:r>
            <a:r>
              <a:rPr lang="en-US" sz="1800" dirty="0" err="1">
                <a:cs typeface="Arial" pitchFamily="34" charset="0"/>
              </a:rPr>
              <a:t>Atm</a:t>
            </a:r>
            <a:r>
              <a:rPr lang="en-US" sz="1800" dirty="0">
                <a:cs typeface="Arial" pitchFamily="34" charset="0"/>
              </a:rPr>
              <a:t> </a:t>
            </a:r>
            <a:r>
              <a:rPr lang="en-US" sz="1800" dirty="0" err="1" smtClean="0">
                <a:cs typeface="Arial" pitchFamily="34" charset="0"/>
              </a:rPr>
              <a:t>Sci</a:t>
            </a:r>
            <a:r>
              <a:rPr lang="en-US" sz="1800" dirty="0" smtClean="0">
                <a:cs typeface="Arial" pitchFamily="34" charset="0"/>
              </a:rPr>
              <a:t>)</a:t>
            </a:r>
            <a:r>
              <a:rPr lang="en-US" sz="1800" dirty="0" smtClean="0">
                <a:latin typeface="+mj-lt"/>
                <a:cs typeface="Arial" pitchFamily="34" charset="0"/>
              </a:rPr>
              <a:t> </a:t>
            </a: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dirty="0">
                <a:latin typeface="+mj-lt"/>
                <a:cs typeface="Arial" pitchFamily="34" charset="0"/>
              </a:rPr>
              <a:t>	</a:t>
            </a:r>
            <a:r>
              <a:rPr lang="en-US" sz="1800" dirty="0" smtClean="0">
                <a:latin typeface="+mj-lt"/>
                <a:cs typeface="Arial" pitchFamily="34" charset="0"/>
              </a:rPr>
              <a:t>Urban CFD and dispersion modeling</a:t>
            </a: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b="1" dirty="0" smtClean="0">
                <a:latin typeface="+mj-lt"/>
                <a:cs typeface="Arial" pitchFamily="34" charset="0"/>
              </a:rPr>
              <a:t>Don </a:t>
            </a:r>
            <a:r>
              <a:rPr lang="en-US" sz="1800" b="1" dirty="0">
                <a:latin typeface="+mj-lt"/>
                <a:cs typeface="Arial" pitchFamily="34" charset="0"/>
              </a:rPr>
              <a:t>Lucas </a:t>
            </a:r>
            <a:r>
              <a:rPr lang="en-US" sz="1800" dirty="0">
                <a:latin typeface="+mj-lt"/>
                <a:cs typeface="Arial" pitchFamily="34" charset="0"/>
              </a:rPr>
              <a:t>(</a:t>
            </a:r>
            <a:r>
              <a:rPr lang="en-US" sz="1800" dirty="0" smtClean="0">
                <a:latin typeface="+mj-lt"/>
                <a:cs typeface="Arial" pitchFamily="34" charset="0"/>
              </a:rPr>
              <a:t>AEED/</a:t>
            </a:r>
            <a:r>
              <a:rPr lang="en-US" sz="1800" dirty="0" err="1" smtClean="0">
                <a:cs typeface="Arial" pitchFamily="34" charset="0"/>
              </a:rPr>
              <a:t>Atm</a:t>
            </a:r>
            <a:r>
              <a:rPr lang="en-US" sz="1800" dirty="0" smtClean="0">
                <a:cs typeface="Arial" pitchFamily="34" charset="0"/>
              </a:rPr>
              <a:t> </a:t>
            </a:r>
            <a:r>
              <a:rPr lang="en-US" sz="1800" dirty="0" err="1">
                <a:cs typeface="Arial" pitchFamily="34" charset="0"/>
              </a:rPr>
              <a:t>Sci</a:t>
            </a:r>
            <a:r>
              <a:rPr lang="en-US" sz="1800" dirty="0" smtClean="0">
                <a:latin typeface="+mj-lt"/>
                <a:cs typeface="Arial" pitchFamily="34" charset="0"/>
              </a:rPr>
              <a:t>) </a:t>
            </a: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dirty="0">
                <a:latin typeface="+mj-lt"/>
                <a:cs typeface="Arial" pitchFamily="34" charset="0"/>
              </a:rPr>
              <a:t>	</a:t>
            </a:r>
            <a:r>
              <a:rPr lang="en-US" sz="1800" dirty="0" smtClean="0">
                <a:latin typeface="+mj-lt"/>
                <a:cs typeface="Arial" pitchFamily="34" charset="0"/>
              </a:rPr>
              <a:t>Ensemble modeling and UQ methods</a:t>
            </a: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b="1" dirty="0" smtClean="0">
                <a:cs typeface="Arial" pitchFamily="34" charset="0"/>
              </a:rPr>
              <a:t>Matthew Simpson </a:t>
            </a:r>
            <a:r>
              <a:rPr lang="en-US" sz="1800" dirty="0">
                <a:cs typeface="Arial" pitchFamily="34" charset="0"/>
              </a:rPr>
              <a:t>(</a:t>
            </a:r>
            <a:r>
              <a:rPr lang="en-US" sz="1800" dirty="0" smtClean="0">
                <a:cs typeface="Arial" pitchFamily="34" charset="0"/>
              </a:rPr>
              <a:t>AEED/</a:t>
            </a:r>
            <a:r>
              <a:rPr lang="en-US" sz="1800" dirty="0" err="1">
                <a:cs typeface="Arial" pitchFamily="34" charset="0"/>
              </a:rPr>
              <a:t>Atm</a:t>
            </a:r>
            <a:r>
              <a:rPr lang="en-US" sz="1800" dirty="0">
                <a:cs typeface="Arial" pitchFamily="34" charset="0"/>
              </a:rPr>
              <a:t> </a:t>
            </a:r>
            <a:r>
              <a:rPr lang="en-US" sz="1800" dirty="0" err="1">
                <a:cs typeface="Arial" pitchFamily="34" charset="0"/>
              </a:rPr>
              <a:t>Sci</a:t>
            </a:r>
            <a:r>
              <a:rPr lang="en-US" sz="1800" dirty="0" smtClean="0">
                <a:cs typeface="Arial" pitchFamily="34" charset="0"/>
              </a:rPr>
              <a:t>) </a:t>
            </a:r>
            <a:endParaRPr lang="en-US" sz="1800" dirty="0">
              <a:cs typeface="Arial" pitchFamily="34" charset="0"/>
            </a:endParaRP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dirty="0" smtClean="0">
                <a:latin typeface="+mj-lt"/>
                <a:cs typeface="Arial" pitchFamily="34" charset="0"/>
              </a:rPr>
              <a:t>      WRF modeling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222504"/>
            <a:ext cx="8229600" cy="539496"/>
          </a:xfrm>
        </p:spPr>
        <p:txBody>
          <a:bodyPr/>
          <a:lstStyle/>
          <a:p>
            <a:r>
              <a:rPr lang="en-US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Atmospheric Source Estimation Team</a:t>
            </a:r>
            <a:endParaRPr lang="en-US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39" y="2103817"/>
            <a:ext cx="831161" cy="10195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329" y="2895600"/>
            <a:ext cx="862271" cy="8991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39" y="3555010"/>
            <a:ext cx="789197" cy="9533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9" t="10479" r="7627" b="10641"/>
          <a:stretch/>
        </p:blipFill>
        <p:spPr bwMode="auto">
          <a:xfrm>
            <a:off x="7363657" y="4267200"/>
            <a:ext cx="865397" cy="9722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09600" y="5470469"/>
            <a:ext cx="6019800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b="1" dirty="0" err="1">
                <a:latin typeface="+mn-lt"/>
                <a:ea typeface="+mn-ea"/>
                <a:cs typeface="Arial" pitchFamily="34" charset="0"/>
              </a:rPr>
              <a:t>Gardar</a:t>
            </a:r>
            <a:r>
              <a:rPr lang="en-US" sz="1800" b="1" dirty="0"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800" b="1" dirty="0" err="1">
                <a:latin typeface="+mn-lt"/>
                <a:ea typeface="+mn-ea"/>
                <a:cs typeface="Arial" pitchFamily="34" charset="0"/>
              </a:rPr>
              <a:t>Johannesson</a:t>
            </a:r>
            <a:r>
              <a:rPr lang="en-US" sz="1800" b="1" dirty="0">
                <a:latin typeface="+mn-lt"/>
                <a:ea typeface="+mn-ea"/>
                <a:cs typeface="Arial" pitchFamily="34" charset="0"/>
              </a:rPr>
              <a:t> </a:t>
            </a:r>
            <a:r>
              <a:rPr lang="en-US" sz="1800" dirty="0">
                <a:latin typeface="+mn-lt"/>
                <a:ea typeface="+mn-ea"/>
                <a:cs typeface="Arial" pitchFamily="34" charset="0"/>
              </a:rPr>
              <a:t>(</a:t>
            </a:r>
            <a:r>
              <a:rPr lang="en-US" sz="1800" dirty="0" smtClean="0">
                <a:latin typeface="+mn-lt"/>
                <a:ea typeface="+mn-ea"/>
                <a:cs typeface="Arial" pitchFamily="34" charset="0"/>
              </a:rPr>
              <a:t>Former LLNL </a:t>
            </a:r>
            <a:r>
              <a:rPr lang="en-US" sz="1800" dirty="0" err="1" smtClean="0">
                <a:latin typeface="+mn-lt"/>
                <a:ea typeface="+mn-ea"/>
                <a:cs typeface="Arial" pitchFamily="34" charset="0"/>
              </a:rPr>
              <a:t>Engr</a:t>
            </a:r>
            <a:r>
              <a:rPr lang="en-US" sz="1800" dirty="0" smtClean="0">
                <a:latin typeface="+mn-lt"/>
                <a:ea typeface="+mn-ea"/>
                <a:cs typeface="Arial" pitchFamily="34" charset="0"/>
              </a:rPr>
              <a:t>/Statistician) </a:t>
            </a:r>
            <a:endParaRPr lang="en-US" sz="1800" dirty="0">
              <a:latin typeface="+mn-lt"/>
              <a:ea typeface="+mn-ea"/>
              <a:cs typeface="Arial" pitchFamily="34" charset="0"/>
            </a:endParaRPr>
          </a:p>
          <a:p>
            <a:pPr lvl="1">
              <a:lnSpc>
                <a:spcPct val="110000"/>
              </a:lnSpc>
              <a:buNone/>
              <a:tabLst>
                <a:tab pos="690563" algn="l"/>
              </a:tabLst>
            </a:pPr>
            <a:r>
              <a:rPr lang="en-US" sz="1800" dirty="0">
                <a:latin typeface="+mn-lt"/>
                <a:ea typeface="+mn-ea"/>
                <a:cs typeface="Arial" pitchFamily="34" charset="0"/>
              </a:rPr>
              <a:t>	 Consultant on source inversion methodology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7" r="12327"/>
          <a:stretch/>
        </p:blipFill>
        <p:spPr>
          <a:xfrm>
            <a:off x="7391400" y="1371600"/>
            <a:ext cx="684315" cy="838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459" y="5334000"/>
            <a:ext cx="752141" cy="93821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cxnSp>
        <p:nvCxnSpPr>
          <p:cNvPr id="15" name="Straight Connector 14"/>
          <p:cNvCxnSpPr/>
          <p:nvPr/>
        </p:nvCxnSpPr>
        <p:spPr>
          <a:xfrm>
            <a:off x="152400" y="5281550"/>
            <a:ext cx="88392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750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01"/>
    </mc:Choice>
    <mc:Fallback xmlns="">
      <p:transition spd="slow" advTm="21190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3200400" y="1828800"/>
            <a:ext cx="2743200" cy="4191000"/>
          </a:xfrm>
          <a:prstGeom prst="rect">
            <a:avLst/>
          </a:prstGeom>
          <a:noFill/>
          <a:ln w="28575">
            <a:solidFill>
              <a:srgbClr val="3366C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6096000" y="1824038"/>
            <a:ext cx="2842260" cy="4195762"/>
          </a:xfrm>
          <a:prstGeom prst="rect">
            <a:avLst/>
          </a:prstGeom>
          <a:noFill/>
          <a:ln w="28575">
            <a:solidFill>
              <a:srgbClr val="3366C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2400" y="1824038"/>
            <a:ext cx="2971800" cy="4195762"/>
          </a:xfrm>
          <a:prstGeom prst="rect">
            <a:avLst/>
          </a:prstGeom>
          <a:noFill/>
          <a:ln w="28575">
            <a:solidFill>
              <a:srgbClr val="3366C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9144000" cy="822960"/>
          </a:xfrm>
          <a:prstGeom prst="rect">
            <a:avLst/>
          </a:prstGeom>
          <a:gradFill flip="none" rotWithShape="1">
            <a:gsLst>
              <a:gs pos="55000">
                <a:schemeClr val="tx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>
                <a:solidFill>
                  <a:schemeClr val="tx1"/>
                </a:solidFill>
              </a:rPr>
              <a:pPr/>
              <a:t>3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381000" y="146304"/>
            <a:ext cx="8229600" cy="539496"/>
          </a:xfrm>
        </p:spPr>
        <p:txBody>
          <a:bodyPr/>
          <a:lstStyle/>
          <a:p>
            <a:r>
              <a:rPr lang="en-US" dirty="0" smtClean="0">
                <a:cs typeface="Arial" pitchFamily="34" charset="0"/>
              </a:rPr>
              <a:t>Three-Year Laboratory Directed Research and Development Project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2400" y="1290935"/>
            <a:ext cx="8785860" cy="461665"/>
          </a:xfrm>
          <a:prstGeom prst="rect">
            <a:avLst/>
          </a:prstGeom>
          <a:noFill/>
          <a:ln w="28575">
            <a:solidFill>
              <a:srgbClr val="3366CC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2400" b="1" dirty="0" smtClean="0">
                <a:latin typeface="+mn-lt"/>
              </a:rPr>
              <a:t>            FY2014</a:t>
            </a:r>
            <a:r>
              <a:rPr lang="en-US" sz="2400" dirty="0" smtClean="0">
                <a:latin typeface="+mn-lt"/>
              </a:rPr>
              <a:t>                          </a:t>
            </a:r>
            <a:r>
              <a:rPr lang="en-US" sz="2400" b="1" dirty="0" smtClean="0">
                <a:latin typeface="+mn-lt"/>
              </a:rPr>
              <a:t> FY2015                               FY2016                     </a:t>
            </a:r>
          </a:p>
        </p:txBody>
      </p:sp>
      <p:pic>
        <p:nvPicPr>
          <p:cNvPr id="37" name="Picture 36" descr="ecmwf.pn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3" t="34153" r="27246" b="19778"/>
          <a:stretch/>
        </p:blipFill>
        <p:spPr>
          <a:xfrm>
            <a:off x="4526436" y="4818221"/>
            <a:ext cx="1264764" cy="1049179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3276600" y="1969947"/>
            <a:ext cx="2572987" cy="267765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400" b="1" dirty="0" smtClean="0">
                <a:latin typeface="+mn-lt"/>
              </a:rPr>
              <a:t>2. Develop ensemble </a:t>
            </a:r>
            <a:r>
              <a:rPr lang="en-US" sz="2400" b="1" dirty="0">
                <a:latin typeface="+mn-lt"/>
              </a:rPr>
              <a:t>regional </a:t>
            </a:r>
            <a:r>
              <a:rPr lang="en-US" sz="2400" b="1" dirty="0" smtClean="0">
                <a:latin typeface="+mn-lt"/>
              </a:rPr>
              <a:t>model with inversion code</a:t>
            </a:r>
          </a:p>
          <a:p>
            <a:pPr>
              <a:buClr>
                <a:schemeClr val="tx2"/>
              </a:buClr>
            </a:pPr>
            <a:r>
              <a:rPr lang="en-US" sz="2400" dirty="0" smtClean="0">
                <a:latin typeface="+mn-lt"/>
              </a:rPr>
              <a:t>[Run against 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</a:rPr>
              <a:t>Diablo Canyon NPP </a:t>
            </a:r>
            <a:r>
              <a:rPr lang="en-US" sz="2400" dirty="0" smtClean="0">
                <a:latin typeface="+mn-lt"/>
              </a:rPr>
              <a:t>tracer case]</a:t>
            </a:r>
          </a:p>
        </p:txBody>
      </p:sp>
      <p:pic>
        <p:nvPicPr>
          <p:cNvPr id="1026" name="Picture 2" descr="C:\Users\baskett1.THE-LAB\Pictures\Diablo Canyon NPP-daytime from NW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601" y="4939188"/>
            <a:ext cx="1066800" cy="78860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askett1.THE-LAB\Pictures\Fukushima-caesium ma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248" y="4292931"/>
            <a:ext cx="1128296" cy="160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6179929" y="1981201"/>
            <a:ext cx="2588615" cy="230832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400" b="1" dirty="0" smtClean="0">
                <a:latin typeface="+mn-lt"/>
              </a:rPr>
              <a:t>3. Build, test, and document final system</a:t>
            </a:r>
          </a:p>
          <a:p>
            <a:pPr>
              <a:buClr>
                <a:schemeClr val="tx2"/>
              </a:buClr>
            </a:pPr>
            <a:r>
              <a:rPr lang="en-US" sz="2400" dirty="0" smtClean="0">
                <a:latin typeface="+mn-lt"/>
              </a:rPr>
              <a:t>[Run against </a:t>
            </a:r>
            <a:r>
              <a:rPr lang="en-US" sz="2400" b="1" dirty="0" smtClean="0">
                <a:solidFill>
                  <a:srgbClr val="6600CC"/>
                </a:solidFill>
                <a:latin typeface="+mn-lt"/>
              </a:rPr>
              <a:t>Fukushima NPP </a:t>
            </a:r>
            <a:r>
              <a:rPr lang="en-US" sz="2400" dirty="0" smtClean="0">
                <a:latin typeface="+mn-lt"/>
              </a:rPr>
              <a:t>accident]</a:t>
            </a:r>
          </a:p>
        </p:txBody>
      </p:sp>
      <p:pic>
        <p:nvPicPr>
          <p:cNvPr id="1027" name="Picture 3" descr="C:\Users\baskett1.THE-LAB\Pictures\Fukushima unit 1 releas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196" y="4646613"/>
            <a:ext cx="911593" cy="1053215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8600" y="1986914"/>
            <a:ext cx="2743200" cy="243268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noAutofit/>
          </a:bodyPr>
          <a:lstStyle/>
          <a:p>
            <a:pPr marL="45720">
              <a:buClr>
                <a:schemeClr val="tx2"/>
              </a:buClr>
            </a:pPr>
            <a:r>
              <a:rPr lang="en-US" sz="2400" b="1" dirty="0" smtClean="0">
                <a:latin typeface="+mn-lt"/>
              </a:rPr>
              <a:t>1. Implement urban modeling system with inversion code</a:t>
            </a:r>
            <a:r>
              <a:rPr lang="en-US" sz="2400" dirty="0" smtClean="0">
                <a:latin typeface="+mn-lt"/>
              </a:rPr>
              <a:t>                 [Run against </a:t>
            </a:r>
            <a:r>
              <a:rPr lang="en-US" sz="2400" b="1" dirty="0" smtClean="0">
                <a:solidFill>
                  <a:srgbClr val="0000FF"/>
                </a:solidFill>
                <a:latin typeface="+mn-lt"/>
              </a:rPr>
              <a:t>Oklahoma City </a:t>
            </a:r>
            <a:r>
              <a:rPr lang="en-US" sz="2400" dirty="0" smtClean="0">
                <a:latin typeface="+mn-lt"/>
              </a:rPr>
              <a:t>tracer case]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72" y="4818221"/>
            <a:ext cx="1294628" cy="727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652572"/>
            <a:ext cx="1028150" cy="1093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27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21"/>
    </mc:Choice>
    <mc:Fallback xmlns="">
      <p:transition spd="slow" advTm="5152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" name="Group 122"/>
          <p:cNvGrpSpPr/>
          <p:nvPr/>
        </p:nvGrpSpPr>
        <p:grpSpPr>
          <a:xfrm>
            <a:off x="1981200" y="2800561"/>
            <a:ext cx="6739642" cy="3447839"/>
            <a:chOff x="1905000" y="2667000"/>
            <a:chExt cx="6739642" cy="3447839"/>
          </a:xfrm>
        </p:grpSpPr>
        <p:pic>
          <p:nvPicPr>
            <p:cNvPr id="124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5000" y="2667000"/>
              <a:ext cx="1399149" cy="120903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5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7636" y="2682784"/>
              <a:ext cx="1356464" cy="127917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6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2819400"/>
              <a:ext cx="1399149" cy="120903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7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0036" y="2835184"/>
              <a:ext cx="1356464" cy="127917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8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8718" y="2682784"/>
              <a:ext cx="1443983" cy="14765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9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6430" y="2831413"/>
              <a:ext cx="1443983" cy="14765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0" name="Freeform 129"/>
            <p:cNvSpPr/>
            <p:nvPr/>
          </p:nvSpPr>
          <p:spPr>
            <a:xfrm>
              <a:off x="2756974" y="3824868"/>
              <a:ext cx="5887668" cy="2289971"/>
            </a:xfrm>
            <a:custGeom>
              <a:avLst/>
              <a:gdLst>
                <a:gd name="connsiteX0" fmla="*/ 5330283 w 6001803"/>
                <a:gd name="connsiteY0" fmla="*/ 0 h 2289971"/>
                <a:gd name="connsiteX1" fmla="*/ 5709424 w 6001803"/>
                <a:gd name="connsiteY1" fmla="*/ 78059 h 2289971"/>
                <a:gd name="connsiteX2" fmla="*/ 5910146 w 6001803"/>
                <a:gd name="connsiteY2" fmla="*/ 312234 h 2289971"/>
                <a:gd name="connsiteX3" fmla="*/ 5999356 w 6001803"/>
                <a:gd name="connsiteY3" fmla="*/ 858644 h 2289971"/>
                <a:gd name="connsiteX4" fmla="*/ 5820937 w 6001803"/>
                <a:gd name="connsiteY4" fmla="*/ 1683834 h 2289971"/>
                <a:gd name="connsiteX5" fmla="*/ 5386039 w 6001803"/>
                <a:gd name="connsiteY5" fmla="*/ 2129883 h 2289971"/>
                <a:gd name="connsiteX6" fmla="*/ 4683512 w 6001803"/>
                <a:gd name="connsiteY6" fmla="*/ 2286000 h 2289971"/>
                <a:gd name="connsiteX7" fmla="*/ 3456878 w 6001803"/>
                <a:gd name="connsiteY7" fmla="*/ 2219093 h 2289971"/>
                <a:gd name="connsiteX8" fmla="*/ 1884556 w 6001803"/>
                <a:gd name="connsiteY8" fmla="*/ 1962615 h 2289971"/>
                <a:gd name="connsiteX9" fmla="*/ 490654 w 6001803"/>
                <a:gd name="connsiteY9" fmla="*/ 1483112 h 2289971"/>
                <a:gd name="connsiteX10" fmla="*/ 111512 w 6001803"/>
                <a:gd name="connsiteY10" fmla="*/ 1170878 h 2289971"/>
                <a:gd name="connsiteX11" fmla="*/ 0 w 6001803"/>
                <a:gd name="connsiteY11" fmla="*/ 869795 h 2289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001803" h="2289971">
                  <a:moveTo>
                    <a:pt x="5330283" y="0"/>
                  </a:moveTo>
                  <a:cubicBezTo>
                    <a:pt x="5471531" y="13010"/>
                    <a:pt x="5612780" y="26020"/>
                    <a:pt x="5709424" y="78059"/>
                  </a:cubicBezTo>
                  <a:cubicBezTo>
                    <a:pt x="5806068" y="130098"/>
                    <a:pt x="5861824" y="182137"/>
                    <a:pt x="5910146" y="312234"/>
                  </a:cubicBezTo>
                  <a:cubicBezTo>
                    <a:pt x="5958468" y="442332"/>
                    <a:pt x="6014224" y="630044"/>
                    <a:pt x="5999356" y="858644"/>
                  </a:cubicBezTo>
                  <a:cubicBezTo>
                    <a:pt x="5984488" y="1087244"/>
                    <a:pt x="5923157" y="1471961"/>
                    <a:pt x="5820937" y="1683834"/>
                  </a:cubicBezTo>
                  <a:cubicBezTo>
                    <a:pt x="5718718" y="1895707"/>
                    <a:pt x="5575610" y="2029522"/>
                    <a:pt x="5386039" y="2129883"/>
                  </a:cubicBezTo>
                  <a:cubicBezTo>
                    <a:pt x="5196468" y="2230244"/>
                    <a:pt x="5005039" y="2271132"/>
                    <a:pt x="4683512" y="2286000"/>
                  </a:cubicBezTo>
                  <a:cubicBezTo>
                    <a:pt x="4361985" y="2300868"/>
                    <a:pt x="3923371" y="2272990"/>
                    <a:pt x="3456878" y="2219093"/>
                  </a:cubicBezTo>
                  <a:cubicBezTo>
                    <a:pt x="2990385" y="2165196"/>
                    <a:pt x="2378927" y="2085279"/>
                    <a:pt x="1884556" y="1962615"/>
                  </a:cubicBezTo>
                  <a:cubicBezTo>
                    <a:pt x="1390185" y="1839952"/>
                    <a:pt x="786161" y="1615068"/>
                    <a:pt x="490654" y="1483112"/>
                  </a:cubicBezTo>
                  <a:cubicBezTo>
                    <a:pt x="195147" y="1351156"/>
                    <a:pt x="193288" y="1273098"/>
                    <a:pt x="111512" y="1170878"/>
                  </a:cubicBezTo>
                  <a:cubicBezTo>
                    <a:pt x="29736" y="1068659"/>
                    <a:pt x="14868" y="969227"/>
                    <a:pt x="0" y="869795"/>
                  </a:cubicBezTo>
                </a:path>
              </a:pathLst>
            </a:custGeom>
            <a:noFill/>
            <a:ln w="25400">
              <a:solidFill>
                <a:srgbClr val="C00000"/>
              </a:solidFill>
              <a:prstDash val="lgDash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Oval 130"/>
            <p:cNvSpPr/>
            <p:nvPr/>
          </p:nvSpPr>
          <p:spPr>
            <a:xfrm>
              <a:off x="3173926" y="5136624"/>
              <a:ext cx="318574" cy="349776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>
                  <a:solidFill>
                    <a:prstClr val="black"/>
                  </a:solidFill>
                </a:rPr>
                <a:t>B</a:t>
              </a:r>
            </a:p>
          </p:txBody>
        </p:sp>
        <p:pic>
          <p:nvPicPr>
            <p:cNvPr id="132" name="Picture 2"/>
            <p:cNvPicPr>
              <a:picLocks noChangeAspect="1" noChangeArrowheads="1"/>
            </p:cNvPicPr>
            <p:nvPr/>
          </p:nvPicPr>
          <p:blipFill rotWithShape="1">
            <a:blip r:embed="rId6"/>
            <a:srcRect l="76742" t="4541" b="16907"/>
            <a:stretch/>
          </p:blipFill>
          <p:spPr bwMode="auto">
            <a:xfrm>
              <a:off x="3581400" y="2937103"/>
              <a:ext cx="361268" cy="1265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457200" y="146304"/>
            <a:ext cx="8229600" cy="5394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Atmospheric Source Estimation Using Ensembles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526072" y="1047961"/>
            <a:ext cx="4567009" cy="2993886"/>
            <a:chOff x="4449872" y="914400"/>
            <a:chExt cx="4567009" cy="2993886"/>
          </a:xfrm>
        </p:grpSpPr>
        <p:grpSp>
          <p:nvGrpSpPr>
            <p:cNvPr id="43012" name="Group 43011"/>
            <p:cNvGrpSpPr/>
            <p:nvPr/>
          </p:nvGrpSpPr>
          <p:grpSpPr>
            <a:xfrm>
              <a:off x="4449872" y="914400"/>
              <a:ext cx="4008328" cy="2558143"/>
              <a:chOff x="4678472" y="914400"/>
              <a:chExt cx="4008328" cy="2558143"/>
            </a:xfrm>
          </p:grpSpPr>
          <p:pic>
            <p:nvPicPr>
              <p:cNvPr id="48" name="Picture 2"/>
              <p:cNvPicPr>
                <a:picLocks noChangeAspect="1" noChangeArrowheads="1"/>
              </p:cNvPicPr>
              <p:nvPr/>
            </p:nvPicPr>
            <p:blipFill rotWithShape="1">
              <a:blip r:embed="rId6"/>
              <a:srcRect l="76742" t="4541" b="16907"/>
              <a:stretch/>
            </p:blipFill>
            <p:spPr bwMode="auto">
              <a:xfrm rot="5400000">
                <a:off x="5130402" y="1761021"/>
                <a:ext cx="361268" cy="1265128"/>
              </a:xfrm>
              <a:prstGeom prst="rect">
                <a:avLst/>
              </a:prstGeom>
              <a:noFill/>
              <a:ln w="25400">
                <a:noFill/>
                <a:prstDash val="lgDash"/>
                <a:miter lim="800000"/>
                <a:headEnd/>
                <a:tailEnd w="lg" len="lg"/>
              </a:ln>
              <a:effectLst/>
            </p:spPr>
          </p:pic>
          <p:sp>
            <p:nvSpPr>
              <p:cNvPr id="65" name="Oval 64"/>
              <p:cNvSpPr/>
              <p:nvPr/>
            </p:nvSpPr>
            <p:spPr>
              <a:xfrm>
                <a:off x="6234626" y="1026059"/>
                <a:ext cx="318574" cy="349776"/>
              </a:xfrm>
              <a:prstGeom prst="ellipse">
                <a:avLst/>
              </a:prstGeom>
              <a:solidFill>
                <a:srgbClr val="FFFFCC"/>
              </a:solidFill>
              <a:ln w="12700">
                <a:solidFill>
                  <a:srgbClr val="C00000"/>
                </a:solidFill>
                <a:prstDash val="solid"/>
                <a:tailEnd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 dirty="0" smtClean="0">
                    <a:solidFill>
                      <a:prstClr val="black"/>
                    </a:solidFill>
                  </a:rPr>
                  <a:t>A</a:t>
                </a:r>
                <a:endParaRPr lang="en-US" sz="1400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5584371" y="914400"/>
                <a:ext cx="3102429" cy="2558143"/>
              </a:xfrm>
              <a:custGeom>
                <a:avLst/>
                <a:gdLst>
                  <a:gd name="connsiteX0" fmla="*/ 2623458 w 3124326"/>
                  <a:gd name="connsiteY0" fmla="*/ 2674499 h 2674499"/>
                  <a:gd name="connsiteX1" fmla="*/ 2971800 w 3124326"/>
                  <a:gd name="connsiteY1" fmla="*/ 2478556 h 2674499"/>
                  <a:gd name="connsiteX2" fmla="*/ 3048000 w 3124326"/>
                  <a:gd name="connsiteY2" fmla="*/ 2326156 h 2674499"/>
                  <a:gd name="connsiteX3" fmla="*/ 3091543 w 3124326"/>
                  <a:gd name="connsiteY3" fmla="*/ 2010470 h 2674499"/>
                  <a:gd name="connsiteX4" fmla="*/ 3124200 w 3124326"/>
                  <a:gd name="connsiteY4" fmla="*/ 1596813 h 2674499"/>
                  <a:gd name="connsiteX5" fmla="*/ 3102429 w 3124326"/>
                  <a:gd name="connsiteY5" fmla="*/ 1313785 h 2674499"/>
                  <a:gd name="connsiteX6" fmla="*/ 3091543 w 3124326"/>
                  <a:gd name="connsiteY6" fmla="*/ 921899 h 2674499"/>
                  <a:gd name="connsiteX7" fmla="*/ 3037115 w 3124326"/>
                  <a:gd name="connsiteY7" fmla="*/ 704185 h 2674499"/>
                  <a:gd name="connsiteX8" fmla="*/ 2950029 w 3124326"/>
                  <a:gd name="connsiteY8" fmla="*/ 464699 h 2674499"/>
                  <a:gd name="connsiteX9" fmla="*/ 2841172 w 3124326"/>
                  <a:gd name="connsiteY9" fmla="*/ 323185 h 2674499"/>
                  <a:gd name="connsiteX10" fmla="*/ 2590800 w 3124326"/>
                  <a:gd name="connsiteY10" fmla="*/ 127242 h 2674499"/>
                  <a:gd name="connsiteX11" fmla="*/ 2209800 w 3124326"/>
                  <a:gd name="connsiteY11" fmla="*/ 72813 h 2674499"/>
                  <a:gd name="connsiteX12" fmla="*/ 1643743 w 3124326"/>
                  <a:gd name="connsiteY12" fmla="*/ 7499 h 2674499"/>
                  <a:gd name="connsiteX13" fmla="*/ 1219200 w 3124326"/>
                  <a:gd name="connsiteY13" fmla="*/ 7499 h 2674499"/>
                  <a:gd name="connsiteX14" fmla="*/ 674915 w 3124326"/>
                  <a:gd name="connsiteY14" fmla="*/ 61927 h 2674499"/>
                  <a:gd name="connsiteX15" fmla="*/ 228600 w 3124326"/>
                  <a:gd name="connsiteY15" fmla="*/ 127242 h 2674499"/>
                  <a:gd name="connsiteX16" fmla="*/ 0 w 3124326"/>
                  <a:gd name="connsiteY16" fmla="*/ 236099 h 2674499"/>
                  <a:gd name="connsiteX17" fmla="*/ 0 w 3124326"/>
                  <a:gd name="connsiteY17" fmla="*/ 236099 h 26744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124326" h="2674499">
                    <a:moveTo>
                      <a:pt x="2623458" y="2674499"/>
                    </a:moveTo>
                    <a:cubicBezTo>
                      <a:pt x="2762250" y="2605556"/>
                      <a:pt x="2901043" y="2536613"/>
                      <a:pt x="2971800" y="2478556"/>
                    </a:cubicBezTo>
                    <a:cubicBezTo>
                      <a:pt x="3042557" y="2420499"/>
                      <a:pt x="3028043" y="2404170"/>
                      <a:pt x="3048000" y="2326156"/>
                    </a:cubicBezTo>
                    <a:cubicBezTo>
                      <a:pt x="3067957" y="2248142"/>
                      <a:pt x="3078843" y="2132027"/>
                      <a:pt x="3091543" y="2010470"/>
                    </a:cubicBezTo>
                    <a:cubicBezTo>
                      <a:pt x="3104243" y="1888913"/>
                      <a:pt x="3122386" y="1712927"/>
                      <a:pt x="3124200" y="1596813"/>
                    </a:cubicBezTo>
                    <a:cubicBezTo>
                      <a:pt x="3126014" y="1480699"/>
                      <a:pt x="3107872" y="1426271"/>
                      <a:pt x="3102429" y="1313785"/>
                    </a:cubicBezTo>
                    <a:cubicBezTo>
                      <a:pt x="3096986" y="1201299"/>
                      <a:pt x="3102429" y="1023499"/>
                      <a:pt x="3091543" y="921899"/>
                    </a:cubicBezTo>
                    <a:cubicBezTo>
                      <a:pt x="3080657" y="820299"/>
                      <a:pt x="3060701" y="780385"/>
                      <a:pt x="3037115" y="704185"/>
                    </a:cubicBezTo>
                    <a:cubicBezTo>
                      <a:pt x="3013529" y="627985"/>
                      <a:pt x="2982686" y="528199"/>
                      <a:pt x="2950029" y="464699"/>
                    </a:cubicBezTo>
                    <a:cubicBezTo>
                      <a:pt x="2917372" y="401199"/>
                      <a:pt x="2901043" y="379428"/>
                      <a:pt x="2841172" y="323185"/>
                    </a:cubicBezTo>
                    <a:cubicBezTo>
                      <a:pt x="2781301" y="266942"/>
                      <a:pt x="2696029" y="168971"/>
                      <a:pt x="2590800" y="127242"/>
                    </a:cubicBezTo>
                    <a:cubicBezTo>
                      <a:pt x="2485571" y="85513"/>
                      <a:pt x="2367643" y="92770"/>
                      <a:pt x="2209800" y="72813"/>
                    </a:cubicBezTo>
                    <a:cubicBezTo>
                      <a:pt x="2051957" y="52856"/>
                      <a:pt x="1808843" y="18385"/>
                      <a:pt x="1643743" y="7499"/>
                    </a:cubicBezTo>
                    <a:cubicBezTo>
                      <a:pt x="1478643" y="-3387"/>
                      <a:pt x="1380671" y="-1572"/>
                      <a:pt x="1219200" y="7499"/>
                    </a:cubicBezTo>
                    <a:cubicBezTo>
                      <a:pt x="1057729" y="16570"/>
                      <a:pt x="840015" y="41970"/>
                      <a:pt x="674915" y="61927"/>
                    </a:cubicBezTo>
                    <a:cubicBezTo>
                      <a:pt x="509815" y="81884"/>
                      <a:pt x="341086" y="98213"/>
                      <a:pt x="228600" y="127242"/>
                    </a:cubicBezTo>
                    <a:cubicBezTo>
                      <a:pt x="116114" y="156271"/>
                      <a:pt x="0" y="236099"/>
                      <a:pt x="0" y="236099"/>
                    </a:cubicBezTo>
                    <a:lnTo>
                      <a:pt x="0" y="236099"/>
                    </a:lnTo>
                  </a:path>
                </a:pathLst>
              </a:custGeom>
              <a:noFill/>
              <a:ln w="25400">
                <a:solidFill>
                  <a:srgbClr val="C00000"/>
                </a:solidFill>
                <a:prstDash val="lgDash"/>
                <a:headEnd type="none" w="med" len="med"/>
                <a:tailEnd type="triangl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" name="Rectangle 1"/>
            <p:cNvSpPr/>
            <p:nvPr/>
          </p:nvSpPr>
          <p:spPr>
            <a:xfrm>
              <a:off x="8077200" y="3200400"/>
              <a:ext cx="939681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C00000"/>
                  </a:solidFill>
                </a:rPr>
                <a:t>Apply </a:t>
              </a:r>
            </a:p>
            <a:p>
              <a:pPr algn="ctr"/>
              <a:r>
                <a:rPr lang="en-US" b="1" dirty="0" smtClean="0">
                  <a:solidFill>
                    <a:srgbClr val="C00000"/>
                  </a:solidFill>
                </a:rPr>
                <a:t>Monte</a:t>
              </a:r>
            </a:p>
            <a:p>
              <a:pPr algn="ctr"/>
              <a:r>
                <a:rPr lang="en-US" b="1" dirty="0" smtClean="0">
                  <a:solidFill>
                    <a:srgbClr val="C00000"/>
                  </a:solidFill>
                </a:rPr>
                <a:t>Carlo</a:t>
              </a:r>
            </a:p>
            <a:p>
              <a:pPr algn="ctr"/>
              <a:r>
                <a:rPr lang="en-US" b="1" dirty="0" smtClean="0">
                  <a:solidFill>
                    <a:srgbClr val="C00000"/>
                  </a:solidFill>
                </a:rPr>
                <a:t>optimization</a:t>
              </a:r>
              <a:endParaRPr lang="en-US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860845" y="4095961"/>
            <a:ext cx="3597356" cy="1934469"/>
            <a:chOff x="4784645" y="3962400"/>
            <a:chExt cx="3597356" cy="1934469"/>
          </a:xfrm>
        </p:grpSpPr>
        <p:cxnSp>
          <p:nvCxnSpPr>
            <p:cNvPr id="53" name="Straight Arrow Connector 52"/>
            <p:cNvCxnSpPr/>
            <p:nvPr/>
          </p:nvCxnSpPr>
          <p:spPr>
            <a:xfrm flipV="1">
              <a:off x="7291815" y="4413407"/>
              <a:ext cx="0" cy="463393"/>
            </a:xfrm>
            <a:prstGeom prst="straightConnector1">
              <a:avLst/>
            </a:prstGeom>
            <a:ln>
              <a:solidFill>
                <a:srgbClr val="92D050"/>
              </a:solidFill>
              <a:tailEnd type="arrow"/>
            </a:ln>
            <a:effectLst>
              <a:glow rad="63500">
                <a:schemeClr val="accent1">
                  <a:satMod val="175000"/>
                  <a:alpha val="40000"/>
                </a:schemeClr>
              </a:glow>
              <a:outerShdw blurRad="45000" dist="25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/>
            <p:cNvSpPr/>
            <p:nvPr/>
          </p:nvSpPr>
          <p:spPr>
            <a:xfrm>
              <a:off x="4784645" y="5238690"/>
              <a:ext cx="1235155" cy="40011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black"/>
                  </a:solidFill>
                </a:rPr>
                <a:t>Uncertainty &amp; bias of model &amp; </a:t>
              </a:r>
              <a:r>
                <a:rPr lang="en-US" dirty="0" err="1" smtClean="0">
                  <a:solidFill>
                    <a:prstClr val="black"/>
                  </a:solidFill>
                </a:rPr>
                <a:t>obs</a:t>
              </a:r>
              <a:endParaRPr lang="en-US" dirty="0">
                <a:solidFill>
                  <a:prstClr val="black"/>
                </a:solidFill>
              </a:endParaRPr>
            </a:p>
          </p:txBody>
        </p:sp>
        <p:pic>
          <p:nvPicPr>
            <p:cNvPr id="52" name="Picture 2"/>
            <p:cNvPicPr>
              <a:picLocks noChangeAspect="1" noChangeArrowheads="1"/>
            </p:cNvPicPr>
            <p:nvPr/>
          </p:nvPicPr>
          <p:blipFill rotWithShape="1">
            <a:blip r:embed="rId6"/>
            <a:srcRect l="76742" t="4541" b="16907"/>
            <a:stretch/>
          </p:blipFill>
          <p:spPr bwMode="auto">
            <a:xfrm rot="16200000">
              <a:off x="6700330" y="4139802"/>
              <a:ext cx="361268" cy="1265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Freeform 9"/>
            <p:cNvSpPr/>
            <p:nvPr/>
          </p:nvSpPr>
          <p:spPr>
            <a:xfrm>
              <a:off x="7683191" y="3962400"/>
              <a:ext cx="698810" cy="1365211"/>
            </a:xfrm>
            <a:custGeom>
              <a:avLst/>
              <a:gdLst>
                <a:gd name="connsiteX0" fmla="*/ 301083 w 755217"/>
                <a:gd name="connsiteY0" fmla="*/ 0 h 1365211"/>
                <a:gd name="connsiteX1" fmla="*/ 657922 w 755217"/>
                <a:gd name="connsiteY1" fmla="*/ 211874 h 1365211"/>
                <a:gd name="connsiteX2" fmla="*/ 735981 w 755217"/>
                <a:gd name="connsiteY2" fmla="*/ 791737 h 1365211"/>
                <a:gd name="connsiteX3" fmla="*/ 356839 w 755217"/>
                <a:gd name="connsiteY3" fmla="*/ 1282391 h 1365211"/>
                <a:gd name="connsiteX4" fmla="*/ 0 w 755217"/>
                <a:gd name="connsiteY4" fmla="*/ 1360449 h 1365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5217" h="1365211">
                  <a:moveTo>
                    <a:pt x="301083" y="0"/>
                  </a:moveTo>
                  <a:cubicBezTo>
                    <a:pt x="443261" y="39959"/>
                    <a:pt x="585439" y="79918"/>
                    <a:pt x="657922" y="211874"/>
                  </a:cubicBezTo>
                  <a:cubicBezTo>
                    <a:pt x="730405" y="343830"/>
                    <a:pt x="786162" y="613318"/>
                    <a:pt x="735981" y="791737"/>
                  </a:cubicBezTo>
                  <a:cubicBezTo>
                    <a:pt x="685801" y="970157"/>
                    <a:pt x="479502" y="1187606"/>
                    <a:pt x="356839" y="1282391"/>
                  </a:cubicBezTo>
                  <a:cubicBezTo>
                    <a:pt x="234176" y="1377176"/>
                    <a:pt x="117088" y="1368812"/>
                    <a:pt x="0" y="1360449"/>
                  </a:cubicBezTo>
                </a:path>
              </a:pathLst>
            </a:custGeom>
            <a:noFill/>
            <a:ln w="25400">
              <a:solidFill>
                <a:srgbClr val="C00000"/>
              </a:solidFill>
              <a:prstDash val="lgDash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/>
            <p:cNvSpPr/>
            <p:nvPr/>
          </p:nvSpPr>
          <p:spPr>
            <a:xfrm>
              <a:off x="7911026" y="4984224"/>
              <a:ext cx="318574" cy="349776"/>
            </a:xfrm>
            <a:prstGeom prst="ellipse">
              <a:avLst/>
            </a:prstGeom>
            <a:solidFill>
              <a:srgbClr val="FFFFCC"/>
            </a:solidFill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>
                  <a:solidFill>
                    <a:prstClr val="black"/>
                  </a:solidFill>
                </a:rPr>
                <a:t>C</a:t>
              </a:r>
            </a:p>
          </p:txBody>
        </p:sp>
        <p:pic>
          <p:nvPicPr>
            <p:cNvPr id="55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3488" y="4903573"/>
              <a:ext cx="1609703" cy="9932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1" name="Group 60"/>
          <p:cNvGrpSpPr/>
          <p:nvPr/>
        </p:nvGrpSpPr>
        <p:grpSpPr>
          <a:xfrm>
            <a:off x="228600" y="1270643"/>
            <a:ext cx="8030860" cy="3519599"/>
            <a:chOff x="152400" y="1137082"/>
            <a:chExt cx="8030860" cy="3519599"/>
          </a:xfrm>
        </p:grpSpPr>
        <p:grpSp>
          <p:nvGrpSpPr>
            <p:cNvPr id="62" name="Group 61"/>
            <p:cNvGrpSpPr/>
            <p:nvPr/>
          </p:nvGrpSpPr>
          <p:grpSpPr>
            <a:xfrm>
              <a:off x="152400" y="3352800"/>
              <a:ext cx="1538264" cy="1303881"/>
              <a:chOff x="457200" y="3040693"/>
              <a:chExt cx="1538264" cy="130388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pic>
            <p:nvPicPr>
              <p:cNvPr id="110" name="Picture 2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200" y="3040693"/>
                <a:ext cx="1538264" cy="1074932"/>
              </a:xfrm>
              <a:prstGeom prst="rect">
                <a:avLst/>
              </a:prstGeom>
              <a:noFill/>
              <a:ln w="31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11" name="Rectangle 41"/>
              <p:cNvSpPr>
                <a:spLocks noChangeArrowheads="1"/>
              </p:cNvSpPr>
              <p:nvPr/>
            </p:nvSpPr>
            <p:spPr bwMode="auto">
              <a:xfrm>
                <a:off x="464167" y="4159908"/>
                <a:ext cx="1524328" cy="184666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ctr" eaLnBrk="0" hangingPunct="0"/>
                <a:r>
                  <a:rPr lang="en-US" sz="1200" dirty="0" smtClean="0">
                    <a:solidFill>
                      <a:prstClr val="black"/>
                    </a:solidFill>
                  </a:rPr>
                  <a:t>Gridded analyses</a:t>
                </a:r>
              </a:p>
            </p:txBody>
          </p:sp>
        </p:grpSp>
        <p:sp>
          <p:nvSpPr>
            <p:cNvPr id="63" name="Rectangle 41"/>
            <p:cNvSpPr>
              <a:spLocks noChangeArrowheads="1"/>
            </p:cNvSpPr>
            <p:nvPr/>
          </p:nvSpPr>
          <p:spPr bwMode="auto">
            <a:xfrm>
              <a:off x="2286000" y="4278868"/>
              <a:ext cx="12065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>
              <a:spAutoFit/>
            </a:bodyPr>
            <a:lstStyle/>
            <a:p>
              <a:pPr algn="ctr" eaLnBrk="0" hangingPunct="0"/>
              <a:r>
                <a:rPr lang="en-US" sz="1200" dirty="0" smtClean="0">
                  <a:solidFill>
                    <a:prstClr val="black"/>
                  </a:solidFill>
                </a:rPr>
                <a:t>WRF regional </a:t>
              </a:r>
              <a:r>
                <a:rPr lang="en-US" sz="1200" dirty="0">
                  <a:solidFill>
                    <a:prstClr val="black"/>
                  </a:solidFill>
                </a:rPr>
                <a:t>m</a:t>
              </a:r>
              <a:r>
                <a:rPr lang="en-US" sz="1200" dirty="0" smtClean="0">
                  <a:solidFill>
                    <a:prstClr val="black"/>
                  </a:solidFill>
                </a:rPr>
                <a:t>odel </a:t>
              </a: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575918" y="4275096"/>
              <a:ext cx="1367682" cy="276999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1200" dirty="0" smtClean="0">
                  <a:solidFill>
                    <a:prstClr val="black"/>
                  </a:solidFill>
                </a:rPr>
                <a:t>Dispersion model</a:t>
              </a:r>
              <a:endParaRPr lang="en-US" sz="1200" dirty="0">
                <a:solidFill>
                  <a:prstClr val="black"/>
                </a:solidFill>
              </a:endParaRPr>
            </a:p>
          </p:txBody>
        </p:sp>
        <p:pic>
          <p:nvPicPr>
            <p:cNvPr id="67" name="Picture 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6364" y="1137082"/>
              <a:ext cx="1374836" cy="110330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70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2436" y="2987584"/>
              <a:ext cx="1356464" cy="127917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9" name="Picture 1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7000" y="1200947"/>
              <a:ext cx="1295345" cy="97557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02" name="Rectangle 101"/>
            <p:cNvSpPr/>
            <p:nvPr/>
          </p:nvSpPr>
          <p:spPr>
            <a:xfrm>
              <a:off x="4267200" y="1828800"/>
              <a:ext cx="153118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200" dirty="0" smtClean="0">
                  <a:solidFill>
                    <a:prstClr val="white"/>
                  </a:solidFill>
                </a:rPr>
                <a:t>Source characteristics</a:t>
              </a:r>
              <a:endParaRPr lang="en-US" sz="1200" dirty="0">
                <a:solidFill>
                  <a:prstClr val="white"/>
                </a:solidFill>
              </a:endParaRPr>
            </a:p>
          </p:txBody>
        </p:sp>
        <p:cxnSp>
          <p:nvCxnSpPr>
            <p:cNvPr id="104" name="Straight Arrow Connector 103"/>
            <p:cNvCxnSpPr/>
            <p:nvPr/>
          </p:nvCxnSpPr>
          <p:spPr>
            <a:xfrm flipV="1">
              <a:off x="5795792" y="3271515"/>
              <a:ext cx="758349" cy="18071"/>
            </a:xfrm>
            <a:prstGeom prst="straightConnector1">
              <a:avLst/>
            </a:prstGeom>
            <a:ln w="38100" cmpd="sng">
              <a:solidFill>
                <a:srgbClr val="C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Arrow Connector 104"/>
            <p:cNvCxnSpPr/>
            <p:nvPr/>
          </p:nvCxnSpPr>
          <p:spPr>
            <a:xfrm>
              <a:off x="7003625" y="2176523"/>
              <a:ext cx="0" cy="795277"/>
            </a:xfrm>
            <a:prstGeom prst="straightConnector1">
              <a:avLst/>
            </a:prstGeom>
            <a:ln w="38100" cmpd="sng">
              <a:solidFill>
                <a:srgbClr val="C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ectangle 106"/>
            <p:cNvSpPr/>
            <p:nvPr/>
          </p:nvSpPr>
          <p:spPr>
            <a:xfrm>
              <a:off x="7086600" y="2176163"/>
              <a:ext cx="1096660" cy="40011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dirty="0" smtClean="0">
                  <a:solidFill>
                    <a:prstClr val="black"/>
                  </a:solidFill>
                </a:rPr>
                <a:t>Field observations</a:t>
              </a:r>
              <a:endParaRPr lang="en-US" dirty="0">
                <a:solidFill>
                  <a:prstClr val="black"/>
                </a:solidFill>
              </a:endParaRPr>
            </a:p>
          </p:txBody>
        </p:sp>
        <p:cxnSp>
          <p:nvCxnSpPr>
            <p:cNvPr id="108" name="Straight Arrow Connector 107"/>
            <p:cNvCxnSpPr/>
            <p:nvPr/>
          </p:nvCxnSpPr>
          <p:spPr>
            <a:xfrm>
              <a:off x="3311428" y="3238504"/>
              <a:ext cx="1211008" cy="0"/>
            </a:xfrm>
            <a:prstGeom prst="straightConnector1">
              <a:avLst/>
            </a:prstGeom>
            <a:ln w="38100" cmpd="sng">
              <a:solidFill>
                <a:srgbClr val="C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Arrow Connector 108"/>
            <p:cNvCxnSpPr/>
            <p:nvPr/>
          </p:nvCxnSpPr>
          <p:spPr>
            <a:xfrm>
              <a:off x="4876800" y="2275085"/>
              <a:ext cx="0" cy="696715"/>
            </a:xfrm>
            <a:prstGeom prst="straightConnector1">
              <a:avLst/>
            </a:prstGeom>
            <a:ln w="38100" cmpd="sng">
              <a:solidFill>
                <a:srgbClr val="C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00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800" y="2971800"/>
              <a:ext cx="1399149" cy="120903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1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4141" y="2980042"/>
              <a:ext cx="1443983" cy="14765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6" name="Rectangle 105"/>
            <p:cNvSpPr/>
            <p:nvPr/>
          </p:nvSpPr>
          <p:spPr>
            <a:xfrm>
              <a:off x="6653687" y="2977619"/>
              <a:ext cx="1234633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dirty="0" smtClean="0">
                  <a:solidFill>
                    <a:prstClr val="black"/>
                  </a:solidFill>
                </a:rPr>
                <a:t>Plume predictions </a:t>
              </a:r>
              <a:endParaRPr lang="en-US" dirty="0">
                <a:solidFill>
                  <a:prstClr val="black"/>
                </a:solidFill>
              </a:endParaRPr>
            </a:p>
          </p:txBody>
        </p:sp>
        <p:cxnSp>
          <p:nvCxnSpPr>
            <p:cNvPr id="103" name="Straight Arrow Connector 102"/>
            <p:cNvCxnSpPr/>
            <p:nvPr/>
          </p:nvCxnSpPr>
          <p:spPr>
            <a:xfrm flipV="1">
              <a:off x="1752600" y="3423915"/>
              <a:ext cx="609600" cy="400953"/>
            </a:xfrm>
            <a:prstGeom prst="straightConnector1">
              <a:avLst/>
            </a:prstGeom>
            <a:ln w="38100" cmpd="sng">
              <a:solidFill>
                <a:srgbClr val="C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extBox 4"/>
          <p:cNvSpPr txBox="1"/>
          <p:nvPr/>
        </p:nvSpPr>
        <p:spPr>
          <a:xfrm>
            <a:off x="304800" y="5213898"/>
            <a:ext cx="24174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2000" dirty="0" smtClean="0">
                <a:latin typeface="+mn-lt"/>
              </a:rPr>
              <a:t>A = source loop</a:t>
            </a:r>
          </a:p>
          <a:p>
            <a:pPr marL="342900" indent="-342900">
              <a:buClr>
                <a:schemeClr val="tx2"/>
              </a:buClr>
            </a:pPr>
            <a:r>
              <a:rPr lang="en-US" sz="2000" dirty="0" smtClean="0">
                <a:latin typeface="+mn-lt"/>
              </a:rPr>
              <a:t>B = meteorology loop</a:t>
            </a:r>
          </a:p>
          <a:p>
            <a:pPr marL="342900" indent="-342900">
              <a:buClr>
                <a:schemeClr val="tx2"/>
              </a:buClr>
            </a:pPr>
            <a:r>
              <a:rPr lang="en-US" sz="2000" dirty="0" smtClean="0">
                <a:latin typeface="+mn-lt"/>
              </a:rPr>
              <a:t>C = discrepancy loop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90" y="1676399"/>
            <a:ext cx="3330010" cy="283029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>
            <a:off x="838171" y="1474025"/>
            <a:ext cx="29" cy="190500"/>
          </a:xfrm>
          <a:prstGeom prst="line">
            <a:avLst/>
          </a:prstGeom>
          <a:ln w="254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1371600" y="1999758"/>
            <a:ext cx="29" cy="190500"/>
          </a:xfrm>
          <a:prstGeom prst="line">
            <a:avLst/>
          </a:prstGeom>
          <a:ln w="254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-152400" y="2176046"/>
            <a:ext cx="179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>
                <a:schemeClr val="tx2"/>
              </a:buClr>
            </a:pPr>
            <a:r>
              <a:rPr lang="en-US" sz="1800" dirty="0" smtClean="0">
                <a:latin typeface="+mn-lt"/>
              </a:rPr>
              <a:t>dispersion code</a:t>
            </a:r>
          </a:p>
        </p:txBody>
      </p:sp>
      <p:cxnSp>
        <p:nvCxnSpPr>
          <p:cNvPr id="58" name="Straight Connector 57"/>
          <p:cNvCxnSpPr/>
          <p:nvPr/>
        </p:nvCxnSpPr>
        <p:spPr>
          <a:xfrm>
            <a:off x="1752571" y="1443368"/>
            <a:ext cx="29" cy="190500"/>
          </a:xfrm>
          <a:prstGeom prst="line">
            <a:avLst/>
          </a:prstGeom>
          <a:ln w="254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524000" y="1143000"/>
            <a:ext cx="851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1800" dirty="0" smtClean="0">
                <a:latin typeface="+mn-lt"/>
              </a:rPr>
              <a:t>source</a:t>
            </a:r>
          </a:p>
        </p:txBody>
      </p:sp>
      <p:cxnSp>
        <p:nvCxnSpPr>
          <p:cNvPr id="60" name="Straight Connector 59"/>
          <p:cNvCxnSpPr/>
          <p:nvPr/>
        </p:nvCxnSpPr>
        <p:spPr>
          <a:xfrm>
            <a:off x="2030045" y="2002551"/>
            <a:ext cx="29" cy="190500"/>
          </a:xfrm>
          <a:prstGeom prst="line">
            <a:avLst/>
          </a:prstGeom>
          <a:ln w="254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1551355" y="2176046"/>
            <a:ext cx="1572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1800" dirty="0" smtClean="0">
                <a:latin typeface="+mn-lt"/>
              </a:rPr>
              <a:t>meteorology</a:t>
            </a:r>
          </a:p>
        </p:txBody>
      </p:sp>
      <p:cxnSp>
        <p:nvCxnSpPr>
          <p:cNvPr id="69" name="Straight Connector 68"/>
          <p:cNvCxnSpPr/>
          <p:nvPr/>
        </p:nvCxnSpPr>
        <p:spPr>
          <a:xfrm>
            <a:off x="3581400" y="1466279"/>
            <a:ext cx="29" cy="190500"/>
          </a:xfrm>
          <a:prstGeom prst="line">
            <a:avLst/>
          </a:prstGeom>
          <a:ln w="254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2813253" y="2176046"/>
            <a:ext cx="1453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1800" dirty="0" smtClean="0">
                <a:latin typeface="+mn-lt"/>
              </a:rPr>
              <a:t>model error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2971771" y="2019300"/>
            <a:ext cx="29" cy="190500"/>
          </a:xfrm>
          <a:prstGeom prst="line">
            <a:avLst/>
          </a:prstGeom>
          <a:ln w="254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2362200" y="1144871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>
                <a:schemeClr val="tx2"/>
              </a:buClr>
            </a:pPr>
            <a:r>
              <a:rPr lang="en-US" sz="1800" dirty="0" smtClean="0">
                <a:latin typeface="+mn-lt"/>
              </a:rPr>
              <a:t>measurement error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-228600" y="1143000"/>
            <a:ext cx="1600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>
                <a:schemeClr val="tx2"/>
              </a:buClr>
            </a:pPr>
            <a:r>
              <a:rPr lang="en-US" sz="1800" dirty="0" smtClean="0">
                <a:latin typeface="+mn-lt"/>
              </a:rPr>
              <a:t>observations </a:t>
            </a:r>
          </a:p>
        </p:txBody>
      </p:sp>
      <p:sp>
        <p:nvSpPr>
          <p:cNvPr id="75" name="Rectangle 74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60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727"/>
    </mc:Choice>
    <mc:Fallback xmlns="">
      <p:transition spd="slow" advTm="23372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177776"/>
            <a:ext cx="4114800" cy="305752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436" y="1123352"/>
            <a:ext cx="3734364" cy="3963358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 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90800" y="2819400"/>
            <a:ext cx="990600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latin typeface="+mn-lt"/>
              </a:rPr>
              <a:t>primary tower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52800" y="2032084"/>
            <a:ext cx="990600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latin typeface="+mn-lt"/>
              </a:rPr>
              <a:t>backup tower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590800" y="1600200"/>
            <a:ext cx="495300" cy="76200"/>
          </a:xfrm>
          <a:prstGeom prst="straightConnector1">
            <a:avLst/>
          </a:prstGeom>
          <a:ln w="38100" cmpd="sng">
            <a:solidFill>
              <a:srgbClr val="FFC000"/>
            </a:solidFill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057173" y="1557668"/>
            <a:ext cx="6447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rgbClr val="FFC000"/>
                </a:solidFill>
                <a:latin typeface="+mn-lt"/>
              </a:rPr>
              <a:t>400 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21267" y="1132367"/>
            <a:ext cx="1074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600" dirty="0" smtClean="0">
                <a:latin typeface="+mn-lt"/>
              </a:rPr>
              <a:t>Looking SE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76800" y="5204936"/>
            <a:ext cx="39096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latin typeface="+mn-lt"/>
              </a:rPr>
              <a:t>“PG&amp;E </a:t>
            </a:r>
            <a:r>
              <a:rPr lang="en-US" sz="1400" i="1" dirty="0">
                <a:latin typeface="+mn-lt"/>
              </a:rPr>
              <a:t>overlooked key seismic test at Diablo Canyon nuclear </a:t>
            </a:r>
            <a:r>
              <a:rPr lang="en-US" sz="1400" i="1" dirty="0" smtClean="0">
                <a:latin typeface="+mn-lt"/>
              </a:rPr>
              <a:t>plant,” San Francisco Chronicle, March </a:t>
            </a:r>
            <a:r>
              <a:rPr lang="en-US" sz="1400" i="1" dirty="0">
                <a:latin typeface="+mn-lt"/>
              </a:rPr>
              <a:t>12, </a:t>
            </a:r>
            <a:r>
              <a:rPr lang="en-US" sz="1400" i="1" dirty="0" smtClean="0">
                <a:latin typeface="+mn-lt"/>
              </a:rPr>
              <a:t>2015. </a:t>
            </a:r>
            <a:endParaRPr lang="en-US" sz="1400" i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2400" y="4343400"/>
            <a:ext cx="4648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 Central coastal CA near San Luis Obispo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Only active NPP on West Coast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 Study commissioned by PG&amp;E in 1986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Eight SF</a:t>
            </a:r>
            <a:r>
              <a:rPr lang="en-US" sz="2000" baseline="-25000" dirty="0" smtClean="0">
                <a:latin typeface="+mn-lt"/>
              </a:rPr>
              <a:t>6</a:t>
            </a:r>
            <a:r>
              <a:rPr lang="en-US" sz="2000" dirty="0" smtClean="0">
                <a:latin typeface="+mn-lt"/>
              </a:rPr>
              <a:t> release experiments between Aug 31-Sep 17 (CF</a:t>
            </a:r>
            <a:r>
              <a:rPr lang="en-US" sz="2000" baseline="-25000" dirty="0" smtClean="0">
                <a:latin typeface="+mn-lt"/>
              </a:rPr>
              <a:t>3</a:t>
            </a:r>
            <a:r>
              <a:rPr lang="en-US" sz="2000" dirty="0" smtClean="0">
                <a:latin typeface="+mn-lt"/>
              </a:rPr>
              <a:t>Br released too)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15 met stations &amp; 150 tracer stations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97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177776"/>
            <a:ext cx="4114800" cy="305752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" y="4343400"/>
            <a:ext cx="4648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 Central coastal CA near San Luis Obispo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Only active NPP on West Coast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 Study commissioned by PG&amp;E in 1986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Eight SF</a:t>
            </a:r>
            <a:r>
              <a:rPr lang="en-US" sz="2000" baseline="-25000" dirty="0" smtClean="0">
                <a:latin typeface="+mn-lt"/>
              </a:rPr>
              <a:t>6</a:t>
            </a:r>
            <a:r>
              <a:rPr lang="en-US" sz="2000" dirty="0" smtClean="0">
                <a:latin typeface="+mn-lt"/>
              </a:rPr>
              <a:t> release experiments between Aug 31-Sep 17 (CF</a:t>
            </a:r>
            <a:r>
              <a:rPr lang="en-US" sz="2000" baseline="-25000" dirty="0" smtClean="0">
                <a:latin typeface="+mn-lt"/>
              </a:rPr>
              <a:t>3</a:t>
            </a:r>
            <a:r>
              <a:rPr lang="en-US" sz="2000" dirty="0" smtClean="0">
                <a:latin typeface="+mn-lt"/>
              </a:rPr>
              <a:t>Br released too)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15 met stations &amp; 150 tracer stations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90800" y="2819400"/>
            <a:ext cx="990600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latin typeface="+mn-lt"/>
              </a:rPr>
              <a:t>primary tower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52800" y="2032084"/>
            <a:ext cx="990600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latin typeface="+mn-lt"/>
              </a:rPr>
              <a:t>backup tower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590800" y="1600200"/>
            <a:ext cx="495300" cy="76200"/>
          </a:xfrm>
          <a:prstGeom prst="straightConnector1">
            <a:avLst/>
          </a:prstGeom>
          <a:ln w="38100" cmpd="sng">
            <a:solidFill>
              <a:srgbClr val="FFC000"/>
            </a:solidFill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057173" y="1557668"/>
            <a:ext cx="6447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rgbClr val="FFC000"/>
                </a:solidFill>
                <a:latin typeface="+mn-lt"/>
              </a:rPr>
              <a:t>400 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21267" y="1132367"/>
            <a:ext cx="1074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600" dirty="0" smtClean="0">
                <a:latin typeface="+mn-lt"/>
              </a:rPr>
              <a:t>Looking 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904712"/>
            <a:ext cx="4267200" cy="289588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4800600" y="4876800"/>
            <a:ext cx="42138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R. </a:t>
            </a:r>
            <a:r>
              <a:rPr lang="en-US" sz="1050" dirty="0"/>
              <a:t>H. </a:t>
            </a:r>
            <a:r>
              <a:rPr lang="en-US" sz="1050" dirty="0" err="1"/>
              <a:t>Thuillier</a:t>
            </a:r>
            <a:r>
              <a:rPr lang="en-US" sz="1050" dirty="0"/>
              <a:t> (1992) Evaluation of a Puff Dispersion Model in Complex Terrain, </a:t>
            </a:r>
            <a:r>
              <a:rPr lang="en-US" sz="1050" dirty="0" smtClean="0"/>
              <a:t>J</a:t>
            </a:r>
            <a:r>
              <a:rPr lang="fr-FR" sz="1050" dirty="0" smtClean="0"/>
              <a:t>AWMA, </a:t>
            </a:r>
            <a:r>
              <a:rPr lang="fr-FR" sz="1050" dirty="0"/>
              <a:t>42:3, </a:t>
            </a:r>
            <a:r>
              <a:rPr lang="fr-FR" sz="1050" dirty="0" smtClean="0"/>
              <a:t>290-297</a:t>
            </a:r>
            <a:endParaRPr lang="en-US" sz="1050" dirty="0" smtClean="0">
              <a:latin typeface="+mn-lt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940598" y="2831275"/>
            <a:ext cx="3921463" cy="21087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562600" y="1371600"/>
            <a:ext cx="2612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Test 3 release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00600" y="5449669"/>
            <a:ext cx="4137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000" dirty="0" smtClean="0">
                <a:latin typeface="+mn-lt"/>
              </a:rPr>
              <a:t>~146 kg of SF</a:t>
            </a:r>
            <a:r>
              <a:rPr lang="en-US" sz="2000" baseline="-25000" dirty="0" smtClean="0">
                <a:latin typeface="+mn-lt"/>
              </a:rPr>
              <a:t>6</a:t>
            </a:r>
            <a:r>
              <a:rPr lang="en-US" sz="2000" dirty="0" smtClean="0">
                <a:latin typeface="+mn-lt"/>
              </a:rPr>
              <a:t> released over 8 hours continuously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06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177776"/>
            <a:ext cx="4114800" cy="305752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" y="4343400"/>
            <a:ext cx="4648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 Central coastal CA near San Luis Obispo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Only active NPP on West Coast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 Study commissioned by PG&amp;E in 1986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Eight SF</a:t>
            </a:r>
            <a:r>
              <a:rPr lang="en-US" sz="2000" baseline="-25000" dirty="0" smtClean="0">
                <a:latin typeface="+mn-lt"/>
              </a:rPr>
              <a:t>6</a:t>
            </a:r>
            <a:r>
              <a:rPr lang="en-US" sz="2000" dirty="0" smtClean="0">
                <a:latin typeface="+mn-lt"/>
              </a:rPr>
              <a:t> release experiments between Aug 31-Sep 17 (CF</a:t>
            </a:r>
            <a:r>
              <a:rPr lang="en-US" sz="2000" baseline="-25000" dirty="0" smtClean="0">
                <a:latin typeface="+mn-lt"/>
              </a:rPr>
              <a:t>3</a:t>
            </a:r>
            <a:r>
              <a:rPr lang="en-US" sz="2000" dirty="0" smtClean="0">
                <a:latin typeface="+mn-lt"/>
              </a:rPr>
              <a:t>Br released too)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15 met stations &amp; 150 tracer stations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90800" y="2819400"/>
            <a:ext cx="990600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latin typeface="+mn-lt"/>
              </a:rPr>
              <a:t>primary tower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52800" y="2032084"/>
            <a:ext cx="990600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latin typeface="+mn-lt"/>
              </a:rPr>
              <a:t>backup tower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590800" y="1600200"/>
            <a:ext cx="495300" cy="76200"/>
          </a:xfrm>
          <a:prstGeom prst="straightConnector1">
            <a:avLst/>
          </a:prstGeom>
          <a:ln w="38100" cmpd="sng">
            <a:solidFill>
              <a:srgbClr val="FFC000"/>
            </a:solidFill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057173" y="1557668"/>
            <a:ext cx="6447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rgbClr val="FFC000"/>
                </a:solidFill>
                <a:latin typeface="+mn-lt"/>
              </a:rPr>
              <a:t>400 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21267" y="1132367"/>
            <a:ext cx="1074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600" dirty="0" smtClean="0">
                <a:latin typeface="+mn-lt"/>
              </a:rPr>
              <a:t>Looking SE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00600" y="1581090"/>
            <a:ext cx="40559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Evaluate at 15 met surface sites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2115056"/>
            <a:ext cx="4164975" cy="367614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90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177776"/>
            <a:ext cx="4114800" cy="305752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" y="4343400"/>
            <a:ext cx="4648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 Central coastal CA near San Luis Obispo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Only active NPP on West Coast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n-lt"/>
              </a:rPr>
              <a:t> Study commissioned by PG&amp;E in 1986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Eight SF</a:t>
            </a:r>
            <a:r>
              <a:rPr lang="en-US" sz="2000" baseline="-25000" dirty="0" smtClean="0">
                <a:latin typeface="+mn-lt"/>
              </a:rPr>
              <a:t>6</a:t>
            </a:r>
            <a:r>
              <a:rPr lang="en-US" sz="2000" dirty="0" smtClean="0">
                <a:latin typeface="+mn-lt"/>
              </a:rPr>
              <a:t> release experiments between Aug 31-Sep 17 (CF</a:t>
            </a:r>
            <a:r>
              <a:rPr lang="en-US" sz="2000" baseline="-25000" dirty="0" smtClean="0">
                <a:latin typeface="+mn-lt"/>
              </a:rPr>
              <a:t>3</a:t>
            </a:r>
            <a:r>
              <a:rPr lang="en-US" sz="2000" dirty="0" smtClean="0">
                <a:latin typeface="+mn-lt"/>
              </a:rPr>
              <a:t>Br released too)</a:t>
            </a:r>
          </a:p>
          <a:p>
            <a:pPr indent="9144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15 met stations &amp; 150 tracer stations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90800" y="2819400"/>
            <a:ext cx="990600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latin typeface="+mn-lt"/>
              </a:rPr>
              <a:t>primary tower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52800" y="2032084"/>
            <a:ext cx="990600" cy="253916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latin typeface="+mn-lt"/>
              </a:rPr>
              <a:t>backup tower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590800" y="1600200"/>
            <a:ext cx="495300" cy="76200"/>
          </a:xfrm>
          <a:prstGeom prst="straightConnector1">
            <a:avLst/>
          </a:prstGeom>
          <a:ln w="38100" cmpd="sng">
            <a:solidFill>
              <a:srgbClr val="FFC000"/>
            </a:solidFill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057173" y="1557668"/>
            <a:ext cx="6447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rgbClr val="FFC000"/>
                </a:solidFill>
                <a:latin typeface="+mn-lt"/>
              </a:rPr>
              <a:t>400 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21267" y="1132367"/>
            <a:ext cx="1074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600" dirty="0" smtClean="0">
                <a:latin typeface="+mn-lt"/>
              </a:rPr>
              <a:t>Looking 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95532" y="5964036"/>
            <a:ext cx="39090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R. </a:t>
            </a:r>
            <a:r>
              <a:rPr lang="en-US" sz="1050" dirty="0"/>
              <a:t>H. </a:t>
            </a:r>
            <a:r>
              <a:rPr lang="en-US" sz="1050" dirty="0" err="1"/>
              <a:t>Thuillier</a:t>
            </a:r>
            <a:r>
              <a:rPr lang="en-US" sz="1050" dirty="0"/>
              <a:t> (1992) Evaluation of a Puff Dispersion Model in Complex Terrain, </a:t>
            </a:r>
            <a:r>
              <a:rPr lang="en-US" sz="1050" dirty="0" smtClean="0"/>
              <a:t>J</a:t>
            </a:r>
            <a:r>
              <a:rPr lang="fr-FR" sz="1050" dirty="0" smtClean="0"/>
              <a:t>AWMA, </a:t>
            </a:r>
            <a:r>
              <a:rPr lang="fr-FR" sz="1050" dirty="0"/>
              <a:t>42:3, </a:t>
            </a:r>
            <a:r>
              <a:rPr lang="fr-FR" sz="1050" dirty="0" smtClean="0"/>
              <a:t>290-297</a:t>
            </a:r>
            <a:endParaRPr lang="en-US" sz="1050" dirty="0" smtClean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332" y="1426534"/>
            <a:ext cx="3810000" cy="453880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5181600" y="1066800"/>
            <a:ext cx="3472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Evaluate at 150 tracer sites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32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" r="4890" b="2922"/>
          <a:stretch/>
        </p:blipFill>
        <p:spPr bwMode="auto">
          <a:xfrm>
            <a:off x="152400" y="2232861"/>
            <a:ext cx="309475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ctangle 41"/>
          <p:cNvSpPr>
            <a:spLocks noChangeArrowheads="1"/>
          </p:cNvSpPr>
          <p:nvPr/>
        </p:nvSpPr>
        <p:spPr bwMode="auto">
          <a:xfrm>
            <a:off x="228600" y="1150203"/>
            <a:ext cx="564451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eaLnBrk="0" hangingPunct="0"/>
            <a:r>
              <a:rPr lang="en-US" sz="2400" dirty="0" smtClean="0">
                <a:solidFill>
                  <a:prstClr val="black"/>
                </a:solidFill>
                <a:latin typeface="+mn-lt"/>
              </a:rPr>
              <a:t>Weather Research &amp; Forecast (WRF) meteorological model with 5 nested domains</a:t>
            </a: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621660" y="4422063"/>
            <a:ext cx="255054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eaLnBrk="0" hangingPunct="0"/>
            <a:r>
              <a:rPr lang="en-US" sz="2000" dirty="0" smtClean="0">
                <a:solidFill>
                  <a:prstClr val="black"/>
                </a:solidFill>
                <a:latin typeface="+mn-lt"/>
              </a:rPr>
              <a:t>Inner domain resolves winds using 300 m resolution</a:t>
            </a: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1736774" y="1988403"/>
            <a:ext cx="1768428" cy="1485900"/>
          </a:xfrm>
          <a:prstGeom prst="line">
            <a:avLst/>
          </a:prstGeom>
          <a:ln w="25400" cmpd="sng">
            <a:solidFill>
              <a:srgbClr val="C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1736774" y="3572745"/>
            <a:ext cx="1752604" cy="793716"/>
          </a:xfrm>
          <a:prstGeom prst="line">
            <a:avLst/>
          </a:prstGeom>
          <a:ln w="25400" cmpd="sng">
            <a:solidFill>
              <a:srgbClr val="C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505201" y="2004261"/>
            <a:ext cx="2437558" cy="2362200"/>
            <a:chOff x="3505200" y="1304600"/>
            <a:chExt cx="2728119" cy="2643778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5200" y="1304600"/>
              <a:ext cx="2728119" cy="2643778"/>
            </a:xfrm>
            <a:prstGeom prst="rect">
              <a:avLst/>
            </a:prstGeom>
            <a:noFill/>
            <a:ln w="28575">
              <a:solidFill>
                <a:srgbClr val="C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5-Point Star 7"/>
            <p:cNvSpPr>
              <a:spLocks noChangeAspect="1"/>
            </p:cNvSpPr>
            <p:nvPr/>
          </p:nvSpPr>
          <p:spPr>
            <a:xfrm>
              <a:off x="4236720" y="2636520"/>
              <a:ext cx="91440" cy="91440"/>
            </a:xfrm>
            <a:prstGeom prst="star5">
              <a:avLst/>
            </a:prstGeom>
            <a:solidFill>
              <a:schemeClr val="tx1"/>
            </a:solidFill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151831" y="2445603"/>
            <a:ext cx="2763569" cy="2413660"/>
            <a:chOff x="6151831" y="1950338"/>
            <a:chExt cx="2763569" cy="2413660"/>
          </a:xfrm>
        </p:grpSpPr>
        <p:pic>
          <p:nvPicPr>
            <p:cNvPr id="24" name="Picture 23" descr="ecmwf.png"/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98" t="13853" r="8409" b="15821"/>
            <a:stretch/>
          </p:blipFill>
          <p:spPr>
            <a:xfrm>
              <a:off x="6151831" y="1950338"/>
              <a:ext cx="2763569" cy="2413660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6257925" y="1969388"/>
              <a:ext cx="2613661" cy="231686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Rectangle 41"/>
          <p:cNvSpPr>
            <a:spLocks noChangeArrowheads="1"/>
          </p:cNvSpPr>
          <p:nvPr/>
        </p:nvSpPr>
        <p:spPr bwMode="auto">
          <a:xfrm>
            <a:off x="6323759" y="1261407"/>
            <a:ext cx="2820241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eaLnBrk="0" hangingPunct="0"/>
            <a:r>
              <a:rPr lang="en-US" sz="2400" dirty="0" smtClean="0">
                <a:solidFill>
                  <a:prstClr val="black"/>
                </a:solidFill>
                <a:latin typeface="+mn-lt"/>
              </a:rPr>
              <a:t>FLEXPART dispersion using WRF met and 1M particles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5341203"/>
            <a:ext cx="853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400" b="1" dirty="0" smtClean="0">
                <a:latin typeface="+mn-lt"/>
              </a:rPr>
              <a:t>Main objective:  </a:t>
            </a:r>
            <a:r>
              <a:rPr lang="en-US" sz="2400" dirty="0" smtClean="0">
                <a:latin typeface="+mn-lt"/>
              </a:rPr>
              <a:t>characterize meteorological uncertainty in WRF and propagate through FLEXPART and source inversion</a:t>
            </a:r>
            <a:endParaRPr lang="en-US" sz="2400" b="1" dirty="0" smtClean="0">
              <a:latin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75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727"/>
    </mc:Choice>
    <mc:Fallback xmlns="">
      <p:transition spd="slow" advTm="233727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729241"/>
              </p:ext>
            </p:extLst>
          </p:nvPr>
        </p:nvGraphicFramePr>
        <p:xfrm>
          <a:off x="228600" y="2133600"/>
          <a:ext cx="8686800" cy="3810000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2286000"/>
                <a:gridCol w="2194560"/>
                <a:gridCol w="2286000"/>
                <a:gridCol w="192024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1. Base case</a:t>
                      </a:r>
                      <a:r>
                        <a:rPr lang="en-US" sz="2000" dirty="0" smtClean="0"/>
                        <a:t> (NARR,</a:t>
                      </a:r>
                      <a:r>
                        <a:rPr lang="en-US" sz="2000" baseline="0" dirty="0" smtClean="0"/>
                        <a:t> MYJ PBL, Noah LSM, FDDA, </a:t>
                      </a:r>
                      <a:r>
                        <a:rPr lang="en-US" sz="2000" baseline="0" dirty="0" err="1" smtClean="0"/>
                        <a:t>obs</a:t>
                      </a:r>
                      <a:r>
                        <a:rPr lang="en-US" sz="2000" baseline="0" dirty="0" smtClean="0"/>
                        <a:t> nudging</a:t>
                      </a:r>
                      <a:r>
                        <a:rPr lang="en-US" sz="2000" dirty="0" smtClean="0"/>
                        <a:t>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6. Physics</a:t>
                      </a:r>
                      <a:r>
                        <a:rPr lang="en-US" sz="2000" dirty="0" smtClean="0"/>
                        <a:t> (YSU PBL, Noah LSM)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11. Physics</a:t>
                      </a:r>
                      <a:r>
                        <a:rPr lang="en-US" sz="2000" dirty="0" smtClean="0"/>
                        <a:t> (MYNN PBL, Thermal LSM)</a:t>
                      </a:r>
                      <a:endParaRPr lang="en-US" sz="2000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/>
                        <a:t>16. Nudge 0.9</a:t>
                      </a:r>
                      <a:r>
                        <a:rPr lang="en-US" sz="200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(base x 0.9)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EE8FE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2. ECMWF reanalysis</a:t>
                      </a:r>
                      <a:r>
                        <a:rPr lang="en-US" sz="2000" dirty="0" smtClean="0"/>
                        <a:t> 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7. Physics</a:t>
                      </a:r>
                      <a:r>
                        <a:rPr lang="en-US" sz="2000" dirty="0" smtClean="0"/>
                        <a:t> (YSU PBL, RUC LSM)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12. Physics</a:t>
                      </a:r>
                      <a:r>
                        <a:rPr lang="en-US" sz="2000" dirty="0" smtClean="0"/>
                        <a:t> (MYNN PBL, Noah LSM)</a:t>
                      </a:r>
                      <a:endParaRPr lang="en-US" sz="2000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17. Nudge 0.99</a:t>
                      </a:r>
                      <a:r>
                        <a:rPr lang="en-US" sz="2000" dirty="0" smtClean="0"/>
                        <a:t> (base x 0.99)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EE8FE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3.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dirty="0" smtClean="0"/>
                        <a:t>Initialize 6 hours earlier</a:t>
                      </a:r>
                      <a:endParaRPr lang="en-US" sz="20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8. Physics</a:t>
                      </a:r>
                      <a:r>
                        <a:rPr lang="en-US" sz="2000" dirty="0" smtClean="0"/>
                        <a:t> (QNSE PBL, Thermal LSM)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13. Physics</a:t>
                      </a:r>
                      <a:r>
                        <a:rPr lang="en-US" sz="2000" dirty="0" smtClean="0"/>
                        <a:t> (MYNN PBL, RUC LSM)</a:t>
                      </a:r>
                      <a:endParaRPr lang="en-US" sz="2000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18. Nudge 0.999</a:t>
                      </a:r>
                      <a:r>
                        <a:rPr lang="en-US" sz="2000" dirty="0" smtClean="0"/>
                        <a:t> (base x 0.999)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8FE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4. 900 m resolution</a:t>
                      </a:r>
                      <a:endParaRPr lang="en-US" sz="20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9. Physics</a:t>
                      </a:r>
                      <a:r>
                        <a:rPr lang="en-US" sz="2000" dirty="0" smtClean="0"/>
                        <a:t> (QNSE PBL, Noah LSM)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14. Nudge</a:t>
                      </a:r>
                      <a:r>
                        <a:rPr lang="en-US" sz="2000" b="1" baseline="0" dirty="0" smtClean="0"/>
                        <a:t> low</a:t>
                      </a:r>
                      <a:r>
                        <a:rPr lang="en-US" sz="2000" baseline="0" dirty="0" smtClean="0"/>
                        <a:t> (no FDDA, </a:t>
                      </a:r>
                      <a:r>
                        <a:rPr lang="en-US" sz="2000" baseline="0" dirty="0" err="1" smtClean="0"/>
                        <a:t>obs</a:t>
                      </a:r>
                      <a:r>
                        <a:rPr lang="en-US" sz="2000" baseline="0" dirty="0" smtClean="0"/>
                        <a:t> nudging)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D1D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19. Nudge 0.6</a:t>
                      </a:r>
                      <a:r>
                        <a:rPr lang="en-US" sz="2000" dirty="0" smtClean="0"/>
                        <a:t> </a:t>
                      </a:r>
                    </a:p>
                    <a:p>
                      <a:r>
                        <a:rPr lang="en-US" sz="2000" dirty="0" smtClean="0"/>
                        <a:t>(base x 0.6)</a:t>
                      </a:r>
                      <a:endParaRPr lang="en-US" sz="2000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D1D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/>
                        <a:t>5. Physics</a:t>
                      </a:r>
                      <a:r>
                        <a:rPr lang="en-US" sz="2000" dirty="0" smtClean="0"/>
                        <a:t> (YSU PBL, Thermal LSM)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10. Physics</a:t>
                      </a:r>
                      <a:r>
                        <a:rPr lang="en-US" sz="2000" dirty="0" smtClean="0"/>
                        <a:t> (QNSE PBL, RUC LSM)</a:t>
                      </a:r>
                      <a:endParaRPr lang="en-US" sz="2000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15. Nudge high</a:t>
                      </a:r>
                      <a:r>
                        <a:rPr lang="en-US" sz="2000" dirty="0" smtClean="0"/>
                        <a:t> </a:t>
                      </a:r>
                    </a:p>
                    <a:p>
                      <a:r>
                        <a:rPr lang="en-US" sz="2000" dirty="0" smtClean="0"/>
                        <a:t>(base</a:t>
                      </a:r>
                      <a:r>
                        <a:rPr lang="en-US" sz="2000" baseline="0" dirty="0" smtClean="0"/>
                        <a:t> x 10</a:t>
                      </a:r>
                      <a:r>
                        <a:rPr lang="en-US" sz="2000" dirty="0" smtClean="0"/>
                        <a:t>)</a:t>
                      </a:r>
                      <a:endParaRPr lang="en-US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1D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20. Nudge 3.3</a:t>
                      </a:r>
                      <a:r>
                        <a:rPr lang="en-US" sz="2000" dirty="0" smtClean="0"/>
                        <a:t> </a:t>
                      </a:r>
                    </a:p>
                    <a:p>
                      <a:r>
                        <a:rPr lang="en-US" sz="2000" dirty="0" smtClean="0"/>
                        <a:t>(base x 3.3)</a:t>
                      </a:r>
                      <a:endParaRPr lang="en-US" sz="2000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1D1"/>
                    </a:solidFill>
                  </a:tcPr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1600200" y="1143000"/>
            <a:ext cx="5867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+mn-lt"/>
              </a:rPr>
              <a:t>Meteorological </a:t>
            </a:r>
            <a:r>
              <a:rPr lang="en-US" sz="2400" dirty="0">
                <a:latin typeface="+mn-lt"/>
              </a:rPr>
              <a:t>uncertainty </a:t>
            </a:r>
            <a:r>
              <a:rPr lang="en-US" sz="2400" dirty="0" smtClean="0">
                <a:latin typeface="+mn-lt"/>
              </a:rPr>
              <a:t>is assessed using 20 different WRF configurations</a:t>
            </a:r>
            <a:endParaRPr lang="en-US" sz="2400" dirty="0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83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727"/>
    </mc:Choice>
    <mc:Fallback xmlns="">
      <p:transition spd="slow" advTm="23372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886456"/>
            <a:ext cx="4164975" cy="3676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066800"/>
            <a:ext cx="3288760" cy="255066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1371600"/>
            <a:ext cx="26324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15 met surface sites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1676400" y="2415837"/>
            <a:ext cx="3211085" cy="784563"/>
          </a:xfrm>
          <a:prstGeom prst="line">
            <a:avLst/>
          </a:prstGeom>
          <a:ln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371600" y="3429000"/>
            <a:ext cx="3505200" cy="1594218"/>
          </a:xfrm>
          <a:prstGeom prst="line">
            <a:avLst/>
          </a:prstGeom>
          <a:ln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641128" y="1381190"/>
            <a:ext cx="190500" cy="0"/>
          </a:xfrm>
          <a:prstGeom prst="line">
            <a:avLst/>
          </a:prstGeom>
          <a:ln cmpd="sng"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862803" y="1224150"/>
            <a:ext cx="9172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rgbClr val="0000FF"/>
                </a:solidFill>
                <a:latin typeface="+mn-lt"/>
              </a:rPr>
              <a:t>WRF base</a:t>
            </a:r>
          </a:p>
        </p:txBody>
      </p:sp>
      <p:cxnSp>
        <p:nvCxnSpPr>
          <p:cNvPr id="45" name="Straight Connector 44"/>
          <p:cNvCxnSpPr/>
          <p:nvPr/>
        </p:nvCxnSpPr>
        <p:spPr>
          <a:xfrm>
            <a:off x="6641128" y="1593275"/>
            <a:ext cx="190500" cy="0"/>
          </a:xfrm>
          <a:prstGeom prst="line">
            <a:avLst/>
          </a:prstGeom>
          <a:ln cmpd="sng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6857853" y="1426023"/>
            <a:ext cx="1295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WRF ensemble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3733800"/>
            <a:ext cx="3288760" cy="2550667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83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1226" y="4038600"/>
            <a:ext cx="1371600" cy="44391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472904" y="4195640"/>
            <a:ext cx="190500" cy="0"/>
          </a:xfrm>
          <a:prstGeom prst="line">
            <a:avLst/>
          </a:prstGeom>
          <a:ln cmpd="sng"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94579" y="4062350"/>
            <a:ext cx="73449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rgbClr val="0000FF"/>
                </a:solidFill>
                <a:latin typeface="+mn-lt"/>
              </a:rPr>
              <a:t>WRF base</a:t>
            </a:r>
          </a:p>
        </p:txBody>
      </p:sp>
      <p:cxnSp>
        <p:nvCxnSpPr>
          <p:cNvPr id="45" name="Straight Connector 44"/>
          <p:cNvCxnSpPr/>
          <p:nvPr/>
        </p:nvCxnSpPr>
        <p:spPr>
          <a:xfrm>
            <a:off x="472904" y="4355275"/>
            <a:ext cx="190500" cy="0"/>
          </a:xfrm>
          <a:prstGeom prst="line">
            <a:avLst/>
          </a:prstGeom>
          <a:ln cmpd="sng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689629" y="4228598"/>
            <a:ext cx="101822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WRF ensemble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90600" y="1066800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WRF ensemble variations are significant at the 15 met sites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600200"/>
            <a:ext cx="6835500" cy="4599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68" y="2209800"/>
            <a:ext cx="1899317" cy="1676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87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0" y="1150203"/>
            <a:ext cx="601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400" b="1" dirty="0" smtClean="0">
                <a:solidFill>
                  <a:schemeClr val="accent1"/>
                </a:solidFill>
                <a:latin typeface="+mn-lt"/>
              </a:rPr>
              <a:t>Which WRF configurations cause the largest deviations in wind speed from the Base case?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29000" y="1981200"/>
            <a:ext cx="533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  <a:buFont typeface="+mj-lt"/>
              <a:buAutoNum type="arabicPeriod"/>
            </a:pPr>
            <a:r>
              <a:rPr lang="en-US" sz="2400" dirty="0" smtClean="0">
                <a:latin typeface="+mn-lt"/>
              </a:rPr>
              <a:t> Compute RMSEs between ensemble members and the Base case at each site.</a:t>
            </a:r>
          </a:p>
          <a:p>
            <a:pPr>
              <a:buClr>
                <a:schemeClr val="tx2"/>
              </a:buClr>
              <a:buFont typeface="+mj-lt"/>
              <a:buAutoNum type="arabicPeriod"/>
            </a:pPr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Aggregate RMSEs across the sites.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62" y="3429000"/>
            <a:ext cx="8799438" cy="2819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131952"/>
            <a:ext cx="2667000" cy="2068448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1459528" y="1381190"/>
            <a:ext cx="190500" cy="0"/>
          </a:xfrm>
          <a:prstGeom prst="line">
            <a:avLst/>
          </a:prstGeom>
          <a:ln cmpd="sng"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681203" y="1224150"/>
            <a:ext cx="9172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rgbClr val="0000FF"/>
                </a:solidFill>
                <a:latin typeface="+mn-lt"/>
              </a:rPr>
              <a:t>WRF base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1459528" y="1593275"/>
            <a:ext cx="190500" cy="0"/>
          </a:xfrm>
          <a:prstGeom prst="line">
            <a:avLst/>
          </a:prstGeom>
          <a:ln cmpd="sng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676253" y="1426023"/>
            <a:ext cx="1295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WRF ensemble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12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ntrol.png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21" t="13859" r="7809" b="15836"/>
          <a:stretch/>
        </p:blipFill>
        <p:spPr>
          <a:xfrm>
            <a:off x="153603" y="1691717"/>
            <a:ext cx="4418397" cy="3877810"/>
          </a:xfrm>
          <a:prstGeom prst="rect">
            <a:avLst/>
          </a:prstGeom>
        </p:spPr>
      </p:pic>
      <p:pic>
        <p:nvPicPr>
          <p:cNvPr id="5" name="Picture 4" descr="ecmwf.pn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7" t="13419" r="8410" b="16089"/>
          <a:stretch/>
        </p:blipFill>
        <p:spPr>
          <a:xfrm>
            <a:off x="4584150" y="1667966"/>
            <a:ext cx="4394977" cy="3877811"/>
          </a:xfrm>
          <a:prstGeom prst="rect">
            <a:avLst/>
          </a:prstGeom>
        </p:spPr>
      </p:pic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153842" y="5493603"/>
            <a:ext cx="891395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Predicted 30-minute average air concentrations valid at 17:30 UTC on 4 Sept 1986 for a WRF-FLEXPART model run initialized with a standard US forecast (Control-left) and a run initialized with the European Community Medium Weather Forecast (ECMWF-right)</a:t>
            </a: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4842" y="914400"/>
            <a:ext cx="8532958" cy="816385"/>
          </a:xfrm>
          <a:prstGeom prst="rect">
            <a:avLst/>
          </a:prstGeom>
          <a:effectLst/>
        </p:spPr>
        <p:txBody>
          <a:bodyPr vert="horz" lIns="91440" rIns="45720" rtlCol="0" anchor="ctr" anchorCtr="0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1" latinLnBrk="0" hangingPunct="1">
              <a:lnSpc>
                <a:spcPts val="3800"/>
              </a:lnSpc>
              <a:spcBef>
                <a:spcPct val="0"/>
              </a:spcBef>
              <a:buNone/>
              <a:defRPr kumimoji="0" sz="2800" b="1" kern="1200">
                <a:solidFill>
                  <a:srgbClr val="214A8F"/>
                </a:solidFill>
                <a:effectLst/>
                <a:latin typeface="Arial"/>
                <a:ea typeface="+mj-ea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odel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initializatio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n significantly influences Diablo Canyon predicted plume locations and concentrations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5145" y="1839652"/>
            <a:ext cx="1278834" cy="461665"/>
          </a:xfrm>
          <a:prstGeom prst="rect">
            <a:avLst/>
          </a:prstGeom>
          <a:solidFill>
            <a:schemeClr val="tx1">
              <a:alpha val="52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800783" y="1815902"/>
            <a:ext cx="1278834" cy="461665"/>
          </a:xfrm>
          <a:prstGeom prst="rect">
            <a:avLst/>
          </a:prstGeom>
          <a:solidFill>
            <a:schemeClr val="tx1">
              <a:alpha val="52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ECMWF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  <p:sp>
        <p:nvSpPr>
          <p:cNvPr id="15" name="Slide Number Placeholder 2"/>
          <p:cNvSpPr txBox="1">
            <a:spLocks/>
          </p:cNvSpPr>
          <p:nvPr/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5pPr>
            <a:lvl6pPr marL="22860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6pPr>
            <a:lvl7pPr marL="27432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7pPr>
            <a:lvl8pPr marL="32004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8pPr>
            <a:lvl9pPr marL="36576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9pPr>
          </a:lstStyle>
          <a:p>
            <a:pPr algn="r"/>
            <a:fld id="{6D0A828F-1E28-7C4C-8FCF-710751797612}" type="slidenum">
              <a:rPr lang="en-US" smtClean="0"/>
              <a:pPr algn="r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01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682" y="1119250"/>
            <a:ext cx="3465118" cy="2642112"/>
          </a:xfrm>
          <a:prstGeom prst="rect">
            <a:avLst/>
          </a:prstGeom>
        </p:spPr>
      </p:pic>
      <p:pic>
        <p:nvPicPr>
          <p:cNvPr id="2050" name="Picture 2" descr="C:\Users\cameronsmith1\Documents\Research\Plume inversion LDRD 2013\Diablo Canyon NPP\Measurement location plots\DOPPTEX tracer stations-Google Eart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4327915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0" y="5048071"/>
            <a:ext cx="455651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Different WRF configurations lead to very significant spread in FLEXPART concentrations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2194149" y="3429000"/>
            <a:ext cx="2819400" cy="1562100"/>
          </a:xfrm>
          <a:prstGeom prst="line">
            <a:avLst/>
          </a:prstGeom>
          <a:ln cmpd="sng">
            <a:solidFill>
              <a:srgbClr val="00B0F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928686" y="2324100"/>
            <a:ext cx="2133600" cy="800100"/>
          </a:xfrm>
          <a:prstGeom prst="line">
            <a:avLst/>
          </a:prstGeom>
          <a:ln cmpd="sng">
            <a:solidFill>
              <a:srgbClr val="00B0F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1"/>
          <p:cNvSpPr txBox="1">
            <a:spLocks noChangeArrowheads="1"/>
          </p:cNvSpPr>
          <p:nvPr/>
        </p:nvSpPr>
        <p:spPr bwMode="auto">
          <a:xfrm>
            <a:off x="-228600" y="4665689"/>
            <a:ext cx="201858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Observation sites</a:t>
            </a: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162800" y="1202720"/>
            <a:ext cx="1371600" cy="44391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>
            <a:off x="7274478" y="1359760"/>
            <a:ext cx="190500" cy="0"/>
          </a:xfrm>
          <a:prstGeom prst="line">
            <a:avLst/>
          </a:prstGeom>
          <a:ln cmpd="sng"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496153" y="1226470"/>
            <a:ext cx="73449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rgbClr val="0000FF"/>
                </a:solidFill>
                <a:latin typeface="+mn-lt"/>
              </a:rPr>
              <a:t>WRF base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7274478" y="1490820"/>
            <a:ext cx="190500" cy="0"/>
          </a:xfrm>
          <a:prstGeom prst="line">
            <a:avLst/>
          </a:prstGeom>
          <a:ln cmpd="sng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491203" y="1364143"/>
            <a:ext cx="101822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WRF ensemble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7286625" y="1612200"/>
            <a:ext cx="190500" cy="0"/>
          </a:xfrm>
          <a:prstGeom prst="line">
            <a:avLst/>
          </a:prstGeom>
          <a:ln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487598" y="1516543"/>
            <a:ext cx="40267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err="1" smtClean="0">
                <a:solidFill>
                  <a:srgbClr val="FF0000"/>
                </a:solidFill>
                <a:latin typeface="+mn-lt"/>
              </a:rPr>
              <a:t>Obs</a:t>
            </a:r>
            <a:endParaRPr lang="en-US" sz="1050" b="1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682" y="3641913"/>
            <a:ext cx="3465118" cy="2642112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  <p:sp>
        <p:nvSpPr>
          <p:cNvPr id="31" name="Slide Number Placeholder 2"/>
          <p:cNvSpPr txBox="1">
            <a:spLocks/>
          </p:cNvSpPr>
          <p:nvPr/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5pPr>
            <a:lvl6pPr marL="22860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6pPr>
            <a:lvl7pPr marL="27432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7pPr>
            <a:lvl8pPr marL="32004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8pPr>
            <a:lvl9pPr marL="36576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9pPr>
          </a:lstStyle>
          <a:p>
            <a:pPr algn="r"/>
            <a:fld id="{6D0A828F-1E28-7C4C-8FCF-710751797612}" type="slidenum">
              <a:rPr lang="en-US" smtClean="0"/>
              <a:pPr algn="r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76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1"/>
          <p:cNvSpPr txBox="1">
            <a:spLocks noChangeArrowheads="1"/>
          </p:cNvSpPr>
          <p:nvPr/>
        </p:nvSpPr>
        <p:spPr bwMode="auto">
          <a:xfrm>
            <a:off x="-228600" y="4665689"/>
            <a:ext cx="201858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Observation sites</a:t>
            </a: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C:\Users\cameronsmith1\Documents\Research\Plume inversion LDRD 2013\Diablo Canyon NPP\Measurement location plots\DOPPTEX tracer stations-Google Ear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4327915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290950" y="5552010"/>
            <a:ext cx="1371600" cy="5677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>
            <a:off x="6402628" y="5709051"/>
            <a:ext cx="190500" cy="0"/>
          </a:xfrm>
          <a:prstGeom prst="line">
            <a:avLst/>
          </a:prstGeom>
          <a:ln cmpd="sng"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624303" y="5575761"/>
            <a:ext cx="73449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rgbClr val="0000FF"/>
                </a:solidFill>
                <a:latin typeface="+mn-lt"/>
              </a:rPr>
              <a:t>WRF base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6402628" y="5840111"/>
            <a:ext cx="190500" cy="0"/>
          </a:xfrm>
          <a:prstGeom prst="line">
            <a:avLst/>
          </a:prstGeom>
          <a:ln cmpd="sng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619353" y="5713434"/>
            <a:ext cx="101822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WRF ensemble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6402900" y="5961491"/>
            <a:ext cx="190500" cy="0"/>
          </a:xfrm>
          <a:prstGeom prst="line">
            <a:avLst/>
          </a:prstGeom>
          <a:ln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615748" y="5865834"/>
            <a:ext cx="40267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err="1" smtClean="0">
                <a:solidFill>
                  <a:srgbClr val="FF0000"/>
                </a:solidFill>
                <a:latin typeface="+mn-lt"/>
              </a:rPr>
              <a:t>Obs</a:t>
            </a:r>
            <a:endParaRPr lang="en-US" sz="1050" b="1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381000" y="70104"/>
            <a:ext cx="8481061" cy="615696"/>
          </a:xfrm>
        </p:spPr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Complex </a:t>
            </a:r>
            <a:r>
              <a:rPr lang="en-US" dirty="0">
                <a:latin typeface="Arial" pitchFamily="34" charset="0"/>
                <a:cs typeface="Arial" pitchFamily="34" charset="0"/>
              </a:rPr>
              <a:t>terrain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 a regional scale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Diablo </a:t>
            </a:r>
            <a:r>
              <a:rPr lang="en-US" dirty="0">
                <a:latin typeface="Arial" pitchFamily="34" charset="0"/>
                <a:cs typeface="Arial" pitchFamily="34" charset="0"/>
              </a:rPr>
              <a:t>Canyon NPP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Tracer Experiment (DOPPTEX)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0" y="5048071"/>
            <a:ext cx="455651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Different WRF configurations lead to very significant spread in FLEXPART concentrations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350" y="1090550"/>
            <a:ext cx="4603118" cy="5202339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  <p:sp>
        <p:nvSpPr>
          <p:cNvPr id="22" name="Slide Number Placeholder 2"/>
          <p:cNvSpPr txBox="1">
            <a:spLocks/>
          </p:cNvSpPr>
          <p:nvPr/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5pPr>
            <a:lvl6pPr marL="22860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6pPr>
            <a:lvl7pPr marL="27432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7pPr>
            <a:lvl8pPr marL="32004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8pPr>
            <a:lvl9pPr marL="36576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9pPr>
          </a:lstStyle>
          <a:p>
            <a:pPr algn="r"/>
            <a:fld id="{6D0A828F-1E28-7C4C-8FCF-710751797612}" type="slidenum">
              <a:rPr lang="en-US" smtClean="0"/>
              <a:pPr algn="r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07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230042" y="0"/>
            <a:ext cx="8708217" cy="816385"/>
          </a:xfrm>
          <a:prstGeom prst="rect">
            <a:avLst/>
          </a:prstGeom>
          <a:effectLst/>
        </p:spPr>
        <p:txBody>
          <a:bodyPr vert="horz" lIns="91440" rIns="45720" rtlCol="0" anchor="ctr" anchorCtr="0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1" latinLnBrk="0" hangingPunct="1">
              <a:lnSpc>
                <a:spcPts val="3800"/>
              </a:lnSpc>
              <a:spcBef>
                <a:spcPct val="0"/>
              </a:spcBef>
              <a:buNone/>
              <a:defRPr kumimoji="0" sz="2800" b="1" kern="1200">
                <a:solidFill>
                  <a:srgbClr val="214A8F"/>
                </a:solidFill>
                <a:effectLst/>
                <a:latin typeface="Arial"/>
                <a:ea typeface="+mj-ea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Diablo Canyon experiment provides lots of observations.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odel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uncertainty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significantly influences concentrations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24200" y="1143000"/>
            <a:ext cx="586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sz="2400" b="1" dirty="0" smtClean="0">
                <a:solidFill>
                  <a:schemeClr val="accent1"/>
                </a:solidFill>
                <a:latin typeface="+mn-lt"/>
              </a:rPr>
              <a:t>Which WRF configurations cause the largest deviations in SF6 from the Base case?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29000" y="1973997"/>
            <a:ext cx="533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  <a:buFont typeface="+mj-lt"/>
              <a:buAutoNum type="arabicPeriod"/>
            </a:pPr>
            <a:r>
              <a:rPr lang="en-US" sz="2400" dirty="0" smtClean="0">
                <a:latin typeface="+mn-lt"/>
              </a:rPr>
              <a:t> Compute RMSEs between ensemble members and the Base case at each site.</a:t>
            </a:r>
          </a:p>
          <a:p>
            <a:pPr>
              <a:buClr>
                <a:schemeClr val="tx2"/>
              </a:buClr>
              <a:buFont typeface="+mj-lt"/>
              <a:buAutoNum type="arabicPeriod"/>
            </a:pPr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Aggregate RMSEs across the sites.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195450"/>
            <a:ext cx="2729419" cy="2081150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1659428" y="1306276"/>
            <a:ext cx="190500" cy="0"/>
          </a:xfrm>
          <a:prstGeom prst="line">
            <a:avLst/>
          </a:prstGeom>
          <a:ln cmpd="sng"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881103" y="1172986"/>
            <a:ext cx="73449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rgbClr val="0000FF"/>
                </a:solidFill>
                <a:latin typeface="+mn-lt"/>
              </a:rPr>
              <a:t>WRF base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1659428" y="1437336"/>
            <a:ext cx="190500" cy="0"/>
          </a:xfrm>
          <a:prstGeom prst="line">
            <a:avLst/>
          </a:prstGeom>
          <a:ln cmpd="sng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76153" y="1310659"/>
            <a:ext cx="101822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WRF ensemble</a:t>
            </a:r>
          </a:p>
        </p:txBody>
      </p:sp>
      <p:cxnSp>
        <p:nvCxnSpPr>
          <p:cNvPr id="29" name="Straight Connector 28"/>
          <p:cNvCxnSpPr/>
          <p:nvPr/>
        </p:nvCxnSpPr>
        <p:spPr>
          <a:xfrm>
            <a:off x="1671575" y="1558716"/>
            <a:ext cx="190500" cy="0"/>
          </a:xfrm>
          <a:prstGeom prst="line">
            <a:avLst/>
          </a:prstGeom>
          <a:ln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872548" y="1463059"/>
            <a:ext cx="40267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err="1" smtClean="0">
                <a:solidFill>
                  <a:srgbClr val="FF0000"/>
                </a:solidFill>
                <a:latin typeface="+mn-lt"/>
              </a:rPr>
              <a:t>Obs</a:t>
            </a:r>
            <a:endParaRPr lang="en-US" sz="1050" b="1" dirty="0" smtClean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5" y="3412175"/>
            <a:ext cx="8992451" cy="287393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  <p:sp>
        <p:nvSpPr>
          <p:cNvPr id="15" name="Slide Number Placeholder 2"/>
          <p:cNvSpPr txBox="1">
            <a:spLocks/>
          </p:cNvSpPr>
          <p:nvPr/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5pPr>
            <a:lvl6pPr marL="22860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6pPr>
            <a:lvl7pPr marL="27432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7pPr>
            <a:lvl8pPr marL="32004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8pPr>
            <a:lvl9pPr marL="3657600" algn="l" defTabSz="914400" rtl="0" eaLnBrk="1" latinLnBrk="0" hangingPunct="1">
              <a:defRPr sz="1000" kern="1200">
                <a:solidFill>
                  <a:schemeClr val="tx1"/>
                </a:solidFill>
                <a:latin typeface="Arial" charset="0"/>
                <a:ea typeface="ＭＳ Ｐゴシック" pitchFamily="33" charset="-128"/>
                <a:cs typeface="+mn-cs"/>
              </a:defRPr>
            </a:lvl9pPr>
          </a:lstStyle>
          <a:p>
            <a:pPr algn="r"/>
            <a:fld id="{6D0A828F-1E28-7C4C-8FCF-710751797612}" type="slidenum">
              <a:rPr lang="en-US" smtClean="0"/>
              <a:pPr algn="r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39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and next steps for DOPPTEX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3200400" y="1143000"/>
            <a:ext cx="5791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n-lt"/>
              </a:rPr>
              <a:t>Simulated DOPPTEX </a:t>
            </a:r>
            <a:r>
              <a:rPr lang="en-US" sz="2400" smtClean="0">
                <a:latin typeface="+mn-lt"/>
              </a:rPr>
              <a:t>Test 3 </a:t>
            </a:r>
            <a:r>
              <a:rPr lang="en-US" sz="2400" dirty="0" smtClean="0">
                <a:latin typeface="+mn-lt"/>
              </a:rPr>
              <a:t>case using a 20-member WRF ensemble &amp; FLEXPART</a:t>
            </a:r>
          </a:p>
          <a:p>
            <a:pPr marL="285750" indent="-285750">
              <a:buFont typeface="Arial"/>
              <a:buChar char="•"/>
            </a:pPr>
            <a:endParaRPr lang="en-US" sz="800" dirty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n-lt"/>
              </a:rPr>
              <a:t>Different WRF configurations lead to large spreads in wind speed (~2 m/s) and SF6 concentrations (factor of 10)</a:t>
            </a:r>
            <a:endParaRPr lang="en-US" sz="2400" dirty="0"/>
          </a:p>
          <a:p>
            <a:pPr marL="285750" indent="-285750">
              <a:buFont typeface="Arial"/>
              <a:buChar char="•"/>
            </a:pPr>
            <a:endParaRPr lang="en-US" sz="800" dirty="0" smtClean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n-lt"/>
              </a:rPr>
              <a:t>Identified factors that lead to large (reanalysis) and small changes (physics)</a:t>
            </a:r>
          </a:p>
          <a:p>
            <a:pPr marL="285750" indent="-285750">
              <a:buFont typeface="Arial"/>
              <a:buChar char="•"/>
            </a:pPr>
            <a:endParaRPr lang="en-US" sz="800" dirty="0" smtClean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n-lt"/>
              </a:rPr>
              <a:t>Run WRF simulations over 2 or more simultaneous factors</a:t>
            </a:r>
          </a:p>
          <a:p>
            <a:pPr marL="285750" indent="-285750">
              <a:buFont typeface="Arial"/>
              <a:buChar char="•"/>
            </a:pPr>
            <a:endParaRPr lang="en-US" sz="800" dirty="0">
              <a:latin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latin typeface="+mn-lt"/>
              </a:rPr>
              <a:t>Use model-observation differences in winds and concentrations to quantify uncertainty in WRF simulations and </a:t>
            </a:r>
            <a:endParaRPr lang="en-US" sz="2400" dirty="0">
              <a:latin typeface="+mn-lt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832464"/>
            <a:ext cx="2729419" cy="2081150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1659428" y="3943290"/>
            <a:ext cx="190500" cy="0"/>
          </a:xfrm>
          <a:prstGeom prst="line">
            <a:avLst/>
          </a:prstGeom>
          <a:ln cmpd="sng"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881103" y="3810000"/>
            <a:ext cx="73449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rgbClr val="0000FF"/>
                </a:solidFill>
                <a:latin typeface="+mn-lt"/>
              </a:rPr>
              <a:t>WRF base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1659428" y="4074350"/>
            <a:ext cx="190500" cy="0"/>
          </a:xfrm>
          <a:prstGeom prst="line">
            <a:avLst/>
          </a:prstGeom>
          <a:ln cmpd="sng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76153" y="3947673"/>
            <a:ext cx="101822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WRF ensemble</a:t>
            </a:r>
          </a:p>
        </p:txBody>
      </p:sp>
      <p:cxnSp>
        <p:nvCxnSpPr>
          <p:cNvPr id="29" name="Straight Connector 28"/>
          <p:cNvCxnSpPr/>
          <p:nvPr/>
        </p:nvCxnSpPr>
        <p:spPr>
          <a:xfrm>
            <a:off x="1671575" y="4195730"/>
            <a:ext cx="190500" cy="0"/>
          </a:xfrm>
          <a:prstGeom prst="line">
            <a:avLst/>
          </a:prstGeom>
          <a:ln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872548" y="4100073"/>
            <a:ext cx="40267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050" b="1" dirty="0" err="1" smtClean="0">
                <a:solidFill>
                  <a:srgbClr val="FF0000"/>
                </a:solidFill>
                <a:latin typeface="+mn-lt"/>
              </a:rPr>
              <a:t>Obs</a:t>
            </a:r>
            <a:endParaRPr lang="en-US" sz="1050" b="1" dirty="0" smtClean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436752"/>
            <a:ext cx="2667000" cy="2068448"/>
          </a:xfrm>
          <a:prstGeom prst="rect">
            <a:avLst/>
          </a:prstGeom>
        </p:spPr>
      </p:pic>
      <p:cxnSp>
        <p:nvCxnSpPr>
          <p:cNvPr id="48" name="Straight Connector 47"/>
          <p:cNvCxnSpPr/>
          <p:nvPr/>
        </p:nvCxnSpPr>
        <p:spPr>
          <a:xfrm>
            <a:off x="1459528" y="1685990"/>
            <a:ext cx="190500" cy="0"/>
          </a:xfrm>
          <a:prstGeom prst="line">
            <a:avLst/>
          </a:prstGeom>
          <a:ln cmpd="sng">
            <a:solidFill>
              <a:srgbClr val="0000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681203" y="1528950"/>
            <a:ext cx="9172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rgbClr val="0000FF"/>
                </a:solidFill>
                <a:latin typeface="+mn-lt"/>
              </a:rPr>
              <a:t>WRF base</a:t>
            </a:r>
          </a:p>
        </p:txBody>
      </p:sp>
      <p:cxnSp>
        <p:nvCxnSpPr>
          <p:cNvPr id="50" name="Straight Connector 49"/>
          <p:cNvCxnSpPr/>
          <p:nvPr/>
        </p:nvCxnSpPr>
        <p:spPr>
          <a:xfrm>
            <a:off x="1459528" y="1898075"/>
            <a:ext cx="190500" cy="0"/>
          </a:xfrm>
          <a:prstGeom prst="line">
            <a:avLst/>
          </a:prstGeom>
          <a:ln cmpd="sng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676253" y="1730823"/>
            <a:ext cx="1295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tx2"/>
              </a:buClr>
            </a:pPr>
            <a:r>
              <a:rPr lang="en-US" sz="14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WRF ensemble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66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828F-1E28-7C4C-8FCF-710751797612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46304"/>
            <a:ext cx="8229600" cy="691896"/>
          </a:xfrm>
        </p:spPr>
        <p:txBody>
          <a:bodyPr/>
          <a:lstStyle/>
          <a:p>
            <a:r>
              <a:rPr lang="en-US" dirty="0" smtClean="0"/>
              <a:t>Next year: Reconstruct Fukushima releases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657600" y="944701"/>
            <a:ext cx="54864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400"/>
              </a:spcBef>
            </a:pPr>
            <a:r>
              <a:rPr lang="en-US" sz="2000" b="1" dirty="0" smtClean="0">
                <a:solidFill>
                  <a:prstClr val="black"/>
                </a:solidFill>
                <a:latin typeface="+mn-lt"/>
              </a:rPr>
              <a:t>Fukushima Source Inversion </a:t>
            </a:r>
            <a:endParaRPr lang="en-US" sz="1600" dirty="0" smtClean="0">
              <a:solidFill>
                <a:prstClr val="black"/>
              </a:solidFill>
              <a:latin typeface="+mn-lt"/>
            </a:endParaRPr>
          </a:p>
          <a:p>
            <a:pPr marL="285750" indent="-285750">
              <a:spcBef>
                <a:spcPts val="400"/>
              </a:spcBef>
              <a:buFont typeface="Wingdings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+mn-lt"/>
              </a:rPr>
              <a:t>Mesoscale ensemble WRF modeling</a:t>
            </a:r>
            <a:endParaRPr lang="en-US" sz="2000" dirty="0">
              <a:latin typeface="+mn-lt"/>
            </a:endParaRPr>
          </a:p>
          <a:p>
            <a:pPr marL="285750" indent="-285750">
              <a:spcBef>
                <a:spcPts val="400"/>
              </a:spcBef>
              <a:buFont typeface="Wingdings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+mn-lt"/>
              </a:rPr>
              <a:t>Determine sensitivity of model physics to measured dose rate data</a:t>
            </a:r>
          </a:p>
          <a:p>
            <a:pPr marL="285750" indent="-285750">
              <a:spcBef>
                <a:spcPts val="400"/>
              </a:spcBef>
              <a:buFont typeface="Wingdings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+mn-lt"/>
              </a:rPr>
              <a:t>Analyze sensitivity to precipitation scavenging and wet deposition </a:t>
            </a:r>
          </a:p>
          <a:p>
            <a:pPr marL="285750" indent="-285750">
              <a:spcBef>
                <a:spcPts val="400"/>
              </a:spcBef>
              <a:buFont typeface="Wingdings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+mn-lt"/>
              </a:rPr>
              <a:t>Estimate time-varying source rate</a:t>
            </a:r>
          </a:p>
          <a:p>
            <a:pPr marL="285750" indent="-285750">
              <a:spcBef>
                <a:spcPts val="400"/>
              </a:spcBef>
              <a:buFont typeface="Wingdings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+mn-lt"/>
              </a:rPr>
              <a:t>Determine model-observation bias</a:t>
            </a:r>
          </a:p>
          <a:p>
            <a:pPr marL="285750" indent="-285750">
              <a:spcBef>
                <a:spcPts val="400"/>
              </a:spcBef>
              <a:buFont typeface="Wingdings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+mn-lt"/>
              </a:rPr>
              <a:t>Quantify uncertainty</a:t>
            </a:r>
            <a:endParaRPr lang="en-US" sz="2000" dirty="0"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230" y="4038600"/>
            <a:ext cx="5800770" cy="2362200"/>
          </a:xfrm>
          <a:prstGeom prst="rect">
            <a:avLst/>
          </a:prstGeom>
        </p:spPr>
      </p:pic>
      <p:pic>
        <p:nvPicPr>
          <p:cNvPr id="13" name="Picture 4" descr="C:\Users\baskett1.THE-LAB\Pictures\Fukushima-caesium ma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90600"/>
            <a:ext cx="3276600" cy="432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LLNL-PRES-672178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1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576"/>
    </mc:Choice>
    <mc:Fallback xmlns="">
      <p:transition spd="slow" advTm="15157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05504"/>
            <a:ext cx="8229600" cy="1056696"/>
          </a:xfrm>
        </p:spPr>
        <p:txBody>
          <a:bodyPr/>
          <a:lstStyle/>
          <a:p>
            <a:pPr algn="ctr"/>
            <a:r>
              <a:rPr lang="en-US" dirty="0" smtClean="0"/>
              <a:t>Questions?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010400" y="6527200"/>
            <a:ext cx="13708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LLNL-PRES-672178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58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marL="342900" indent="-342900">
          <a:buClr>
            <a:schemeClr val="tx2"/>
          </a:buClr>
          <a:defRPr sz="2000" dirty="0" smtClean="0">
            <a:latin typeface="+mn-lt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69733</TotalTime>
  <Words>1881</Words>
  <Application>Microsoft Office PowerPoint</Application>
  <PresentationFormat>On-screen Show (4:3)</PresentationFormat>
  <Paragraphs>269</Paragraphs>
  <Slides>20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Module</vt:lpstr>
      <vt:lpstr>Impact of Meteorological Uncertainty on Source Estimation in Complex Coastal Terrain</vt:lpstr>
      <vt:lpstr>Atmospheric Source Estimation Team</vt:lpstr>
      <vt:lpstr>Three-Year Laboratory Directed Research and Development Project</vt:lpstr>
      <vt:lpstr>Atmospheric Source Estimation Using Ensembles</vt:lpstr>
      <vt:lpstr>Complex terrain on a regional scale 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Complex terrain on a regional scale Diablo Canyon NPP Tracer Experiment (DOPPTEX)</vt:lpstr>
      <vt:lpstr>PowerPoint Presentation</vt:lpstr>
      <vt:lpstr>Summary and next steps for DOPPTEX</vt:lpstr>
      <vt:lpstr>Next year: Reconstruct Fukushima releases</vt:lpstr>
      <vt:lpstr>Questions? </vt:lpstr>
    </vt:vector>
  </TitlesOfParts>
  <Company>LLNL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Source Reconstruction FY14 LDRD</dc:title>
  <dc:creator>Ron Baskett;Philip Cameron-Smith</dc:creator>
  <cp:lastModifiedBy>lucas26</cp:lastModifiedBy>
  <cp:revision>1156</cp:revision>
  <cp:lastPrinted>2015-06-03T15:56:35Z</cp:lastPrinted>
  <dcterms:created xsi:type="dcterms:W3CDTF">2011-01-13T01:03:21Z</dcterms:created>
  <dcterms:modified xsi:type="dcterms:W3CDTF">2015-06-08T05:47:10Z</dcterms:modified>
</cp:coreProperties>
</file>