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handoutMasterIdLst>
    <p:handoutMasterId r:id="rId20"/>
  </p:handoutMasterIdLst>
  <p:sldIdLst>
    <p:sldId id="284" r:id="rId2"/>
    <p:sldId id="256" r:id="rId3"/>
    <p:sldId id="285" r:id="rId4"/>
    <p:sldId id="259" r:id="rId5"/>
    <p:sldId id="277" r:id="rId6"/>
    <p:sldId id="270" r:id="rId7"/>
    <p:sldId id="271" r:id="rId8"/>
    <p:sldId id="260" r:id="rId9"/>
    <p:sldId id="268" r:id="rId10"/>
    <p:sldId id="262" r:id="rId11"/>
    <p:sldId id="273" r:id="rId12"/>
    <p:sldId id="274" r:id="rId13"/>
    <p:sldId id="283" r:id="rId14"/>
    <p:sldId id="279" r:id="rId15"/>
    <p:sldId id="287" r:id="rId16"/>
    <p:sldId id="286" r:id="rId17"/>
    <p:sldId id="258" r:id="rId18"/>
  </p:sldIdLst>
  <p:sldSz cx="8640763" cy="6480175"/>
  <p:notesSz cx="6797675" cy="9928225"/>
  <p:defaultTextStyle>
    <a:defPPr>
      <a:defRPr lang="en-GB"/>
    </a:defPPr>
    <a:lvl1pPr algn="l" defTabSz="852488" rtl="0" fontAlgn="base">
      <a:spcBef>
        <a:spcPct val="0"/>
      </a:spcBef>
      <a:spcAft>
        <a:spcPct val="0"/>
      </a:spcAft>
      <a:defRPr sz="1700" kern="1200">
        <a:solidFill>
          <a:schemeClr val="tx1"/>
        </a:solidFill>
        <a:latin typeface="Arial" charset="0"/>
        <a:ea typeface="+mn-ea"/>
        <a:cs typeface="+mn-cs"/>
      </a:defRPr>
    </a:lvl1pPr>
    <a:lvl2pPr marL="425450" indent="31750" algn="l" defTabSz="852488" rtl="0" fontAlgn="base">
      <a:spcBef>
        <a:spcPct val="0"/>
      </a:spcBef>
      <a:spcAft>
        <a:spcPct val="0"/>
      </a:spcAft>
      <a:defRPr sz="1700" kern="1200">
        <a:solidFill>
          <a:schemeClr val="tx1"/>
        </a:solidFill>
        <a:latin typeface="Arial" charset="0"/>
        <a:ea typeface="+mn-ea"/>
        <a:cs typeface="+mn-cs"/>
      </a:defRPr>
    </a:lvl2pPr>
    <a:lvl3pPr marL="852488" indent="61913" algn="l" defTabSz="852488" rtl="0" fontAlgn="base">
      <a:spcBef>
        <a:spcPct val="0"/>
      </a:spcBef>
      <a:spcAft>
        <a:spcPct val="0"/>
      </a:spcAft>
      <a:defRPr sz="1700" kern="1200">
        <a:solidFill>
          <a:schemeClr val="tx1"/>
        </a:solidFill>
        <a:latin typeface="Arial" charset="0"/>
        <a:ea typeface="+mn-ea"/>
        <a:cs typeface="+mn-cs"/>
      </a:defRPr>
    </a:lvl3pPr>
    <a:lvl4pPr marL="1279525" indent="92075" algn="l" defTabSz="852488" rtl="0" fontAlgn="base">
      <a:spcBef>
        <a:spcPct val="0"/>
      </a:spcBef>
      <a:spcAft>
        <a:spcPct val="0"/>
      </a:spcAft>
      <a:defRPr sz="1700" kern="1200">
        <a:solidFill>
          <a:schemeClr val="tx1"/>
        </a:solidFill>
        <a:latin typeface="Arial" charset="0"/>
        <a:ea typeface="+mn-ea"/>
        <a:cs typeface="+mn-cs"/>
      </a:defRPr>
    </a:lvl4pPr>
    <a:lvl5pPr marL="1706563" indent="122238" algn="l" defTabSz="852488" rtl="0" fontAlgn="base">
      <a:spcBef>
        <a:spcPct val="0"/>
      </a:spcBef>
      <a:spcAft>
        <a:spcPct val="0"/>
      </a:spcAft>
      <a:defRPr sz="1700" kern="1200">
        <a:solidFill>
          <a:schemeClr val="tx1"/>
        </a:solidFill>
        <a:latin typeface="Arial" charset="0"/>
        <a:ea typeface="+mn-ea"/>
        <a:cs typeface="+mn-cs"/>
      </a:defRPr>
    </a:lvl5pPr>
    <a:lvl6pPr marL="2286000" algn="l" defTabSz="914400" rtl="0" eaLnBrk="1" latinLnBrk="0" hangingPunct="1">
      <a:defRPr sz="1700" kern="1200">
        <a:solidFill>
          <a:schemeClr val="tx1"/>
        </a:solidFill>
        <a:latin typeface="Arial" charset="0"/>
        <a:ea typeface="+mn-ea"/>
        <a:cs typeface="+mn-cs"/>
      </a:defRPr>
    </a:lvl6pPr>
    <a:lvl7pPr marL="2743200" algn="l" defTabSz="914400" rtl="0" eaLnBrk="1" latinLnBrk="0" hangingPunct="1">
      <a:defRPr sz="1700" kern="1200">
        <a:solidFill>
          <a:schemeClr val="tx1"/>
        </a:solidFill>
        <a:latin typeface="Arial" charset="0"/>
        <a:ea typeface="+mn-ea"/>
        <a:cs typeface="+mn-cs"/>
      </a:defRPr>
    </a:lvl7pPr>
    <a:lvl8pPr marL="3200400" algn="l" defTabSz="914400" rtl="0" eaLnBrk="1" latinLnBrk="0" hangingPunct="1">
      <a:defRPr sz="1700" kern="1200">
        <a:solidFill>
          <a:schemeClr val="tx1"/>
        </a:solidFill>
        <a:latin typeface="Arial" charset="0"/>
        <a:ea typeface="+mn-ea"/>
        <a:cs typeface="+mn-cs"/>
      </a:defRPr>
    </a:lvl8pPr>
    <a:lvl9pPr marL="3657600" algn="l" defTabSz="914400" rtl="0" eaLnBrk="1" latinLnBrk="0" hangingPunct="1">
      <a:defRPr sz="17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clrMode="gray"/>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42" autoAdjust="0"/>
    <p:restoredTop sz="79735" autoAdjust="0"/>
  </p:normalViewPr>
  <p:slideViewPr>
    <p:cSldViewPr snapToObjects="1">
      <p:cViewPr varScale="1">
        <p:scale>
          <a:sx n="77" d="100"/>
          <a:sy n="77" d="100"/>
        </p:scale>
        <p:origin x="-1482" y="-90"/>
      </p:cViewPr>
      <p:guideLst>
        <p:guide orient="horz" pos="2041"/>
        <p:guide pos="2721"/>
      </p:guideLst>
    </p:cSldViewPr>
  </p:slideViewPr>
  <p:notesTextViewPr>
    <p:cViewPr>
      <p:scale>
        <a:sx n="100" d="100"/>
        <a:sy n="100" d="100"/>
      </p:scale>
      <p:origin x="0" y="0"/>
    </p:cViewPr>
  </p:notesTextViewPr>
  <p:notesViewPr>
    <p:cSldViewPr snapToObjects="1">
      <p:cViewPr varScale="1">
        <p:scale>
          <a:sx n="77" d="100"/>
          <a:sy n="77" d="100"/>
        </p:scale>
        <p:origin x="-2142" y="-90"/>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defTabSz="853318" fontAlgn="auto">
              <a:spcBef>
                <a:spcPts val="0"/>
              </a:spcBef>
              <a:spcAft>
                <a:spcPts val="0"/>
              </a:spcAft>
              <a:defRPr sz="1200">
                <a:latin typeface="+mn-lt"/>
              </a:defRPr>
            </a:lvl1pPr>
          </a:lstStyle>
          <a:p>
            <a:pPr>
              <a:defRPr/>
            </a:pPr>
            <a:r>
              <a:rPr lang="en-GB"/>
              <a:t>Uncontrolled copy when printed</a:t>
            </a:r>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defTabSz="853318" fontAlgn="auto">
              <a:spcBef>
                <a:spcPts val="0"/>
              </a:spcBef>
              <a:spcAft>
                <a:spcPts val="0"/>
              </a:spcAft>
              <a:defRPr sz="1200">
                <a:latin typeface="+mn-lt"/>
              </a:defRPr>
            </a:lvl1pPr>
          </a:lstStyle>
          <a:p>
            <a:pPr>
              <a:defRPr/>
            </a:pPr>
            <a:fld id="{A2D803DF-0189-4995-ADEF-13533FD9C91B}" type="datetimeFigureOut">
              <a:rPr lang="en-GB"/>
              <a:pPr>
                <a:defRPr/>
              </a:pPr>
              <a:t>20/06/2014</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defTabSz="853318" fontAlgn="auto">
              <a:spcBef>
                <a:spcPts val="0"/>
              </a:spcBef>
              <a:spcAft>
                <a:spcPts val="0"/>
              </a:spcAft>
              <a:defRPr sz="1200">
                <a:latin typeface="+mn-lt"/>
              </a:defRPr>
            </a:lvl1pPr>
          </a:lstStyle>
          <a:p>
            <a:pPr>
              <a:defRPr/>
            </a:pPr>
            <a:r>
              <a:rPr lang="en-GB" dirty="0"/>
              <a:t>© Crown copyright </a:t>
            </a:r>
            <a:r>
              <a:rPr lang="en-GB" dirty="0" smtClean="0"/>
              <a:t>2014 </a:t>
            </a:r>
            <a:r>
              <a:rPr lang="en-GB" dirty="0"/>
              <a:t>Dstl</a:t>
            </a:r>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defTabSz="853318" fontAlgn="auto">
              <a:spcBef>
                <a:spcPts val="0"/>
              </a:spcBef>
              <a:spcAft>
                <a:spcPts val="0"/>
              </a:spcAft>
              <a:defRPr sz="1200">
                <a:latin typeface="+mn-lt"/>
              </a:defRPr>
            </a:lvl1pPr>
          </a:lstStyle>
          <a:p>
            <a:pPr>
              <a:defRPr/>
            </a:pPr>
            <a:fld id="{557CBA04-5E0D-4477-8D15-8DF615BCC884}" type="slidenum">
              <a:rPr lang="en-GB"/>
              <a:pPr>
                <a:defRPr/>
              </a:pPr>
              <a:t>‹#›</a:t>
            </a:fld>
            <a:endParaRPr lang="en-GB"/>
          </a:p>
        </p:txBody>
      </p:sp>
    </p:spTree>
    <p:extLst>
      <p:ext uri="{BB962C8B-B14F-4D97-AF65-F5344CB8AC3E}">
        <p14:creationId xmlns:p14="http://schemas.microsoft.com/office/powerpoint/2010/main" val="1122227711"/>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defTabSz="853318" fontAlgn="auto">
              <a:spcBef>
                <a:spcPts val="0"/>
              </a:spcBef>
              <a:spcAft>
                <a:spcPts val="0"/>
              </a:spcAft>
              <a:defRPr sz="1200">
                <a:latin typeface="Arial" pitchFamily="34" charset="0"/>
                <a:cs typeface="Arial" pitchFamily="34" charset="0"/>
              </a:defRPr>
            </a:lvl1pPr>
          </a:lstStyle>
          <a:p>
            <a:pPr>
              <a:defRPr/>
            </a:pPr>
            <a:r>
              <a:rPr lang="en-GB"/>
              <a:t>Uncontrolled copy when printed</a:t>
            </a:r>
            <a:endParaRPr lang="en-GB" dirty="0"/>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defTabSz="853318" fontAlgn="auto">
              <a:spcBef>
                <a:spcPts val="0"/>
              </a:spcBef>
              <a:spcAft>
                <a:spcPts val="0"/>
              </a:spcAft>
              <a:defRPr sz="1200">
                <a:latin typeface="Arial" pitchFamily="34" charset="0"/>
                <a:cs typeface="Arial" pitchFamily="34" charset="0"/>
              </a:defRPr>
            </a:lvl1pPr>
          </a:lstStyle>
          <a:p>
            <a:pPr>
              <a:defRPr/>
            </a:pPr>
            <a:fld id="{A1B15524-5E77-45FE-B35E-48FAA55AD5A5}" type="datetimeFigureOut">
              <a:rPr lang="en-GB"/>
              <a:pPr>
                <a:defRPr/>
              </a:pPr>
              <a:t>20/06/2014</a:t>
            </a:fld>
            <a:endParaRPr lang="en-GB" dirty="0"/>
          </a:p>
        </p:txBody>
      </p:sp>
      <p:sp>
        <p:nvSpPr>
          <p:cNvPr id="4" name="Slide Image Placeholder 3"/>
          <p:cNvSpPr>
            <a:spLocks noGrp="1" noRot="1" noChangeAspect="1"/>
          </p:cNvSpPr>
          <p:nvPr>
            <p:ph type="sldImg" idx="2"/>
          </p:nvPr>
        </p:nvSpPr>
        <p:spPr>
          <a:xfrm>
            <a:off x="1446213" y="742950"/>
            <a:ext cx="3905250" cy="2930525"/>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282575" y="3870325"/>
            <a:ext cx="6232525" cy="5313363"/>
          </a:xfrm>
          <a:prstGeom prst="rect">
            <a:avLst/>
          </a:prstGeom>
        </p:spPr>
        <p:txBody>
          <a:bodyPr vert="horz" wrap="square" lIns="91440" tIns="45720" rIns="91440" bIns="45720" numCol="1" anchor="t" anchorCtr="0" compatLnSpc="1">
            <a:prstTxWarp prst="textNoShape">
              <a:avLst/>
            </a:prstTxWarp>
            <a:normAutofit/>
          </a:bodyPr>
          <a:lstStyle/>
          <a:p>
            <a:pPr lvl="0"/>
            <a:r>
              <a:rPr lang="en-GB" noProof="0" dirty="0" smtClean="0"/>
              <a:t>Click to edit Master text styles</a:t>
            </a:r>
          </a:p>
          <a:p>
            <a:pPr lvl="1"/>
            <a:r>
              <a:rPr lang="en-GB" noProof="0" dirty="0" smtClean="0"/>
              <a:t>Second level</a:t>
            </a:r>
          </a:p>
          <a:p>
            <a:pPr lvl="2"/>
            <a:r>
              <a:rPr lang="en-GB" noProof="0" dirty="0" smtClean="0"/>
              <a:t>Third level</a:t>
            </a:r>
          </a:p>
          <a:p>
            <a:pPr lvl="3"/>
            <a:r>
              <a:rPr lang="en-GB" noProof="0" dirty="0" smtClean="0"/>
              <a:t>Fourth level</a:t>
            </a:r>
          </a:p>
          <a:p>
            <a:pPr lvl="4"/>
            <a:r>
              <a:rPr lang="en-GB" noProof="0" dirty="0" smtClean="0"/>
              <a:t>Fifth level</a:t>
            </a:r>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defTabSz="853318" fontAlgn="auto">
              <a:spcBef>
                <a:spcPts val="0"/>
              </a:spcBef>
              <a:spcAft>
                <a:spcPts val="0"/>
              </a:spcAft>
              <a:defRPr sz="1200">
                <a:latin typeface="Arial" pitchFamily="34" charset="0"/>
                <a:cs typeface="Arial" pitchFamily="34" charset="0"/>
              </a:defRPr>
            </a:lvl1pPr>
          </a:lstStyle>
          <a:p>
            <a:pPr>
              <a:defRPr/>
            </a:pPr>
            <a:r>
              <a:rPr lang="en-GB" dirty="0" smtClean="0"/>
              <a:t>© Crown copyright 2014 Dstl</a:t>
            </a:r>
            <a:endParaRPr lang="en-GB" dirty="0"/>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defTabSz="853318" fontAlgn="auto">
              <a:spcBef>
                <a:spcPts val="0"/>
              </a:spcBef>
              <a:spcAft>
                <a:spcPts val="0"/>
              </a:spcAft>
              <a:defRPr sz="1200">
                <a:latin typeface="Arial" pitchFamily="34" charset="0"/>
                <a:cs typeface="Arial" pitchFamily="34" charset="0"/>
              </a:defRPr>
            </a:lvl1pPr>
          </a:lstStyle>
          <a:p>
            <a:pPr>
              <a:defRPr/>
            </a:pPr>
            <a:fld id="{BC3E4C4E-EC9A-4EFC-BA19-07204397B57F}" type="slidenum">
              <a:rPr lang="en-GB"/>
              <a:pPr>
                <a:defRPr/>
              </a:pPr>
              <a:t>‹#›</a:t>
            </a:fld>
            <a:endParaRPr lang="en-GB" dirty="0"/>
          </a:p>
        </p:txBody>
      </p:sp>
    </p:spTree>
    <p:extLst>
      <p:ext uri="{BB962C8B-B14F-4D97-AF65-F5344CB8AC3E}">
        <p14:creationId xmlns:p14="http://schemas.microsoft.com/office/powerpoint/2010/main" val="3334762726"/>
      </p:ext>
    </p:extLst>
  </p:cSld>
  <p:clrMap bg1="lt1" tx1="dk1" bg2="lt2" tx2="dk2" accent1="accent1" accent2="accent2" accent3="accent3" accent4="accent4" accent5="accent5" accent6="accent6" hlink="hlink" folHlink="folHlink"/>
  <p:hf/>
  <p:notesStyle>
    <a:lvl1pPr algn="l" defTabSz="852488" rtl="0" eaLnBrk="0" fontAlgn="base" hangingPunct="0">
      <a:spcBef>
        <a:spcPct val="30000"/>
      </a:spcBef>
      <a:spcAft>
        <a:spcPct val="0"/>
      </a:spcAft>
      <a:defRPr sz="1100" kern="1200">
        <a:solidFill>
          <a:schemeClr val="tx1"/>
        </a:solidFill>
        <a:latin typeface="Arial" pitchFamily="34" charset="0"/>
        <a:ea typeface="+mn-ea"/>
        <a:cs typeface="Arial" pitchFamily="34" charset="0"/>
      </a:defRPr>
    </a:lvl1pPr>
    <a:lvl2pPr marL="425450" algn="l" defTabSz="852488" rtl="0" eaLnBrk="0" fontAlgn="base" hangingPunct="0">
      <a:spcBef>
        <a:spcPct val="30000"/>
      </a:spcBef>
      <a:spcAft>
        <a:spcPct val="0"/>
      </a:spcAft>
      <a:defRPr sz="1100" kern="1200">
        <a:solidFill>
          <a:schemeClr val="tx1"/>
        </a:solidFill>
        <a:latin typeface="Arial" pitchFamily="34" charset="0"/>
        <a:ea typeface="+mn-ea"/>
        <a:cs typeface="Arial" pitchFamily="34" charset="0"/>
      </a:defRPr>
    </a:lvl2pPr>
    <a:lvl3pPr marL="852488" algn="l" defTabSz="852488" rtl="0" eaLnBrk="0" fontAlgn="base" hangingPunct="0">
      <a:spcBef>
        <a:spcPct val="30000"/>
      </a:spcBef>
      <a:spcAft>
        <a:spcPct val="0"/>
      </a:spcAft>
      <a:defRPr sz="1100" kern="1200">
        <a:solidFill>
          <a:schemeClr val="tx1"/>
        </a:solidFill>
        <a:latin typeface="Arial" pitchFamily="34" charset="0"/>
        <a:ea typeface="+mn-ea"/>
        <a:cs typeface="Arial" pitchFamily="34" charset="0"/>
      </a:defRPr>
    </a:lvl3pPr>
    <a:lvl4pPr marL="1279525" algn="l" defTabSz="852488" rtl="0" eaLnBrk="0" fontAlgn="base" hangingPunct="0">
      <a:spcBef>
        <a:spcPct val="30000"/>
      </a:spcBef>
      <a:spcAft>
        <a:spcPct val="0"/>
      </a:spcAft>
      <a:defRPr sz="1100" kern="1200">
        <a:solidFill>
          <a:schemeClr val="tx1"/>
        </a:solidFill>
        <a:latin typeface="Arial" pitchFamily="34" charset="0"/>
        <a:ea typeface="+mn-ea"/>
        <a:cs typeface="Arial" pitchFamily="34" charset="0"/>
      </a:defRPr>
    </a:lvl4pPr>
    <a:lvl5pPr marL="1706563" algn="l" defTabSz="852488" rtl="0" eaLnBrk="0" fontAlgn="base" hangingPunct="0">
      <a:spcBef>
        <a:spcPct val="30000"/>
      </a:spcBef>
      <a:spcAft>
        <a:spcPct val="0"/>
      </a:spcAft>
      <a:defRPr sz="1100" kern="1200">
        <a:solidFill>
          <a:schemeClr val="tx1"/>
        </a:solidFill>
        <a:latin typeface="Arial" pitchFamily="34" charset="0"/>
        <a:ea typeface="+mn-ea"/>
        <a:cs typeface="Arial" pitchFamily="34" charset="0"/>
      </a:defRPr>
    </a:lvl5pPr>
    <a:lvl6pPr marL="2133295" algn="l" defTabSz="853318" rtl="0" eaLnBrk="1" latinLnBrk="0" hangingPunct="1">
      <a:defRPr sz="1100" kern="1200">
        <a:solidFill>
          <a:schemeClr val="tx1"/>
        </a:solidFill>
        <a:latin typeface="+mn-lt"/>
        <a:ea typeface="+mn-ea"/>
        <a:cs typeface="+mn-cs"/>
      </a:defRPr>
    </a:lvl6pPr>
    <a:lvl7pPr marL="2559954" algn="l" defTabSz="853318" rtl="0" eaLnBrk="1" latinLnBrk="0" hangingPunct="1">
      <a:defRPr sz="1100" kern="1200">
        <a:solidFill>
          <a:schemeClr val="tx1"/>
        </a:solidFill>
        <a:latin typeface="+mn-lt"/>
        <a:ea typeface="+mn-ea"/>
        <a:cs typeface="+mn-cs"/>
      </a:defRPr>
    </a:lvl7pPr>
    <a:lvl8pPr marL="2986613" algn="l" defTabSz="853318" rtl="0" eaLnBrk="1" latinLnBrk="0" hangingPunct="1">
      <a:defRPr sz="1100" kern="1200">
        <a:solidFill>
          <a:schemeClr val="tx1"/>
        </a:solidFill>
        <a:latin typeface="+mn-lt"/>
        <a:ea typeface="+mn-ea"/>
        <a:cs typeface="+mn-cs"/>
      </a:defRPr>
    </a:lvl8pPr>
    <a:lvl9pPr marL="3413272" algn="l" defTabSz="853318"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bwMode="auto">
          <a:noFill/>
          <a:ln>
            <a:solidFill>
              <a:srgbClr val="000000"/>
            </a:solidFill>
            <a:miter lim="800000"/>
            <a:headEnd/>
            <a:tailEnd/>
          </a:ln>
        </p:spPr>
      </p:sp>
      <p:sp>
        <p:nvSpPr>
          <p:cNvPr id="8195" name="Notes Placeholder 2"/>
          <p:cNvSpPr>
            <a:spLocks noGrp="1"/>
          </p:cNvSpPr>
          <p:nvPr>
            <p:ph type="body" idx="1"/>
          </p:nvPr>
        </p:nvSpPr>
        <p:spPr bwMode="auto">
          <a:noFill/>
        </p:spPr>
        <p:txBody>
          <a:bodyPr/>
          <a:lstStyle/>
          <a:p>
            <a:pPr eaLnBrk="1" hangingPunct="1">
              <a:spcBef>
                <a:spcPct val="0"/>
              </a:spcBef>
            </a:pPr>
            <a:r>
              <a:rPr lang="en-US" b="1" dirty="0" smtClean="0">
                <a:latin typeface="Arial" charset="0"/>
                <a:cs typeface="Arial" charset="0"/>
              </a:rPr>
              <a:t>Aim</a:t>
            </a:r>
            <a:r>
              <a:rPr lang="en-US" dirty="0" smtClean="0">
                <a:latin typeface="Arial" charset="0"/>
                <a:cs typeface="Arial" charset="0"/>
              </a:rPr>
              <a:t>: </a:t>
            </a:r>
          </a:p>
          <a:p>
            <a:pPr marL="171450" indent="-171450" eaLnBrk="1" hangingPunct="1">
              <a:spcBef>
                <a:spcPct val="0"/>
              </a:spcBef>
              <a:buFont typeface="Arial" panose="020B0604020202020204" pitchFamily="34" charset="0"/>
              <a:buChar char="•"/>
            </a:pPr>
            <a:r>
              <a:rPr lang="en-US" dirty="0" smtClean="0">
                <a:latin typeface="Arial" charset="0"/>
                <a:cs typeface="Arial" charset="0"/>
              </a:rPr>
              <a:t>To Bayesian model selection in inverse problems context</a:t>
            </a:r>
          </a:p>
          <a:p>
            <a:pPr marL="171450" indent="-171450" eaLnBrk="1" hangingPunct="1">
              <a:spcBef>
                <a:spcPct val="0"/>
              </a:spcBef>
              <a:buFont typeface="Arial" panose="020B0604020202020204" pitchFamily="34" charset="0"/>
              <a:buChar char="•"/>
            </a:pPr>
            <a:r>
              <a:rPr lang="en-US" dirty="0" smtClean="0">
                <a:latin typeface="Arial" charset="0"/>
                <a:cs typeface="Arial" charset="0"/>
              </a:rPr>
              <a:t>To exploit historical trials data as part of the model selection procedure</a:t>
            </a:r>
          </a:p>
          <a:p>
            <a:pPr marL="171450" indent="-171450" eaLnBrk="1" hangingPunct="1">
              <a:spcBef>
                <a:spcPct val="0"/>
              </a:spcBef>
              <a:buFont typeface="Arial" panose="020B0604020202020204" pitchFamily="34" charset="0"/>
              <a:buChar char="•"/>
            </a:pPr>
            <a:r>
              <a:rPr lang="en-US" dirty="0" smtClean="0">
                <a:latin typeface="Arial" charset="0"/>
                <a:cs typeface="Arial" charset="0"/>
              </a:rPr>
              <a:t>To discuss some of the technical issues</a:t>
            </a:r>
          </a:p>
          <a:p>
            <a:pPr marL="171450" indent="-171450" eaLnBrk="1" hangingPunct="1">
              <a:spcBef>
                <a:spcPct val="0"/>
              </a:spcBef>
              <a:buFont typeface="Arial" panose="020B0604020202020204" pitchFamily="34" charset="0"/>
              <a:buChar char="•"/>
            </a:pPr>
            <a:endParaRPr lang="en-US" dirty="0" smtClean="0">
              <a:latin typeface="Arial" charset="0"/>
              <a:cs typeface="Arial" charset="0"/>
            </a:endParaRPr>
          </a:p>
          <a:p>
            <a:pPr marL="171450" indent="-171450" eaLnBrk="1" hangingPunct="1">
              <a:spcBef>
                <a:spcPct val="0"/>
              </a:spcBef>
              <a:buFont typeface="Arial" panose="020B0604020202020204" pitchFamily="34" charset="0"/>
              <a:buChar char="•"/>
            </a:pPr>
            <a:endParaRPr lang="en-US" dirty="0" smtClean="0">
              <a:latin typeface="Arial" charset="0"/>
              <a:cs typeface="Arial" charset="0"/>
            </a:endParaRPr>
          </a:p>
          <a:p>
            <a:pPr marL="171450" indent="-171450" eaLnBrk="1" hangingPunct="1">
              <a:spcBef>
                <a:spcPct val="0"/>
              </a:spcBef>
              <a:buFont typeface="Arial" panose="020B0604020202020204" pitchFamily="34" charset="0"/>
              <a:buChar char="•"/>
            </a:pPr>
            <a:r>
              <a:rPr lang="en-US" dirty="0" smtClean="0">
                <a:latin typeface="Arial" charset="0"/>
                <a:cs typeface="Arial" charset="0"/>
              </a:rPr>
              <a:t>To introduce model selection, averaging and combination approaches in inverse problems</a:t>
            </a:r>
          </a:p>
          <a:p>
            <a:pPr eaLnBrk="1" hangingPunct="1">
              <a:spcBef>
                <a:spcPct val="0"/>
              </a:spcBef>
            </a:pPr>
            <a:endParaRPr lang="en-US" dirty="0" smtClean="0">
              <a:latin typeface="Arial" charset="0"/>
              <a:cs typeface="Arial" charset="0"/>
            </a:endParaRPr>
          </a:p>
          <a:p>
            <a:pPr eaLnBrk="1" hangingPunct="1">
              <a:spcBef>
                <a:spcPct val="0"/>
              </a:spcBef>
            </a:pPr>
            <a:r>
              <a:rPr lang="en-US" dirty="0" smtClean="0">
                <a:latin typeface="Arial" charset="0"/>
                <a:cs typeface="Arial" charset="0"/>
              </a:rPr>
              <a:t>General introduction</a:t>
            </a:r>
          </a:p>
        </p:txBody>
      </p:sp>
      <p:sp>
        <p:nvSpPr>
          <p:cNvPr id="819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defTabSz="852488" fontAlgn="base">
              <a:spcBef>
                <a:spcPct val="0"/>
              </a:spcBef>
              <a:spcAft>
                <a:spcPct val="0"/>
              </a:spcAft>
            </a:pPr>
            <a:fld id="{739AFB06-6852-4A8B-8BB3-402AF41C1335}" type="slidenum">
              <a:rPr lang="en-GB" smtClean="0">
                <a:latin typeface="Arial" charset="0"/>
                <a:cs typeface="Arial" charset="0"/>
              </a:rPr>
              <a:pPr defTabSz="852488" fontAlgn="base">
                <a:spcBef>
                  <a:spcPct val="0"/>
                </a:spcBef>
                <a:spcAft>
                  <a:spcPct val="0"/>
                </a:spcAft>
              </a:pPr>
              <a:t>2</a:t>
            </a:fld>
            <a:endParaRPr lang="en-GB" smtClean="0">
              <a:latin typeface="Arial" charset="0"/>
              <a:cs typeface="Arial" charset="0"/>
            </a:endParaRPr>
          </a:p>
        </p:txBody>
      </p:sp>
      <p:sp>
        <p:nvSpPr>
          <p:cNvPr id="8197" name="Date Placeholder 4"/>
          <p:cNvSpPr>
            <a:spLocks noGrp="1"/>
          </p:cNvSpPr>
          <p:nvPr>
            <p:ph type="dt" sz="quarter" idx="1"/>
          </p:nvPr>
        </p:nvSpPr>
        <p:spPr bwMode="auto">
          <a:noFill/>
          <a:ln>
            <a:miter lim="800000"/>
            <a:headEnd/>
            <a:tailEnd/>
          </a:ln>
        </p:spPr>
        <p:txBody>
          <a:bodyPr wrap="square" numCol="1" anchor="t" anchorCtr="0" compatLnSpc="1">
            <a:prstTxWarp prst="textNoShape">
              <a:avLst/>
            </a:prstTxWarp>
          </a:bodyPr>
          <a:lstStyle/>
          <a:p>
            <a:pPr defTabSz="852488" fontAlgn="base">
              <a:spcBef>
                <a:spcPct val="0"/>
              </a:spcBef>
              <a:spcAft>
                <a:spcPct val="0"/>
              </a:spcAft>
            </a:pPr>
            <a:fld id="{F0184F5E-8593-4635-998E-7C89CFE7AC50}" type="datetime1">
              <a:rPr lang="en-GB" smtClean="0">
                <a:latin typeface="Arial" charset="0"/>
                <a:cs typeface="Arial" charset="0"/>
              </a:rPr>
              <a:pPr defTabSz="852488" fontAlgn="base">
                <a:spcBef>
                  <a:spcPct val="0"/>
                </a:spcBef>
                <a:spcAft>
                  <a:spcPct val="0"/>
                </a:spcAft>
              </a:pPr>
              <a:t>20/06/2014</a:t>
            </a:fld>
            <a:endParaRPr lang="en-GB" smtClean="0">
              <a:latin typeface="Arial" charset="0"/>
              <a:cs typeface="Arial" charset="0"/>
            </a:endParaRPr>
          </a:p>
        </p:txBody>
      </p:sp>
      <p:sp>
        <p:nvSpPr>
          <p:cNvPr id="8198" name="Footer Placeholder 5"/>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defTabSz="852488" fontAlgn="base">
              <a:spcBef>
                <a:spcPct val="0"/>
              </a:spcBef>
              <a:spcAft>
                <a:spcPct val="0"/>
              </a:spcAft>
            </a:pPr>
            <a:r>
              <a:rPr lang="en-GB" dirty="0" smtClean="0">
                <a:latin typeface="Arial" charset="0"/>
                <a:cs typeface="Arial" charset="0"/>
              </a:rPr>
              <a:t>© Crown copyright 2014 Dstl</a:t>
            </a:r>
          </a:p>
        </p:txBody>
      </p:sp>
      <p:sp>
        <p:nvSpPr>
          <p:cNvPr id="8199" name="Header Placeholder 6"/>
          <p:cNvSpPr>
            <a:spLocks noGrp="1"/>
          </p:cNvSpPr>
          <p:nvPr>
            <p:ph type="hdr" sz="quarter"/>
          </p:nvPr>
        </p:nvSpPr>
        <p:spPr bwMode="auto">
          <a:noFill/>
          <a:ln>
            <a:miter lim="800000"/>
            <a:headEnd/>
            <a:tailEnd/>
          </a:ln>
        </p:spPr>
        <p:txBody>
          <a:bodyPr wrap="square" numCol="1" anchor="t" anchorCtr="0" compatLnSpc="1">
            <a:prstTxWarp prst="textNoShape">
              <a:avLst/>
            </a:prstTxWarp>
          </a:bodyPr>
          <a:lstStyle/>
          <a:p>
            <a:pPr defTabSz="852488" fontAlgn="base">
              <a:spcBef>
                <a:spcPct val="0"/>
              </a:spcBef>
              <a:spcAft>
                <a:spcPct val="0"/>
              </a:spcAft>
            </a:pPr>
            <a:r>
              <a:rPr lang="en-GB" smtClean="0">
                <a:latin typeface="Arial" charset="0"/>
                <a:cs typeface="Arial" charset="0"/>
              </a:rPr>
              <a:t>Uncontrolled copy when printed</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Outline: </a:t>
            </a:r>
          </a:p>
          <a:p>
            <a:endParaRPr lang="en-GB" dirty="0" smtClean="0"/>
          </a:p>
          <a:p>
            <a:r>
              <a:rPr lang="en-GB" dirty="0" smtClean="0"/>
              <a:t>Introduce some of the issues associated with a Bayesian analysis</a:t>
            </a:r>
          </a:p>
          <a:p>
            <a:r>
              <a:rPr lang="en-GB" dirty="0" smtClean="0"/>
              <a:t>Briefly discuss the terms, model selection, model averaging and model combination, but we shall focus on model selection.</a:t>
            </a:r>
          </a:p>
          <a:p>
            <a:r>
              <a:rPr lang="en-GB" dirty="0" smtClean="0"/>
              <a:t>View model selection as a calibration problem and introduce Bayes factors</a:t>
            </a:r>
          </a:p>
          <a:p>
            <a:r>
              <a:rPr lang="en-GB" dirty="0" smtClean="0"/>
              <a:t>Summary</a:t>
            </a:r>
          </a:p>
          <a:p>
            <a:endParaRPr lang="en-GB" dirty="0"/>
          </a:p>
        </p:txBody>
      </p:sp>
      <p:sp>
        <p:nvSpPr>
          <p:cNvPr id="4" name="Header Placeholder 3"/>
          <p:cNvSpPr>
            <a:spLocks noGrp="1"/>
          </p:cNvSpPr>
          <p:nvPr>
            <p:ph type="hdr" sz="quarter" idx="10"/>
          </p:nvPr>
        </p:nvSpPr>
        <p:spPr/>
        <p:txBody>
          <a:bodyPr/>
          <a:lstStyle/>
          <a:p>
            <a:pPr>
              <a:defRPr/>
            </a:pPr>
            <a:r>
              <a:rPr lang="en-GB" smtClean="0"/>
              <a:t>Uncontrolled copy when printed</a:t>
            </a:r>
            <a:endParaRPr lang="en-GB" dirty="0"/>
          </a:p>
        </p:txBody>
      </p:sp>
      <p:sp>
        <p:nvSpPr>
          <p:cNvPr id="5" name="Date Placeholder 4"/>
          <p:cNvSpPr>
            <a:spLocks noGrp="1"/>
          </p:cNvSpPr>
          <p:nvPr>
            <p:ph type="dt" idx="11"/>
          </p:nvPr>
        </p:nvSpPr>
        <p:spPr/>
        <p:txBody>
          <a:bodyPr/>
          <a:lstStyle/>
          <a:p>
            <a:pPr>
              <a:defRPr/>
            </a:pPr>
            <a:fld id="{97793DDB-AFF4-479D-AF4A-D4261508FCA0}" type="datetime1">
              <a:rPr lang="en-GB" smtClean="0"/>
              <a:t>20/06/2014</a:t>
            </a:fld>
            <a:endParaRPr lang="en-GB" dirty="0"/>
          </a:p>
        </p:txBody>
      </p:sp>
      <p:sp>
        <p:nvSpPr>
          <p:cNvPr id="6" name="Footer Placeholder 5"/>
          <p:cNvSpPr>
            <a:spLocks noGrp="1"/>
          </p:cNvSpPr>
          <p:nvPr>
            <p:ph type="ftr" sz="quarter" idx="12"/>
          </p:nvPr>
        </p:nvSpPr>
        <p:spPr/>
        <p:txBody>
          <a:bodyPr/>
          <a:lstStyle/>
          <a:p>
            <a:pPr>
              <a:defRPr/>
            </a:pPr>
            <a:r>
              <a:rPr lang="en-GB" dirty="0" smtClean="0"/>
              <a:t>© Crown copyright 2013 Dstl</a:t>
            </a:r>
            <a:endParaRPr lang="en-GB" dirty="0"/>
          </a:p>
        </p:txBody>
      </p:sp>
      <p:sp>
        <p:nvSpPr>
          <p:cNvPr id="7" name="Slide Number Placeholder 6"/>
          <p:cNvSpPr>
            <a:spLocks noGrp="1"/>
          </p:cNvSpPr>
          <p:nvPr>
            <p:ph type="sldNum" sz="quarter" idx="13"/>
          </p:nvPr>
        </p:nvSpPr>
        <p:spPr/>
        <p:txBody>
          <a:bodyPr/>
          <a:lstStyle/>
          <a:p>
            <a:pPr>
              <a:defRPr/>
            </a:pPr>
            <a:fld id="{BC3E4C4E-EC9A-4EFC-BA19-07204397B57F}" type="slidenum">
              <a:rPr lang="en-GB" smtClean="0"/>
              <a:pPr>
                <a:defRPr/>
              </a:pPr>
              <a:t>3</a:t>
            </a:fld>
            <a:endParaRPr lang="en-GB"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 . . and credits</a:t>
            </a:r>
          </a:p>
          <a:p>
            <a:r>
              <a:rPr lang="en-GB" dirty="0" smtClean="0"/>
              <a:t>General introduction</a:t>
            </a:r>
            <a:r>
              <a:rPr lang="en-GB" baseline="0" dirty="0" smtClean="0"/>
              <a:t> on modelling physical systems</a:t>
            </a:r>
            <a:endParaRPr lang="en-GB" dirty="0" smtClean="0"/>
          </a:p>
          <a:p>
            <a:endParaRPr lang="en-GB" dirty="0" smtClean="0"/>
          </a:p>
          <a:p>
            <a:r>
              <a:rPr lang="en-GB" sz="1100" b="1" kern="1200" dirty="0" smtClean="0">
                <a:solidFill>
                  <a:schemeClr val="tx1"/>
                </a:solidFill>
                <a:effectLst/>
                <a:latin typeface="Arial" pitchFamily="34" charset="0"/>
                <a:ea typeface="+mn-ea"/>
                <a:cs typeface="Arial" pitchFamily="34" charset="0"/>
              </a:rPr>
              <a:t>Model selection and uncertainty in inverse models</a:t>
            </a:r>
          </a:p>
          <a:p>
            <a:r>
              <a:rPr lang="en-GB" sz="1100" kern="1200" dirty="0" smtClean="0">
                <a:solidFill>
                  <a:schemeClr val="tx1"/>
                </a:solidFill>
                <a:effectLst/>
                <a:latin typeface="Arial" pitchFamily="34" charset="0"/>
                <a:ea typeface="+mn-ea"/>
                <a:cs typeface="Arial" pitchFamily="34" charset="0"/>
              </a:rPr>
              <a:t>Making inference about physical parameters of interest using observations from field experiments together with detailed computer models of a complex physical system has received considerable attention in the Bayesian inference literature. The forward model is usually a computer simulation of a mathematical model of a large scale physical system, often described by the solution of a complex set of differential equations. Widely known application domains include meteorological modelling (</a:t>
            </a:r>
            <a:r>
              <a:rPr lang="en-GB" sz="1100" kern="1200" dirty="0" err="1" smtClean="0">
                <a:solidFill>
                  <a:schemeClr val="tx1"/>
                </a:solidFill>
                <a:effectLst/>
                <a:latin typeface="Arial" pitchFamily="34" charset="0"/>
                <a:ea typeface="+mn-ea"/>
                <a:cs typeface="Arial" pitchFamily="34" charset="0"/>
              </a:rPr>
              <a:t>Raftery</a:t>
            </a:r>
            <a:r>
              <a:rPr lang="en-GB" sz="1100" kern="1200" dirty="0" smtClean="0">
                <a:solidFill>
                  <a:schemeClr val="tx1"/>
                </a:solidFill>
                <a:effectLst/>
                <a:latin typeface="Arial" pitchFamily="34" charset="0"/>
                <a:ea typeface="+mn-ea"/>
                <a:cs typeface="Arial" pitchFamily="34" charset="0"/>
              </a:rPr>
              <a:t>, A.E. </a:t>
            </a:r>
            <a:r>
              <a:rPr lang="en-GB" sz="1100" i="1" kern="1200" dirty="0" smtClean="0">
                <a:solidFill>
                  <a:schemeClr val="tx1"/>
                </a:solidFill>
                <a:effectLst/>
                <a:latin typeface="Arial" pitchFamily="34" charset="0"/>
                <a:ea typeface="+mn-ea"/>
                <a:cs typeface="Arial" pitchFamily="34" charset="0"/>
              </a:rPr>
              <a:t>et al.</a:t>
            </a:r>
            <a:r>
              <a:rPr lang="en-GB" sz="1100" kern="1200" dirty="0" smtClean="0">
                <a:solidFill>
                  <a:schemeClr val="tx1"/>
                </a:solidFill>
                <a:effectLst/>
                <a:latin typeface="Arial" pitchFamily="34" charset="0"/>
                <a:ea typeface="+mn-ea"/>
                <a:cs typeface="Arial" pitchFamily="34" charset="0"/>
              </a:rPr>
              <a:t>, 2005), where the inverse problem is to determine spatial and temporal distributions of physical quantities such as pressure and tempera­ture given sparse observational data; geophysics research (e.g. Zhang, F. </a:t>
            </a:r>
            <a:r>
              <a:rPr lang="en-GB" sz="1100" i="1" kern="1200" dirty="0" smtClean="0">
                <a:solidFill>
                  <a:schemeClr val="tx1"/>
                </a:solidFill>
                <a:effectLst/>
                <a:latin typeface="Arial" pitchFamily="34" charset="0"/>
                <a:ea typeface="+mn-ea"/>
                <a:cs typeface="Arial" pitchFamily="34" charset="0"/>
              </a:rPr>
              <a:t>et al</a:t>
            </a:r>
            <a:r>
              <a:rPr lang="en-GB" sz="1100" kern="1200" dirty="0" smtClean="0">
                <a:solidFill>
                  <a:schemeClr val="tx1"/>
                </a:solidFill>
                <a:effectLst/>
                <a:latin typeface="Arial" pitchFamily="34" charset="0"/>
                <a:ea typeface="+mn-ea"/>
                <a:cs typeface="Arial" pitchFamily="34" charset="0"/>
              </a:rPr>
              <a:t>., 2005), where the aim is to continuously update reservoir properties; modelling of the carbon cycle (e.g. Kennedy, M.C. </a:t>
            </a:r>
            <a:r>
              <a:rPr lang="en-GB" sz="1100" i="1" kern="1200" dirty="0" smtClean="0">
                <a:solidFill>
                  <a:schemeClr val="tx1"/>
                </a:solidFill>
                <a:effectLst/>
                <a:latin typeface="Arial" pitchFamily="34" charset="0"/>
                <a:ea typeface="+mn-ea"/>
                <a:cs typeface="Arial" pitchFamily="34" charset="0"/>
              </a:rPr>
              <a:t>et al</a:t>
            </a:r>
            <a:r>
              <a:rPr lang="en-GB" sz="1100" kern="1200" dirty="0" smtClean="0">
                <a:solidFill>
                  <a:schemeClr val="tx1"/>
                </a:solidFill>
                <a:effectLst/>
                <a:latin typeface="Arial" pitchFamily="34" charset="0"/>
                <a:ea typeface="+mn-ea"/>
                <a:cs typeface="Arial" pitchFamily="34" charset="0"/>
              </a:rPr>
              <a:t>., 2006; Harris, K., </a:t>
            </a:r>
            <a:r>
              <a:rPr lang="en-GB" sz="1100" i="1" kern="1200" dirty="0" smtClean="0">
                <a:solidFill>
                  <a:schemeClr val="tx1"/>
                </a:solidFill>
                <a:effectLst/>
                <a:latin typeface="Arial" pitchFamily="34" charset="0"/>
                <a:ea typeface="+mn-ea"/>
                <a:cs typeface="Arial" pitchFamily="34" charset="0"/>
              </a:rPr>
              <a:t>et al</a:t>
            </a:r>
            <a:r>
              <a:rPr lang="en-GB" sz="1100" kern="1200" dirty="0" smtClean="0">
                <a:solidFill>
                  <a:schemeClr val="tx1"/>
                </a:solidFill>
                <a:effectLst/>
                <a:latin typeface="Arial" pitchFamily="34" charset="0"/>
                <a:ea typeface="+mn-ea"/>
                <a:cs typeface="Arial" pitchFamily="34" charset="0"/>
              </a:rPr>
              <a:t>., 2009), where the aim is to gauge carbon fluxes and their uncertainties as part of understanding of the role played by terrestrial ecosystems in the carbon cycle; galaxy formation (Vernon, I., </a:t>
            </a:r>
            <a:r>
              <a:rPr lang="en-GB" sz="1100" i="1" kern="1200" dirty="0" smtClean="0">
                <a:solidFill>
                  <a:schemeClr val="tx1"/>
                </a:solidFill>
                <a:effectLst/>
                <a:latin typeface="Arial" pitchFamily="34" charset="0"/>
                <a:ea typeface="+mn-ea"/>
                <a:cs typeface="Arial" pitchFamily="34" charset="0"/>
              </a:rPr>
              <a:t>et al</a:t>
            </a:r>
            <a:r>
              <a:rPr lang="en-GB" sz="1100" kern="1200" dirty="0" smtClean="0">
                <a:solidFill>
                  <a:schemeClr val="tx1"/>
                </a:solidFill>
                <a:effectLst/>
                <a:latin typeface="Arial" pitchFamily="34" charset="0"/>
                <a:ea typeface="+mn-ea"/>
                <a:cs typeface="Arial" pitchFamily="34" charset="0"/>
              </a:rPr>
              <a:t>., 2014); and modelling the dispersion of contaminants after an accidental of deliberate release (Robins, P. </a:t>
            </a:r>
            <a:r>
              <a:rPr lang="en-GB" sz="1100" i="1" kern="1200" dirty="0" smtClean="0">
                <a:solidFill>
                  <a:schemeClr val="tx1"/>
                </a:solidFill>
                <a:effectLst/>
                <a:latin typeface="Arial" pitchFamily="34" charset="0"/>
                <a:ea typeface="+mn-ea"/>
                <a:cs typeface="Arial" pitchFamily="34" charset="0"/>
              </a:rPr>
              <a:t>et al</a:t>
            </a:r>
            <a:r>
              <a:rPr lang="en-GB" sz="1100" kern="1200" dirty="0" smtClean="0">
                <a:solidFill>
                  <a:schemeClr val="tx1"/>
                </a:solidFill>
                <a:effectLst/>
                <a:latin typeface="Arial" pitchFamily="34" charset="0"/>
                <a:ea typeface="+mn-ea"/>
                <a:cs typeface="Arial" pitchFamily="34" charset="0"/>
              </a:rPr>
              <a:t>., 2009; Yee, E., 2012; Bieringer, P.E. </a:t>
            </a:r>
            <a:r>
              <a:rPr lang="en-GB" sz="1100" i="1" kern="1200" dirty="0" smtClean="0">
                <a:solidFill>
                  <a:schemeClr val="tx1"/>
                </a:solidFill>
                <a:effectLst/>
                <a:latin typeface="Arial" pitchFamily="34" charset="0"/>
                <a:ea typeface="+mn-ea"/>
                <a:cs typeface="Arial" pitchFamily="34" charset="0"/>
              </a:rPr>
              <a:t>et al</a:t>
            </a:r>
            <a:r>
              <a:rPr lang="en-GB" sz="1100" kern="1200" dirty="0" smtClean="0">
                <a:solidFill>
                  <a:schemeClr val="tx1"/>
                </a:solidFill>
                <a:effectLst/>
                <a:latin typeface="Arial" pitchFamily="34" charset="0"/>
                <a:ea typeface="+mn-ea"/>
                <a:cs typeface="Arial" pitchFamily="34" charset="0"/>
              </a:rPr>
              <a:t>., 2013). The applications often share several features in common: observations are sparse (spatially and temporally); measurements are gathered using disparate sensor types; computer simulations are demanding and approxima­tions must be made; the physics is not represented faithfully in the simulator – a source of </a:t>
            </a:r>
            <a:r>
              <a:rPr lang="en-GB" sz="1100" i="1" kern="1200" dirty="0" smtClean="0">
                <a:solidFill>
                  <a:schemeClr val="tx1"/>
                </a:solidFill>
                <a:effectLst/>
                <a:latin typeface="Arial" pitchFamily="34" charset="0"/>
                <a:ea typeface="+mn-ea"/>
                <a:cs typeface="Arial" pitchFamily="34" charset="0"/>
              </a:rPr>
              <a:t>model inadequacy</a:t>
            </a:r>
            <a:r>
              <a:rPr lang="en-GB" sz="1100" kern="1200" dirty="0" smtClean="0">
                <a:solidFill>
                  <a:schemeClr val="tx1"/>
                </a:solidFill>
                <a:effectLst/>
                <a:latin typeface="Arial" pitchFamily="34" charset="0"/>
                <a:ea typeface="+mn-ea"/>
                <a:cs typeface="Arial" pitchFamily="34" charset="0"/>
              </a:rPr>
              <a:t>; numerical integration is required to evaluate the forward model for a given set of input conditions; and the common aim is to address the inverse problem in order to achieve predictions for the physical system at other times and locations.</a:t>
            </a:r>
            <a:endParaRPr lang="en-GB" dirty="0"/>
          </a:p>
        </p:txBody>
      </p:sp>
      <p:sp>
        <p:nvSpPr>
          <p:cNvPr id="4" name="Header Placeholder 3"/>
          <p:cNvSpPr>
            <a:spLocks noGrp="1"/>
          </p:cNvSpPr>
          <p:nvPr>
            <p:ph type="hdr" sz="quarter" idx="10"/>
          </p:nvPr>
        </p:nvSpPr>
        <p:spPr/>
        <p:txBody>
          <a:bodyPr/>
          <a:lstStyle/>
          <a:p>
            <a:pPr>
              <a:defRPr/>
            </a:pPr>
            <a:r>
              <a:rPr lang="en-GB" smtClean="0"/>
              <a:t>Uncontrolled copy when printed</a:t>
            </a:r>
            <a:endParaRPr lang="en-GB" dirty="0"/>
          </a:p>
        </p:txBody>
      </p:sp>
      <p:sp>
        <p:nvSpPr>
          <p:cNvPr id="5" name="Date Placeholder 4"/>
          <p:cNvSpPr>
            <a:spLocks noGrp="1"/>
          </p:cNvSpPr>
          <p:nvPr>
            <p:ph type="dt" idx="11"/>
          </p:nvPr>
        </p:nvSpPr>
        <p:spPr/>
        <p:txBody>
          <a:bodyPr/>
          <a:lstStyle/>
          <a:p>
            <a:pPr>
              <a:defRPr/>
            </a:pPr>
            <a:fld id="{97793DDB-AFF4-479D-AF4A-D4261508FCA0}" type="datetime1">
              <a:rPr lang="en-GB" smtClean="0"/>
              <a:t>20/06/2014</a:t>
            </a:fld>
            <a:endParaRPr lang="en-GB" dirty="0"/>
          </a:p>
        </p:txBody>
      </p:sp>
      <p:sp>
        <p:nvSpPr>
          <p:cNvPr id="6" name="Footer Placeholder 5"/>
          <p:cNvSpPr>
            <a:spLocks noGrp="1"/>
          </p:cNvSpPr>
          <p:nvPr>
            <p:ph type="ftr" sz="quarter" idx="12"/>
          </p:nvPr>
        </p:nvSpPr>
        <p:spPr/>
        <p:txBody>
          <a:bodyPr/>
          <a:lstStyle/>
          <a:p>
            <a:pPr>
              <a:defRPr/>
            </a:pPr>
            <a:r>
              <a:rPr lang="en-GB" dirty="0" smtClean="0"/>
              <a:t>© Crown copyright 2013 Dstl</a:t>
            </a:r>
            <a:endParaRPr lang="en-GB" dirty="0"/>
          </a:p>
        </p:txBody>
      </p:sp>
      <p:sp>
        <p:nvSpPr>
          <p:cNvPr id="7" name="Slide Number Placeholder 6"/>
          <p:cNvSpPr>
            <a:spLocks noGrp="1"/>
          </p:cNvSpPr>
          <p:nvPr>
            <p:ph type="sldNum" sz="quarter" idx="13"/>
          </p:nvPr>
        </p:nvSpPr>
        <p:spPr/>
        <p:txBody>
          <a:bodyPr/>
          <a:lstStyle/>
          <a:p>
            <a:pPr>
              <a:defRPr/>
            </a:pPr>
            <a:fld id="{BC3E4C4E-EC9A-4EFC-BA19-07204397B57F}" type="slidenum">
              <a:rPr lang="en-GB" smtClean="0"/>
              <a:pPr>
                <a:defRPr/>
              </a:pPr>
              <a:t>4</a:t>
            </a:fld>
            <a:endParaRPr lang="en-GB"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Contd.</a:t>
            </a:r>
          </a:p>
          <a:p>
            <a:endParaRPr lang="en-GB" dirty="0" smtClean="0"/>
          </a:p>
          <a:p>
            <a:r>
              <a:rPr lang="en-GB" dirty="0" smtClean="0"/>
              <a:t>Motivating example: release of hazardous pollutant (accidental or deliberate); requirement to alert surrounding populations; hazard prediction</a:t>
            </a:r>
            <a:r>
              <a:rPr lang="en-GB" baseline="0" dirty="0" smtClean="0"/>
              <a:t> from dispersion model; must infer source term properties: location, time, type (properties of pollutant, nature of release); whether a release has occurred;</a:t>
            </a:r>
            <a:endParaRPr lang="en-GB" dirty="0"/>
          </a:p>
        </p:txBody>
      </p:sp>
      <p:sp>
        <p:nvSpPr>
          <p:cNvPr id="4" name="Header Placeholder 3"/>
          <p:cNvSpPr>
            <a:spLocks noGrp="1"/>
          </p:cNvSpPr>
          <p:nvPr>
            <p:ph type="hdr" sz="quarter" idx="10"/>
          </p:nvPr>
        </p:nvSpPr>
        <p:spPr/>
        <p:txBody>
          <a:bodyPr/>
          <a:lstStyle/>
          <a:p>
            <a:pPr>
              <a:defRPr/>
            </a:pPr>
            <a:r>
              <a:rPr lang="en-GB" smtClean="0"/>
              <a:t>Uncontrolled copy when printed</a:t>
            </a:r>
            <a:endParaRPr lang="en-GB" dirty="0"/>
          </a:p>
        </p:txBody>
      </p:sp>
      <p:sp>
        <p:nvSpPr>
          <p:cNvPr id="5" name="Date Placeholder 4"/>
          <p:cNvSpPr>
            <a:spLocks noGrp="1"/>
          </p:cNvSpPr>
          <p:nvPr>
            <p:ph type="dt" idx="11"/>
          </p:nvPr>
        </p:nvSpPr>
        <p:spPr/>
        <p:txBody>
          <a:bodyPr/>
          <a:lstStyle/>
          <a:p>
            <a:pPr>
              <a:defRPr/>
            </a:pPr>
            <a:fld id="{97793DDB-AFF4-479D-AF4A-D4261508FCA0}" type="datetime1">
              <a:rPr lang="en-GB" smtClean="0"/>
              <a:t>20/06/2014</a:t>
            </a:fld>
            <a:endParaRPr lang="en-GB" dirty="0"/>
          </a:p>
        </p:txBody>
      </p:sp>
      <p:sp>
        <p:nvSpPr>
          <p:cNvPr id="6" name="Footer Placeholder 5"/>
          <p:cNvSpPr>
            <a:spLocks noGrp="1"/>
          </p:cNvSpPr>
          <p:nvPr>
            <p:ph type="ftr" sz="quarter" idx="12"/>
          </p:nvPr>
        </p:nvSpPr>
        <p:spPr/>
        <p:txBody>
          <a:bodyPr/>
          <a:lstStyle/>
          <a:p>
            <a:pPr>
              <a:defRPr/>
            </a:pPr>
            <a:r>
              <a:rPr lang="en-GB" dirty="0" smtClean="0"/>
              <a:t>© Crown copyright 2013 Dstl</a:t>
            </a:r>
            <a:endParaRPr lang="en-GB" dirty="0"/>
          </a:p>
        </p:txBody>
      </p:sp>
      <p:sp>
        <p:nvSpPr>
          <p:cNvPr id="7" name="Slide Number Placeholder 6"/>
          <p:cNvSpPr>
            <a:spLocks noGrp="1"/>
          </p:cNvSpPr>
          <p:nvPr>
            <p:ph type="sldNum" sz="quarter" idx="13"/>
          </p:nvPr>
        </p:nvSpPr>
        <p:spPr/>
        <p:txBody>
          <a:bodyPr/>
          <a:lstStyle/>
          <a:p>
            <a:pPr>
              <a:defRPr/>
            </a:pPr>
            <a:fld id="{BC3E4C4E-EC9A-4EFC-BA19-07204397B57F}" type="slidenum">
              <a:rPr lang="en-GB" smtClean="0"/>
              <a:pPr>
                <a:defRPr/>
              </a:pPr>
              <a:t>5</a:t>
            </a:fld>
            <a:endParaRPr lang="en-GB"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b="1" dirty="0" smtClean="0"/>
              <a:t>Sources of uncertainty</a:t>
            </a:r>
            <a:r>
              <a:rPr lang="en-GB" dirty="0" smtClean="0"/>
              <a:t> - brief introduction </a:t>
            </a:r>
          </a:p>
          <a:p>
            <a:endParaRPr lang="en-GB" baseline="0" dirty="0" smtClean="0"/>
          </a:p>
          <a:p>
            <a:pPr marL="0" marR="0" indent="0" algn="l" defTabSz="852488" rtl="0" eaLnBrk="0" fontAlgn="base" latinLnBrk="0" hangingPunct="0">
              <a:lnSpc>
                <a:spcPct val="100000"/>
              </a:lnSpc>
              <a:spcBef>
                <a:spcPct val="30000"/>
              </a:spcBef>
              <a:spcAft>
                <a:spcPct val="0"/>
              </a:spcAft>
              <a:buClrTx/>
              <a:buSzTx/>
              <a:buFontTx/>
              <a:buNone/>
              <a:tabLst/>
              <a:defRPr/>
            </a:pPr>
            <a:r>
              <a:rPr lang="en-GB" sz="1100" kern="1200" dirty="0" smtClean="0">
                <a:solidFill>
                  <a:schemeClr val="tx1"/>
                </a:solidFill>
                <a:effectLst/>
                <a:latin typeface="Arial" pitchFamily="34" charset="0"/>
                <a:ea typeface="+mn-ea"/>
                <a:cs typeface="Arial" pitchFamily="34" charset="0"/>
              </a:rPr>
              <a:t>There are numerous sources of uncertainty in modelling problems such as those described above and the quantification of uncertainty in inverse problems is an area of growing interest (Stuart, A., 2013). Often, many inverse analyses focus on parameter uncertainty: the uncertainty in the inputs to the model that is addressed in the statistical inverse problem through the specification of a prior distribution and a likelihood model (termed </a:t>
            </a:r>
            <a:r>
              <a:rPr lang="en-GB" sz="1100" i="1" kern="1200" dirty="0" smtClean="0">
                <a:solidFill>
                  <a:schemeClr val="tx1"/>
                </a:solidFill>
                <a:effectLst/>
                <a:latin typeface="Arial" pitchFamily="34" charset="0"/>
                <a:ea typeface="+mn-ea"/>
                <a:cs typeface="Arial" pitchFamily="34" charset="0"/>
              </a:rPr>
              <a:t>internal uncertainty</a:t>
            </a:r>
            <a:r>
              <a:rPr lang="en-GB" sz="1100" kern="1200" dirty="0" smtClean="0">
                <a:solidFill>
                  <a:schemeClr val="tx1"/>
                </a:solidFill>
                <a:effectLst/>
                <a:latin typeface="Arial" pitchFamily="34" charset="0"/>
                <a:ea typeface="+mn-ea"/>
                <a:cs typeface="Arial" pitchFamily="34" charset="0"/>
              </a:rPr>
              <a:t>, Goldstein, M., 2010). However, there will also be a mismatch between the mathematical/computer model and the physical system: the predicted value (the output of the model) will differ from the true value, even with the correct values of the inputs. This </a:t>
            </a:r>
            <a:r>
              <a:rPr lang="en-GB" sz="1100" i="1" kern="1200" dirty="0" smtClean="0">
                <a:solidFill>
                  <a:schemeClr val="tx1"/>
                </a:solidFill>
                <a:effectLst/>
                <a:latin typeface="Arial" pitchFamily="34" charset="0"/>
                <a:ea typeface="+mn-ea"/>
                <a:cs typeface="Arial" pitchFamily="34" charset="0"/>
              </a:rPr>
              <a:t>model inadequacy</a:t>
            </a:r>
            <a:r>
              <a:rPr lang="en-GB" sz="1100" kern="1200" dirty="0" smtClean="0">
                <a:solidFill>
                  <a:schemeClr val="tx1"/>
                </a:solidFill>
                <a:effectLst/>
                <a:latin typeface="Arial" pitchFamily="34" charset="0"/>
                <a:ea typeface="+mn-ea"/>
                <a:cs typeface="Arial" pitchFamily="34" charset="0"/>
              </a:rPr>
              <a:t> is sometimes termed </a:t>
            </a:r>
            <a:r>
              <a:rPr lang="en-GB" sz="1100" i="1" kern="1200" dirty="0" smtClean="0">
                <a:solidFill>
                  <a:schemeClr val="tx1"/>
                </a:solidFill>
                <a:effectLst/>
                <a:latin typeface="Arial" pitchFamily="34" charset="0"/>
                <a:ea typeface="+mn-ea"/>
                <a:cs typeface="Arial" pitchFamily="34" charset="0"/>
              </a:rPr>
              <a:t>external uncertainty</a:t>
            </a:r>
            <a:r>
              <a:rPr lang="en-GB" sz="1100" kern="1200" dirty="0" smtClean="0">
                <a:solidFill>
                  <a:schemeClr val="tx1"/>
                </a:solidFill>
                <a:effectLst/>
                <a:latin typeface="Arial" pitchFamily="34" charset="0"/>
                <a:ea typeface="+mn-ea"/>
                <a:cs typeface="Arial" pitchFamily="34" charset="0"/>
              </a:rPr>
              <a:t> (Goldstein, M., 2010). Other sources of uncertainty include those due to the observation process; the computer code (arising from code complexity and the practical implementation of systems of analytically intractable differential equations; </a:t>
            </a:r>
            <a:r>
              <a:rPr lang="en-GB" sz="1100" kern="1200" dirty="0" err="1" smtClean="0">
                <a:solidFill>
                  <a:schemeClr val="tx1"/>
                </a:solidFill>
                <a:effectLst/>
                <a:latin typeface="Arial" pitchFamily="34" charset="0"/>
                <a:ea typeface="+mn-ea"/>
                <a:cs typeface="Arial" pitchFamily="34" charset="0"/>
              </a:rPr>
              <a:t>Chkrebtii</a:t>
            </a:r>
            <a:r>
              <a:rPr lang="en-GB" sz="1100" kern="1200" dirty="0" smtClean="0">
                <a:solidFill>
                  <a:schemeClr val="tx1"/>
                </a:solidFill>
                <a:effectLst/>
                <a:latin typeface="Arial" pitchFamily="34" charset="0"/>
                <a:ea typeface="+mn-ea"/>
                <a:cs typeface="Arial" pitchFamily="34" charset="0"/>
              </a:rPr>
              <a:t>, O., </a:t>
            </a:r>
            <a:r>
              <a:rPr lang="en-GB" sz="1100" i="1" kern="1200" dirty="0" smtClean="0">
                <a:solidFill>
                  <a:schemeClr val="tx1"/>
                </a:solidFill>
                <a:effectLst/>
                <a:latin typeface="Arial" pitchFamily="34" charset="0"/>
                <a:ea typeface="+mn-ea"/>
                <a:cs typeface="Arial" pitchFamily="34" charset="0"/>
              </a:rPr>
              <a:t>et al</a:t>
            </a:r>
            <a:r>
              <a:rPr lang="en-GB" sz="1100" kern="1200" dirty="0" smtClean="0">
                <a:solidFill>
                  <a:schemeClr val="tx1"/>
                </a:solidFill>
                <a:effectLst/>
                <a:latin typeface="Arial" pitchFamily="34" charset="0"/>
                <a:ea typeface="+mn-ea"/>
                <a:cs typeface="Arial" pitchFamily="34" charset="0"/>
              </a:rPr>
              <a:t>, 2013); and parametric variability (uncertainty due to unspecified input conditions; for example, terrain or meteorological conditions in the dispersion modelling problem). See Kennedy, M.C. and A. O’Hagan (2001) for a summary of sources of uncertainty in computer models.</a:t>
            </a:r>
          </a:p>
          <a:p>
            <a:pPr marL="0" marR="0" indent="0" algn="l" defTabSz="852488" rtl="0" eaLnBrk="0" fontAlgn="base" latinLnBrk="0" hangingPunct="0">
              <a:lnSpc>
                <a:spcPct val="100000"/>
              </a:lnSpc>
              <a:spcBef>
                <a:spcPct val="30000"/>
              </a:spcBef>
              <a:spcAft>
                <a:spcPct val="0"/>
              </a:spcAft>
              <a:buClrTx/>
              <a:buSzTx/>
              <a:buFontTx/>
              <a:buNone/>
              <a:tabLst/>
              <a:defRPr/>
            </a:pPr>
            <a:endParaRPr lang="en-GB" sz="1100" kern="1200" dirty="0" smtClean="0">
              <a:solidFill>
                <a:schemeClr val="tx1"/>
              </a:solidFill>
              <a:effectLst/>
              <a:latin typeface="Arial" pitchFamily="34" charset="0"/>
              <a:ea typeface="+mn-ea"/>
              <a:cs typeface="Arial" pitchFamily="34" charset="0"/>
            </a:endParaRPr>
          </a:p>
          <a:p>
            <a:pPr marL="0" marR="0" indent="0" algn="l" defTabSz="852488" rtl="0" eaLnBrk="0" fontAlgn="base" latinLnBrk="0" hangingPunct="0">
              <a:lnSpc>
                <a:spcPct val="100000"/>
              </a:lnSpc>
              <a:spcBef>
                <a:spcPct val="30000"/>
              </a:spcBef>
              <a:spcAft>
                <a:spcPct val="0"/>
              </a:spcAft>
              <a:buClrTx/>
              <a:buSzTx/>
              <a:buFontTx/>
              <a:buNone/>
              <a:tabLst/>
              <a:defRPr/>
            </a:pPr>
            <a:r>
              <a:rPr lang="en-GB" sz="1100" kern="1200" dirty="0" smtClean="0">
                <a:solidFill>
                  <a:schemeClr val="tx1"/>
                </a:solidFill>
                <a:effectLst/>
                <a:latin typeface="Arial" pitchFamily="34" charset="0"/>
                <a:ea typeface="+mn-ea"/>
                <a:cs typeface="Arial" pitchFamily="34" charset="0"/>
              </a:rPr>
              <a:t>Thus many sources of uncertainty. We are interested in model uncertainty . . . </a:t>
            </a:r>
            <a:endParaRPr lang="en-GB" dirty="0"/>
          </a:p>
        </p:txBody>
      </p:sp>
      <p:sp>
        <p:nvSpPr>
          <p:cNvPr id="4" name="Header Placeholder 3"/>
          <p:cNvSpPr>
            <a:spLocks noGrp="1"/>
          </p:cNvSpPr>
          <p:nvPr>
            <p:ph type="hdr" sz="quarter" idx="10"/>
          </p:nvPr>
        </p:nvSpPr>
        <p:spPr/>
        <p:txBody>
          <a:bodyPr/>
          <a:lstStyle/>
          <a:p>
            <a:pPr>
              <a:defRPr/>
            </a:pPr>
            <a:r>
              <a:rPr lang="en-GB" smtClean="0"/>
              <a:t>Uncontrolled copy when printed</a:t>
            </a:r>
            <a:endParaRPr lang="en-GB" dirty="0"/>
          </a:p>
        </p:txBody>
      </p:sp>
      <p:sp>
        <p:nvSpPr>
          <p:cNvPr id="5" name="Date Placeholder 4"/>
          <p:cNvSpPr>
            <a:spLocks noGrp="1"/>
          </p:cNvSpPr>
          <p:nvPr>
            <p:ph type="dt" idx="11"/>
          </p:nvPr>
        </p:nvSpPr>
        <p:spPr/>
        <p:txBody>
          <a:bodyPr/>
          <a:lstStyle/>
          <a:p>
            <a:pPr>
              <a:defRPr/>
            </a:pPr>
            <a:fld id="{97793DDB-AFF4-479D-AF4A-D4261508FCA0}" type="datetime1">
              <a:rPr lang="en-GB" smtClean="0"/>
              <a:t>20/06/2014</a:t>
            </a:fld>
            <a:endParaRPr lang="en-GB" dirty="0"/>
          </a:p>
        </p:txBody>
      </p:sp>
      <p:sp>
        <p:nvSpPr>
          <p:cNvPr id="6" name="Footer Placeholder 5"/>
          <p:cNvSpPr>
            <a:spLocks noGrp="1"/>
          </p:cNvSpPr>
          <p:nvPr>
            <p:ph type="ftr" sz="quarter" idx="12"/>
          </p:nvPr>
        </p:nvSpPr>
        <p:spPr/>
        <p:txBody>
          <a:bodyPr/>
          <a:lstStyle/>
          <a:p>
            <a:pPr>
              <a:defRPr/>
            </a:pPr>
            <a:r>
              <a:rPr lang="en-GB" dirty="0" smtClean="0"/>
              <a:t>© Crown copyright 2013 Dstl</a:t>
            </a:r>
            <a:endParaRPr lang="en-GB" dirty="0"/>
          </a:p>
        </p:txBody>
      </p:sp>
      <p:sp>
        <p:nvSpPr>
          <p:cNvPr id="7" name="Slide Number Placeholder 6"/>
          <p:cNvSpPr>
            <a:spLocks noGrp="1"/>
          </p:cNvSpPr>
          <p:nvPr>
            <p:ph type="sldNum" sz="quarter" idx="13"/>
          </p:nvPr>
        </p:nvSpPr>
        <p:spPr/>
        <p:txBody>
          <a:bodyPr/>
          <a:lstStyle/>
          <a:p>
            <a:pPr>
              <a:defRPr/>
            </a:pPr>
            <a:fld id="{BC3E4C4E-EC9A-4EFC-BA19-07204397B57F}" type="slidenum">
              <a:rPr lang="en-GB" smtClean="0"/>
              <a:pPr>
                <a:defRPr/>
              </a:pPr>
              <a:t>6</a:t>
            </a:fld>
            <a:endParaRPr lang="en-GB"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b="1" dirty="0" smtClean="0"/>
              <a:t>Model</a:t>
            </a:r>
            <a:r>
              <a:rPr lang="en-GB" b="1" baseline="0" dirty="0" smtClean="0"/>
              <a:t> comparison, model selection</a:t>
            </a:r>
            <a:r>
              <a:rPr lang="en-GB" baseline="0" dirty="0" smtClean="0"/>
              <a:t>; </a:t>
            </a:r>
          </a:p>
          <a:p>
            <a:r>
              <a:rPr lang="en-GB" sz="1100" kern="1200" dirty="0" smtClean="0">
                <a:solidFill>
                  <a:schemeClr val="tx1"/>
                </a:solidFill>
                <a:effectLst/>
                <a:latin typeface="Arial" pitchFamily="34" charset="0"/>
                <a:ea typeface="+mn-ea"/>
                <a:cs typeface="Arial" pitchFamily="34" charset="0"/>
              </a:rPr>
              <a:t>This paper focuses on uncertainty arising due to choice of the model. The conclusions of a Bayesian analysis (or indeed, of any model-based analysis) are conditional on the appropriateness of the model: do the assumptions made in selecting the model lead to a model that is a reasonable approximation to reality? Many approaches, including Bayesian ones, ignore the uncertainty associated with model selection, which leads to underestimation of the uncertainty about quantities of interest. Yet, a Bayesian approach can simultaneously handle model and parameter uncertainty. Continual advances in computer technology coupled with ongoing developments of Markov chain Monte Carlo (MCMC) methods for posterior computation has seen significant developments in the application of the Bayesian approach both to parameter and model uncertainty. However, we note that a Bayesian analysis that incorporates model uncertainty will not inform which model is ‘true’, but provide preferences for a particular model given the data. This may form the basis of a </a:t>
            </a:r>
            <a:r>
              <a:rPr lang="en-GB" sz="1100" i="1" kern="1200" dirty="0" smtClean="0">
                <a:solidFill>
                  <a:schemeClr val="tx1"/>
                </a:solidFill>
                <a:effectLst/>
                <a:latin typeface="Arial" pitchFamily="34" charset="0"/>
                <a:ea typeface="+mn-ea"/>
                <a:cs typeface="Arial" pitchFamily="34" charset="0"/>
              </a:rPr>
              <a:t>model selection</a:t>
            </a:r>
            <a:r>
              <a:rPr lang="en-GB" sz="1100" kern="1200" dirty="0" smtClean="0">
                <a:solidFill>
                  <a:schemeClr val="tx1"/>
                </a:solidFill>
                <a:effectLst/>
                <a:latin typeface="Arial" pitchFamily="34" charset="0"/>
                <a:ea typeface="+mn-ea"/>
                <a:cs typeface="Arial" pitchFamily="34" charset="0"/>
              </a:rPr>
              <a:t> step (in which the ‘best’ model out of the set of models considered is selected and used for further analysis and prediction; Wasserman, L., 2000; Carlin, B.P. and S. </a:t>
            </a:r>
            <a:r>
              <a:rPr lang="en-GB" sz="1100" kern="1200" dirty="0" err="1" smtClean="0">
                <a:solidFill>
                  <a:schemeClr val="tx1"/>
                </a:solidFill>
                <a:effectLst/>
                <a:latin typeface="Arial" pitchFamily="34" charset="0"/>
                <a:ea typeface="+mn-ea"/>
                <a:cs typeface="Arial" pitchFamily="34" charset="0"/>
              </a:rPr>
              <a:t>Chib</a:t>
            </a:r>
            <a:r>
              <a:rPr lang="en-GB" sz="1100" kern="1200" dirty="0" smtClean="0">
                <a:solidFill>
                  <a:schemeClr val="tx1"/>
                </a:solidFill>
                <a:effectLst/>
                <a:latin typeface="Arial" pitchFamily="34" charset="0"/>
                <a:ea typeface="+mn-ea"/>
                <a:cs typeface="Arial" pitchFamily="34" charset="0"/>
              </a:rPr>
              <a:t>, 1995); or a </a:t>
            </a:r>
            <a:r>
              <a:rPr lang="en-GB" sz="1100" i="1" kern="1200" dirty="0" smtClean="0">
                <a:solidFill>
                  <a:schemeClr val="tx1"/>
                </a:solidFill>
                <a:effectLst/>
                <a:latin typeface="Arial" pitchFamily="34" charset="0"/>
                <a:ea typeface="+mn-ea"/>
                <a:cs typeface="Arial" pitchFamily="34" charset="0"/>
              </a:rPr>
              <a:t>model averaging</a:t>
            </a:r>
            <a:r>
              <a:rPr lang="en-GB" sz="1100" kern="1200" dirty="0" smtClean="0">
                <a:solidFill>
                  <a:schemeClr val="tx1"/>
                </a:solidFill>
                <a:effectLst/>
                <a:latin typeface="Arial" pitchFamily="34" charset="0"/>
                <a:ea typeface="+mn-ea"/>
                <a:cs typeface="Arial" pitchFamily="34" charset="0"/>
              </a:rPr>
              <a:t> step (in which all models are weighted according to the evidence provided by the data in support of the model and are retained for prediction; Clyde, M. and E.I. George, 2004; </a:t>
            </a:r>
            <a:r>
              <a:rPr lang="en-GB" sz="1100" kern="1200" dirty="0" err="1" smtClean="0">
                <a:solidFill>
                  <a:schemeClr val="tx1"/>
                </a:solidFill>
                <a:effectLst/>
                <a:latin typeface="Arial" pitchFamily="34" charset="0"/>
                <a:ea typeface="+mn-ea"/>
                <a:cs typeface="Arial" pitchFamily="34" charset="0"/>
              </a:rPr>
              <a:t>Hoeting</a:t>
            </a:r>
            <a:r>
              <a:rPr lang="en-GB" sz="1100" kern="1200" dirty="0" smtClean="0">
                <a:solidFill>
                  <a:schemeClr val="tx1"/>
                </a:solidFill>
                <a:effectLst/>
                <a:latin typeface="Arial" pitchFamily="34" charset="0"/>
                <a:ea typeface="+mn-ea"/>
                <a:cs typeface="Arial" pitchFamily="34" charset="0"/>
              </a:rPr>
              <a:t>, J.A.</a:t>
            </a:r>
            <a:r>
              <a:rPr lang="en-GB" sz="1100" i="1" kern="1200" dirty="0" smtClean="0">
                <a:solidFill>
                  <a:schemeClr val="tx1"/>
                </a:solidFill>
                <a:effectLst/>
                <a:latin typeface="Arial" pitchFamily="34" charset="0"/>
                <a:ea typeface="+mn-ea"/>
                <a:cs typeface="Arial" pitchFamily="34" charset="0"/>
              </a:rPr>
              <a:t> et al</a:t>
            </a:r>
            <a:r>
              <a:rPr lang="en-GB" sz="1100" kern="1200" dirty="0" smtClean="0">
                <a:solidFill>
                  <a:schemeClr val="tx1"/>
                </a:solidFill>
                <a:effectLst/>
                <a:latin typeface="Arial" pitchFamily="34" charset="0"/>
                <a:ea typeface="+mn-ea"/>
                <a:cs typeface="Arial" pitchFamily="34" charset="0"/>
              </a:rPr>
              <a:t>., 1999; Penny, W.D., </a:t>
            </a:r>
            <a:r>
              <a:rPr lang="en-GB" sz="1100" i="1" kern="1200" dirty="0" smtClean="0">
                <a:solidFill>
                  <a:schemeClr val="tx1"/>
                </a:solidFill>
                <a:effectLst/>
                <a:latin typeface="Arial" pitchFamily="34" charset="0"/>
                <a:ea typeface="+mn-ea"/>
                <a:cs typeface="Arial" pitchFamily="34" charset="0"/>
              </a:rPr>
              <a:t>et al</a:t>
            </a:r>
            <a:r>
              <a:rPr lang="en-GB" sz="1100" kern="1200" dirty="0" smtClean="0">
                <a:solidFill>
                  <a:schemeClr val="tx1"/>
                </a:solidFill>
                <a:effectLst/>
                <a:latin typeface="Arial" pitchFamily="34" charset="0"/>
                <a:ea typeface="+mn-ea"/>
                <a:cs typeface="Arial" pitchFamily="34" charset="0"/>
              </a:rPr>
              <a:t>., 2006; Gibbons, J.M. </a:t>
            </a:r>
            <a:r>
              <a:rPr lang="en-GB" sz="1100" i="1" kern="1200" dirty="0" smtClean="0">
                <a:solidFill>
                  <a:schemeClr val="tx1"/>
                </a:solidFill>
                <a:effectLst/>
                <a:latin typeface="Arial" pitchFamily="34" charset="0"/>
                <a:ea typeface="+mn-ea"/>
                <a:cs typeface="Arial" pitchFamily="34" charset="0"/>
              </a:rPr>
              <a:t>et al</a:t>
            </a:r>
            <a:r>
              <a:rPr lang="en-GB" sz="1100" kern="1200" dirty="0" smtClean="0">
                <a:solidFill>
                  <a:schemeClr val="tx1"/>
                </a:solidFill>
                <a:effectLst/>
                <a:latin typeface="Arial" pitchFamily="34" charset="0"/>
                <a:ea typeface="+mn-ea"/>
                <a:cs typeface="Arial" pitchFamily="34" charset="0"/>
              </a:rPr>
              <a:t>., 2008). </a:t>
            </a:r>
          </a:p>
          <a:p>
            <a:endParaRPr lang="en-GB" sz="1100" kern="1200" dirty="0" smtClean="0">
              <a:solidFill>
                <a:schemeClr val="tx1"/>
              </a:solidFill>
              <a:effectLst/>
              <a:latin typeface="Arial" pitchFamily="34" charset="0"/>
              <a:ea typeface="+mn-ea"/>
              <a:cs typeface="Arial" pitchFamily="34" charset="0"/>
            </a:endParaRPr>
          </a:p>
          <a:p>
            <a:r>
              <a:rPr lang="en-GB" sz="1100" kern="1200" dirty="0" smtClean="0">
                <a:solidFill>
                  <a:schemeClr val="tx1"/>
                </a:solidFill>
                <a:effectLst/>
                <a:latin typeface="Arial" pitchFamily="34" charset="0"/>
                <a:ea typeface="+mn-ea"/>
                <a:cs typeface="Arial" pitchFamily="34" charset="0"/>
              </a:rPr>
              <a:t>We note here that there is a difference between Bayesian Model Averaging (where there is a prior over candidate models) and Bayesian Model Combination (which seeks to find an optimal combination of models using a Bayesian approach). In situations where none of the candidate models is an accurate representation of reality (as in the urban environment), Bayesian Model Combination can give better results. See Westoby, P.B. and A.R. Webb (2014) for a discussion of Bayesian model combination in a source term estimation context.</a:t>
            </a:r>
            <a:endParaRPr lang="en-GB" sz="1100" kern="1200" dirty="0">
              <a:solidFill>
                <a:schemeClr val="tx1"/>
              </a:solidFill>
              <a:effectLst/>
              <a:latin typeface="Arial" pitchFamily="34" charset="0"/>
              <a:ea typeface="+mn-ea"/>
              <a:cs typeface="Arial" pitchFamily="34" charset="0"/>
            </a:endParaRPr>
          </a:p>
        </p:txBody>
      </p:sp>
      <p:sp>
        <p:nvSpPr>
          <p:cNvPr id="4" name="Header Placeholder 3"/>
          <p:cNvSpPr>
            <a:spLocks noGrp="1"/>
          </p:cNvSpPr>
          <p:nvPr>
            <p:ph type="hdr" sz="quarter" idx="10"/>
          </p:nvPr>
        </p:nvSpPr>
        <p:spPr/>
        <p:txBody>
          <a:bodyPr/>
          <a:lstStyle/>
          <a:p>
            <a:pPr>
              <a:defRPr/>
            </a:pPr>
            <a:r>
              <a:rPr lang="en-GB" smtClean="0"/>
              <a:t>Uncontrolled copy when printed</a:t>
            </a:r>
            <a:endParaRPr lang="en-GB" dirty="0"/>
          </a:p>
        </p:txBody>
      </p:sp>
      <p:sp>
        <p:nvSpPr>
          <p:cNvPr id="5" name="Date Placeholder 4"/>
          <p:cNvSpPr>
            <a:spLocks noGrp="1"/>
          </p:cNvSpPr>
          <p:nvPr>
            <p:ph type="dt" idx="11"/>
          </p:nvPr>
        </p:nvSpPr>
        <p:spPr/>
        <p:txBody>
          <a:bodyPr/>
          <a:lstStyle/>
          <a:p>
            <a:pPr>
              <a:defRPr/>
            </a:pPr>
            <a:fld id="{97793DDB-AFF4-479D-AF4A-D4261508FCA0}" type="datetime1">
              <a:rPr lang="en-GB" smtClean="0"/>
              <a:t>20/06/2014</a:t>
            </a:fld>
            <a:endParaRPr lang="en-GB" dirty="0"/>
          </a:p>
        </p:txBody>
      </p:sp>
      <p:sp>
        <p:nvSpPr>
          <p:cNvPr id="6" name="Footer Placeholder 5"/>
          <p:cNvSpPr>
            <a:spLocks noGrp="1"/>
          </p:cNvSpPr>
          <p:nvPr>
            <p:ph type="ftr" sz="quarter" idx="12"/>
          </p:nvPr>
        </p:nvSpPr>
        <p:spPr/>
        <p:txBody>
          <a:bodyPr/>
          <a:lstStyle/>
          <a:p>
            <a:pPr>
              <a:defRPr/>
            </a:pPr>
            <a:r>
              <a:rPr lang="en-GB" dirty="0" smtClean="0"/>
              <a:t>© Crown copyright 2013 Dstl</a:t>
            </a:r>
            <a:endParaRPr lang="en-GB" dirty="0"/>
          </a:p>
        </p:txBody>
      </p:sp>
      <p:sp>
        <p:nvSpPr>
          <p:cNvPr id="7" name="Slide Number Placeholder 6"/>
          <p:cNvSpPr>
            <a:spLocks noGrp="1"/>
          </p:cNvSpPr>
          <p:nvPr>
            <p:ph type="sldNum" sz="quarter" idx="13"/>
          </p:nvPr>
        </p:nvSpPr>
        <p:spPr/>
        <p:txBody>
          <a:bodyPr/>
          <a:lstStyle/>
          <a:p>
            <a:pPr>
              <a:defRPr/>
            </a:pPr>
            <a:fld id="{BC3E4C4E-EC9A-4EFC-BA19-07204397B57F}" type="slidenum">
              <a:rPr lang="en-GB" smtClean="0"/>
              <a:pPr>
                <a:defRPr/>
              </a:pPr>
              <a:t>7</a:t>
            </a:fld>
            <a:endParaRPr lang="en-GB"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100" kern="1200" dirty="0" smtClean="0">
                <a:solidFill>
                  <a:schemeClr val="tx1"/>
                </a:solidFill>
                <a:effectLst/>
                <a:latin typeface="Arial" pitchFamily="34" charset="0"/>
                <a:ea typeface="+mn-ea"/>
                <a:cs typeface="Arial" pitchFamily="34" charset="0"/>
              </a:rPr>
              <a:t>The requirement is to develop an approach to model selection for inverse problems and assess performance on the problem of source term estimation. We adopt a Bayesian model selection approach and seek to exploit historic trials data together with current observational data in the model selection process. [The work differs from that presented in Westoby, P.B. and A.R. Webb (2014), where the aim in that paper is to determine a combination of models from a set of candidates rather than select a single model from the set. ]</a:t>
            </a:r>
          </a:p>
          <a:p>
            <a:r>
              <a:rPr lang="en-GB" sz="1100" kern="1200" dirty="0" smtClean="0">
                <a:solidFill>
                  <a:schemeClr val="tx1"/>
                </a:solidFill>
                <a:effectLst/>
                <a:latin typeface="Arial" pitchFamily="34" charset="0"/>
                <a:ea typeface="+mn-ea"/>
                <a:cs typeface="Arial" pitchFamily="34" charset="0"/>
              </a:rPr>
              <a:t> </a:t>
            </a:r>
          </a:p>
          <a:p>
            <a:r>
              <a:rPr lang="en-GB" sz="1100" kern="1200" dirty="0" smtClean="0">
                <a:solidFill>
                  <a:schemeClr val="tx1"/>
                </a:solidFill>
                <a:effectLst/>
                <a:latin typeface="Arial" pitchFamily="34" charset="0"/>
                <a:ea typeface="+mn-ea"/>
                <a:cs typeface="Arial" pitchFamily="34" charset="0"/>
              </a:rPr>
              <a:t>This work</a:t>
            </a:r>
          </a:p>
          <a:p>
            <a:pPr marL="171450" lvl="0" indent="-171450">
              <a:buFont typeface="Arial" panose="020B0604020202020204" pitchFamily="34" charset="0"/>
              <a:buChar char="•"/>
            </a:pPr>
            <a:r>
              <a:rPr lang="en-GB" sz="1100" kern="1200" dirty="0" smtClean="0">
                <a:solidFill>
                  <a:schemeClr val="tx1"/>
                </a:solidFill>
                <a:effectLst/>
                <a:latin typeface="Arial" pitchFamily="34" charset="0"/>
                <a:ea typeface="+mn-ea"/>
                <a:cs typeface="Arial" pitchFamily="34" charset="0"/>
              </a:rPr>
              <a:t>develops a Bayesian approach to model selection for inverse problems that selects the best model over the current observational set and the historic trials data;</a:t>
            </a:r>
          </a:p>
          <a:p>
            <a:pPr marL="171450" lvl="0" indent="-171450">
              <a:buFont typeface="Arial" panose="020B0604020202020204" pitchFamily="34" charset="0"/>
              <a:buChar char="•"/>
            </a:pPr>
            <a:r>
              <a:rPr lang="en-GB" sz="1100" kern="1200" dirty="0" smtClean="0">
                <a:solidFill>
                  <a:schemeClr val="tx1"/>
                </a:solidFill>
                <a:effectLst/>
                <a:latin typeface="Arial" pitchFamily="34" charset="0"/>
                <a:ea typeface="+mn-ea"/>
                <a:cs typeface="Arial" pitchFamily="34" charset="0"/>
              </a:rPr>
              <a:t>simultaneously addresses model selection and inverse problem;</a:t>
            </a:r>
          </a:p>
          <a:p>
            <a:pPr marL="171450" lvl="0" indent="-171450">
              <a:buFont typeface="Arial" panose="020B0604020202020204" pitchFamily="34" charset="0"/>
              <a:buChar char="•"/>
            </a:pPr>
            <a:r>
              <a:rPr lang="en-GB" sz="1100" kern="1200" dirty="0" smtClean="0">
                <a:solidFill>
                  <a:schemeClr val="tx1"/>
                </a:solidFill>
                <a:effectLst/>
                <a:latin typeface="Arial" pitchFamily="34" charset="0"/>
                <a:ea typeface="+mn-ea"/>
                <a:cs typeface="Arial" pitchFamily="34" charset="0"/>
              </a:rPr>
              <a:t>applies the work to model selection in source term estimation.</a:t>
            </a:r>
          </a:p>
          <a:p>
            <a:endParaRPr lang="en-GB" dirty="0"/>
          </a:p>
        </p:txBody>
      </p:sp>
      <p:sp>
        <p:nvSpPr>
          <p:cNvPr id="4" name="Header Placeholder 3"/>
          <p:cNvSpPr>
            <a:spLocks noGrp="1"/>
          </p:cNvSpPr>
          <p:nvPr>
            <p:ph type="hdr" sz="quarter" idx="10"/>
          </p:nvPr>
        </p:nvSpPr>
        <p:spPr/>
        <p:txBody>
          <a:bodyPr/>
          <a:lstStyle/>
          <a:p>
            <a:pPr>
              <a:defRPr/>
            </a:pPr>
            <a:r>
              <a:rPr lang="en-GB" smtClean="0"/>
              <a:t>Uncontrolled copy when printed</a:t>
            </a:r>
            <a:endParaRPr lang="en-GB" dirty="0"/>
          </a:p>
        </p:txBody>
      </p:sp>
      <p:sp>
        <p:nvSpPr>
          <p:cNvPr id="5" name="Date Placeholder 4"/>
          <p:cNvSpPr>
            <a:spLocks noGrp="1"/>
          </p:cNvSpPr>
          <p:nvPr>
            <p:ph type="dt" idx="11"/>
          </p:nvPr>
        </p:nvSpPr>
        <p:spPr/>
        <p:txBody>
          <a:bodyPr/>
          <a:lstStyle/>
          <a:p>
            <a:pPr>
              <a:defRPr/>
            </a:pPr>
            <a:fld id="{7F4C9BB4-286F-4AA8-844A-53DA3ADF55C7}" type="datetime1">
              <a:rPr lang="en-GB" smtClean="0"/>
              <a:t>20/06/2014</a:t>
            </a:fld>
            <a:endParaRPr lang="en-GB" dirty="0"/>
          </a:p>
        </p:txBody>
      </p:sp>
      <p:sp>
        <p:nvSpPr>
          <p:cNvPr id="6" name="Footer Placeholder 5"/>
          <p:cNvSpPr>
            <a:spLocks noGrp="1"/>
          </p:cNvSpPr>
          <p:nvPr>
            <p:ph type="ftr" sz="quarter" idx="12"/>
          </p:nvPr>
        </p:nvSpPr>
        <p:spPr/>
        <p:txBody>
          <a:bodyPr/>
          <a:lstStyle/>
          <a:p>
            <a:pPr>
              <a:defRPr/>
            </a:pPr>
            <a:r>
              <a:rPr lang="en-GB" dirty="0" smtClean="0"/>
              <a:t>© Crown copyright 2013 Dstl</a:t>
            </a:r>
            <a:endParaRPr lang="en-GB" dirty="0"/>
          </a:p>
        </p:txBody>
      </p:sp>
      <p:sp>
        <p:nvSpPr>
          <p:cNvPr id="7" name="Slide Number Placeholder 6"/>
          <p:cNvSpPr>
            <a:spLocks noGrp="1"/>
          </p:cNvSpPr>
          <p:nvPr>
            <p:ph type="sldNum" sz="quarter" idx="13"/>
          </p:nvPr>
        </p:nvSpPr>
        <p:spPr/>
        <p:txBody>
          <a:bodyPr/>
          <a:lstStyle/>
          <a:p>
            <a:pPr>
              <a:defRPr/>
            </a:pPr>
            <a:fld id="{BC3E4C4E-EC9A-4EFC-BA19-07204397B57F}" type="slidenum">
              <a:rPr lang="en-GB" smtClean="0"/>
              <a:pPr>
                <a:defRPr/>
              </a:pPr>
              <a:t>8</a:t>
            </a:fld>
            <a:endParaRPr lang="en-GB"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normAutofit/>
              </a:bodyPr>
              <a:lstStyle/>
              <a:p>
                <a:r>
                  <a:rPr lang="en-GB" sz="1100" kern="1200" dirty="0" smtClean="0">
                    <a:solidFill>
                      <a:schemeClr val="tx1"/>
                    </a:solidFill>
                    <a:effectLst/>
                    <a:latin typeface="Arial" pitchFamily="34" charset="0"/>
                    <a:ea typeface="+mn-ea"/>
                    <a:cs typeface="Arial" pitchFamily="34" charset="0"/>
                  </a:rPr>
                  <a:t>We assume that our model, </a:t>
                </a:r>
                <a14:m>
                  <m:oMath xmlns:m="http://schemas.openxmlformats.org/officeDocument/2006/math">
                    <m:r>
                      <a:rPr lang="en-GB" sz="1100" i="1" kern="1200">
                        <a:solidFill>
                          <a:schemeClr val="tx1"/>
                        </a:solidFill>
                        <a:effectLst/>
                        <a:latin typeface="Cambria Math"/>
                        <a:ea typeface="+mn-ea"/>
                        <a:cs typeface="Arial" pitchFamily="34" charset="0"/>
                      </a:rPr>
                      <m:t>ℳ</m:t>
                    </m:r>
                  </m:oMath>
                </a14:m>
                <a:r>
                  <a:rPr lang="en-GB" sz="1100" kern="1200" dirty="0">
                    <a:solidFill>
                      <a:schemeClr val="tx1"/>
                    </a:solidFill>
                    <a:effectLst/>
                    <a:latin typeface="Arial" pitchFamily="34" charset="0"/>
                    <a:ea typeface="+mn-ea"/>
                    <a:cs typeface="Arial" pitchFamily="34" charset="0"/>
                  </a:rPr>
                  <a:t>, has two sets of inputs, </a:t>
                </a:r>
                <a14:m>
                  <m:oMath xmlns:m="http://schemas.openxmlformats.org/officeDocument/2006/math">
                    <m:r>
                      <a:rPr lang="en-GB" sz="1100" i="1" kern="1200">
                        <a:solidFill>
                          <a:schemeClr val="tx1"/>
                        </a:solidFill>
                        <a:effectLst/>
                        <a:latin typeface="Cambria Math"/>
                        <a:ea typeface="+mn-ea"/>
                        <a:cs typeface="Arial" pitchFamily="34" charset="0"/>
                      </a:rPr>
                      <m:t>𝜃</m:t>
                    </m:r>
                  </m:oMath>
                </a14:m>
                <a:r>
                  <a:rPr lang="en-GB" sz="1100" b="1" kern="1200" dirty="0">
                    <a:solidFill>
                      <a:schemeClr val="tx1"/>
                    </a:solidFill>
                    <a:effectLst/>
                    <a:latin typeface="Arial" pitchFamily="34" charset="0"/>
                    <a:ea typeface="+mn-ea"/>
                    <a:cs typeface="Arial" pitchFamily="34" charset="0"/>
                  </a:rPr>
                  <a:t> </a:t>
                </a:r>
                <a:r>
                  <a:rPr lang="en-GB" sz="1100" kern="1200" dirty="0">
                    <a:solidFill>
                      <a:schemeClr val="tx1"/>
                    </a:solidFill>
                    <a:effectLst/>
                    <a:latin typeface="Arial" pitchFamily="34" charset="0"/>
                    <a:ea typeface="+mn-ea"/>
                    <a:cs typeface="Arial" pitchFamily="34" charset="0"/>
                  </a:rPr>
                  <a:t>and </a:t>
                </a:r>
                <a14:m>
                  <m:oMath xmlns:m="http://schemas.openxmlformats.org/officeDocument/2006/math">
                    <m:r>
                      <a:rPr lang="en-GB" sz="1100" i="1" kern="1200">
                        <a:solidFill>
                          <a:schemeClr val="tx1"/>
                        </a:solidFill>
                        <a:effectLst/>
                        <a:latin typeface="Cambria Math"/>
                        <a:ea typeface="+mn-ea"/>
                        <a:cs typeface="Arial" pitchFamily="34" charset="0"/>
                      </a:rPr>
                      <m:t>𝜙</m:t>
                    </m:r>
                  </m:oMath>
                </a14:m>
                <a:r>
                  <a:rPr lang="en-GB" sz="1100" kern="1200" dirty="0">
                    <a:solidFill>
                      <a:schemeClr val="tx1"/>
                    </a:solidFill>
                    <a:effectLst/>
                    <a:latin typeface="Arial" pitchFamily="34" charset="0"/>
                    <a:ea typeface="+mn-ea"/>
                    <a:cs typeface="Arial" pitchFamily="34" charset="0"/>
                  </a:rPr>
                  <a:t>, and delivers a set of outputs, </a:t>
                </a:r>
                <a14:m>
                  <m:oMath xmlns:m="http://schemas.openxmlformats.org/officeDocument/2006/math">
                    <m:r>
                      <a:rPr lang="en-GB" sz="1100" i="1" kern="1200">
                        <a:solidFill>
                          <a:schemeClr val="tx1"/>
                        </a:solidFill>
                        <a:effectLst/>
                        <a:latin typeface="Cambria Math"/>
                        <a:ea typeface="+mn-ea"/>
                        <a:cs typeface="Arial" pitchFamily="34" charset="0"/>
                      </a:rPr>
                      <m:t>𝑧</m:t>
                    </m:r>
                  </m:oMath>
                </a14:m>
                <a:r>
                  <a:rPr lang="en-GB" sz="1100" kern="1200" dirty="0">
                    <a:solidFill>
                      <a:schemeClr val="tx1"/>
                    </a:solidFill>
                    <a:effectLst/>
                    <a:latin typeface="Arial" pitchFamily="34" charset="0"/>
                    <a:ea typeface="+mn-ea"/>
                    <a:cs typeface="Arial" pitchFamily="34" charset="0"/>
                  </a:rPr>
                  <a:t>, which is some function, </a:t>
                </a:r>
                <a14:m>
                  <m:oMath xmlns:m="http://schemas.openxmlformats.org/officeDocument/2006/math">
                    <m:r>
                      <a:rPr lang="en-GB" sz="1100" i="1" kern="1200">
                        <a:solidFill>
                          <a:schemeClr val="tx1"/>
                        </a:solidFill>
                        <a:effectLst/>
                        <a:latin typeface="Cambria Math"/>
                        <a:ea typeface="+mn-ea"/>
                        <a:cs typeface="Arial" pitchFamily="34" charset="0"/>
                      </a:rPr>
                      <m:t>𝑔</m:t>
                    </m:r>
                  </m:oMath>
                </a14:m>
                <a:r>
                  <a:rPr lang="en-GB" sz="1100" kern="1200" dirty="0">
                    <a:solidFill>
                      <a:schemeClr val="tx1"/>
                    </a:solidFill>
                    <a:effectLst/>
                    <a:latin typeface="Arial" pitchFamily="34" charset="0"/>
                    <a:ea typeface="+mn-ea"/>
                    <a:cs typeface="Arial" pitchFamily="34" charset="0"/>
                  </a:rPr>
                  <a:t>, of the model </a:t>
                </a:r>
                <a:r>
                  <a:rPr lang="en-GB" sz="1100" kern="1200" dirty="0" smtClean="0">
                    <a:solidFill>
                      <a:schemeClr val="tx1"/>
                    </a:solidFill>
                    <a:effectLst/>
                    <a:latin typeface="Arial" pitchFamily="34" charset="0"/>
                    <a:ea typeface="+mn-ea"/>
                    <a:cs typeface="Arial" pitchFamily="34" charset="0"/>
                  </a:rPr>
                  <a:t>inputs</a:t>
                </a:r>
              </a:p>
              <a:p>
                <a:endParaRPr lang="en-GB" sz="1100" kern="1200" dirty="0" smtClean="0">
                  <a:solidFill>
                    <a:schemeClr val="tx1"/>
                  </a:solidFill>
                  <a:effectLst/>
                  <a:latin typeface="Arial" pitchFamily="34" charset="0"/>
                  <a:ea typeface="+mn-ea"/>
                  <a:cs typeface="Arial" pitchFamily="34" charset="0"/>
                </a:endParaRPr>
              </a:p>
              <a:p>
                <a:pPr/>
                <a14:m>
                  <m:oMathPara xmlns:m="http://schemas.openxmlformats.org/officeDocument/2006/math">
                    <m:oMathParaPr>
                      <m:jc m:val="centerGroup"/>
                    </m:oMathParaPr>
                    <m:oMath xmlns:m="http://schemas.openxmlformats.org/officeDocument/2006/math">
                      <m:r>
                        <a:rPr lang="en-GB" sz="1100" b="0" i="1" kern="1200" smtClean="0">
                          <a:solidFill>
                            <a:schemeClr val="tx1"/>
                          </a:solidFill>
                          <a:effectLst/>
                          <a:latin typeface="Cambria Math"/>
                          <a:ea typeface="+mn-ea"/>
                          <a:cs typeface="Arial" pitchFamily="34" charset="0"/>
                        </a:rPr>
                        <m:t>𝑧</m:t>
                      </m:r>
                      <m:r>
                        <a:rPr lang="en-GB" sz="1100" b="0" i="1" kern="1200" smtClean="0">
                          <a:solidFill>
                            <a:schemeClr val="tx1"/>
                          </a:solidFill>
                          <a:effectLst/>
                          <a:latin typeface="Cambria Math"/>
                          <a:ea typeface="+mn-ea"/>
                          <a:cs typeface="Arial" pitchFamily="34" charset="0"/>
                        </a:rPr>
                        <m:t>=</m:t>
                      </m:r>
                      <m:r>
                        <a:rPr lang="en-GB" sz="1100" b="0" i="1" kern="1200" smtClean="0">
                          <a:solidFill>
                            <a:schemeClr val="tx1"/>
                          </a:solidFill>
                          <a:effectLst/>
                          <a:latin typeface="Cambria Math"/>
                          <a:ea typeface="+mn-ea"/>
                          <a:cs typeface="Arial" pitchFamily="34" charset="0"/>
                        </a:rPr>
                        <m:t>𝑔</m:t>
                      </m:r>
                      <m:d>
                        <m:dPr>
                          <m:ctrlPr>
                            <a:rPr lang="en-GB" sz="1100" b="0" i="1" kern="1200" smtClean="0">
                              <a:solidFill>
                                <a:schemeClr val="tx1"/>
                              </a:solidFill>
                              <a:effectLst/>
                              <a:latin typeface="Cambria Math"/>
                              <a:ea typeface="+mn-ea"/>
                              <a:cs typeface="Arial" pitchFamily="34" charset="0"/>
                            </a:rPr>
                          </m:ctrlPr>
                        </m:dPr>
                        <m:e>
                          <m:r>
                            <a:rPr lang="en-GB" sz="1100" b="0" i="1" kern="1200" smtClean="0">
                              <a:solidFill>
                                <a:schemeClr val="tx1"/>
                              </a:solidFill>
                              <a:effectLst/>
                              <a:latin typeface="Cambria Math"/>
                              <a:ea typeface="+mn-ea"/>
                              <a:cs typeface="Arial" pitchFamily="34" charset="0"/>
                            </a:rPr>
                            <m:t>𝜃</m:t>
                          </m:r>
                          <m:r>
                            <a:rPr lang="en-GB" sz="1100" b="0" i="1" kern="1200" smtClean="0">
                              <a:solidFill>
                                <a:schemeClr val="tx1"/>
                              </a:solidFill>
                              <a:effectLst/>
                              <a:latin typeface="Cambria Math"/>
                              <a:ea typeface="+mn-ea"/>
                              <a:cs typeface="Arial" pitchFamily="34" charset="0"/>
                            </a:rPr>
                            <m:t>, </m:t>
                          </m:r>
                          <m:r>
                            <a:rPr lang="en-GB" sz="1100" b="0" i="1" kern="1200" smtClean="0">
                              <a:solidFill>
                                <a:schemeClr val="tx1"/>
                              </a:solidFill>
                              <a:effectLst/>
                              <a:latin typeface="Cambria Math"/>
                              <a:ea typeface="+mn-ea"/>
                              <a:cs typeface="Arial" pitchFamily="34" charset="0"/>
                            </a:rPr>
                            <m:t>𝜙</m:t>
                          </m:r>
                          <m:r>
                            <a:rPr lang="en-GB" sz="1100" b="0" i="1" kern="1200" smtClean="0">
                              <a:solidFill>
                                <a:schemeClr val="tx1"/>
                              </a:solidFill>
                              <a:effectLst/>
                              <a:latin typeface="Cambria Math"/>
                              <a:ea typeface="+mn-ea"/>
                              <a:cs typeface="Arial" pitchFamily="34" charset="0"/>
                            </a:rPr>
                            <m:t>; </m:t>
                          </m:r>
                          <m:r>
                            <a:rPr lang="en-GB" sz="1100" b="0" i="1" kern="1200" smtClean="0">
                              <a:solidFill>
                                <a:schemeClr val="tx1"/>
                              </a:solidFill>
                              <a:effectLst/>
                              <a:latin typeface="Cambria Math"/>
                              <a:ea typeface="Cambria Math"/>
                              <a:cs typeface="Arial" pitchFamily="34" charset="0"/>
                            </a:rPr>
                            <m:t>ℳ</m:t>
                          </m:r>
                        </m:e>
                      </m:d>
                    </m:oMath>
                  </m:oMathPara>
                </a14:m>
                <a:endParaRPr lang="en-GB" sz="1100" kern="1200" dirty="0" smtClean="0">
                  <a:solidFill>
                    <a:schemeClr val="tx1"/>
                  </a:solidFill>
                  <a:effectLst/>
                  <a:latin typeface="Arial" pitchFamily="34" charset="0"/>
                  <a:ea typeface="+mn-ea"/>
                  <a:cs typeface="Arial" pitchFamily="34" charset="0"/>
                </a:endParaRPr>
              </a:p>
              <a:p>
                <a:r>
                  <a:rPr lang="en-GB" sz="1100" kern="1200" dirty="0">
                    <a:solidFill>
                      <a:schemeClr val="tx1"/>
                    </a:solidFill>
                    <a:effectLst/>
                    <a:latin typeface="Arial" pitchFamily="34" charset="0"/>
                    <a:ea typeface="+mn-ea"/>
                    <a:cs typeface="Arial" pitchFamily="34" charset="0"/>
                  </a:rPr>
                  <a:t> </a:t>
                </a:r>
              </a:p>
              <a:p>
                <a:r>
                  <a:rPr lang="en-GB" sz="1100" kern="1200" dirty="0">
                    <a:solidFill>
                      <a:schemeClr val="tx1"/>
                    </a:solidFill>
                    <a:effectLst/>
                    <a:latin typeface="Arial" pitchFamily="34" charset="0"/>
                    <a:ea typeface="+mn-ea"/>
                    <a:cs typeface="Arial" pitchFamily="34" charset="0"/>
                  </a:rPr>
                  <a:t>where the input parameters, </a:t>
                </a:r>
                <a14:m>
                  <m:oMath xmlns:m="http://schemas.openxmlformats.org/officeDocument/2006/math">
                    <m:r>
                      <a:rPr lang="en-GB" sz="1100" i="1" kern="1200">
                        <a:solidFill>
                          <a:schemeClr val="tx1"/>
                        </a:solidFill>
                        <a:effectLst/>
                        <a:latin typeface="Cambria Math"/>
                        <a:ea typeface="+mn-ea"/>
                        <a:cs typeface="Arial" pitchFamily="34" charset="0"/>
                      </a:rPr>
                      <m:t>𝜃</m:t>
                    </m:r>
                  </m:oMath>
                </a14:m>
                <a:r>
                  <a:rPr lang="en-GB" sz="1100" kern="1200" dirty="0">
                    <a:solidFill>
                      <a:schemeClr val="tx1"/>
                    </a:solidFill>
                    <a:effectLst/>
                    <a:latin typeface="Arial" pitchFamily="34" charset="0"/>
                    <a:ea typeface="+mn-ea"/>
                    <a:cs typeface="Arial" pitchFamily="34" charset="0"/>
                  </a:rPr>
                  <a:t>, are known for the calibration data sets but unknown in application, where the aim is to determine the parameters through an inverse modelling procedure. The parameters </a:t>
                </a:r>
                <a14:m>
                  <m:oMath xmlns:m="http://schemas.openxmlformats.org/officeDocument/2006/math">
                    <m:r>
                      <a:rPr lang="en-GB" sz="1100" i="1" kern="1200">
                        <a:solidFill>
                          <a:schemeClr val="tx1"/>
                        </a:solidFill>
                        <a:effectLst/>
                        <a:latin typeface="Cambria Math"/>
                        <a:ea typeface="+mn-ea"/>
                        <a:cs typeface="Arial" pitchFamily="34" charset="0"/>
                      </a:rPr>
                      <m:t>𝜙</m:t>
                    </m:r>
                  </m:oMath>
                </a14:m>
                <a:r>
                  <a:rPr lang="en-GB" sz="1100" kern="1200" dirty="0">
                    <a:solidFill>
                      <a:schemeClr val="tx1"/>
                    </a:solidFill>
                    <a:effectLst/>
                    <a:latin typeface="Arial" pitchFamily="34" charset="0"/>
                    <a:ea typeface="+mn-ea"/>
                    <a:cs typeface="Arial" pitchFamily="34" charset="0"/>
                  </a:rPr>
                  <a:t> are unknown for both the calibration data and the operational conditions. </a:t>
                </a:r>
                <a14:m>
                  <m:oMath xmlns:m="http://schemas.openxmlformats.org/officeDocument/2006/math">
                    <m:r>
                      <a:rPr lang="en-GB" sz="1100" i="1" kern="1200">
                        <a:solidFill>
                          <a:schemeClr val="tx1"/>
                        </a:solidFill>
                        <a:effectLst/>
                        <a:latin typeface="Cambria Math"/>
                        <a:ea typeface="+mn-ea"/>
                        <a:cs typeface="Arial" pitchFamily="34" charset="0"/>
                      </a:rPr>
                      <m:t>ℳ</m:t>
                    </m:r>
                  </m:oMath>
                </a14:m>
                <a:r>
                  <a:rPr lang="en-GB" sz="1100" kern="1200" dirty="0">
                    <a:solidFill>
                      <a:schemeClr val="tx1"/>
                    </a:solidFill>
                    <a:effectLst/>
                    <a:latin typeface="Arial" pitchFamily="34" charset="0"/>
                    <a:ea typeface="+mn-ea"/>
                    <a:cs typeface="Arial" pitchFamily="34" charset="0"/>
                  </a:rPr>
                  <a:t> is a model identifier characterising two main aspects of the computer model. One is the choice of mathematical model of the physical system and the other is the model complexity (how many free parameters do we allow in the model</a:t>
                </a:r>
                <a:r>
                  <a:rPr lang="en-GB" sz="1100" kern="1200" dirty="0" smtClean="0">
                    <a:solidFill>
                      <a:schemeClr val="tx1"/>
                    </a:solidFill>
                    <a:effectLst/>
                    <a:latin typeface="Arial" pitchFamily="34" charset="0"/>
                    <a:ea typeface="+mn-ea"/>
                    <a:cs typeface="Arial" pitchFamily="34" charset="0"/>
                  </a:rPr>
                  <a:t>).</a:t>
                </a:r>
              </a:p>
              <a:p>
                <a:endParaRPr lang="en-GB" sz="1100" kern="1200" dirty="0" smtClean="0">
                  <a:solidFill>
                    <a:schemeClr val="tx1"/>
                  </a:solidFill>
                  <a:effectLst/>
                  <a:latin typeface="Arial" pitchFamily="34" charset="0"/>
                  <a:ea typeface="+mn-ea"/>
                  <a:cs typeface="Arial" pitchFamily="34" charset="0"/>
                </a:endParaRPr>
              </a:p>
              <a:p>
                <a:r>
                  <a:rPr lang="en-GB" sz="1100" kern="1200" dirty="0" smtClean="0">
                    <a:solidFill>
                      <a:schemeClr val="tx1"/>
                    </a:solidFill>
                    <a:effectLst/>
                    <a:latin typeface="Arial" pitchFamily="34" charset="0"/>
                    <a:ea typeface="+mn-ea"/>
                    <a:cs typeface="Arial" pitchFamily="34" charset="0"/>
                  </a:rPr>
                  <a:t>The sensor is</a:t>
                </a:r>
                <a:r>
                  <a:rPr lang="en-GB" sz="1100" kern="1200" baseline="0" dirty="0" smtClean="0">
                    <a:solidFill>
                      <a:schemeClr val="tx1"/>
                    </a:solidFill>
                    <a:effectLst/>
                    <a:latin typeface="Arial" pitchFamily="34" charset="0"/>
                    <a:ea typeface="+mn-ea"/>
                    <a:cs typeface="Arial" pitchFamily="34" charset="0"/>
                  </a:rPr>
                  <a:t> characterised by the probability distribution, </a:t>
                </a:r>
                <a14:m>
                  <m:oMath xmlns:m="http://schemas.openxmlformats.org/officeDocument/2006/math">
                    <m:r>
                      <a:rPr lang="en-GB" sz="1100" b="0" i="1" kern="1200" baseline="0" smtClean="0">
                        <a:solidFill>
                          <a:schemeClr val="tx1"/>
                        </a:solidFill>
                        <a:effectLst/>
                        <a:latin typeface="Cambria Math"/>
                        <a:ea typeface="+mn-ea"/>
                        <a:cs typeface="Arial" pitchFamily="34" charset="0"/>
                      </a:rPr>
                      <m:t>𝑝</m:t>
                    </m:r>
                    <m:d>
                      <m:dPr>
                        <m:ctrlPr>
                          <a:rPr lang="en-GB" sz="1100" b="0" i="1" kern="1200" baseline="0" smtClean="0">
                            <a:solidFill>
                              <a:schemeClr val="tx1"/>
                            </a:solidFill>
                            <a:effectLst/>
                            <a:latin typeface="Cambria Math"/>
                            <a:ea typeface="+mn-ea"/>
                            <a:cs typeface="Arial" pitchFamily="34" charset="0"/>
                          </a:rPr>
                        </m:ctrlPr>
                      </m:dPr>
                      <m:e>
                        <m:r>
                          <a:rPr lang="en-GB" sz="1100" b="0" i="1" kern="1200" baseline="0" smtClean="0">
                            <a:solidFill>
                              <a:schemeClr val="tx1"/>
                            </a:solidFill>
                            <a:effectLst/>
                            <a:latin typeface="Cambria Math"/>
                            <a:ea typeface="+mn-ea"/>
                            <a:cs typeface="Arial" pitchFamily="34" charset="0"/>
                          </a:rPr>
                          <m:t>𝑜</m:t>
                        </m:r>
                        <m:r>
                          <a:rPr lang="en-GB" sz="1100" b="0" i="1" kern="1200" baseline="0" smtClean="0">
                            <a:solidFill>
                              <a:schemeClr val="tx1"/>
                            </a:solidFill>
                            <a:effectLst/>
                            <a:latin typeface="Cambria Math"/>
                            <a:ea typeface="+mn-ea"/>
                            <a:cs typeface="Arial" pitchFamily="34" charset="0"/>
                          </a:rPr>
                          <m:t>|</m:t>
                        </m:r>
                        <m:r>
                          <a:rPr lang="en-GB" sz="1100" b="0" i="1" kern="1200" baseline="0" smtClean="0">
                            <a:solidFill>
                              <a:schemeClr val="tx1"/>
                            </a:solidFill>
                            <a:effectLst/>
                            <a:latin typeface="Cambria Math"/>
                            <a:ea typeface="+mn-ea"/>
                            <a:cs typeface="Arial" pitchFamily="34" charset="0"/>
                          </a:rPr>
                          <m:t>𝑧</m:t>
                        </m:r>
                      </m:e>
                    </m:d>
                  </m:oMath>
                </a14:m>
                <a:r>
                  <a:rPr lang="en-GB" sz="1100" kern="1200" dirty="0" smtClean="0">
                    <a:solidFill>
                      <a:schemeClr val="tx1"/>
                    </a:solidFill>
                    <a:effectLst/>
                    <a:latin typeface="Arial" pitchFamily="34" charset="0"/>
                    <a:ea typeface="+mn-ea"/>
                    <a:cs typeface="Arial" pitchFamily="34" charset="0"/>
                  </a:rPr>
                  <a:t> (e.g. clipped</a:t>
                </a:r>
                <a:r>
                  <a:rPr lang="en-GB" sz="1100" kern="1200" baseline="0" dirty="0" smtClean="0">
                    <a:solidFill>
                      <a:schemeClr val="tx1"/>
                    </a:solidFill>
                    <a:effectLst/>
                    <a:latin typeface="Arial" pitchFamily="34" charset="0"/>
                    <a:ea typeface="+mn-ea"/>
                    <a:cs typeface="Arial" pitchFamily="34" charset="0"/>
                  </a:rPr>
                  <a:t> normal);</a:t>
                </a:r>
              </a:p>
              <a:p>
                <a:endParaRPr lang="en-GB" sz="1100" kern="1200" baseline="0" dirty="0" smtClean="0">
                  <a:solidFill>
                    <a:schemeClr val="tx1"/>
                  </a:solidFill>
                  <a:effectLst/>
                  <a:latin typeface="Arial" pitchFamily="34" charset="0"/>
                  <a:ea typeface="+mn-ea"/>
                  <a:cs typeface="Arial" pitchFamily="34" charset="0"/>
                </a:endParaRPr>
              </a:p>
              <a:p>
                <a:r>
                  <a:rPr lang="en-GB" sz="1100" kern="1200" baseline="0" dirty="0" smtClean="0">
                    <a:solidFill>
                      <a:schemeClr val="tx1"/>
                    </a:solidFill>
                    <a:effectLst/>
                    <a:latin typeface="Arial" pitchFamily="34" charset="0"/>
                    <a:ea typeface="+mn-ea"/>
                    <a:cs typeface="Arial" pitchFamily="34" charset="0"/>
                  </a:rPr>
                  <a:t>We take a Monte Carlo approach to draw samples from the posterior distribution</a:t>
                </a:r>
                <a:r>
                  <a:rPr lang="en-GB" sz="1100" kern="1200" dirty="0" smtClean="0">
                    <a:solidFill>
                      <a:schemeClr val="tx1"/>
                    </a:solidFill>
                    <a:effectLst/>
                    <a:latin typeface="Arial" pitchFamily="34" charset="0"/>
                    <a:ea typeface="+mn-ea"/>
                    <a:cs typeface="Arial" pitchFamily="34" charset="0"/>
                  </a:rPr>
                  <a:t> </a:t>
                </a:r>
                <a:endParaRPr lang="en-GB" sz="1100" kern="1200" dirty="0">
                  <a:solidFill>
                    <a:schemeClr val="tx1"/>
                  </a:solidFill>
                  <a:effectLst/>
                  <a:latin typeface="Arial" pitchFamily="34" charset="0"/>
                  <a:ea typeface="+mn-ea"/>
                  <a:cs typeface="Arial" pitchFamily="34" charset="0"/>
                </a:endParaRPr>
              </a:p>
              <a:p>
                <a:r>
                  <a:rPr lang="en-GB" sz="1100" kern="1200" dirty="0">
                    <a:solidFill>
                      <a:schemeClr val="tx1"/>
                    </a:solidFill>
                    <a:effectLst/>
                    <a:latin typeface="Arial" pitchFamily="34" charset="0"/>
                    <a:ea typeface="+mn-ea"/>
                    <a:cs typeface="Arial" pitchFamily="34" charset="0"/>
                  </a:rPr>
                  <a:t> </a:t>
                </a:r>
              </a:p>
            </p:txBody>
          </p:sp>
        </mc:Choice>
        <mc:Fallback xmlns="">
          <p:sp>
            <p:nvSpPr>
              <p:cNvPr id="3" name="Notes Placeholder 2"/>
              <p:cNvSpPr>
                <a:spLocks noGrp="1"/>
              </p:cNvSpPr>
              <p:nvPr>
                <p:ph type="body" idx="1"/>
              </p:nvPr>
            </p:nvSpPr>
            <p:spPr/>
            <p:txBody>
              <a:bodyPr>
                <a:normAutofit/>
              </a:bodyPr>
              <a:lstStyle/>
              <a:p>
                <a:r>
                  <a:rPr lang="en-GB" sz="1100" kern="1200" dirty="0" smtClean="0">
                    <a:solidFill>
                      <a:schemeClr val="tx1"/>
                    </a:solidFill>
                    <a:effectLst/>
                    <a:latin typeface="Arial" pitchFamily="34" charset="0"/>
                    <a:ea typeface="+mn-ea"/>
                    <a:cs typeface="Arial" pitchFamily="34" charset="0"/>
                  </a:rPr>
                  <a:t>We assume that our model, </a:t>
                </a:r>
                <a:r>
                  <a:rPr lang="en-GB" sz="1100" i="0" kern="1200">
                    <a:solidFill>
                      <a:schemeClr val="tx1"/>
                    </a:solidFill>
                    <a:effectLst/>
                    <a:latin typeface="Arial" pitchFamily="34" charset="0"/>
                    <a:ea typeface="+mn-ea"/>
                    <a:cs typeface="Arial" pitchFamily="34" charset="0"/>
                  </a:rPr>
                  <a:t>ℳ</a:t>
                </a:r>
                <a:r>
                  <a:rPr lang="en-GB" sz="1100" kern="1200" dirty="0">
                    <a:solidFill>
                      <a:schemeClr val="tx1"/>
                    </a:solidFill>
                    <a:effectLst/>
                    <a:latin typeface="Arial" pitchFamily="34" charset="0"/>
                    <a:ea typeface="+mn-ea"/>
                    <a:cs typeface="Arial" pitchFamily="34" charset="0"/>
                  </a:rPr>
                  <a:t>, has two sets of inputs, </a:t>
                </a:r>
                <a:r>
                  <a:rPr lang="en-GB" sz="1100" i="0" kern="1200">
                    <a:solidFill>
                      <a:schemeClr val="tx1"/>
                    </a:solidFill>
                    <a:effectLst/>
                    <a:latin typeface="Arial" pitchFamily="34" charset="0"/>
                    <a:ea typeface="+mn-ea"/>
                    <a:cs typeface="Arial" pitchFamily="34" charset="0"/>
                  </a:rPr>
                  <a:t>𝜃</a:t>
                </a:r>
                <a:r>
                  <a:rPr lang="en-GB" sz="1100" b="1" kern="1200" dirty="0">
                    <a:solidFill>
                      <a:schemeClr val="tx1"/>
                    </a:solidFill>
                    <a:effectLst/>
                    <a:latin typeface="Arial" pitchFamily="34" charset="0"/>
                    <a:ea typeface="+mn-ea"/>
                    <a:cs typeface="Arial" pitchFamily="34" charset="0"/>
                  </a:rPr>
                  <a:t> </a:t>
                </a:r>
                <a:r>
                  <a:rPr lang="en-GB" sz="1100" kern="1200" dirty="0">
                    <a:solidFill>
                      <a:schemeClr val="tx1"/>
                    </a:solidFill>
                    <a:effectLst/>
                    <a:latin typeface="Arial" pitchFamily="34" charset="0"/>
                    <a:ea typeface="+mn-ea"/>
                    <a:cs typeface="Arial" pitchFamily="34" charset="0"/>
                  </a:rPr>
                  <a:t>and </a:t>
                </a:r>
                <a:r>
                  <a:rPr lang="en-GB" sz="1100" i="0" kern="1200">
                    <a:solidFill>
                      <a:schemeClr val="tx1"/>
                    </a:solidFill>
                    <a:effectLst/>
                    <a:latin typeface="Arial" pitchFamily="34" charset="0"/>
                    <a:ea typeface="+mn-ea"/>
                    <a:cs typeface="Arial" pitchFamily="34" charset="0"/>
                  </a:rPr>
                  <a:t>𝜙</a:t>
                </a:r>
                <a:r>
                  <a:rPr lang="en-GB" sz="1100" kern="1200" dirty="0">
                    <a:solidFill>
                      <a:schemeClr val="tx1"/>
                    </a:solidFill>
                    <a:effectLst/>
                    <a:latin typeface="Arial" pitchFamily="34" charset="0"/>
                    <a:ea typeface="+mn-ea"/>
                    <a:cs typeface="Arial" pitchFamily="34" charset="0"/>
                  </a:rPr>
                  <a:t>, and delivers a set of outputs, </a:t>
                </a:r>
                <a:r>
                  <a:rPr lang="en-GB" sz="1100" i="0" kern="1200">
                    <a:solidFill>
                      <a:schemeClr val="tx1"/>
                    </a:solidFill>
                    <a:effectLst/>
                    <a:latin typeface="Arial" pitchFamily="34" charset="0"/>
                    <a:ea typeface="+mn-ea"/>
                    <a:cs typeface="Arial" pitchFamily="34" charset="0"/>
                  </a:rPr>
                  <a:t>𝑧</a:t>
                </a:r>
                <a:r>
                  <a:rPr lang="en-GB" sz="1100" kern="1200" dirty="0">
                    <a:solidFill>
                      <a:schemeClr val="tx1"/>
                    </a:solidFill>
                    <a:effectLst/>
                    <a:latin typeface="Arial" pitchFamily="34" charset="0"/>
                    <a:ea typeface="+mn-ea"/>
                    <a:cs typeface="Arial" pitchFamily="34" charset="0"/>
                  </a:rPr>
                  <a:t>, which is some function, </a:t>
                </a:r>
                <a:r>
                  <a:rPr lang="en-GB" sz="1100" i="0" kern="1200">
                    <a:solidFill>
                      <a:schemeClr val="tx1"/>
                    </a:solidFill>
                    <a:effectLst/>
                    <a:latin typeface="Arial" pitchFamily="34" charset="0"/>
                    <a:ea typeface="+mn-ea"/>
                    <a:cs typeface="Arial" pitchFamily="34" charset="0"/>
                  </a:rPr>
                  <a:t>𝑔</a:t>
                </a:r>
                <a:r>
                  <a:rPr lang="en-GB" sz="1100" kern="1200" dirty="0">
                    <a:solidFill>
                      <a:schemeClr val="tx1"/>
                    </a:solidFill>
                    <a:effectLst/>
                    <a:latin typeface="Arial" pitchFamily="34" charset="0"/>
                    <a:ea typeface="+mn-ea"/>
                    <a:cs typeface="Arial" pitchFamily="34" charset="0"/>
                  </a:rPr>
                  <a:t>, of the model </a:t>
                </a:r>
                <a:r>
                  <a:rPr lang="en-GB" sz="1100" kern="1200" dirty="0" smtClean="0">
                    <a:solidFill>
                      <a:schemeClr val="tx1"/>
                    </a:solidFill>
                    <a:effectLst/>
                    <a:latin typeface="Arial" pitchFamily="34" charset="0"/>
                    <a:ea typeface="+mn-ea"/>
                    <a:cs typeface="Arial" pitchFamily="34" charset="0"/>
                  </a:rPr>
                  <a:t>inputs</a:t>
                </a:r>
              </a:p>
              <a:p>
                <a:endParaRPr lang="en-GB" sz="1100" kern="1200" dirty="0" smtClean="0">
                  <a:solidFill>
                    <a:schemeClr val="tx1"/>
                  </a:solidFill>
                  <a:effectLst/>
                  <a:latin typeface="Arial" pitchFamily="34" charset="0"/>
                  <a:ea typeface="+mn-ea"/>
                  <a:cs typeface="Arial" pitchFamily="34" charset="0"/>
                </a:endParaRPr>
              </a:p>
              <a:p>
                <a:r>
                  <a:rPr lang="en-GB" sz="1100" b="0" i="0" kern="1200" smtClean="0">
                    <a:solidFill>
                      <a:schemeClr val="tx1"/>
                    </a:solidFill>
                    <a:effectLst/>
                    <a:latin typeface="Cambria Math"/>
                    <a:ea typeface="+mn-ea"/>
                    <a:cs typeface="Arial" pitchFamily="34" charset="0"/>
                  </a:rPr>
                  <a:t>𝑧=𝑔(𝜃, 𝜙; </a:t>
                </a:r>
                <a:r>
                  <a:rPr lang="en-GB" sz="1100" b="0" i="0" kern="1200" smtClean="0">
                    <a:solidFill>
                      <a:schemeClr val="tx1"/>
                    </a:solidFill>
                    <a:effectLst/>
                    <a:latin typeface="Cambria Math"/>
                    <a:ea typeface="Cambria Math"/>
                    <a:cs typeface="Arial" pitchFamily="34" charset="0"/>
                  </a:rPr>
                  <a:t>ℳ</a:t>
                </a:r>
                <a:r>
                  <a:rPr lang="en-GB" sz="1100" b="0" i="0" kern="1200" smtClean="0">
                    <a:solidFill>
                      <a:schemeClr val="tx1"/>
                    </a:solidFill>
                    <a:effectLst/>
                    <a:latin typeface="Cambria Math"/>
                    <a:ea typeface="+mn-ea"/>
                    <a:cs typeface="Arial" pitchFamily="34" charset="0"/>
                  </a:rPr>
                  <a:t>)</a:t>
                </a:r>
                <a:endParaRPr lang="en-GB" sz="1100" kern="1200" dirty="0" smtClean="0">
                  <a:solidFill>
                    <a:schemeClr val="tx1"/>
                  </a:solidFill>
                  <a:effectLst/>
                  <a:latin typeface="Arial" pitchFamily="34" charset="0"/>
                  <a:ea typeface="+mn-ea"/>
                  <a:cs typeface="Arial" pitchFamily="34" charset="0"/>
                </a:endParaRPr>
              </a:p>
              <a:p>
                <a:r>
                  <a:rPr lang="en-GB" sz="1100" kern="1200" dirty="0">
                    <a:solidFill>
                      <a:schemeClr val="tx1"/>
                    </a:solidFill>
                    <a:effectLst/>
                    <a:latin typeface="Arial" pitchFamily="34" charset="0"/>
                    <a:ea typeface="+mn-ea"/>
                    <a:cs typeface="Arial" pitchFamily="34" charset="0"/>
                  </a:rPr>
                  <a:t> </a:t>
                </a:r>
              </a:p>
              <a:p>
                <a:r>
                  <a:rPr lang="en-GB" sz="1100" kern="1200" dirty="0">
                    <a:solidFill>
                      <a:schemeClr val="tx1"/>
                    </a:solidFill>
                    <a:effectLst/>
                    <a:latin typeface="Arial" pitchFamily="34" charset="0"/>
                    <a:ea typeface="+mn-ea"/>
                    <a:cs typeface="Arial" pitchFamily="34" charset="0"/>
                  </a:rPr>
                  <a:t>where the input parameters, </a:t>
                </a:r>
                <a:r>
                  <a:rPr lang="en-GB" sz="1100" i="0" kern="1200">
                    <a:solidFill>
                      <a:schemeClr val="tx1"/>
                    </a:solidFill>
                    <a:effectLst/>
                    <a:latin typeface="Arial" pitchFamily="34" charset="0"/>
                    <a:ea typeface="+mn-ea"/>
                    <a:cs typeface="Arial" pitchFamily="34" charset="0"/>
                  </a:rPr>
                  <a:t>𝜃</a:t>
                </a:r>
                <a:r>
                  <a:rPr lang="en-GB" sz="1100" kern="1200" dirty="0">
                    <a:solidFill>
                      <a:schemeClr val="tx1"/>
                    </a:solidFill>
                    <a:effectLst/>
                    <a:latin typeface="Arial" pitchFamily="34" charset="0"/>
                    <a:ea typeface="+mn-ea"/>
                    <a:cs typeface="Arial" pitchFamily="34" charset="0"/>
                  </a:rPr>
                  <a:t>, are known for the calibration data sets but unknown in application, where the aim is to determine the parameters through an inverse modelling procedure. The parameters </a:t>
                </a:r>
                <a:r>
                  <a:rPr lang="en-GB" sz="1100" i="0" kern="1200">
                    <a:solidFill>
                      <a:schemeClr val="tx1"/>
                    </a:solidFill>
                    <a:effectLst/>
                    <a:latin typeface="Arial" pitchFamily="34" charset="0"/>
                    <a:ea typeface="+mn-ea"/>
                    <a:cs typeface="Arial" pitchFamily="34" charset="0"/>
                  </a:rPr>
                  <a:t>𝜙</a:t>
                </a:r>
                <a:r>
                  <a:rPr lang="en-GB" sz="1100" kern="1200" dirty="0">
                    <a:solidFill>
                      <a:schemeClr val="tx1"/>
                    </a:solidFill>
                    <a:effectLst/>
                    <a:latin typeface="Arial" pitchFamily="34" charset="0"/>
                    <a:ea typeface="+mn-ea"/>
                    <a:cs typeface="Arial" pitchFamily="34" charset="0"/>
                  </a:rPr>
                  <a:t> are unknown for both the calibration data and the operational conditions. </a:t>
                </a:r>
                <a:r>
                  <a:rPr lang="en-GB" sz="1100" i="0" kern="1200">
                    <a:solidFill>
                      <a:schemeClr val="tx1"/>
                    </a:solidFill>
                    <a:effectLst/>
                    <a:latin typeface="Arial" pitchFamily="34" charset="0"/>
                    <a:ea typeface="+mn-ea"/>
                    <a:cs typeface="Arial" pitchFamily="34" charset="0"/>
                  </a:rPr>
                  <a:t>ℳ</a:t>
                </a:r>
                <a:r>
                  <a:rPr lang="en-GB" sz="1100" kern="1200" dirty="0">
                    <a:solidFill>
                      <a:schemeClr val="tx1"/>
                    </a:solidFill>
                    <a:effectLst/>
                    <a:latin typeface="Arial" pitchFamily="34" charset="0"/>
                    <a:ea typeface="+mn-ea"/>
                    <a:cs typeface="Arial" pitchFamily="34" charset="0"/>
                  </a:rPr>
                  <a:t> is a model identifier characterising two main aspects of the computer model. One is the choice of mathematical model of the physical system and the other is the model complexity (how many free parameters do we allow in the model).</a:t>
                </a:r>
              </a:p>
              <a:p>
                <a:r>
                  <a:rPr lang="en-GB" sz="1100" kern="1200" dirty="0">
                    <a:solidFill>
                      <a:schemeClr val="tx1"/>
                    </a:solidFill>
                    <a:effectLst/>
                    <a:latin typeface="Arial" pitchFamily="34" charset="0"/>
                    <a:ea typeface="+mn-ea"/>
                    <a:cs typeface="Arial" pitchFamily="34" charset="0"/>
                  </a:rPr>
                  <a:t> </a:t>
                </a:r>
              </a:p>
            </p:txBody>
          </p:sp>
        </mc:Fallback>
      </mc:AlternateContent>
      <p:sp>
        <p:nvSpPr>
          <p:cNvPr id="4" name="Header Placeholder 3"/>
          <p:cNvSpPr>
            <a:spLocks noGrp="1"/>
          </p:cNvSpPr>
          <p:nvPr>
            <p:ph type="hdr" sz="quarter" idx="10"/>
          </p:nvPr>
        </p:nvSpPr>
        <p:spPr/>
        <p:txBody>
          <a:bodyPr/>
          <a:lstStyle/>
          <a:p>
            <a:pPr>
              <a:defRPr/>
            </a:pPr>
            <a:r>
              <a:rPr lang="en-GB" smtClean="0"/>
              <a:t>Uncontrolled copy when printed</a:t>
            </a:r>
            <a:endParaRPr lang="en-GB" dirty="0"/>
          </a:p>
        </p:txBody>
      </p:sp>
      <p:sp>
        <p:nvSpPr>
          <p:cNvPr id="5" name="Date Placeholder 4"/>
          <p:cNvSpPr>
            <a:spLocks noGrp="1"/>
          </p:cNvSpPr>
          <p:nvPr>
            <p:ph type="dt" idx="11"/>
          </p:nvPr>
        </p:nvSpPr>
        <p:spPr/>
        <p:txBody>
          <a:bodyPr/>
          <a:lstStyle/>
          <a:p>
            <a:pPr>
              <a:defRPr/>
            </a:pPr>
            <a:fld id="{41057203-5D1D-4D00-8317-2DED9D2EF6BC}" type="datetime1">
              <a:rPr lang="en-GB" smtClean="0"/>
              <a:t>20/06/2014</a:t>
            </a:fld>
            <a:endParaRPr lang="en-GB" dirty="0"/>
          </a:p>
        </p:txBody>
      </p:sp>
      <p:sp>
        <p:nvSpPr>
          <p:cNvPr id="6" name="Footer Placeholder 5"/>
          <p:cNvSpPr>
            <a:spLocks noGrp="1"/>
          </p:cNvSpPr>
          <p:nvPr>
            <p:ph type="ftr" sz="quarter" idx="12"/>
          </p:nvPr>
        </p:nvSpPr>
        <p:spPr/>
        <p:txBody>
          <a:bodyPr/>
          <a:lstStyle/>
          <a:p>
            <a:pPr>
              <a:defRPr/>
            </a:pPr>
            <a:r>
              <a:rPr lang="en-GB" dirty="0" smtClean="0"/>
              <a:t>© Crown copyright 2013 Dstl</a:t>
            </a:r>
            <a:endParaRPr lang="en-GB" dirty="0"/>
          </a:p>
        </p:txBody>
      </p:sp>
      <p:sp>
        <p:nvSpPr>
          <p:cNvPr id="7" name="Slide Number Placeholder 6"/>
          <p:cNvSpPr>
            <a:spLocks noGrp="1"/>
          </p:cNvSpPr>
          <p:nvPr>
            <p:ph type="sldNum" sz="quarter" idx="13"/>
          </p:nvPr>
        </p:nvSpPr>
        <p:spPr/>
        <p:txBody>
          <a:bodyPr/>
          <a:lstStyle/>
          <a:p>
            <a:pPr>
              <a:defRPr/>
            </a:pPr>
            <a:fld id="{BC3E4C4E-EC9A-4EFC-BA19-07204397B57F}" type="slidenum">
              <a:rPr lang="en-GB" smtClean="0"/>
              <a:pPr>
                <a:defRPr/>
              </a:pPr>
              <a:t>9</a:t>
            </a:fld>
            <a:endParaRPr lang="en-GB"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Issues in Bayesian inference</a:t>
            </a:r>
            <a:endParaRPr lang="en-GB" dirty="0"/>
          </a:p>
        </p:txBody>
      </p:sp>
      <p:sp>
        <p:nvSpPr>
          <p:cNvPr id="4" name="Header Placeholder 3"/>
          <p:cNvSpPr>
            <a:spLocks noGrp="1"/>
          </p:cNvSpPr>
          <p:nvPr>
            <p:ph type="hdr" sz="quarter" idx="10"/>
          </p:nvPr>
        </p:nvSpPr>
        <p:spPr/>
        <p:txBody>
          <a:bodyPr/>
          <a:lstStyle/>
          <a:p>
            <a:pPr>
              <a:defRPr/>
            </a:pPr>
            <a:r>
              <a:rPr lang="en-GB" smtClean="0"/>
              <a:t>Uncontrolled copy when printed</a:t>
            </a:r>
            <a:endParaRPr lang="en-GB" dirty="0"/>
          </a:p>
        </p:txBody>
      </p:sp>
      <p:sp>
        <p:nvSpPr>
          <p:cNvPr id="5" name="Date Placeholder 4"/>
          <p:cNvSpPr>
            <a:spLocks noGrp="1"/>
          </p:cNvSpPr>
          <p:nvPr>
            <p:ph type="dt" idx="11"/>
          </p:nvPr>
        </p:nvSpPr>
        <p:spPr/>
        <p:txBody>
          <a:bodyPr/>
          <a:lstStyle/>
          <a:p>
            <a:pPr>
              <a:defRPr/>
            </a:pPr>
            <a:fld id="{060ED622-1480-4F7E-9DE7-D34C43DBDF8D}" type="datetime1">
              <a:rPr lang="en-GB" smtClean="0"/>
              <a:t>20/06/2014</a:t>
            </a:fld>
            <a:endParaRPr lang="en-GB" dirty="0"/>
          </a:p>
        </p:txBody>
      </p:sp>
      <p:sp>
        <p:nvSpPr>
          <p:cNvPr id="6" name="Footer Placeholder 5"/>
          <p:cNvSpPr>
            <a:spLocks noGrp="1"/>
          </p:cNvSpPr>
          <p:nvPr>
            <p:ph type="ftr" sz="quarter" idx="12"/>
          </p:nvPr>
        </p:nvSpPr>
        <p:spPr/>
        <p:txBody>
          <a:bodyPr/>
          <a:lstStyle/>
          <a:p>
            <a:pPr>
              <a:defRPr/>
            </a:pPr>
            <a:r>
              <a:rPr lang="en-GB" dirty="0" smtClean="0"/>
              <a:t>© Crown copyright 2013 Dstl</a:t>
            </a:r>
            <a:endParaRPr lang="en-GB" dirty="0"/>
          </a:p>
        </p:txBody>
      </p:sp>
      <p:sp>
        <p:nvSpPr>
          <p:cNvPr id="7" name="Slide Number Placeholder 6"/>
          <p:cNvSpPr>
            <a:spLocks noGrp="1"/>
          </p:cNvSpPr>
          <p:nvPr>
            <p:ph type="sldNum" sz="quarter" idx="13"/>
          </p:nvPr>
        </p:nvSpPr>
        <p:spPr/>
        <p:txBody>
          <a:bodyPr/>
          <a:lstStyle/>
          <a:p>
            <a:pPr>
              <a:defRPr/>
            </a:pPr>
            <a:fld id="{BC3E4C4E-EC9A-4EFC-BA19-07204397B57F}" type="slidenum">
              <a:rPr lang="en-GB" smtClean="0"/>
              <a:pPr>
                <a:defRPr/>
              </a:pPr>
              <a:t>10</a:t>
            </a:fld>
            <a:endParaRPr lang="en-GB"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normAutofit/>
              </a:bodyPr>
              <a:lstStyle/>
              <a:p>
                <a:r>
                  <a:rPr lang="en-GB" dirty="0" smtClean="0"/>
                  <a:t>Bayesian inverse modelling</a:t>
                </a:r>
              </a:p>
              <a:p>
                <a:endParaRPr lang="en-GB" dirty="0" smtClean="0"/>
              </a:p>
              <a:p>
                <a:r>
                  <a:rPr lang="en-GB" sz="1100" kern="1200" dirty="0" smtClean="0">
                    <a:solidFill>
                      <a:schemeClr val="tx1"/>
                    </a:solidFill>
                    <a:effectLst/>
                    <a:latin typeface="Arial" pitchFamily="34" charset="0"/>
                    <a:ea typeface="+mn-ea"/>
                    <a:cs typeface="Arial" pitchFamily="34" charset="0"/>
                  </a:rPr>
                  <a:t>In the Bayesian approach, we seek to estimate the posterior distribution of source term parameters, </a:t>
                </a:r>
                <a14:m>
                  <m:oMath xmlns:m="http://schemas.openxmlformats.org/officeDocument/2006/math">
                    <m:r>
                      <a:rPr lang="en-GB" sz="1100" i="1" kern="1200">
                        <a:solidFill>
                          <a:schemeClr val="tx1"/>
                        </a:solidFill>
                        <a:effectLst/>
                        <a:latin typeface="Cambria Math"/>
                        <a:ea typeface="+mn-ea"/>
                        <a:cs typeface="Arial" pitchFamily="34" charset="0"/>
                      </a:rPr>
                      <m:t>𝜃</m:t>
                    </m:r>
                  </m:oMath>
                </a14:m>
                <a:r>
                  <a:rPr lang="en-GB" sz="1100" kern="1200" dirty="0">
                    <a:solidFill>
                      <a:schemeClr val="tx1"/>
                    </a:solidFill>
                    <a:effectLst/>
                    <a:latin typeface="Arial" pitchFamily="34" charset="0"/>
                    <a:ea typeface="+mn-ea"/>
                    <a:cs typeface="Arial" pitchFamily="34" charset="0"/>
                  </a:rPr>
                  <a:t>,  </a:t>
                </a:r>
              </a:p>
              <a:p>
                <a:r>
                  <a:rPr lang="en-GB" sz="1100" kern="1200" dirty="0">
                    <a:solidFill>
                      <a:schemeClr val="tx1"/>
                    </a:solidFill>
                    <a:effectLst/>
                    <a:latin typeface="Arial" pitchFamily="34" charset="0"/>
                    <a:ea typeface="+mn-ea"/>
                    <a:cs typeface="Arial" pitchFamily="34" charset="0"/>
                  </a:rPr>
                  <a:t> </a:t>
                </a:r>
              </a:p>
              <a:p>
                <a:pPr/>
                <a14:m>
                  <m:oMathPara xmlns:m="http://schemas.openxmlformats.org/officeDocument/2006/math">
                    <m:oMathParaPr>
                      <m:jc m:val="centerGroup"/>
                    </m:oMathParaPr>
                    <m:oMath xmlns:m="http://schemas.openxmlformats.org/officeDocument/2006/math">
                      <m:r>
                        <a:rPr lang="en-GB" sz="1100" i="1" kern="1200">
                          <a:solidFill>
                            <a:schemeClr val="tx1"/>
                          </a:solidFill>
                          <a:effectLst/>
                          <a:latin typeface="Cambria Math"/>
                          <a:ea typeface="+mn-ea"/>
                          <a:cs typeface="Arial" pitchFamily="34" charset="0"/>
                        </a:rPr>
                        <m:t>𝑝</m:t>
                      </m:r>
                      <m:d>
                        <m:dPr>
                          <m:ctrlPr>
                            <a:rPr lang="en-GB" sz="1100" i="1" kern="1200">
                              <a:solidFill>
                                <a:schemeClr val="tx1"/>
                              </a:solidFill>
                              <a:effectLst/>
                              <a:latin typeface="Cambria Math"/>
                              <a:ea typeface="+mn-ea"/>
                              <a:cs typeface="Arial" pitchFamily="34" charset="0"/>
                            </a:rPr>
                          </m:ctrlPr>
                        </m:dPr>
                        <m:e>
                          <m:r>
                            <a:rPr lang="en-GB" sz="1100" i="1" kern="1200">
                              <a:solidFill>
                                <a:schemeClr val="tx1"/>
                              </a:solidFill>
                              <a:effectLst/>
                              <a:latin typeface="Cambria Math"/>
                              <a:ea typeface="+mn-ea"/>
                              <a:cs typeface="Arial" pitchFamily="34" charset="0"/>
                            </a:rPr>
                            <m:t>𝜃</m:t>
                          </m:r>
                          <m:r>
                            <a:rPr lang="en-GB" sz="1100" i="1" kern="1200">
                              <a:solidFill>
                                <a:schemeClr val="tx1"/>
                              </a:solidFill>
                              <a:effectLst/>
                              <a:latin typeface="Cambria Math"/>
                              <a:ea typeface="+mn-ea"/>
                              <a:cs typeface="Arial" pitchFamily="34" charset="0"/>
                            </a:rPr>
                            <m:t>|</m:t>
                          </m:r>
                          <m:r>
                            <a:rPr lang="en-GB" sz="1100" i="1" kern="1200">
                              <a:solidFill>
                                <a:schemeClr val="tx1"/>
                              </a:solidFill>
                              <a:effectLst/>
                              <a:latin typeface="Cambria Math"/>
                              <a:ea typeface="+mn-ea"/>
                              <a:cs typeface="Arial" pitchFamily="34" charset="0"/>
                            </a:rPr>
                            <m:t>ℳ</m:t>
                          </m:r>
                          <m:r>
                            <a:rPr lang="en-GB" sz="1100" i="1" kern="1200">
                              <a:solidFill>
                                <a:schemeClr val="tx1"/>
                              </a:solidFill>
                              <a:effectLst/>
                              <a:latin typeface="Cambria Math"/>
                              <a:ea typeface="+mn-ea"/>
                              <a:cs typeface="Arial" pitchFamily="34" charset="0"/>
                            </a:rPr>
                            <m:t>, </m:t>
                          </m:r>
                          <m:r>
                            <a:rPr lang="en-GB" sz="1100" i="1" kern="1200">
                              <a:solidFill>
                                <a:schemeClr val="tx1"/>
                              </a:solidFill>
                              <a:effectLst/>
                              <a:latin typeface="Cambria Math"/>
                              <a:ea typeface="+mn-ea"/>
                              <a:cs typeface="Arial" pitchFamily="34" charset="0"/>
                            </a:rPr>
                            <m:t>𝑜</m:t>
                          </m:r>
                          <m:r>
                            <a:rPr lang="en-GB" sz="1100" i="1" kern="1200">
                              <a:solidFill>
                                <a:schemeClr val="tx1"/>
                              </a:solidFill>
                              <a:effectLst/>
                              <a:latin typeface="Cambria Math"/>
                              <a:ea typeface="+mn-ea"/>
                              <a:cs typeface="Arial" pitchFamily="34" charset="0"/>
                            </a:rPr>
                            <m:t>; </m:t>
                          </m:r>
                          <m:r>
                            <a:rPr lang="en-GB" sz="1100" i="1" kern="1200">
                              <a:solidFill>
                                <a:schemeClr val="tx1"/>
                              </a:solidFill>
                              <a:effectLst/>
                              <a:latin typeface="Cambria Math"/>
                              <a:ea typeface="+mn-ea"/>
                              <a:cs typeface="Arial" pitchFamily="34" charset="0"/>
                            </a:rPr>
                            <m:t>𝒟</m:t>
                          </m:r>
                        </m:e>
                      </m:d>
                      <m:r>
                        <a:rPr lang="en-GB" sz="1100" i="1" kern="1200">
                          <a:solidFill>
                            <a:schemeClr val="tx1"/>
                          </a:solidFill>
                          <a:effectLst/>
                          <a:latin typeface="Cambria Math"/>
                          <a:ea typeface="+mn-ea"/>
                          <a:cs typeface="Arial" pitchFamily="34" charset="0"/>
                        </a:rPr>
                        <m:t>=</m:t>
                      </m:r>
                      <m:f>
                        <m:fPr>
                          <m:ctrlPr>
                            <a:rPr lang="en-GB" sz="1100" i="1" kern="1200">
                              <a:solidFill>
                                <a:schemeClr val="tx1"/>
                              </a:solidFill>
                              <a:effectLst/>
                              <a:latin typeface="Cambria Math"/>
                              <a:ea typeface="+mn-ea"/>
                              <a:cs typeface="Arial" pitchFamily="34" charset="0"/>
                            </a:rPr>
                          </m:ctrlPr>
                        </m:fPr>
                        <m:num>
                          <m:r>
                            <a:rPr lang="en-GB" sz="1100" i="1" kern="1200">
                              <a:solidFill>
                                <a:schemeClr val="tx1"/>
                              </a:solidFill>
                              <a:effectLst/>
                              <a:latin typeface="Cambria Math"/>
                              <a:ea typeface="+mn-ea"/>
                              <a:cs typeface="Arial" pitchFamily="34" charset="0"/>
                            </a:rPr>
                            <m:t>𝑝</m:t>
                          </m:r>
                          <m:d>
                            <m:dPr>
                              <m:ctrlPr>
                                <a:rPr lang="en-GB" sz="1100" i="1" kern="1200">
                                  <a:solidFill>
                                    <a:schemeClr val="tx1"/>
                                  </a:solidFill>
                                  <a:effectLst/>
                                  <a:latin typeface="Cambria Math"/>
                                  <a:ea typeface="+mn-ea"/>
                                  <a:cs typeface="Arial" pitchFamily="34" charset="0"/>
                                </a:rPr>
                              </m:ctrlPr>
                            </m:dPr>
                            <m:e>
                              <m:r>
                                <a:rPr lang="en-GB" sz="1100" i="1" kern="1200">
                                  <a:solidFill>
                                    <a:schemeClr val="tx1"/>
                                  </a:solidFill>
                                  <a:effectLst/>
                                  <a:latin typeface="Cambria Math"/>
                                  <a:ea typeface="+mn-ea"/>
                                  <a:cs typeface="Arial" pitchFamily="34" charset="0"/>
                                </a:rPr>
                                <m:t>𝜃</m:t>
                              </m:r>
                              <m:r>
                                <a:rPr lang="en-GB" sz="1100" i="1" kern="1200">
                                  <a:solidFill>
                                    <a:schemeClr val="tx1"/>
                                  </a:solidFill>
                                  <a:effectLst/>
                                  <a:latin typeface="Cambria Math"/>
                                  <a:ea typeface="+mn-ea"/>
                                  <a:cs typeface="Arial" pitchFamily="34" charset="0"/>
                                </a:rPr>
                                <m:t>|</m:t>
                              </m:r>
                              <m:r>
                                <a:rPr lang="en-GB" sz="1100" i="1" kern="1200">
                                  <a:solidFill>
                                    <a:schemeClr val="tx1"/>
                                  </a:solidFill>
                                  <a:effectLst/>
                                  <a:latin typeface="Cambria Math"/>
                                  <a:ea typeface="+mn-ea"/>
                                  <a:cs typeface="Arial" pitchFamily="34" charset="0"/>
                                </a:rPr>
                                <m:t>ℳ</m:t>
                              </m:r>
                              <m:r>
                                <a:rPr lang="en-GB" sz="1100" i="1" kern="1200">
                                  <a:solidFill>
                                    <a:schemeClr val="tx1"/>
                                  </a:solidFill>
                                  <a:effectLst/>
                                  <a:latin typeface="Cambria Math"/>
                                  <a:ea typeface="+mn-ea"/>
                                  <a:cs typeface="Arial" pitchFamily="34" charset="0"/>
                                </a:rPr>
                                <m:t>,</m:t>
                              </m:r>
                              <m:r>
                                <a:rPr lang="en-GB" sz="1100" i="1" kern="1200">
                                  <a:solidFill>
                                    <a:schemeClr val="tx1"/>
                                  </a:solidFill>
                                  <a:effectLst/>
                                  <a:latin typeface="Cambria Math"/>
                                  <a:ea typeface="+mn-ea"/>
                                  <a:cs typeface="Arial" pitchFamily="34" charset="0"/>
                                </a:rPr>
                                <m:t>𝒟</m:t>
                              </m:r>
                            </m:e>
                          </m:d>
                          <m:r>
                            <a:rPr lang="en-GB" sz="1100" i="1" kern="1200">
                              <a:solidFill>
                                <a:schemeClr val="tx1"/>
                              </a:solidFill>
                              <a:effectLst/>
                              <a:latin typeface="Cambria Math"/>
                              <a:ea typeface="+mn-ea"/>
                              <a:cs typeface="Arial" pitchFamily="34" charset="0"/>
                            </a:rPr>
                            <m:t>𝑝</m:t>
                          </m:r>
                          <m:d>
                            <m:dPr>
                              <m:ctrlPr>
                                <a:rPr lang="en-GB" sz="1100" i="1" kern="1200">
                                  <a:solidFill>
                                    <a:schemeClr val="tx1"/>
                                  </a:solidFill>
                                  <a:effectLst/>
                                  <a:latin typeface="Cambria Math"/>
                                  <a:ea typeface="+mn-ea"/>
                                  <a:cs typeface="Arial" pitchFamily="34" charset="0"/>
                                </a:rPr>
                              </m:ctrlPr>
                            </m:dPr>
                            <m:e>
                              <m:r>
                                <a:rPr lang="en-GB" sz="1100" i="1" kern="1200">
                                  <a:solidFill>
                                    <a:schemeClr val="tx1"/>
                                  </a:solidFill>
                                  <a:effectLst/>
                                  <a:latin typeface="Cambria Math"/>
                                  <a:ea typeface="+mn-ea"/>
                                  <a:cs typeface="Arial" pitchFamily="34" charset="0"/>
                                </a:rPr>
                                <m:t>𝑜</m:t>
                              </m:r>
                              <m:r>
                                <a:rPr lang="en-GB" sz="1100" i="1" kern="1200">
                                  <a:solidFill>
                                    <a:schemeClr val="tx1"/>
                                  </a:solidFill>
                                  <a:effectLst/>
                                  <a:latin typeface="Cambria Math"/>
                                  <a:ea typeface="+mn-ea"/>
                                  <a:cs typeface="Arial" pitchFamily="34" charset="0"/>
                                </a:rPr>
                                <m:t>|</m:t>
                              </m:r>
                              <m:r>
                                <a:rPr lang="en-GB" sz="1100" i="1" kern="1200">
                                  <a:solidFill>
                                    <a:schemeClr val="tx1"/>
                                  </a:solidFill>
                                  <a:effectLst/>
                                  <a:latin typeface="Cambria Math"/>
                                  <a:ea typeface="+mn-ea"/>
                                  <a:cs typeface="Arial" pitchFamily="34" charset="0"/>
                                </a:rPr>
                                <m:t>ℳ</m:t>
                              </m:r>
                              <m:r>
                                <a:rPr lang="en-GB" sz="1100" i="1" kern="1200">
                                  <a:solidFill>
                                    <a:schemeClr val="tx1"/>
                                  </a:solidFill>
                                  <a:effectLst/>
                                  <a:latin typeface="Cambria Math"/>
                                  <a:ea typeface="+mn-ea"/>
                                  <a:cs typeface="Arial" pitchFamily="34" charset="0"/>
                                </a:rPr>
                                <m:t>,</m:t>
                              </m:r>
                              <m:r>
                                <a:rPr lang="en-GB" sz="1100" i="1" kern="1200">
                                  <a:solidFill>
                                    <a:schemeClr val="tx1"/>
                                  </a:solidFill>
                                  <a:effectLst/>
                                  <a:latin typeface="Cambria Math"/>
                                  <a:ea typeface="+mn-ea"/>
                                  <a:cs typeface="Arial" pitchFamily="34" charset="0"/>
                                </a:rPr>
                                <m:t>𝜃</m:t>
                              </m:r>
                              <m:r>
                                <a:rPr lang="en-GB" sz="1100" i="1" kern="1200">
                                  <a:solidFill>
                                    <a:schemeClr val="tx1"/>
                                  </a:solidFill>
                                  <a:effectLst/>
                                  <a:latin typeface="Cambria Math"/>
                                  <a:ea typeface="+mn-ea"/>
                                  <a:cs typeface="Arial" pitchFamily="34" charset="0"/>
                                </a:rPr>
                                <m:t>,</m:t>
                              </m:r>
                              <m:r>
                                <a:rPr lang="en-GB" sz="1100" i="1" kern="1200">
                                  <a:solidFill>
                                    <a:schemeClr val="tx1"/>
                                  </a:solidFill>
                                  <a:effectLst/>
                                  <a:latin typeface="Cambria Math"/>
                                  <a:ea typeface="+mn-ea"/>
                                  <a:cs typeface="Arial" pitchFamily="34" charset="0"/>
                                </a:rPr>
                                <m:t>𝒟</m:t>
                              </m:r>
                            </m:e>
                          </m:d>
                        </m:num>
                        <m:den>
                          <m:r>
                            <a:rPr lang="en-GB" sz="1100" i="1" kern="1200">
                              <a:solidFill>
                                <a:schemeClr val="tx1"/>
                              </a:solidFill>
                              <a:effectLst/>
                              <a:latin typeface="Cambria Math"/>
                              <a:ea typeface="+mn-ea"/>
                              <a:cs typeface="Arial" pitchFamily="34" charset="0"/>
                            </a:rPr>
                            <m:t>𝑝</m:t>
                          </m:r>
                          <m:d>
                            <m:dPr>
                              <m:ctrlPr>
                                <a:rPr lang="en-GB" sz="1100" i="1" kern="1200">
                                  <a:solidFill>
                                    <a:schemeClr val="tx1"/>
                                  </a:solidFill>
                                  <a:effectLst/>
                                  <a:latin typeface="Cambria Math"/>
                                  <a:ea typeface="+mn-ea"/>
                                  <a:cs typeface="Arial" pitchFamily="34" charset="0"/>
                                </a:rPr>
                              </m:ctrlPr>
                            </m:dPr>
                            <m:e>
                              <m:r>
                                <a:rPr lang="en-GB" sz="1100" i="1" kern="1200">
                                  <a:solidFill>
                                    <a:schemeClr val="tx1"/>
                                  </a:solidFill>
                                  <a:effectLst/>
                                  <a:latin typeface="Cambria Math"/>
                                  <a:ea typeface="+mn-ea"/>
                                  <a:cs typeface="Arial" pitchFamily="34" charset="0"/>
                                </a:rPr>
                                <m:t>𝑜</m:t>
                              </m:r>
                              <m:r>
                                <a:rPr lang="en-GB" sz="1100" i="1" kern="1200">
                                  <a:solidFill>
                                    <a:schemeClr val="tx1"/>
                                  </a:solidFill>
                                  <a:effectLst/>
                                  <a:latin typeface="Cambria Math"/>
                                  <a:ea typeface="+mn-ea"/>
                                  <a:cs typeface="Arial" pitchFamily="34" charset="0"/>
                                </a:rPr>
                                <m:t>|</m:t>
                              </m:r>
                              <m:r>
                                <a:rPr lang="en-GB" sz="1100" i="1" kern="1200">
                                  <a:solidFill>
                                    <a:schemeClr val="tx1"/>
                                  </a:solidFill>
                                  <a:effectLst/>
                                  <a:latin typeface="Cambria Math"/>
                                  <a:ea typeface="+mn-ea"/>
                                  <a:cs typeface="Arial" pitchFamily="34" charset="0"/>
                                </a:rPr>
                                <m:t>𝒟</m:t>
                              </m:r>
                              <m:r>
                                <a:rPr lang="en-GB" sz="1100" i="1" kern="1200">
                                  <a:solidFill>
                                    <a:schemeClr val="tx1"/>
                                  </a:solidFill>
                                  <a:effectLst/>
                                  <a:latin typeface="Cambria Math"/>
                                  <a:ea typeface="+mn-ea"/>
                                  <a:cs typeface="Arial" pitchFamily="34" charset="0"/>
                                </a:rPr>
                                <m:t>, </m:t>
                              </m:r>
                              <m:r>
                                <a:rPr lang="en-GB" sz="1100" i="1" kern="1200">
                                  <a:solidFill>
                                    <a:schemeClr val="tx1"/>
                                  </a:solidFill>
                                  <a:effectLst/>
                                  <a:latin typeface="Cambria Math"/>
                                  <a:ea typeface="+mn-ea"/>
                                  <a:cs typeface="Arial" pitchFamily="34" charset="0"/>
                                </a:rPr>
                                <m:t>ℳ</m:t>
                              </m:r>
                            </m:e>
                          </m:d>
                        </m:den>
                      </m:f>
                    </m:oMath>
                  </m:oMathPara>
                </a14:m>
                <a:endParaRPr lang="en-GB" sz="1100" kern="1200" dirty="0">
                  <a:solidFill>
                    <a:schemeClr val="tx1"/>
                  </a:solidFill>
                  <a:effectLst/>
                  <a:latin typeface="Arial" pitchFamily="34" charset="0"/>
                  <a:ea typeface="+mn-ea"/>
                  <a:cs typeface="Arial" pitchFamily="34" charset="0"/>
                </a:endParaRPr>
              </a:p>
              <a:p>
                <a:r>
                  <a:rPr lang="en-GB" sz="1100" kern="1200" dirty="0">
                    <a:solidFill>
                      <a:schemeClr val="tx1"/>
                    </a:solidFill>
                    <a:effectLst/>
                    <a:latin typeface="Arial" pitchFamily="34" charset="0"/>
                    <a:ea typeface="+mn-ea"/>
                    <a:cs typeface="Arial" pitchFamily="34" charset="0"/>
                  </a:rPr>
                  <a:t> </a:t>
                </a:r>
              </a:p>
              <a:p>
                <a:r>
                  <a:rPr lang="en-GB" sz="1100" kern="1200" dirty="0">
                    <a:solidFill>
                      <a:schemeClr val="tx1"/>
                    </a:solidFill>
                    <a:effectLst/>
                    <a:latin typeface="Arial" pitchFamily="34" charset="0"/>
                    <a:ea typeface="+mn-ea"/>
                    <a:cs typeface="Arial" pitchFamily="34" charset="0"/>
                  </a:rPr>
                  <a:t>		</a:t>
                </a:r>
                <a:br>
                  <a:rPr lang="en-GB" sz="1100" kern="1200" dirty="0">
                    <a:solidFill>
                      <a:schemeClr val="tx1"/>
                    </a:solidFill>
                    <a:effectLst/>
                    <a:latin typeface="Arial" pitchFamily="34" charset="0"/>
                    <a:ea typeface="+mn-ea"/>
                    <a:cs typeface="Arial" pitchFamily="34" charset="0"/>
                  </a:rPr>
                </a:br>
                <a:r>
                  <a:rPr lang="en-GB" sz="1100" kern="1200" dirty="0">
                    <a:solidFill>
                      <a:schemeClr val="tx1"/>
                    </a:solidFill>
                    <a:effectLst/>
                    <a:latin typeface="Arial" pitchFamily="34" charset="0"/>
                    <a:ea typeface="+mn-ea"/>
                    <a:cs typeface="Arial" pitchFamily="34" charset="0"/>
                  </a:rPr>
                  <a:t>where </a:t>
                </a:r>
                <a14:m>
                  <m:oMath xmlns:m="http://schemas.openxmlformats.org/officeDocument/2006/math">
                    <m:r>
                      <a:rPr lang="en-GB" sz="1100" i="1" kern="1200">
                        <a:solidFill>
                          <a:schemeClr val="tx1"/>
                        </a:solidFill>
                        <a:effectLst/>
                        <a:latin typeface="Cambria Math"/>
                        <a:ea typeface="+mn-ea"/>
                        <a:cs typeface="Arial" pitchFamily="34" charset="0"/>
                      </a:rPr>
                      <m:t>𝑜</m:t>
                    </m:r>
                  </m:oMath>
                </a14:m>
                <a:r>
                  <a:rPr lang="en-GB" sz="1100" kern="1200" dirty="0">
                    <a:solidFill>
                      <a:schemeClr val="tx1"/>
                    </a:solidFill>
                    <a:effectLst/>
                    <a:latin typeface="Arial" pitchFamily="34" charset="0"/>
                    <a:ea typeface="+mn-ea"/>
                    <a:cs typeface="Arial" pitchFamily="34" charset="0"/>
                  </a:rPr>
                  <a:t> denotes the set of sensor observations (concentration data) from the trial or scenario under study; </a:t>
                </a:r>
                <a14:m>
                  <m:oMath xmlns:m="http://schemas.openxmlformats.org/officeDocument/2006/math">
                    <m:r>
                      <a:rPr lang="en-GB" sz="1100" i="1" kern="1200">
                        <a:solidFill>
                          <a:schemeClr val="tx1"/>
                        </a:solidFill>
                        <a:effectLst/>
                        <a:latin typeface="Cambria Math"/>
                        <a:ea typeface="+mn-ea"/>
                        <a:cs typeface="Arial" pitchFamily="34" charset="0"/>
                      </a:rPr>
                      <m:t>ℳ</m:t>
                    </m:r>
                  </m:oMath>
                </a14:m>
                <a:r>
                  <a:rPr lang="en-GB" sz="1100" kern="1200" dirty="0">
                    <a:solidFill>
                      <a:schemeClr val="tx1"/>
                    </a:solidFill>
                    <a:effectLst/>
                    <a:latin typeface="Arial" pitchFamily="34" charset="0"/>
                    <a:ea typeface="+mn-ea"/>
                    <a:cs typeface="Arial" pitchFamily="34" charset="0"/>
                  </a:rPr>
                  <a:t> is the model considered; and </a:t>
                </a:r>
                <a14:m>
                  <m:oMath xmlns:m="http://schemas.openxmlformats.org/officeDocument/2006/math">
                    <m:r>
                      <a:rPr lang="en-GB" sz="1100" i="1" kern="1200">
                        <a:solidFill>
                          <a:schemeClr val="tx1"/>
                        </a:solidFill>
                        <a:effectLst/>
                        <a:latin typeface="Cambria Math"/>
                        <a:ea typeface="+mn-ea"/>
                        <a:cs typeface="Arial" pitchFamily="34" charset="0"/>
                      </a:rPr>
                      <m:t>𝒟</m:t>
                    </m:r>
                  </m:oMath>
                </a14:m>
                <a:r>
                  <a:rPr lang="en-GB" sz="1100" kern="1200" dirty="0">
                    <a:solidFill>
                      <a:schemeClr val="tx1"/>
                    </a:solidFill>
                    <a:effectLst/>
                    <a:latin typeface="Arial" pitchFamily="34" charset="0"/>
                    <a:ea typeface="+mn-ea"/>
                    <a:cs typeface="Arial" pitchFamily="34" charset="0"/>
                  </a:rPr>
                  <a:t> denotes the historical data (or </a:t>
                </a:r>
                <a:r>
                  <a:rPr lang="en-GB" sz="1100" i="1" kern="1200" dirty="0">
                    <a:solidFill>
                      <a:schemeClr val="tx1"/>
                    </a:solidFill>
                    <a:effectLst/>
                    <a:latin typeface="Arial" pitchFamily="34" charset="0"/>
                    <a:ea typeface="+mn-ea"/>
                    <a:cs typeface="Arial" pitchFamily="34" charset="0"/>
                  </a:rPr>
                  <a:t>calibration</a:t>
                </a:r>
                <a:r>
                  <a:rPr lang="en-GB" sz="1100" kern="1200" dirty="0">
                    <a:solidFill>
                      <a:schemeClr val="tx1"/>
                    </a:solidFill>
                    <a:effectLst/>
                    <a:latin typeface="Arial" pitchFamily="34" charset="0"/>
                    <a:ea typeface="+mn-ea"/>
                    <a:cs typeface="Arial" pitchFamily="34" charset="0"/>
                  </a:rPr>
                  <a:t> data) from previous trials for which observations were recorded for known source term parameters; </a:t>
                </a:r>
                <a14:m>
                  <m:oMath xmlns:m="http://schemas.openxmlformats.org/officeDocument/2006/math">
                    <m:r>
                      <a:rPr lang="en-GB" sz="1100" i="1" kern="1200">
                        <a:solidFill>
                          <a:schemeClr val="tx1"/>
                        </a:solidFill>
                        <a:effectLst/>
                        <a:latin typeface="Cambria Math"/>
                        <a:ea typeface="+mn-ea"/>
                        <a:cs typeface="Arial" pitchFamily="34" charset="0"/>
                      </a:rPr>
                      <m:t>𝑝</m:t>
                    </m:r>
                    <m:d>
                      <m:dPr>
                        <m:ctrlPr>
                          <a:rPr lang="en-GB" sz="1100" i="1" kern="1200">
                            <a:solidFill>
                              <a:schemeClr val="tx1"/>
                            </a:solidFill>
                            <a:effectLst/>
                            <a:latin typeface="Cambria Math"/>
                            <a:ea typeface="+mn-ea"/>
                            <a:cs typeface="Arial" pitchFamily="34" charset="0"/>
                          </a:rPr>
                        </m:ctrlPr>
                      </m:dPr>
                      <m:e>
                        <m:r>
                          <a:rPr lang="en-GB" sz="1100" i="1" kern="1200">
                            <a:solidFill>
                              <a:schemeClr val="tx1"/>
                            </a:solidFill>
                            <a:effectLst/>
                            <a:latin typeface="Cambria Math"/>
                            <a:ea typeface="+mn-ea"/>
                            <a:cs typeface="Arial" pitchFamily="34" charset="0"/>
                          </a:rPr>
                          <m:t>𝜃</m:t>
                        </m:r>
                        <m:r>
                          <a:rPr lang="en-GB" sz="1100" i="1" kern="1200">
                            <a:solidFill>
                              <a:schemeClr val="tx1"/>
                            </a:solidFill>
                            <a:effectLst/>
                            <a:latin typeface="Cambria Math"/>
                            <a:ea typeface="+mn-ea"/>
                            <a:cs typeface="Arial" pitchFamily="34" charset="0"/>
                          </a:rPr>
                          <m:t>|</m:t>
                        </m:r>
                        <m:r>
                          <a:rPr lang="en-GB" sz="1100" i="1" kern="1200">
                            <a:solidFill>
                              <a:schemeClr val="tx1"/>
                            </a:solidFill>
                            <a:effectLst/>
                            <a:latin typeface="Cambria Math"/>
                            <a:ea typeface="+mn-ea"/>
                            <a:cs typeface="Arial" pitchFamily="34" charset="0"/>
                          </a:rPr>
                          <m:t>ℳ</m:t>
                        </m:r>
                        <m:r>
                          <a:rPr lang="en-GB" sz="1100" i="1" kern="1200">
                            <a:solidFill>
                              <a:schemeClr val="tx1"/>
                            </a:solidFill>
                            <a:effectLst/>
                            <a:latin typeface="Cambria Math"/>
                            <a:ea typeface="+mn-ea"/>
                            <a:cs typeface="Arial" pitchFamily="34" charset="0"/>
                          </a:rPr>
                          <m:t>,</m:t>
                        </m:r>
                        <m:r>
                          <a:rPr lang="en-GB" sz="1100" i="1" kern="1200">
                            <a:solidFill>
                              <a:schemeClr val="tx1"/>
                            </a:solidFill>
                            <a:effectLst/>
                            <a:latin typeface="Cambria Math"/>
                            <a:ea typeface="+mn-ea"/>
                            <a:cs typeface="Arial" pitchFamily="34" charset="0"/>
                          </a:rPr>
                          <m:t>𝒟</m:t>
                        </m:r>
                      </m:e>
                    </m:d>
                  </m:oMath>
                </a14:m>
                <a:r>
                  <a:rPr lang="en-GB" sz="1100" kern="1200" dirty="0">
                    <a:solidFill>
                      <a:schemeClr val="tx1"/>
                    </a:solidFill>
                    <a:effectLst/>
                    <a:latin typeface="Arial" pitchFamily="34" charset="0"/>
                    <a:ea typeface="+mn-ea"/>
                    <a:cs typeface="Arial" pitchFamily="34" charset="0"/>
                  </a:rPr>
                  <a:t> (</a:t>
                </a:r>
                <a14:m>
                  <m:oMath xmlns:m="http://schemas.openxmlformats.org/officeDocument/2006/math">
                    <m:r>
                      <a:rPr lang="en-GB" sz="1100" i="1" kern="1200">
                        <a:solidFill>
                          <a:schemeClr val="tx1"/>
                        </a:solidFill>
                        <a:effectLst/>
                        <a:latin typeface="Cambria Math"/>
                        <a:ea typeface="+mn-ea"/>
                        <a:cs typeface="Arial" pitchFamily="34" charset="0"/>
                      </a:rPr>
                      <m:t>=</m:t>
                    </m:r>
                    <m:r>
                      <a:rPr lang="en-GB" sz="1100" i="1" kern="1200">
                        <a:solidFill>
                          <a:schemeClr val="tx1"/>
                        </a:solidFill>
                        <a:effectLst/>
                        <a:latin typeface="Cambria Math"/>
                        <a:ea typeface="+mn-ea"/>
                        <a:cs typeface="Arial" pitchFamily="34" charset="0"/>
                      </a:rPr>
                      <m:t>𝜋</m:t>
                    </m:r>
                    <m:d>
                      <m:dPr>
                        <m:ctrlPr>
                          <a:rPr lang="en-GB" sz="1100" i="1" kern="1200">
                            <a:solidFill>
                              <a:schemeClr val="tx1"/>
                            </a:solidFill>
                            <a:effectLst/>
                            <a:latin typeface="Cambria Math"/>
                            <a:ea typeface="+mn-ea"/>
                            <a:cs typeface="Arial" pitchFamily="34" charset="0"/>
                          </a:rPr>
                        </m:ctrlPr>
                      </m:dPr>
                      <m:e>
                        <m:r>
                          <a:rPr lang="en-GB" sz="1100" i="1" kern="1200">
                            <a:solidFill>
                              <a:schemeClr val="tx1"/>
                            </a:solidFill>
                            <a:effectLst/>
                            <a:latin typeface="Cambria Math"/>
                            <a:ea typeface="+mn-ea"/>
                            <a:cs typeface="Arial" pitchFamily="34" charset="0"/>
                          </a:rPr>
                          <m:t>𝜃</m:t>
                        </m:r>
                      </m:e>
                    </m:d>
                  </m:oMath>
                </a14:m>
                <a:r>
                  <a:rPr lang="en-GB" sz="1100" kern="1200" dirty="0">
                    <a:solidFill>
                      <a:schemeClr val="tx1"/>
                    </a:solidFill>
                    <a:effectLst/>
                    <a:latin typeface="Arial" pitchFamily="34" charset="0"/>
                    <a:ea typeface="+mn-ea"/>
                    <a:cs typeface="Arial" pitchFamily="34" charset="0"/>
                  </a:rPr>
                  <a:t>) is the prior probability distribution of </a:t>
                </a:r>
                <a14:m>
                  <m:oMath xmlns:m="http://schemas.openxmlformats.org/officeDocument/2006/math">
                    <m:r>
                      <a:rPr lang="en-GB" sz="1100" i="1" kern="1200">
                        <a:solidFill>
                          <a:schemeClr val="tx1"/>
                        </a:solidFill>
                        <a:effectLst/>
                        <a:latin typeface="Cambria Math"/>
                        <a:ea typeface="+mn-ea"/>
                        <a:cs typeface="Arial" pitchFamily="34" charset="0"/>
                      </a:rPr>
                      <m:t>𝜃</m:t>
                    </m:r>
                  </m:oMath>
                </a14:m>
                <a:r>
                  <a:rPr lang="en-GB" sz="1100" kern="1200" dirty="0">
                    <a:solidFill>
                      <a:schemeClr val="tx1"/>
                    </a:solidFill>
                    <a:effectLst/>
                    <a:latin typeface="Arial" pitchFamily="34" charset="0"/>
                    <a:ea typeface="+mn-ea"/>
                    <a:cs typeface="Arial" pitchFamily="34" charset="0"/>
                  </a:rPr>
                  <a:t> before the observations were available, but conditioned on the historical data (this is discussed further in the following section); </a:t>
                </a:r>
                <a14:m>
                  <m:oMath xmlns:m="http://schemas.openxmlformats.org/officeDocument/2006/math">
                    <m:r>
                      <a:rPr lang="en-GB" sz="1100" i="1" kern="1200">
                        <a:solidFill>
                          <a:schemeClr val="tx1"/>
                        </a:solidFill>
                        <a:effectLst/>
                        <a:latin typeface="Cambria Math"/>
                        <a:ea typeface="+mn-ea"/>
                        <a:cs typeface="Arial" pitchFamily="34" charset="0"/>
                      </a:rPr>
                      <m:t>𝑝</m:t>
                    </m:r>
                    <m:d>
                      <m:dPr>
                        <m:ctrlPr>
                          <a:rPr lang="en-GB" sz="1100" i="1" kern="1200">
                            <a:solidFill>
                              <a:schemeClr val="tx1"/>
                            </a:solidFill>
                            <a:effectLst/>
                            <a:latin typeface="Cambria Math"/>
                            <a:ea typeface="+mn-ea"/>
                            <a:cs typeface="Arial" pitchFamily="34" charset="0"/>
                          </a:rPr>
                        </m:ctrlPr>
                      </m:dPr>
                      <m:e>
                        <m:r>
                          <a:rPr lang="en-GB" sz="1100" i="1" kern="1200">
                            <a:solidFill>
                              <a:schemeClr val="tx1"/>
                            </a:solidFill>
                            <a:effectLst/>
                            <a:latin typeface="Cambria Math"/>
                            <a:ea typeface="+mn-ea"/>
                            <a:cs typeface="Arial" pitchFamily="34" charset="0"/>
                          </a:rPr>
                          <m:t>𝑜</m:t>
                        </m:r>
                        <m:r>
                          <a:rPr lang="en-GB" sz="1100" i="1" kern="1200">
                            <a:solidFill>
                              <a:schemeClr val="tx1"/>
                            </a:solidFill>
                            <a:effectLst/>
                            <a:latin typeface="Cambria Math"/>
                            <a:ea typeface="+mn-ea"/>
                            <a:cs typeface="Arial" pitchFamily="34" charset="0"/>
                          </a:rPr>
                          <m:t>|</m:t>
                        </m:r>
                        <m:r>
                          <a:rPr lang="en-GB" sz="1100" i="1" kern="1200">
                            <a:solidFill>
                              <a:schemeClr val="tx1"/>
                            </a:solidFill>
                            <a:effectLst/>
                            <a:latin typeface="Cambria Math"/>
                            <a:ea typeface="+mn-ea"/>
                            <a:cs typeface="Arial" pitchFamily="34" charset="0"/>
                          </a:rPr>
                          <m:t>ℳ</m:t>
                        </m:r>
                        <m:r>
                          <a:rPr lang="en-GB" sz="1100" i="1" kern="1200">
                            <a:solidFill>
                              <a:schemeClr val="tx1"/>
                            </a:solidFill>
                            <a:effectLst/>
                            <a:latin typeface="Cambria Math"/>
                            <a:ea typeface="+mn-ea"/>
                            <a:cs typeface="Arial" pitchFamily="34" charset="0"/>
                          </a:rPr>
                          <m:t>,</m:t>
                        </m:r>
                        <m:r>
                          <a:rPr lang="en-GB" sz="1100" i="1" kern="1200">
                            <a:solidFill>
                              <a:schemeClr val="tx1"/>
                            </a:solidFill>
                            <a:effectLst/>
                            <a:latin typeface="Cambria Math"/>
                            <a:ea typeface="+mn-ea"/>
                            <a:cs typeface="Arial" pitchFamily="34" charset="0"/>
                          </a:rPr>
                          <m:t>𝜃</m:t>
                        </m:r>
                        <m:r>
                          <a:rPr lang="en-GB" sz="1100" i="1" kern="1200">
                            <a:solidFill>
                              <a:schemeClr val="tx1"/>
                            </a:solidFill>
                            <a:effectLst/>
                            <a:latin typeface="Cambria Math"/>
                            <a:ea typeface="+mn-ea"/>
                            <a:cs typeface="Arial" pitchFamily="34" charset="0"/>
                          </a:rPr>
                          <m:t>,</m:t>
                        </m:r>
                        <m:r>
                          <a:rPr lang="en-GB" sz="1100" i="1" kern="1200">
                            <a:solidFill>
                              <a:schemeClr val="tx1"/>
                            </a:solidFill>
                            <a:effectLst/>
                            <a:latin typeface="Cambria Math"/>
                            <a:ea typeface="+mn-ea"/>
                            <a:cs typeface="Arial" pitchFamily="34" charset="0"/>
                          </a:rPr>
                          <m:t>𝒟</m:t>
                        </m:r>
                      </m:e>
                    </m:d>
                  </m:oMath>
                </a14:m>
                <a:r>
                  <a:rPr lang="en-GB" sz="1100" kern="1200" dirty="0">
                    <a:solidFill>
                      <a:schemeClr val="tx1"/>
                    </a:solidFill>
                    <a:effectLst/>
                    <a:latin typeface="Arial" pitchFamily="34" charset="0"/>
                    <a:ea typeface="+mn-ea"/>
                    <a:cs typeface="Arial" pitchFamily="34" charset="0"/>
                  </a:rPr>
                  <a:t> (</a:t>
                </a:r>
                <a14:m>
                  <m:oMath xmlns:m="http://schemas.openxmlformats.org/officeDocument/2006/math">
                    <m:r>
                      <a:rPr lang="en-GB" sz="1100" i="1" kern="1200">
                        <a:solidFill>
                          <a:schemeClr val="tx1"/>
                        </a:solidFill>
                        <a:effectLst/>
                        <a:latin typeface="Cambria Math"/>
                        <a:ea typeface="+mn-ea"/>
                        <a:cs typeface="Arial" pitchFamily="34" charset="0"/>
                      </a:rPr>
                      <m:t>=</m:t>
                    </m:r>
                    <m:r>
                      <a:rPr lang="en-GB" sz="1100" i="1" kern="1200">
                        <a:solidFill>
                          <a:schemeClr val="tx1"/>
                        </a:solidFill>
                        <a:effectLst/>
                        <a:latin typeface="Cambria Math"/>
                        <a:ea typeface="+mn-ea"/>
                        <a:cs typeface="Arial" pitchFamily="34" charset="0"/>
                      </a:rPr>
                      <m:t>𝐿</m:t>
                    </m:r>
                    <m:d>
                      <m:dPr>
                        <m:ctrlPr>
                          <a:rPr lang="en-GB" sz="1100" i="1" kern="1200">
                            <a:solidFill>
                              <a:schemeClr val="tx1"/>
                            </a:solidFill>
                            <a:effectLst/>
                            <a:latin typeface="Cambria Math"/>
                            <a:ea typeface="+mn-ea"/>
                            <a:cs typeface="Arial" pitchFamily="34" charset="0"/>
                          </a:rPr>
                        </m:ctrlPr>
                      </m:dPr>
                      <m:e>
                        <m:r>
                          <a:rPr lang="en-GB" sz="1100" i="1" kern="1200">
                            <a:solidFill>
                              <a:schemeClr val="tx1"/>
                            </a:solidFill>
                            <a:effectLst/>
                            <a:latin typeface="Cambria Math"/>
                            <a:ea typeface="+mn-ea"/>
                            <a:cs typeface="Arial" pitchFamily="34" charset="0"/>
                          </a:rPr>
                          <m:t>𝜃</m:t>
                        </m:r>
                      </m:e>
                    </m:d>
                  </m:oMath>
                </a14:m>
                <a:r>
                  <a:rPr lang="en-GB" sz="1100" kern="1200" dirty="0">
                    <a:solidFill>
                      <a:schemeClr val="tx1"/>
                    </a:solidFill>
                    <a:effectLst/>
                    <a:latin typeface="Arial" pitchFamily="34" charset="0"/>
                    <a:ea typeface="+mn-ea"/>
                    <a:cs typeface="Arial" pitchFamily="34" charset="0"/>
                  </a:rPr>
                  <a:t>) is the likelihood function; </a:t>
                </a:r>
                <a14:m>
                  <m:oMath xmlns:m="http://schemas.openxmlformats.org/officeDocument/2006/math">
                    <m:r>
                      <a:rPr lang="en-GB" sz="1100" i="1" kern="1200">
                        <a:solidFill>
                          <a:schemeClr val="tx1"/>
                        </a:solidFill>
                        <a:effectLst/>
                        <a:latin typeface="Cambria Math"/>
                        <a:ea typeface="+mn-ea"/>
                        <a:cs typeface="Arial" pitchFamily="34" charset="0"/>
                      </a:rPr>
                      <m:t>𝑝</m:t>
                    </m:r>
                    <m:d>
                      <m:dPr>
                        <m:ctrlPr>
                          <a:rPr lang="en-GB" sz="1100" i="1" kern="1200">
                            <a:solidFill>
                              <a:schemeClr val="tx1"/>
                            </a:solidFill>
                            <a:effectLst/>
                            <a:latin typeface="Cambria Math"/>
                            <a:ea typeface="+mn-ea"/>
                            <a:cs typeface="Arial" pitchFamily="34" charset="0"/>
                          </a:rPr>
                        </m:ctrlPr>
                      </m:dPr>
                      <m:e>
                        <m:r>
                          <a:rPr lang="en-GB" sz="1100" i="1" kern="1200">
                            <a:solidFill>
                              <a:schemeClr val="tx1"/>
                            </a:solidFill>
                            <a:effectLst/>
                            <a:latin typeface="Cambria Math"/>
                            <a:ea typeface="+mn-ea"/>
                            <a:cs typeface="Arial" pitchFamily="34" charset="0"/>
                          </a:rPr>
                          <m:t>𝑜</m:t>
                        </m:r>
                        <m:r>
                          <a:rPr lang="en-GB" sz="1100" i="1" kern="1200">
                            <a:solidFill>
                              <a:schemeClr val="tx1"/>
                            </a:solidFill>
                            <a:effectLst/>
                            <a:latin typeface="Cambria Math"/>
                            <a:ea typeface="+mn-ea"/>
                            <a:cs typeface="Arial" pitchFamily="34" charset="0"/>
                          </a:rPr>
                          <m:t>|</m:t>
                        </m:r>
                        <m:r>
                          <a:rPr lang="en-GB" sz="1100" i="1" kern="1200">
                            <a:solidFill>
                              <a:schemeClr val="tx1"/>
                            </a:solidFill>
                            <a:effectLst/>
                            <a:latin typeface="Cambria Math"/>
                            <a:ea typeface="+mn-ea"/>
                            <a:cs typeface="Arial" pitchFamily="34" charset="0"/>
                          </a:rPr>
                          <m:t>𝒟</m:t>
                        </m:r>
                        <m:r>
                          <a:rPr lang="en-GB" sz="1100" i="1" kern="1200">
                            <a:solidFill>
                              <a:schemeClr val="tx1"/>
                            </a:solidFill>
                            <a:effectLst/>
                            <a:latin typeface="Cambria Math"/>
                            <a:ea typeface="+mn-ea"/>
                            <a:cs typeface="Arial" pitchFamily="34" charset="0"/>
                          </a:rPr>
                          <m:t>, </m:t>
                        </m:r>
                        <m:r>
                          <a:rPr lang="en-GB" sz="1100" i="1" kern="1200">
                            <a:solidFill>
                              <a:schemeClr val="tx1"/>
                            </a:solidFill>
                            <a:effectLst/>
                            <a:latin typeface="Cambria Math"/>
                            <a:ea typeface="+mn-ea"/>
                            <a:cs typeface="Arial" pitchFamily="34" charset="0"/>
                          </a:rPr>
                          <m:t>ℳ</m:t>
                        </m:r>
                      </m:e>
                    </m:d>
                  </m:oMath>
                </a14:m>
                <a:r>
                  <a:rPr lang="en-GB" sz="1100" kern="1200" dirty="0">
                    <a:solidFill>
                      <a:schemeClr val="tx1"/>
                    </a:solidFill>
                    <a:effectLst/>
                    <a:latin typeface="Arial" pitchFamily="34" charset="0"/>
                    <a:ea typeface="+mn-ea"/>
                    <a:cs typeface="Arial" pitchFamily="34" charset="0"/>
                  </a:rPr>
                  <a:t> (</a:t>
                </a:r>
                <a14:m>
                  <m:oMath xmlns:m="http://schemas.openxmlformats.org/officeDocument/2006/math">
                    <m:r>
                      <a:rPr lang="en-GB" sz="1100" i="1" kern="1200">
                        <a:solidFill>
                          <a:schemeClr val="tx1"/>
                        </a:solidFill>
                        <a:effectLst/>
                        <a:latin typeface="Cambria Math"/>
                        <a:ea typeface="+mn-ea"/>
                        <a:cs typeface="Arial" pitchFamily="34" charset="0"/>
                      </a:rPr>
                      <m:t>=</m:t>
                    </m:r>
                    <m:nary>
                      <m:naryPr>
                        <m:limLoc m:val="undOvr"/>
                        <m:subHide m:val="on"/>
                        <m:supHide m:val="on"/>
                        <m:ctrlPr>
                          <a:rPr lang="en-GB" sz="1100" i="1" kern="1200">
                            <a:solidFill>
                              <a:schemeClr val="tx1"/>
                            </a:solidFill>
                            <a:effectLst/>
                            <a:latin typeface="Cambria Math"/>
                            <a:ea typeface="+mn-ea"/>
                            <a:cs typeface="Arial" pitchFamily="34" charset="0"/>
                          </a:rPr>
                        </m:ctrlPr>
                      </m:naryPr>
                      <m:sub/>
                      <m:sup/>
                      <m:e>
                        <m:r>
                          <a:rPr lang="en-GB" sz="1100" i="1" kern="1200">
                            <a:solidFill>
                              <a:schemeClr val="tx1"/>
                            </a:solidFill>
                            <a:effectLst/>
                            <a:latin typeface="Cambria Math"/>
                            <a:ea typeface="+mn-ea"/>
                            <a:cs typeface="Arial" pitchFamily="34" charset="0"/>
                          </a:rPr>
                          <m:t>𝐿</m:t>
                        </m:r>
                        <m:d>
                          <m:dPr>
                            <m:ctrlPr>
                              <a:rPr lang="en-GB" sz="1100" i="1" kern="1200">
                                <a:solidFill>
                                  <a:schemeClr val="tx1"/>
                                </a:solidFill>
                                <a:effectLst/>
                                <a:latin typeface="Cambria Math"/>
                                <a:ea typeface="+mn-ea"/>
                                <a:cs typeface="Arial" pitchFamily="34" charset="0"/>
                              </a:rPr>
                            </m:ctrlPr>
                          </m:dPr>
                          <m:e>
                            <m:r>
                              <a:rPr lang="en-GB" sz="1100" i="1" kern="1200">
                                <a:solidFill>
                                  <a:schemeClr val="tx1"/>
                                </a:solidFill>
                                <a:effectLst/>
                                <a:latin typeface="Cambria Math"/>
                                <a:ea typeface="+mn-ea"/>
                                <a:cs typeface="Arial" pitchFamily="34" charset="0"/>
                              </a:rPr>
                              <m:t>𝜃</m:t>
                            </m:r>
                          </m:e>
                        </m:d>
                        <m:r>
                          <a:rPr lang="en-GB" sz="1100" i="1" kern="1200">
                            <a:solidFill>
                              <a:schemeClr val="tx1"/>
                            </a:solidFill>
                            <a:effectLst/>
                            <a:latin typeface="Cambria Math"/>
                            <a:ea typeface="+mn-ea"/>
                            <a:cs typeface="Arial" pitchFamily="34" charset="0"/>
                          </a:rPr>
                          <m:t>𝜋</m:t>
                        </m:r>
                        <m:d>
                          <m:dPr>
                            <m:ctrlPr>
                              <a:rPr lang="en-GB" sz="1100" i="1" kern="1200">
                                <a:solidFill>
                                  <a:schemeClr val="tx1"/>
                                </a:solidFill>
                                <a:effectLst/>
                                <a:latin typeface="Cambria Math"/>
                                <a:ea typeface="+mn-ea"/>
                                <a:cs typeface="Arial" pitchFamily="34" charset="0"/>
                              </a:rPr>
                            </m:ctrlPr>
                          </m:dPr>
                          <m:e>
                            <m:r>
                              <a:rPr lang="en-GB" sz="1100" i="1" kern="1200">
                                <a:solidFill>
                                  <a:schemeClr val="tx1"/>
                                </a:solidFill>
                                <a:effectLst/>
                                <a:latin typeface="Cambria Math"/>
                                <a:ea typeface="+mn-ea"/>
                                <a:cs typeface="Arial" pitchFamily="34" charset="0"/>
                              </a:rPr>
                              <m:t>𝜃</m:t>
                            </m:r>
                          </m:e>
                        </m:d>
                        <m:r>
                          <a:rPr lang="en-GB" sz="1100" i="1" kern="1200">
                            <a:solidFill>
                              <a:schemeClr val="tx1"/>
                            </a:solidFill>
                            <a:effectLst/>
                            <a:latin typeface="Cambria Math"/>
                            <a:ea typeface="+mn-ea"/>
                            <a:cs typeface="Arial" pitchFamily="34" charset="0"/>
                          </a:rPr>
                          <m:t>𝑑</m:t>
                        </m:r>
                        <m:r>
                          <a:rPr lang="en-GB" sz="1100" i="1" kern="1200">
                            <a:solidFill>
                              <a:schemeClr val="tx1"/>
                            </a:solidFill>
                            <a:effectLst/>
                            <a:latin typeface="Cambria Math"/>
                            <a:ea typeface="+mn-ea"/>
                            <a:cs typeface="Arial" pitchFamily="34" charset="0"/>
                          </a:rPr>
                          <m:t>𝜃</m:t>
                        </m:r>
                      </m:e>
                    </m:nary>
                  </m:oMath>
                </a14:m>
                <a:r>
                  <a:rPr lang="en-GB" sz="1100" kern="1200" dirty="0">
                    <a:solidFill>
                      <a:schemeClr val="tx1"/>
                    </a:solidFill>
                    <a:effectLst/>
                    <a:latin typeface="Arial" pitchFamily="34" charset="0"/>
                    <a:ea typeface="+mn-ea"/>
                    <a:cs typeface="Arial" pitchFamily="34" charset="0"/>
                  </a:rPr>
                  <a:t>,) is the evidence ensuring normalisation of the posterior and used in the calculation of Bayes factors (</a:t>
                </a:r>
                <a:r>
                  <a:rPr lang="en-GB" sz="1100" kern="1200" dirty="0" err="1">
                    <a:solidFill>
                      <a:schemeClr val="tx1"/>
                    </a:solidFill>
                    <a:effectLst/>
                    <a:latin typeface="Arial" pitchFamily="34" charset="0"/>
                    <a:ea typeface="+mn-ea"/>
                    <a:cs typeface="Arial" pitchFamily="34" charset="0"/>
                  </a:rPr>
                  <a:t>DiCiccio</a:t>
                </a:r>
                <a:r>
                  <a:rPr lang="en-GB" sz="1100" kern="1200" dirty="0">
                    <a:solidFill>
                      <a:schemeClr val="tx1"/>
                    </a:solidFill>
                    <a:effectLst/>
                    <a:latin typeface="Arial" pitchFamily="34" charset="0"/>
                    <a:ea typeface="+mn-ea"/>
                    <a:cs typeface="Arial" pitchFamily="34" charset="0"/>
                  </a:rPr>
                  <a:t>, T.J. </a:t>
                </a:r>
                <a:r>
                  <a:rPr lang="en-GB" sz="1100" i="1" kern="1200" dirty="0">
                    <a:solidFill>
                      <a:schemeClr val="tx1"/>
                    </a:solidFill>
                    <a:effectLst/>
                    <a:latin typeface="Arial" pitchFamily="34" charset="0"/>
                    <a:ea typeface="+mn-ea"/>
                    <a:cs typeface="Arial" pitchFamily="34" charset="0"/>
                  </a:rPr>
                  <a:t>et al</a:t>
                </a:r>
                <a:r>
                  <a:rPr lang="en-GB" sz="1100" kern="1200" dirty="0">
                    <a:solidFill>
                      <a:schemeClr val="tx1"/>
                    </a:solidFill>
                    <a:effectLst/>
                    <a:latin typeface="Arial" pitchFamily="34" charset="0"/>
                    <a:ea typeface="+mn-ea"/>
                    <a:cs typeface="Arial" pitchFamily="34" charset="0"/>
                  </a:rPr>
                  <a:t>., 1997). </a:t>
                </a:r>
                <a:endParaRPr lang="en-GB" sz="1100" kern="1200" dirty="0" smtClean="0">
                  <a:solidFill>
                    <a:schemeClr val="tx1"/>
                  </a:solidFill>
                  <a:effectLst/>
                  <a:latin typeface="Arial" pitchFamily="34" charset="0"/>
                  <a:ea typeface="+mn-ea"/>
                  <a:cs typeface="Arial" pitchFamily="34" charset="0"/>
                </a:endParaRPr>
              </a:p>
              <a:p>
                <a:endParaRPr lang="en-GB" sz="1100" kern="1200" dirty="0" smtClean="0">
                  <a:solidFill>
                    <a:schemeClr val="tx1"/>
                  </a:solidFill>
                  <a:effectLst/>
                  <a:latin typeface="Arial" pitchFamily="34" charset="0"/>
                  <a:ea typeface="+mn-ea"/>
                  <a:cs typeface="Arial" pitchFamily="34" charset="0"/>
                </a:endParaRPr>
              </a:p>
              <a:p>
                <a:r>
                  <a:rPr lang="en-GB" sz="1100" kern="1200" dirty="0" smtClean="0">
                    <a:solidFill>
                      <a:schemeClr val="tx1"/>
                    </a:solidFill>
                    <a:effectLst/>
                    <a:latin typeface="Arial" pitchFamily="34" charset="0"/>
                    <a:ea typeface="+mn-ea"/>
                    <a:cs typeface="Arial" pitchFamily="34" charset="0"/>
                  </a:rPr>
                  <a:t>Bayesian approach handles parameter uncertainty; but other sources of uncertainty . . . </a:t>
                </a:r>
                <a:endParaRPr lang="en-GB" dirty="0"/>
              </a:p>
            </p:txBody>
          </p:sp>
        </mc:Choice>
        <mc:Fallback xmlns="">
          <p:sp>
            <p:nvSpPr>
              <p:cNvPr id="3" name="Notes Placeholder 2"/>
              <p:cNvSpPr>
                <a:spLocks noGrp="1"/>
              </p:cNvSpPr>
              <p:nvPr>
                <p:ph type="body" idx="1"/>
              </p:nvPr>
            </p:nvSpPr>
            <p:spPr/>
            <p:txBody>
              <a:bodyPr>
                <a:normAutofit/>
              </a:bodyPr>
              <a:lstStyle/>
              <a:p>
                <a:r>
                  <a:rPr lang="en-GB" dirty="0" smtClean="0"/>
                  <a:t>Bayesian inverse modelling</a:t>
                </a:r>
              </a:p>
              <a:p>
                <a:endParaRPr lang="en-GB" dirty="0" smtClean="0"/>
              </a:p>
              <a:p>
                <a:r>
                  <a:rPr lang="en-GB" sz="1100" kern="1200" dirty="0" smtClean="0">
                    <a:solidFill>
                      <a:schemeClr val="tx1"/>
                    </a:solidFill>
                    <a:effectLst/>
                    <a:latin typeface="Arial" pitchFamily="34" charset="0"/>
                    <a:ea typeface="+mn-ea"/>
                    <a:cs typeface="Arial" pitchFamily="34" charset="0"/>
                  </a:rPr>
                  <a:t>In the Bayesian approach, we seek to estimate the posterior distribution of source term parameters </a:t>
                </a:r>
              </a:p>
              <a:p>
                <a:r>
                  <a:rPr lang="en-GB" sz="1100" i="0" kern="1200">
                    <a:solidFill>
                      <a:schemeClr val="tx1"/>
                    </a:solidFill>
                    <a:effectLst/>
                    <a:latin typeface="Arial" pitchFamily="34" charset="0"/>
                    <a:ea typeface="+mn-ea"/>
                    <a:cs typeface="Arial" pitchFamily="34" charset="0"/>
                  </a:rPr>
                  <a:t>𝑝(𝜃|ℳ, 𝑜; 𝒟)=𝑝(𝜃|ℳ,𝒟)𝑝(𝑜|ℳ,𝜃,𝒟)/𝑝(𝑜|𝒟, ℳ) </a:t>
                </a:r>
                <a:endParaRPr lang="en-GB" sz="1100" kern="1200" dirty="0">
                  <a:solidFill>
                    <a:schemeClr val="tx1"/>
                  </a:solidFill>
                  <a:effectLst/>
                  <a:latin typeface="Arial" pitchFamily="34" charset="0"/>
                  <a:ea typeface="+mn-ea"/>
                  <a:cs typeface="Arial" pitchFamily="34" charset="0"/>
                </a:endParaRPr>
              </a:p>
              <a:p>
                <a:r>
                  <a:rPr lang="en-GB" sz="1100" kern="1200" dirty="0">
                    <a:solidFill>
                      <a:schemeClr val="tx1"/>
                    </a:solidFill>
                    <a:effectLst/>
                    <a:latin typeface="Arial" pitchFamily="34" charset="0"/>
                    <a:ea typeface="+mn-ea"/>
                    <a:cs typeface="Arial" pitchFamily="34" charset="0"/>
                  </a:rPr>
                  <a:t>where </a:t>
                </a:r>
                <a:r>
                  <a:rPr lang="en-GB" sz="1100" i="0" kern="1200">
                    <a:solidFill>
                      <a:schemeClr val="tx1"/>
                    </a:solidFill>
                    <a:effectLst/>
                    <a:latin typeface="Arial" pitchFamily="34" charset="0"/>
                    <a:ea typeface="+mn-ea"/>
                    <a:cs typeface="Arial" pitchFamily="34" charset="0"/>
                  </a:rPr>
                  <a:t>𝑜</a:t>
                </a:r>
                <a:r>
                  <a:rPr lang="en-GB" sz="1100" kern="1200" dirty="0">
                    <a:solidFill>
                      <a:schemeClr val="tx1"/>
                    </a:solidFill>
                    <a:effectLst/>
                    <a:latin typeface="Arial" pitchFamily="34" charset="0"/>
                    <a:ea typeface="+mn-ea"/>
                    <a:cs typeface="Arial" pitchFamily="34" charset="0"/>
                  </a:rPr>
                  <a:t> denotes the set of sensor observations (concentration data) from the trial or scenario under study; </a:t>
                </a:r>
                <a:r>
                  <a:rPr lang="en-GB" sz="1100" i="0" kern="1200">
                    <a:solidFill>
                      <a:schemeClr val="tx1"/>
                    </a:solidFill>
                    <a:effectLst/>
                    <a:latin typeface="Arial" pitchFamily="34" charset="0"/>
                    <a:ea typeface="+mn-ea"/>
                    <a:cs typeface="Arial" pitchFamily="34" charset="0"/>
                  </a:rPr>
                  <a:t>ℳ</a:t>
                </a:r>
                <a:r>
                  <a:rPr lang="en-GB" sz="1100" kern="1200" dirty="0">
                    <a:solidFill>
                      <a:schemeClr val="tx1"/>
                    </a:solidFill>
                    <a:effectLst/>
                    <a:latin typeface="Arial" pitchFamily="34" charset="0"/>
                    <a:ea typeface="+mn-ea"/>
                    <a:cs typeface="Arial" pitchFamily="34" charset="0"/>
                  </a:rPr>
                  <a:t> is the model considered; and </a:t>
                </a:r>
                <a:r>
                  <a:rPr lang="en-GB" sz="1100" i="0" kern="1200">
                    <a:solidFill>
                      <a:schemeClr val="tx1"/>
                    </a:solidFill>
                    <a:effectLst/>
                    <a:latin typeface="Arial" pitchFamily="34" charset="0"/>
                    <a:ea typeface="+mn-ea"/>
                    <a:cs typeface="Arial" pitchFamily="34" charset="0"/>
                  </a:rPr>
                  <a:t>𝒟</a:t>
                </a:r>
                <a:r>
                  <a:rPr lang="en-GB" sz="1100" kern="1200" dirty="0">
                    <a:solidFill>
                      <a:schemeClr val="tx1"/>
                    </a:solidFill>
                    <a:effectLst/>
                    <a:latin typeface="Arial" pitchFamily="34" charset="0"/>
                    <a:ea typeface="+mn-ea"/>
                    <a:cs typeface="Arial" pitchFamily="34" charset="0"/>
                  </a:rPr>
                  <a:t> denotes the historical data (or </a:t>
                </a:r>
                <a:r>
                  <a:rPr lang="en-GB" sz="1100" i="1" kern="1200" dirty="0">
                    <a:solidFill>
                      <a:schemeClr val="tx1"/>
                    </a:solidFill>
                    <a:effectLst/>
                    <a:latin typeface="Arial" pitchFamily="34" charset="0"/>
                    <a:ea typeface="+mn-ea"/>
                    <a:cs typeface="Arial" pitchFamily="34" charset="0"/>
                  </a:rPr>
                  <a:t>calibration</a:t>
                </a:r>
                <a:r>
                  <a:rPr lang="en-GB" sz="1100" kern="1200" dirty="0">
                    <a:solidFill>
                      <a:schemeClr val="tx1"/>
                    </a:solidFill>
                    <a:effectLst/>
                    <a:latin typeface="Arial" pitchFamily="34" charset="0"/>
                    <a:ea typeface="+mn-ea"/>
                    <a:cs typeface="Arial" pitchFamily="34" charset="0"/>
                  </a:rPr>
                  <a:t> data) from previous trials for which observations were recorded for known source term parameters; </a:t>
                </a:r>
                <a:r>
                  <a:rPr lang="en-GB" sz="1100" i="0" kern="1200">
                    <a:solidFill>
                      <a:schemeClr val="tx1"/>
                    </a:solidFill>
                    <a:effectLst/>
                    <a:latin typeface="Arial" pitchFamily="34" charset="0"/>
                    <a:ea typeface="+mn-ea"/>
                    <a:cs typeface="Arial" pitchFamily="34" charset="0"/>
                  </a:rPr>
                  <a:t>𝑝(𝜃|ℳ,𝒟)</a:t>
                </a:r>
                <a:r>
                  <a:rPr lang="en-GB" sz="1100" kern="1200" dirty="0">
                    <a:solidFill>
                      <a:schemeClr val="tx1"/>
                    </a:solidFill>
                    <a:effectLst/>
                    <a:latin typeface="Arial" pitchFamily="34" charset="0"/>
                    <a:ea typeface="+mn-ea"/>
                    <a:cs typeface="Arial" pitchFamily="34" charset="0"/>
                  </a:rPr>
                  <a:t> (</a:t>
                </a:r>
                <a:r>
                  <a:rPr lang="en-GB" sz="1100" i="0" kern="1200">
                    <a:solidFill>
                      <a:schemeClr val="tx1"/>
                    </a:solidFill>
                    <a:effectLst/>
                    <a:latin typeface="Arial" pitchFamily="34" charset="0"/>
                    <a:ea typeface="+mn-ea"/>
                    <a:cs typeface="Arial" pitchFamily="34" charset="0"/>
                  </a:rPr>
                  <a:t>=𝜋(𝜃)</a:t>
                </a:r>
                <a:r>
                  <a:rPr lang="en-GB" sz="1100" kern="1200" dirty="0">
                    <a:solidFill>
                      <a:schemeClr val="tx1"/>
                    </a:solidFill>
                    <a:effectLst/>
                    <a:latin typeface="Arial" pitchFamily="34" charset="0"/>
                    <a:ea typeface="+mn-ea"/>
                    <a:cs typeface="Arial" pitchFamily="34" charset="0"/>
                  </a:rPr>
                  <a:t>) is the prior probability distribution of </a:t>
                </a:r>
                <a:r>
                  <a:rPr lang="en-GB" sz="1100" i="0" kern="1200">
                    <a:solidFill>
                      <a:schemeClr val="tx1"/>
                    </a:solidFill>
                    <a:effectLst/>
                    <a:latin typeface="Arial" pitchFamily="34" charset="0"/>
                    <a:ea typeface="+mn-ea"/>
                    <a:cs typeface="Arial" pitchFamily="34" charset="0"/>
                  </a:rPr>
                  <a:t>𝜃</a:t>
                </a:r>
                <a:r>
                  <a:rPr lang="en-GB" sz="1100" kern="1200" dirty="0">
                    <a:solidFill>
                      <a:schemeClr val="tx1"/>
                    </a:solidFill>
                    <a:effectLst/>
                    <a:latin typeface="Arial" pitchFamily="34" charset="0"/>
                    <a:ea typeface="+mn-ea"/>
                    <a:cs typeface="Arial" pitchFamily="34" charset="0"/>
                  </a:rPr>
                  <a:t> before the observations were available, but conditioned on the historical </a:t>
                </a:r>
                <a:r>
                  <a:rPr lang="en-GB" sz="1100" kern="1200" dirty="0" smtClean="0">
                    <a:solidFill>
                      <a:schemeClr val="tx1"/>
                    </a:solidFill>
                    <a:effectLst/>
                    <a:latin typeface="Arial" pitchFamily="34" charset="0"/>
                    <a:ea typeface="+mn-ea"/>
                    <a:cs typeface="Arial" pitchFamily="34" charset="0"/>
                  </a:rPr>
                  <a:t>data; </a:t>
                </a:r>
                <a:r>
                  <a:rPr lang="en-GB" sz="1100" i="0" kern="1200">
                    <a:solidFill>
                      <a:schemeClr val="tx1"/>
                    </a:solidFill>
                    <a:effectLst/>
                    <a:latin typeface="Arial" pitchFamily="34" charset="0"/>
                    <a:ea typeface="+mn-ea"/>
                    <a:cs typeface="Arial" pitchFamily="34" charset="0"/>
                  </a:rPr>
                  <a:t>𝑝(𝑜|ℳ,𝜃,𝒟)</a:t>
                </a:r>
                <a:r>
                  <a:rPr lang="en-GB" sz="1100" kern="1200" dirty="0">
                    <a:solidFill>
                      <a:schemeClr val="tx1"/>
                    </a:solidFill>
                    <a:effectLst/>
                    <a:latin typeface="Arial" pitchFamily="34" charset="0"/>
                    <a:ea typeface="+mn-ea"/>
                    <a:cs typeface="Arial" pitchFamily="34" charset="0"/>
                  </a:rPr>
                  <a:t> (</a:t>
                </a:r>
                <a:r>
                  <a:rPr lang="en-GB" sz="1100" i="0" kern="1200">
                    <a:solidFill>
                      <a:schemeClr val="tx1"/>
                    </a:solidFill>
                    <a:effectLst/>
                    <a:latin typeface="Arial" pitchFamily="34" charset="0"/>
                    <a:ea typeface="+mn-ea"/>
                    <a:cs typeface="Arial" pitchFamily="34" charset="0"/>
                  </a:rPr>
                  <a:t>=𝐿(𝜃)</a:t>
                </a:r>
                <a:r>
                  <a:rPr lang="en-GB" sz="1100" kern="1200" dirty="0">
                    <a:solidFill>
                      <a:schemeClr val="tx1"/>
                    </a:solidFill>
                    <a:effectLst/>
                    <a:latin typeface="Arial" pitchFamily="34" charset="0"/>
                    <a:ea typeface="+mn-ea"/>
                    <a:cs typeface="Arial" pitchFamily="34" charset="0"/>
                  </a:rPr>
                  <a:t>) is the likelihood function; </a:t>
                </a:r>
                <a:r>
                  <a:rPr lang="en-GB" sz="1100" i="0" kern="1200">
                    <a:solidFill>
                      <a:schemeClr val="tx1"/>
                    </a:solidFill>
                    <a:effectLst/>
                    <a:latin typeface="Arial" pitchFamily="34" charset="0"/>
                    <a:ea typeface="+mn-ea"/>
                    <a:cs typeface="Arial" pitchFamily="34" charset="0"/>
                  </a:rPr>
                  <a:t>𝑝(𝑜|𝒟, ℳ)</a:t>
                </a:r>
                <a:r>
                  <a:rPr lang="en-GB" sz="1100" kern="1200" dirty="0">
                    <a:solidFill>
                      <a:schemeClr val="tx1"/>
                    </a:solidFill>
                    <a:effectLst/>
                    <a:latin typeface="Arial" pitchFamily="34" charset="0"/>
                    <a:ea typeface="+mn-ea"/>
                    <a:cs typeface="Arial" pitchFamily="34" charset="0"/>
                  </a:rPr>
                  <a:t> is the evidence ensuring normalisation of the posterior and used in the calculation of Bayes factors (</a:t>
                </a:r>
                <a:r>
                  <a:rPr lang="en-GB" sz="1100" i="0" kern="1200">
                    <a:solidFill>
                      <a:schemeClr val="tx1"/>
                    </a:solidFill>
                    <a:effectLst/>
                    <a:latin typeface="Arial" pitchFamily="34" charset="0"/>
                    <a:ea typeface="+mn-ea"/>
                    <a:cs typeface="Arial" pitchFamily="34" charset="0"/>
                  </a:rPr>
                  <a:t>𝐶=∫1▒𝐿(𝜃)𝜋(𝜃)𝑑𝜃</a:t>
                </a:r>
                <a:r>
                  <a:rPr lang="en-GB" sz="1100" kern="1200" dirty="0">
                    <a:solidFill>
                      <a:schemeClr val="tx1"/>
                    </a:solidFill>
                    <a:effectLst/>
                    <a:latin typeface="Arial" pitchFamily="34" charset="0"/>
                    <a:ea typeface="+mn-ea"/>
                    <a:cs typeface="Arial" pitchFamily="34" charset="0"/>
                  </a:rPr>
                  <a:t>, </a:t>
                </a:r>
                <a:r>
                  <a:rPr lang="en-GB" sz="1100" kern="1200" dirty="0" err="1">
                    <a:solidFill>
                      <a:schemeClr val="tx1"/>
                    </a:solidFill>
                    <a:effectLst/>
                    <a:latin typeface="Arial" pitchFamily="34" charset="0"/>
                    <a:ea typeface="+mn-ea"/>
                    <a:cs typeface="Arial" pitchFamily="34" charset="0"/>
                  </a:rPr>
                  <a:t>DiCiccio</a:t>
                </a:r>
                <a:r>
                  <a:rPr lang="en-GB" sz="1100" kern="1200" dirty="0">
                    <a:solidFill>
                      <a:schemeClr val="tx1"/>
                    </a:solidFill>
                    <a:effectLst/>
                    <a:latin typeface="Arial" pitchFamily="34" charset="0"/>
                    <a:ea typeface="+mn-ea"/>
                    <a:cs typeface="Arial" pitchFamily="34" charset="0"/>
                  </a:rPr>
                  <a:t> </a:t>
                </a:r>
                <a:r>
                  <a:rPr lang="en-GB" sz="1100" i="1" kern="1200" dirty="0">
                    <a:solidFill>
                      <a:schemeClr val="tx1"/>
                    </a:solidFill>
                    <a:effectLst/>
                    <a:latin typeface="Arial" pitchFamily="34" charset="0"/>
                    <a:ea typeface="+mn-ea"/>
                    <a:cs typeface="Arial" pitchFamily="34" charset="0"/>
                  </a:rPr>
                  <a:t>et al</a:t>
                </a:r>
                <a:r>
                  <a:rPr lang="en-GB" sz="1100" kern="1200" dirty="0">
                    <a:solidFill>
                      <a:schemeClr val="tx1"/>
                    </a:solidFill>
                    <a:effectLst/>
                    <a:latin typeface="Arial" pitchFamily="34" charset="0"/>
                    <a:ea typeface="+mn-ea"/>
                    <a:cs typeface="Arial" pitchFamily="34" charset="0"/>
                  </a:rPr>
                  <a:t>., 1997).</a:t>
                </a:r>
                <a:endParaRPr lang="en-GB" dirty="0"/>
              </a:p>
            </p:txBody>
          </p:sp>
        </mc:Fallback>
      </mc:AlternateContent>
      <p:sp>
        <p:nvSpPr>
          <p:cNvPr id="4" name="Header Placeholder 3"/>
          <p:cNvSpPr>
            <a:spLocks noGrp="1"/>
          </p:cNvSpPr>
          <p:nvPr>
            <p:ph type="hdr" sz="quarter" idx="10"/>
          </p:nvPr>
        </p:nvSpPr>
        <p:spPr/>
        <p:txBody>
          <a:bodyPr/>
          <a:lstStyle/>
          <a:p>
            <a:pPr>
              <a:defRPr/>
            </a:pPr>
            <a:r>
              <a:rPr lang="en-GB" smtClean="0"/>
              <a:t>Uncontrolled copy when printed</a:t>
            </a:r>
            <a:endParaRPr lang="en-GB" dirty="0"/>
          </a:p>
        </p:txBody>
      </p:sp>
      <p:sp>
        <p:nvSpPr>
          <p:cNvPr id="5" name="Date Placeholder 4"/>
          <p:cNvSpPr>
            <a:spLocks noGrp="1"/>
          </p:cNvSpPr>
          <p:nvPr>
            <p:ph type="dt" idx="11"/>
          </p:nvPr>
        </p:nvSpPr>
        <p:spPr/>
        <p:txBody>
          <a:bodyPr/>
          <a:lstStyle/>
          <a:p>
            <a:pPr>
              <a:defRPr/>
            </a:pPr>
            <a:fld id="{97793DDB-AFF4-479D-AF4A-D4261508FCA0}" type="datetime1">
              <a:rPr lang="en-GB" smtClean="0"/>
              <a:t>20/06/2014</a:t>
            </a:fld>
            <a:endParaRPr lang="en-GB" dirty="0"/>
          </a:p>
        </p:txBody>
      </p:sp>
      <p:sp>
        <p:nvSpPr>
          <p:cNvPr id="6" name="Footer Placeholder 5"/>
          <p:cNvSpPr>
            <a:spLocks noGrp="1"/>
          </p:cNvSpPr>
          <p:nvPr>
            <p:ph type="ftr" sz="quarter" idx="12"/>
          </p:nvPr>
        </p:nvSpPr>
        <p:spPr/>
        <p:txBody>
          <a:bodyPr/>
          <a:lstStyle/>
          <a:p>
            <a:pPr>
              <a:defRPr/>
            </a:pPr>
            <a:r>
              <a:rPr lang="en-GB" dirty="0" smtClean="0"/>
              <a:t>© Crown copyright 2013 Dstl</a:t>
            </a:r>
            <a:endParaRPr lang="en-GB" dirty="0"/>
          </a:p>
        </p:txBody>
      </p:sp>
      <p:sp>
        <p:nvSpPr>
          <p:cNvPr id="7" name="Slide Number Placeholder 6"/>
          <p:cNvSpPr>
            <a:spLocks noGrp="1"/>
          </p:cNvSpPr>
          <p:nvPr>
            <p:ph type="sldNum" sz="quarter" idx="13"/>
          </p:nvPr>
        </p:nvSpPr>
        <p:spPr/>
        <p:txBody>
          <a:bodyPr/>
          <a:lstStyle/>
          <a:p>
            <a:pPr>
              <a:defRPr/>
            </a:pPr>
            <a:fld id="{BC3E4C4E-EC9A-4EFC-BA19-07204397B57F}" type="slidenum">
              <a:rPr lang="en-GB" smtClean="0"/>
              <a:pPr>
                <a:defRPr/>
              </a:pPr>
              <a:t>11</a:t>
            </a:fld>
            <a:endParaRPr lang="en-GB"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normAutofit fontScale="70000" lnSpcReduction="20000"/>
              </a:bodyPr>
              <a:lstStyle/>
              <a:p>
                <a:r>
                  <a:rPr lang="en-GB" sz="1100" kern="1200" dirty="0" smtClean="0">
                    <a:solidFill>
                      <a:schemeClr val="tx1"/>
                    </a:solidFill>
                    <a:effectLst/>
                    <a:latin typeface="Arial" pitchFamily="34" charset="0"/>
                    <a:ea typeface="+mn-ea"/>
                    <a:cs typeface="Arial" pitchFamily="34" charset="0"/>
                  </a:rPr>
                  <a:t>The calibration data comprise the set of paired measurements, </a:t>
                </a:r>
                <a14:m>
                  <m:oMath xmlns:m="http://schemas.openxmlformats.org/officeDocument/2006/math">
                    <m:r>
                      <a:rPr lang="en-GB" sz="1100" i="1" kern="1200">
                        <a:solidFill>
                          <a:schemeClr val="tx1"/>
                        </a:solidFill>
                        <a:effectLst/>
                        <a:latin typeface="Cambria Math"/>
                        <a:ea typeface="+mn-ea"/>
                        <a:cs typeface="Arial" pitchFamily="34" charset="0"/>
                      </a:rPr>
                      <m:t>𝒟</m:t>
                    </m:r>
                  </m:oMath>
                </a14:m>
                <a:r>
                  <a:rPr lang="en-GB" sz="1100" kern="1200" dirty="0">
                    <a:solidFill>
                      <a:schemeClr val="tx1"/>
                    </a:solidFill>
                    <a:effectLst/>
                    <a:latin typeface="Arial" pitchFamily="34" charset="0"/>
                    <a:ea typeface="+mn-ea"/>
                    <a:cs typeface="Arial" pitchFamily="34" charset="0"/>
                  </a:rPr>
                  <a:t>, </a:t>
                </a:r>
              </a:p>
              <a:p>
                <a:r>
                  <a:rPr lang="en-GB" sz="1100" kern="1200" dirty="0">
                    <a:solidFill>
                      <a:schemeClr val="tx1"/>
                    </a:solidFill>
                    <a:effectLst/>
                    <a:latin typeface="Arial" pitchFamily="34" charset="0"/>
                    <a:ea typeface="+mn-ea"/>
                    <a:cs typeface="Arial" pitchFamily="34" charset="0"/>
                  </a:rPr>
                  <a:t> </a:t>
                </a:r>
              </a:p>
              <a:p>
                <a:pPr/>
                <a14:m>
                  <m:oMathPara xmlns:m="http://schemas.openxmlformats.org/officeDocument/2006/math">
                    <m:oMathParaPr>
                      <m:jc m:val="centerGroup"/>
                    </m:oMathParaPr>
                    <m:oMath xmlns:m="http://schemas.openxmlformats.org/officeDocument/2006/math">
                      <m:r>
                        <a:rPr lang="en-GB" sz="1100" i="1" kern="1200">
                          <a:solidFill>
                            <a:schemeClr val="tx1"/>
                          </a:solidFill>
                          <a:effectLst/>
                          <a:latin typeface="Cambria Math"/>
                          <a:ea typeface="+mn-ea"/>
                          <a:cs typeface="Arial" pitchFamily="34" charset="0"/>
                        </a:rPr>
                        <m:t>𝒟</m:t>
                      </m:r>
                      <m:r>
                        <a:rPr lang="en-GB" sz="1100" i="1" kern="1200">
                          <a:solidFill>
                            <a:schemeClr val="tx1"/>
                          </a:solidFill>
                          <a:effectLst/>
                          <a:latin typeface="Cambria Math"/>
                          <a:ea typeface="+mn-ea"/>
                          <a:cs typeface="Arial" pitchFamily="34" charset="0"/>
                        </a:rPr>
                        <m:t>=</m:t>
                      </m:r>
                      <m:d>
                        <m:dPr>
                          <m:begChr m:val="{"/>
                          <m:endChr m:val="}"/>
                          <m:ctrlPr>
                            <a:rPr lang="en-GB" sz="1100" i="1" kern="1200">
                              <a:solidFill>
                                <a:schemeClr val="tx1"/>
                              </a:solidFill>
                              <a:effectLst/>
                              <a:latin typeface="Cambria Math"/>
                              <a:ea typeface="+mn-ea"/>
                              <a:cs typeface="Arial" pitchFamily="34" charset="0"/>
                            </a:rPr>
                          </m:ctrlPr>
                        </m:dPr>
                        <m:e>
                          <m:d>
                            <m:dPr>
                              <m:ctrlPr>
                                <a:rPr lang="en-GB" sz="1100" i="1" kern="1200">
                                  <a:solidFill>
                                    <a:schemeClr val="tx1"/>
                                  </a:solidFill>
                                  <a:effectLst/>
                                  <a:latin typeface="Cambria Math"/>
                                  <a:ea typeface="+mn-ea"/>
                                  <a:cs typeface="Arial" pitchFamily="34" charset="0"/>
                                </a:rPr>
                              </m:ctrlPr>
                            </m:dPr>
                            <m:e>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𝜃</m:t>
                                  </m:r>
                                </m:e>
                                <m:sub>
                                  <m:r>
                                    <a:rPr lang="en-GB" sz="1100" i="1" kern="1200">
                                      <a:solidFill>
                                        <a:schemeClr val="tx1"/>
                                      </a:solidFill>
                                      <a:effectLst/>
                                      <a:latin typeface="Cambria Math"/>
                                      <a:ea typeface="+mn-ea"/>
                                      <a:cs typeface="Arial" pitchFamily="34" charset="0"/>
                                    </a:rPr>
                                    <m:t>𝑖</m:t>
                                  </m:r>
                                </m:sub>
                              </m:sSub>
                              <m:r>
                                <a:rPr lang="en-GB" sz="1100" i="1" kern="1200">
                                  <a:solidFill>
                                    <a:schemeClr val="tx1"/>
                                  </a:solidFill>
                                  <a:effectLst/>
                                  <a:latin typeface="Cambria Math"/>
                                  <a:ea typeface="+mn-ea"/>
                                  <a:cs typeface="Arial" pitchFamily="34" charset="0"/>
                                </a:rPr>
                                <m:t>,</m:t>
                              </m:r>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𝑜</m:t>
                                  </m:r>
                                </m:e>
                                <m:sub>
                                  <m:r>
                                    <a:rPr lang="en-GB" sz="1100" i="1" kern="1200">
                                      <a:solidFill>
                                        <a:schemeClr val="tx1"/>
                                      </a:solidFill>
                                      <a:effectLst/>
                                      <a:latin typeface="Cambria Math"/>
                                      <a:ea typeface="+mn-ea"/>
                                      <a:cs typeface="Arial" pitchFamily="34" charset="0"/>
                                    </a:rPr>
                                    <m:t>𝑖</m:t>
                                  </m:r>
                                </m:sub>
                              </m:sSub>
                            </m:e>
                          </m:d>
                          <m:r>
                            <a:rPr lang="en-GB" sz="1100" i="1" kern="1200">
                              <a:solidFill>
                                <a:schemeClr val="tx1"/>
                              </a:solidFill>
                              <a:effectLst/>
                              <a:latin typeface="Cambria Math"/>
                              <a:ea typeface="+mn-ea"/>
                              <a:cs typeface="Arial" pitchFamily="34" charset="0"/>
                            </a:rPr>
                            <m:t>, </m:t>
                          </m:r>
                          <m:r>
                            <a:rPr lang="en-GB" sz="1100" i="1" kern="1200">
                              <a:solidFill>
                                <a:schemeClr val="tx1"/>
                              </a:solidFill>
                              <a:effectLst/>
                              <a:latin typeface="Cambria Math"/>
                              <a:ea typeface="+mn-ea"/>
                              <a:cs typeface="Arial" pitchFamily="34" charset="0"/>
                            </a:rPr>
                            <m:t>𝑖</m:t>
                          </m:r>
                          <m:r>
                            <a:rPr lang="en-GB" sz="1100" i="1" kern="1200">
                              <a:solidFill>
                                <a:schemeClr val="tx1"/>
                              </a:solidFill>
                              <a:effectLst/>
                              <a:latin typeface="Cambria Math"/>
                              <a:ea typeface="+mn-ea"/>
                              <a:cs typeface="Arial" pitchFamily="34" charset="0"/>
                            </a:rPr>
                            <m:t>=1, …, </m:t>
                          </m:r>
                          <m:r>
                            <a:rPr lang="en-GB" sz="1100" i="1" kern="1200">
                              <a:solidFill>
                                <a:schemeClr val="tx1"/>
                              </a:solidFill>
                              <a:effectLst/>
                              <a:latin typeface="Cambria Math"/>
                              <a:ea typeface="+mn-ea"/>
                              <a:cs typeface="Arial" pitchFamily="34" charset="0"/>
                            </a:rPr>
                            <m:t>𝑁</m:t>
                          </m:r>
                        </m:e>
                      </m:d>
                    </m:oMath>
                  </m:oMathPara>
                </a14:m>
                <a:endParaRPr lang="en-GB" sz="1100" kern="1200" dirty="0">
                  <a:solidFill>
                    <a:schemeClr val="tx1"/>
                  </a:solidFill>
                  <a:effectLst/>
                  <a:latin typeface="Arial" pitchFamily="34" charset="0"/>
                  <a:ea typeface="+mn-ea"/>
                  <a:cs typeface="Arial" pitchFamily="34" charset="0"/>
                </a:endParaRPr>
              </a:p>
              <a:p>
                <a:endParaRPr lang="en-GB" sz="1100" kern="1200" dirty="0">
                  <a:solidFill>
                    <a:schemeClr val="tx1"/>
                  </a:solidFill>
                  <a:effectLst/>
                  <a:latin typeface="Arial" pitchFamily="34" charset="0"/>
                  <a:ea typeface="+mn-ea"/>
                  <a:cs typeface="Arial" pitchFamily="34" charset="0"/>
                </a:endParaRPr>
              </a:p>
              <a:p>
                <a:r>
                  <a:rPr lang="en-GB" sz="1100" kern="1200" dirty="0">
                    <a:solidFill>
                      <a:schemeClr val="tx1"/>
                    </a:solidFill>
                    <a:effectLst/>
                    <a:latin typeface="Arial" pitchFamily="34" charset="0"/>
                    <a:ea typeface="+mn-ea"/>
                    <a:cs typeface="Arial" pitchFamily="34" charset="0"/>
                  </a:rPr>
                  <a:t>where </a:t>
                </a:r>
                <a14:m>
                  <m:oMath xmlns:m="http://schemas.openxmlformats.org/officeDocument/2006/math">
                    <m:r>
                      <a:rPr lang="en-GB" sz="1100" i="1" kern="1200">
                        <a:solidFill>
                          <a:schemeClr val="tx1"/>
                        </a:solidFill>
                        <a:effectLst/>
                        <a:latin typeface="Cambria Math"/>
                        <a:ea typeface="+mn-ea"/>
                        <a:cs typeface="Arial" pitchFamily="34" charset="0"/>
                      </a:rPr>
                      <m:t>𝑁</m:t>
                    </m:r>
                  </m:oMath>
                </a14:m>
                <a:r>
                  <a:rPr lang="en-GB" sz="1100" kern="1200" dirty="0">
                    <a:solidFill>
                      <a:schemeClr val="tx1"/>
                    </a:solidFill>
                    <a:effectLst/>
                    <a:latin typeface="Arial" pitchFamily="34" charset="0"/>
                    <a:ea typeface="+mn-ea"/>
                    <a:cs typeface="Arial" pitchFamily="34" charset="0"/>
                  </a:rPr>
                  <a:t> is the number of historical trials; </a:t>
                </a:r>
                <a14:m>
                  <m:oMath xmlns:m="http://schemas.openxmlformats.org/officeDocument/2006/math">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𝑜</m:t>
                        </m:r>
                      </m:e>
                      <m:sub>
                        <m:r>
                          <a:rPr lang="en-GB" sz="1100" i="1" kern="1200">
                            <a:solidFill>
                              <a:schemeClr val="tx1"/>
                            </a:solidFill>
                            <a:effectLst/>
                            <a:latin typeface="Cambria Math"/>
                            <a:ea typeface="+mn-ea"/>
                            <a:cs typeface="Arial" pitchFamily="34" charset="0"/>
                          </a:rPr>
                          <m:t>𝑖</m:t>
                        </m:r>
                      </m:sub>
                    </m:sSub>
                  </m:oMath>
                </a14:m>
                <a:r>
                  <a:rPr lang="en-GB" sz="1100" kern="1200" dirty="0">
                    <a:solidFill>
                      <a:schemeClr val="tx1"/>
                    </a:solidFill>
                    <a:effectLst/>
                    <a:latin typeface="Arial" pitchFamily="34" charset="0"/>
                    <a:ea typeface="+mn-ea"/>
                    <a:cs typeface="Arial" pitchFamily="34" charset="0"/>
                  </a:rPr>
                  <a:t> is a set of sensor observations for trial </a:t>
                </a:r>
                <a14:m>
                  <m:oMath xmlns:m="http://schemas.openxmlformats.org/officeDocument/2006/math">
                    <m:r>
                      <a:rPr lang="en-GB" sz="1100" i="1" kern="1200">
                        <a:solidFill>
                          <a:schemeClr val="tx1"/>
                        </a:solidFill>
                        <a:effectLst/>
                        <a:latin typeface="Cambria Math"/>
                        <a:ea typeface="+mn-ea"/>
                        <a:cs typeface="Arial" pitchFamily="34" charset="0"/>
                      </a:rPr>
                      <m:t>𝑖</m:t>
                    </m:r>
                  </m:oMath>
                </a14:m>
                <a:r>
                  <a:rPr lang="en-GB" sz="1100" kern="1200" dirty="0">
                    <a:solidFill>
                      <a:schemeClr val="tx1"/>
                    </a:solidFill>
                    <a:effectLst/>
                    <a:latin typeface="Arial" pitchFamily="34" charset="0"/>
                    <a:ea typeface="+mn-ea"/>
                    <a:cs typeface="Arial" pitchFamily="34" charset="0"/>
                  </a:rPr>
                  <a:t> and </a:t>
                </a:r>
                <a14:m>
                  <m:oMath xmlns:m="http://schemas.openxmlformats.org/officeDocument/2006/math">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𝜃</m:t>
                        </m:r>
                      </m:e>
                      <m:sub>
                        <m:r>
                          <a:rPr lang="en-GB" sz="1100" i="1" kern="1200">
                            <a:solidFill>
                              <a:schemeClr val="tx1"/>
                            </a:solidFill>
                            <a:effectLst/>
                            <a:latin typeface="Cambria Math"/>
                            <a:ea typeface="+mn-ea"/>
                            <a:cs typeface="Arial" pitchFamily="34" charset="0"/>
                          </a:rPr>
                          <m:t>𝑖</m:t>
                        </m:r>
                      </m:sub>
                    </m:sSub>
                  </m:oMath>
                </a14:m>
                <a:r>
                  <a:rPr lang="en-GB" sz="1100" kern="1200" dirty="0">
                    <a:solidFill>
                      <a:schemeClr val="tx1"/>
                    </a:solidFill>
                    <a:effectLst/>
                    <a:latin typeface="Arial" pitchFamily="34" charset="0"/>
                    <a:ea typeface="+mn-ea"/>
                    <a:cs typeface="Arial" pitchFamily="34" charset="0"/>
                  </a:rPr>
                  <a:t> are the corresponding model input terms. The relationship between the a set of observations, </a:t>
                </a:r>
                <a14:m>
                  <m:oMath xmlns:m="http://schemas.openxmlformats.org/officeDocument/2006/math">
                    <m:r>
                      <a:rPr lang="en-GB" sz="1100" i="1" kern="1200">
                        <a:solidFill>
                          <a:schemeClr val="tx1"/>
                        </a:solidFill>
                        <a:effectLst/>
                        <a:latin typeface="Cambria Math"/>
                        <a:ea typeface="+mn-ea"/>
                        <a:cs typeface="Arial" pitchFamily="34" charset="0"/>
                      </a:rPr>
                      <m:t>𝑜</m:t>
                    </m:r>
                  </m:oMath>
                </a14:m>
                <a:r>
                  <a:rPr lang="en-GB" sz="1100" kern="1200" dirty="0">
                    <a:solidFill>
                      <a:schemeClr val="tx1"/>
                    </a:solidFill>
                    <a:effectLst/>
                    <a:latin typeface="Arial" pitchFamily="34" charset="0"/>
                    <a:ea typeface="+mn-ea"/>
                    <a:cs typeface="Arial" pitchFamily="34" charset="0"/>
                  </a:rPr>
                  <a:t>, and the model output, </a:t>
                </a:r>
                <a14:m>
                  <m:oMath xmlns:m="http://schemas.openxmlformats.org/officeDocument/2006/math">
                    <m:r>
                      <a:rPr lang="en-GB" sz="1100" i="1" kern="1200">
                        <a:solidFill>
                          <a:schemeClr val="tx1"/>
                        </a:solidFill>
                        <a:effectLst/>
                        <a:latin typeface="Cambria Math"/>
                        <a:ea typeface="+mn-ea"/>
                        <a:cs typeface="Arial" pitchFamily="34" charset="0"/>
                      </a:rPr>
                      <m:t>𝑧</m:t>
                    </m:r>
                  </m:oMath>
                </a14:m>
                <a:r>
                  <a:rPr lang="en-GB" sz="1100" kern="1200" dirty="0">
                    <a:solidFill>
                      <a:schemeClr val="tx1"/>
                    </a:solidFill>
                    <a:effectLst/>
                    <a:latin typeface="Arial" pitchFamily="34" charset="0"/>
                    <a:ea typeface="+mn-ea"/>
                    <a:cs typeface="Arial" pitchFamily="34" charset="0"/>
                  </a:rPr>
                  <a:t>, is described probabilistically by </a:t>
                </a:r>
                <a14:m>
                  <m:oMath xmlns:m="http://schemas.openxmlformats.org/officeDocument/2006/math">
                    <m:r>
                      <a:rPr lang="en-GB" sz="1100" i="1" kern="1200">
                        <a:solidFill>
                          <a:schemeClr val="tx1"/>
                        </a:solidFill>
                        <a:effectLst/>
                        <a:latin typeface="Cambria Math"/>
                        <a:ea typeface="+mn-ea"/>
                        <a:cs typeface="Arial" pitchFamily="34" charset="0"/>
                      </a:rPr>
                      <m:t>𝑝</m:t>
                    </m:r>
                    <m:d>
                      <m:dPr>
                        <m:ctrlPr>
                          <a:rPr lang="en-GB" sz="1100" i="1" kern="1200">
                            <a:solidFill>
                              <a:schemeClr val="tx1"/>
                            </a:solidFill>
                            <a:effectLst/>
                            <a:latin typeface="Cambria Math"/>
                            <a:ea typeface="+mn-ea"/>
                            <a:cs typeface="Arial" pitchFamily="34" charset="0"/>
                          </a:rPr>
                        </m:ctrlPr>
                      </m:dPr>
                      <m:e>
                        <m:r>
                          <a:rPr lang="en-GB" sz="1100" i="1" kern="1200">
                            <a:solidFill>
                              <a:schemeClr val="tx1"/>
                            </a:solidFill>
                            <a:effectLst/>
                            <a:latin typeface="Cambria Math"/>
                            <a:ea typeface="+mn-ea"/>
                            <a:cs typeface="Arial" pitchFamily="34" charset="0"/>
                          </a:rPr>
                          <m:t>𝑜</m:t>
                        </m:r>
                        <m:r>
                          <a:rPr lang="en-GB" sz="1100" i="1" kern="1200">
                            <a:solidFill>
                              <a:schemeClr val="tx1"/>
                            </a:solidFill>
                            <a:effectLst/>
                            <a:latin typeface="Cambria Math"/>
                            <a:ea typeface="+mn-ea"/>
                            <a:cs typeface="Arial" pitchFamily="34" charset="0"/>
                          </a:rPr>
                          <m:t>|</m:t>
                        </m:r>
                        <m:r>
                          <a:rPr lang="en-GB" sz="1100" i="1" kern="1200">
                            <a:solidFill>
                              <a:schemeClr val="tx1"/>
                            </a:solidFill>
                            <a:effectLst/>
                            <a:latin typeface="Cambria Math"/>
                            <a:ea typeface="+mn-ea"/>
                            <a:cs typeface="Arial" pitchFamily="34" charset="0"/>
                          </a:rPr>
                          <m:t>𝑧</m:t>
                        </m:r>
                      </m:e>
                    </m:d>
                  </m:oMath>
                </a14:m>
                <a:r>
                  <a:rPr lang="en-GB" sz="1100" kern="1200" dirty="0">
                    <a:solidFill>
                      <a:schemeClr val="tx1"/>
                    </a:solidFill>
                    <a:effectLst/>
                    <a:latin typeface="Arial" pitchFamily="34" charset="0"/>
                    <a:ea typeface="+mn-ea"/>
                    <a:cs typeface="Arial" pitchFamily="34" charset="0"/>
                  </a:rPr>
                  <a:t> and is specified using knowledge of the physics of the sensor model. </a:t>
                </a:r>
              </a:p>
              <a:p>
                <a:r>
                  <a:rPr lang="en-GB" sz="1100" kern="1200" dirty="0">
                    <a:solidFill>
                      <a:schemeClr val="tx1"/>
                    </a:solidFill>
                    <a:effectLst/>
                    <a:latin typeface="Arial" pitchFamily="34" charset="0"/>
                    <a:ea typeface="+mn-ea"/>
                    <a:cs typeface="Arial" pitchFamily="34" charset="0"/>
                  </a:rPr>
                  <a:t> </a:t>
                </a:r>
              </a:p>
              <a:p>
                <a:r>
                  <a:rPr lang="en-GB" sz="1100" kern="1200" dirty="0">
                    <a:solidFill>
                      <a:schemeClr val="tx1"/>
                    </a:solidFill>
                    <a:effectLst/>
                    <a:latin typeface="Arial" pitchFamily="34" charset="0"/>
                    <a:ea typeface="+mn-ea"/>
                    <a:cs typeface="Arial" pitchFamily="34" charset="0"/>
                  </a:rPr>
                  <a:t>For our operational scenario, we also have a set of observational data, </a:t>
                </a:r>
                <a14:m>
                  <m:oMath xmlns:m="http://schemas.openxmlformats.org/officeDocument/2006/math">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𝑜</m:t>
                        </m:r>
                      </m:e>
                      <m:sub>
                        <m:r>
                          <a:rPr lang="en-GB" sz="1100" i="1" kern="1200">
                            <a:solidFill>
                              <a:schemeClr val="tx1"/>
                            </a:solidFill>
                            <a:effectLst/>
                            <a:latin typeface="Cambria Math"/>
                            <a:ea typeface="+mn-ea"/>
                            <a:cs typeface="Arial" pitchFamily="34" charset="0"/>
                          </a:rPr>
                          <m:t>𝑠</m:t>
                        </m:r>
                      </m:sub>
                    </m:sSub>
                  </m:oMath>
                </a14:m>
                <a:r>
                  <a:rPr lang="en-GB" sz="1100" kern="1200" dirty="0">
                    <a:solidFill>
                      <a:schemeClr val="tx1"/>
                    </a:solidFill>
                    <a:effectLst/>
                    <a:latin typeface="Arial" pitchFamily="34" charset="0"/>
                    <a:ea typeface="+mn-ea"/>
                    <a:cs typeface="Arial" pitchFamily="34" charset="0"/>
                  </a:rPr>
                  <a:t>, but not the corresponding source terms, </a:t>
                </a:r>
                <a14:m>
                  <m:oMath xmlns:m="http://schemas.openxmlformats.org/officeDocument/2006/math">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𝜃</m:t>
                        </m:r>
                      </m:e>
                      <m:sub>
                        <m:r>
                          <a:rPr lang="en-GB" sz="1100" i="1" kern="1200">
                            <a:solidFill>
                              <a:schemeClr val="tx1"/>
                            </a:solidFill>
                            <a:effectLst/>
                            <a:latin typeface="Cambria Math"/>
                            <a:ea typeface="+mn-ea"/>
                            <a:cs typeface="Arial" pitchFamily="34" charset="0"/>
                          </a:rPr>
                          <m:t>𝑠</m:t>
                        </m:r>
                      </m:sub>
                    </m:sSub>
                  </m:oMath>
                </a14:m>
                <a:r>
                  <a:rPr lang="en-GB" sz="1100" kern="1200" dirty="0">
                    <a:solidFill>
                      <a:schemeClr val="tx1"/>
                    </a:solidFill>
                    <a:effectLst/>
                    <a:latin typeface="Arial" pitchFamily="34" charset="0"/>
                    <a:ea typeface="+mn-ea"/>
                    <a:cs typeface="Arial" pitchFamily="34" charset="0"/>
                  </a:rPr>
                  <a:t>, nor the environmental parameters, </a:t>
                </a:r>
                <a14:m>
                  <m:oMath xmlns:m="http://schemas.openxmlformats.org/officeDocument/2006/math">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𝜙</m:t>
                        </m:r>
                      </m:e>
                      <m:sub>
                        <m:r>
                          <a:rPr lang="en-GB" sz="1100" i="1" kern="1200">
                            <a:solidFill>
                              <a:schemeClr val="tx1"/>
                            </a:solidFill>
                            <a:effectLst/>
                            <a:latin typeface="Cambria Math"/>
                            <a:ea typeface="+mn-ea"/>
                            <a:cs typeface="Arial" pitchFamily="34" charset="0"/>
                          </a:rPr>
                          <m:t>𝑠</m:t>
                        </m:r>
                      </m:sub>
                    </m:sSub>
                  </m:oMath>
                </a14:m>
                <a:r>
                  <a:rPr lang="en-GB" sz="1100" kern="1200" dirty="0">
                    <a:solidFill>
                      <a:schemeClr val="tx1"/>
                    </a:solidFill>
                    <a:effectLst/>
                    <a:latin typeface="Arial" pitchFamily="34" charset="0"/>
                    <a:ea typeface="+mn-ea"/>
                    <a:cs typeface="Arial" pitchFamily="34" charset="0"/>
                  </a:rPr>
                  <a:t>. </a:t>
                </a:r>
              </a:p>
              <a:p>
                <a:r>
                  <a:rPr lang="en-GB" sz="1100" kern="1200" dirty="0">
                    <a:solidFill>
                      <a:schemeClr val="tx1"/>
                    </a:solidFill>
                    <a:effectLst/>
                    <a:latin typeface="Arial" pitchFamily="34" charset="0"/>
                    <a:ea typeface="+mn-ea"/>
                    <a:cs typeface="Arial" pitchFamily="34" charset="0"/>
                  </a:rPr>
                  <a:t> </a:t>
                </a:r>
              </a:p>
              <a:p>
                <a:r>
                  <a:rPr lang="en-GB" sz="1100" kern="1200" dirty="0">
                    <a:solidFill>
                      <a:schemeClr val="tx1"/>
                    </a:solidFill>
                    <a:effectLst/>
                    <a:latin typeface="Arial" pitchFamily="34" charset="0"/>
                    <a:ea typeface="+mn-ea"/>
                    <a:cs typeface="Arial" pitchFamily="34" charset="0"/>
                  </a:rPr>
                  <a:t>We seek the posterior distribution</a:t>
                </a:r>
              </a:p>
              <a:p>
                <a:r>
                  <a:rPr lang="en-GB" sz="1100" kern="1200" dirty="0">
                    <a:solidFill>
                      <a:schemeClr val="tx1"/>
                    </a:solidFill>
                    <a:effectLst/>
                    <a:latin typeface="Arial" pitchFamily="34" charset="0"/>
                    <a:ea typeface="+mn-ea"/>
                    <a:cs typeface="Arial" pitchFamily="34" charset="0"/>
                  </a:rPr>
                  <a:t> </a:t>
                </a:r>
              </a:p>
              <a:p>
                <a:pPr/>
                <a14:m>
                  <m:oMathPara xmlns:m="http://schemas.openxmlformats.org/officeDocument/2006/math">
                    <m:oMathParaPr>
                      <m:jc m:val="centerGroup"/>
                    </m:oMathParaPr>
                    <m:oMath xmlns:m="http://schemas.openxmlformats.org/officeDocument/2006/math">
                      <m:r>
                        <a:rPr lang="en-GB" sz="1100" i="1" kern="1200">
                          <a:solidFill>
                            <a:schemeClr val="tx1"/>
                          </a:solidFill>
                          <a:effectLst/>
                          <a:latin typeface="Cambria Math"/>
                          <a:ea typeface="+mn-ea"/>
                          <a:cs typeface="Arial" pitchFamily="34" charset="0"/>
                        </a:rPr>
                        <m:t>𝑝</m:t>
                      </m:r>
                      <m:d>
                        <m:dPr>
                          <m:endChr m:val="|"/>
                          <m:ctrlPr>
                            <a:rPr lang="en-GB" sz="1100" i="1" kern="1200">
                              <a:solidFill>
                                <a:schemeClr val="tx1"/>
                              </a:solidFill>
                              <a:effectLst/>
                              <a:latin typeface="Cambria Math"/>
                              <a:ea typeface="+mn-ea"/>
                              <a:cs typeface="Arial" pitchFamily="34" charset="0"/>
                            </a:rPr>
                          </m:ctrlPr>
                        </m:dPr>
                        <m:e>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𝜃</m:t>
                              </m:r>
                            </m:e>
                            <m:sub>
                              <m:r>
                                <a:rPr lang="en-GB" sz="1100" i="1" kern="1200">
                                  <a:solidFill>
                                    <a:schemeClr val="tx1"/>
                                  </a:solidFill>
                                  <a:effectLst/>
                                  <a:latin typeface="Cambria Math"/>
                                  <a:ea typeface="+mn-ea"/>
                                  <a:cs typeface="Arial" pitchFamily="34" charset="0"/>
                                </a:rPr>
                                <m:t>𝑠</m:t>
                              </m:r>
                            </m:sub>
                          </m:sSub>
                          <m:r>
                            <a:rPr lang="en-GB" sz="1100" i="1" kern="1200">
                              <a:solidFill>
                                <a:schemeClr val="tx1"/>
                              </a:solidFill>
                              <a:effectLst/>
                              <a:latin typeface="Cambria Math"/>
                              <a:ea typeface="+mn-ea"/>
                              <a:cs typeface="Arial" pitchFamily="34" charset="0"/>
                            </a:rPr>
                            <m:t>, </m:t>
                          </m:r>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𝜙</m:t>
                              </m:r>
                            </m:e>
                            <m:sub>
                              <m:r>
                                <a:rPr lang="en-GB" sz="1100" i="1" kern="1200">
                                  <a:solidFill>
                                    <a:schemeClr val="tx1"/>
                                  </a:solidFill>
                                  <a:effectLst/>
                                  <a:latin typeface="Cambria Math"/>
                                  <a:ea typeface="+mn-ea"/>
                                  <a:cs typeface="Arial" pitchFamily="34" charset="0"/>
                                </a:rPr>
                                <m:t>𝑠</m:t>
                              </m:r>
                            </m:sub>
                          </m:sSub>
                        </m:e>
                      </m:d>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𝑜</m:t>
                          </m:r>
                        </m:e>
                        <m:sub>
                          <m:r>
                            <a:rPr lang="en-GB" sz="1100" i="1" kern="1200">
                              <a:solidFill>
                                <a:schemeClr val="tx1"/>
                              </a:solidFill>
                              <a:effectLst/>
                              <a:latin typeface="Cambria Math"/>
                              <a:ea typeface="+mn-ea"/>
                              <a:cs typeface="Arial" pitchFamily="34" charset="0"/>
                            </a:rPr>
                            <m:t>𝑠</m:t>
                          </m:r>
                        </m:sub>
                      </m:sSub>
                      <m:r>
                        <a:rPr lang="en-GB" sz="1100" i="1" kern="1200">
                          <a:solidFill>
                            <a:schemeClr val="tx1"/>
                          </a:solidFill>
                          <a:effectLst/>
                          <a:latin typeface="Cambria Math"/>
                          <a:ea typeface="+mn-ea"/>
                          <a:cs typeface="Arial" pitchFamily="34" charset="0"/>
                        </a:rPr>
                        <m:t>, </m:t>
                      </m:r>
                      <m:r>
                        <a:rPr lang="en-GB" sz="1100" i="1" kern="1200">
                          <a:solidFill>
                            <a:schemeClr val="tx1"/>
                          </a:solidFill>
                          <a:effectLst/>
                          <a:latin typeface="Cambria Math"/>
                          <a:ea typeface="+mn-ea"/>
                          <a:cs typeface="Arial" pitchFamily="34" charset="0"/>
                        </a:rPr>
                        <m:t>𝒟</m:t>
                      </m:r>
                      <m:r>
                        <a:rPr lang="en-GB" sz="1100" i="1" kern="1200">
                          <a:solidFill>
                            <a:schemeClr val="tx1"/>
                          </a:solidFill>
                          <a:effectLst/>
                          <a:latin typeface="Cambria Math"/>
                          <a:ea typeface="+mn-ea"/>
                          <a:cs typeface="Arial" pitchFamily="34" charset="0"/>
                        </a:rPr>
                        <m:t>)</m:t>
                      </m:r>
                    </m:oMath>
                  </m:oMathPara>
                </a14:m>
                <a:endParaRPr lang="en-GB" sz="1100" kern="1200" dirty="0">
                  <a:solidFill>
                    <a:schemeClr val="tx1"/>
                  </a:solidFill>
                  <a:effectLst/>
                  <a:latin typeface="Arial" pitchFamily="34" charset="0"/>
                  <a:ea typeface="+mn-ea"/>
                  <a:cs typeface="Arial" pitchFamily="34" charset="0"/>
                </a:endParaRPr>
              </a:p>
              <a:p>
                <a:r>
                  <a:rPr lang="en-GB" sz="1100" kern="1200" dirty="0">
                    <a:solidFill>
                      <a:schemeClr val="tx1"/>
                    </a:solidFill>
                    <a:effectLst/>
                    <a:latin typeface="Arial" pitchFamily="34" charset="0"/>
                    <a:ea typeface="+mn-ea"/>
                    <a:cs typeface="Arial" pitchFamily="34" charset="0"/>
                  </a:rPr>
                  <a:t> </a:t>
                </a:r>
              </a:p>
              <a:p>
                <a:r>
                  <a:rPr lang="en-GB" sz="1100" kern="1200" dirty="0">
                    <a:solidFill>
                      <a:schemeClr val="tx1"/>
                    </a:solidFill>
                    <a:effectLst/>
                    <a:latin typeface="Arial" pitchFamily="34" charset="0"/>
                    <a:ea typeface="+mn-ea"/>
                    <a:cs typeface="Arial" pitchFamily="34" charset="0"/>
                  </a:rPr>
                  <a:t> </a:t>
                </a:r>
              </a:p>
              <a:p>
                <a:r>
                  <a:rPr lang="en-GB" sz="1100" kern="1200" dirty="0">
                    <a:solidFill>
                      <a:schemeClr val="tx1"/>
                    </a:solidFill>
                    <a:effectLst/>
                    <a:latin typeface="Arial" pitchFamily="34" charset="0"/>
                    <a:ea typeface="+mn-ea"/>
                    <a:cs typeface="Arial" pitchFamily="34" charset="0"/>
                  </a:rPr>
                  <a:t>Expressing this as a sum over models, we have</a:t>
                </a:r>
              </a:p>
              <a:p>
                <a:r>
                  <a:rPr lang="en-GB" sz="1100" kern="1200" dirty="0">
                    <a:solidFill>
                      <a:schemeClr val="tx1"/>
                    </a:solidFill>
                    <a:effectLst/>
                    <a:latin typeface="Arial" pitchFamily="34" charset="0"/>
                    <a:ea typeface="+mn-ea"/>
                    <a:cs typeface="Arial" pitchFamily="34" charset="0"/>
                  </a:rPr>
                  <a:t> </a:t>
                </a:r>
              </a:p>
              <a:p>
                <a:pPr/>
                <a14:m>
                  <m:oMathPara xmlns:m="http://schemas.openxmlformats.org/officeDocument/2006/math">
                    <m:oMathParaPr>
                      <m:jc m:val="centerGroup"/>
                    </m:oMathParaPr>
                    <m:oMath xmlns:m="http://schemas.openxmlformats.org/officeDocument/2006/math">
                      <m:r>
                        <a:rPr lang="en-GB" sz="1100" i="1" kern="1200">
                          <a:solidFill>
                            <a:schemeClr val="tx1"/>
                          </a:solidFill>
                          <a:effectLst/>
                          <a:latin typeface="Cambria Math"/>
                          <a:ea typeface="+mn-ea"/>
                          <a:cs typeface="Arial" pitchFamily="34" charset="0"/>
                        </a:rPr>
                        <m:t>𝑝</m:t>
                      </m:r>
                      <m:d>
                        <m:dPr>
                          <m:endChr m:val="|"/>
                          <m:ctrlPr>
                            <a:rPr lang="en-GB" sz="1100" i="1" kern="1200">
                              <a:solidFill>
                                <a:schemeClr val="tx1"/>
                              </a:solidFill>
                              <a:effectLst/>
                              <a:latin typeface="Cambria Math"/>
                              <a:ea typeface="+mn-ea"/>
                              <a:cs typeface="Arial" pitchFamily="34" charset="0"/>
                            </a:rPr>
                          </m:ctrlPr>
                        </m:dPr>
                        <m:e>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𝜃</m:t>
                              </m:r>
                            </m:e>
                            <m:sub>
                              <m:r>
                                <a:rPr lang="en-GB" sz="1100" i="1" kern="1200">
                                  <a:solidFill>
                                    <a:schemeClr val="tx1"/>
                                  </a:solidFill>
                                  <a:effectLst/>
                                  <a:latin typeface="Cambria Math"/>
                                  <a:ea typeface="+mn-ea"/>
                                  <a:cs typeface="Arial" pitchFamily="34" charset="0"/>
                                </a:rPr>
                                <m:t>𝑠</m:t>
                              </m:r>
                            </m:sub>
                          </m:sSub>
                          <m:r>
                            <a:rPr lang="en-GB" sz="1100" i="1" kern="1200">
                              <a:solidFill>
                                <a:schemeClr val="tx1"/>
                              </a:solidFill>
                              <a:effectLst/>
                              <a:latin typeface="Cambria Math"/>
                              <a:ea typeface="+mn-ea"/>
                              <a:cs typeface="Arial" pitchFamily="34" charset="0"/>
                            </a:rPr>
                            <m:t>, </m:t>
                          </m:r>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𝜙</m:t>
                              </m:r>
                            </m:e>
                            <m:sub>
                              <m:r>
                                <a:rPr lang="en-GB" sz="1100" i="1" kern="1200">
                                  <a:solidFill>
                                    <a:schemeClr val="tx1"/>
                                  </a:solidFill>
                                  <a:effectLst/>
                                  <a:latin typeface="Cambria Math"/>
                                  <a:ea typeface="+mn-ea"/>
                                  <a:cs typeface="Arial" pitchFamily="34" charset="0"/>
                                </a:rPr>
                                <m:t>𝑠</m:t>
                              </m:r>
                            </m:sub>
                          </m:sSub>
                        </m:e>
                      </m:d>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𝑜</m:t>
                          </m:r>
                        </m:e>
                        <m:sub>
                          <m:r>
                            <a:rPr lang="en-GB" sz="1100" i="1" kern="1200">
                              <a:solidFill>
                                <a:schemeClr val="tx1"/>
                              </a:solidFill>
                              <a:effectLst/>
                              <a:latin typeface="Cambria Math"/>
                              <a:ea typeface="+mn-ea"/>
                              <a:cs typeface="Arial" pitchFamily="34" charset="0"/>
                            </a:rPr>
                            <m:t>𝑠</m:t>
                          </m:r>
                        </m:sub>
                      </m:sSub>
                      <m:r>
                        <a:rPr lang="en-GB" sz="1100" i="1" kern="1200">
                          <a:solidFill>
                            <a:schemeClr val="tx1"/>
                          </a:solidFill>
                          <a:effectLst/>
                          <a:latin typeface="Cambria Math"/>
                          <a:ea typeface="+mn-ea"/>
                          <a:cs typeface="Arial" pitchFamily="34" charset="0"/>
                        </a:rPr>
                        <m:t>)=</m:t>
                      </m:r>
                      <m:nary>
                        <m:naryPr>
                          <m:chr m:val="∑"/>
                          <m:limLoc m:val="undOvr"/>
                          <m:supHide m:val="on"/>
                          <m:ctrlPr>
                            <a:rPr lang="en-GB" sz="1100" i="1" kern="1200">
                              <a:solidFill>
                                <a:schemeClr val="tx1"/>
                              </a:solidFill>
                              <a:effectLst/>
                              <a:latin typeface="Cambria Math"/>
                              <a:ea typeface="+mn-ea"/>
                              <a:cs typeface="Arial" pitchFamily="34" charset="0"/>
                            </a:rPr>
                          </m:ctrlPr>
                        </m:naryPr>
                        <m:sub>
                          <m:r>
                            <a:rPr lang="en-GB" sz="1100" i="1" kern="1200">
                              <a:solidFill>
                                <a:schemeClr val="tx1"/>
                              </a:solidFill>
                              <a:effectLst/>
                              <a:latin typeface="Cambria Math"/>
                              <a:ea typeface="+mn-ea"/>
                              <a:cs typeface="Arial" pitchFamily="34" charset="0"/>
                            </a:rPr>
                            <m:t>𝑘</m:t>
                          </m:r>
                        </m:sub>
                        <m:sup/>
                        <m:e>
                          <m:r>
                            <a:rPr lang="en-GB" sz="1100" i="1" kern="1200">
                              <a:solidFill>
                                <a:schemeClr val="tx1"/>
                              </a:solidFill>
                              <a:effectLst/>
                              <a:latin typeface="Cambria Math"/>
                              <a:ea typeface="+mn-ea"/>
                              <a:cs typeface="Arial" pitchFamily="34" charset="0"/>
                            </a:rPr>
                            <m:t>𝑝</m:t>
                          </m:r>
                          <m:d>
                            <m:dPr>
                              <m:endChr m:val="|"/>
                              <m:ctrlPr>
                                <a:rPr lang="en-GB" sz="1100" i="1" kern="1200">
                                  <a:solidFill>
                                    <a:schemeClr val="tx1"/>
                                  </a:solidFill>
                                  <a:effectLst/>
                                  <a:latin typeface="Cambria Math"/>
                                  <a:ea typeface="+mn-ea"/>
                                  <a:cs typeface="Arial" pitchFamily="34" charset="0"/>
                                </a:rPr>
                              </m:ctrlPr>
                            </m:dPr>
                            <m:e>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𝜃</m:t>
                                  </m:r>
                                </m:e>
                                <m:sub>
                                  <m:r>
                                    <a:rPr lang="en-GB" sz="1100" i="1" kern="1200">
                                      <a:solidFill>
                                        <a:schemeClr val="tx1"/>
                                      </a:solidFill>
                                      <a:effectLst/>
                                      <a:latin typeface="Cambria Math"/>
                                      <a:ea typeface="+mn-ea"/>
                                      <a:cs typeface="Arial" pitchFamily="34" charset="0"/>
                                    </a:rPr>
                                    <m:t>𝑠</m:t>
                                  </m:r>
                                </m:sub>
                              </m:sSub>
                              <m:r>
                                <a:rPr lang="en-GB" sz="1100" i="1" kern="1200">
                                  <a:solidFill>
                                    <a:schemeClr val="tx1"/>
                                  </a:solidFill>
                                  <a:effectLst/>
                                  <a:latin typeface="Cambria Math"/>
                                  <a:ea typeface="+mn-ea"/>
                                  <a:cs typeface="Arial" pitchFamily="34" charset="0"/>
                                </a:rPr>
                                <m:t>, </m:t>
                              </m:r>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𝜙</m:t>
                                  </m:r>
                                </m:e>
                                <m:sub>
                                  <m:r>
                                    <a:rPr lang="en-GB" sz="1100" i="1" kern="1200">
                                      <a:solidFill>
                                        <a:schemeClr val="tx1"/>
                                      </a:solidFill>
                                      <a:effectLst/>
                                      <a:latin typeface="Cambria Math"/>
                                      <a:ea typeface="+mn-ea"/>
                                      <a:cs typeface="Arial" pitchFamily="34" charset="0"/>
                                    </a:rPr>
                                    <m:t>𝑠</m:t>
                                  </m:r>
                                </m:sub>
                              </m:sSub>
                            </m:e>
                          </m:d>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𝑜</m:t>
                              </m:r>
                            </m:e>
                            <m:sub>
                              <m:r>
                                <a:rPr lang="en-GB" sz="1100" i="1" kern="1200">
                                  <a:solidFill>
                                    <a:schemeClr val="tx1"/>
                                  </a:solidFill>
                                  <a:effectLst/>
                                  <a:latin typeface="Cambria Math"/>
                                  <a:ea typeface="+mn-ea"/>
                                  <a:cs typeface="Arial" pitchFamily="34" charset="0"/>
                                </a:rPr>
                                <m:t>𝑠</m:t>
                              </m:r>
                            </m:sub>
                          </m:sSub>
                          <m:r>
                            <a:rPr lang="en-GB" sz="1100" i="1" kern="1200">
                              <a:solidFill>
                                <a:schemeClr val="tx1"/>
                              </a:solidFill>
                              <a:effectLst/>
                              <a:latin typeface="Cambria Math"/>
                              <a:ea typeface="+mn-ea"/>
                              <a:cs typeface="Arial" pitchFamily="34" charset="0"/>
                            </a:rPr>
                            <m:t>,</m:t>
                          </m:r>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ℳ</m:t>
                              </m:r>
                            </m:e>
                            <m:sub>
                              <m:r>
                                <a:rPr lang="en-GB" sz="1100" i="1" kern="1200">
                                  <a:solidFill>
                                    <a:schemeClr val="tx1"/>
                                  </a:solidFill>
                                  <a:effectLst/>
                                  <a:latin typeface="Cambria Math"/>
                                  <a:ea typeface="+mn-ea"/>
                                  <a:cs typeface="Arial" pitchFamily="34" charset="0"/>
                                </a:rPr>
                                <m:t>𝑘</m:t>
                              </m:r>
                            </m:sub>
                          </m:sSub>
                          <m:r>
                            <a:rPr lang="en-GB" sz="1100" i="1" kern="1200">
                              <a:solidFill>
                                <a:schemeClr val="tx1"/>
                              </a:solidFill>
                              <a:effectLst/>
                              <a:latin typeface="Cambria Math"/>
                              <a:ea typeface="+mn-ea"/>
                              <a:cs typeface="Arial" pitchFamily="34" charset="0"/>
                            </a:rPr>
                            <m:t>)</m:t>
                          </m:r>
                          <m:r>
                            <a:rPr lang="en-GB" sz="1100" i="1" kern="1200">
                              <a:solidFill>
                                <a:schemeClr val="tx1"/>
                              </a:solidFill>
                              <a:effectLst/>
                              <a:latin typeface="Cambria Math"/>
                              <a:ea typeface="+mn-ea"/>
                              <a:cs typeface="Arial" pitchFamily="34" charset="0"/>
                            </a:rPr>
                            <m:t>𝑝</m:t>
                          </m:r>
                          <m:r>
                            <a:rPr lang="en-GB" sz="1100" i="1" kern="1200">
                              <a:solidFill>
                                <a:schemeClr val="tx1"/>
                              </a:solidFill>
                              <a:effectLst/>
                              <a:latin typeface="Cambria Math"/>
                              <a:ea typeface="+mn-ea"/>
                              <a:cs typeface="Arial" pitchFamily="34" charset="0"/>
                            </a:rPr>
                            <m:t>(</m:t>
                          </m:r>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ℳ</m:t>
                              </m:r>
                            </m:e>
                            <m:sub>
                              <m:r>
                                <a:rPr lang="en-GB" sz="1100" i="1" kern="1200">
                                  <a:solidFill>
                                    <a:schemeClr val="tx1"/>
                                  </a:solidFill>
                                  <a:effectLst/>
                                  <a:latin typeface="Cambria Math"/>
                                  <a:ea typeface="+mn-ea"/>
                                  <a:cs typeface="Arial" pitchFamily="34" charset="0"/>
                                </a:rPr>
                                <m:t>𝑘</m:t>
                              </m:r>
                            </m:sub>
                          </m:sSub>
                          <m:r>
                            <a:rPr lang="en-GB" sz="1100" i="1" kern="1200">
                              <a:solidFill>
                                <a:schemeClr val="tx1"/>
                              </a:solidFill>
                              <a:effectLst/>
                              <a:latin typeface="Cambria Math"/>
                              <a:ea typeface="+mn-ea"/>
                              <a:cs typeface="Arial" pitchFamily="34" charset="0"/>
                            </a:rPr>
                            <m:t>|</m:t>
                          </m:r>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𝑜</m:t>
                              </m:r>
                            </m:e>
                            <m:sub>
                              <m:r>
                                <a:rPr lang="en-GB" sz="1100" i="1" kern="1200">
                                  <a:solidFill>
                                    <a:schemeClr val="tx1"/>
                                  </a:solidFill>
                                  <a:effectLst/>
                                  <a:latin typeface="Cambria Math"/>
                                  <a:ea typeface="+mn-ea"/>
                                  <a:cs typeface="Arial" pitchFamily="34" charset="0"/>
                                </a:rPr>
                                <m:t>𝑠</m:t>
                              </m:r>
                            </m:sub>
                          </m:sSub>
                          <m:r>
                            <a:rPr lang="en-GB" sz="1100" i="1" kern="1200">
                              <a:solidFill>
                                <a:schemeClr val="tx1"/>
                              </a:solidFill>
                              <a:effectLst/>
                              <a:latin typeface="Cambria Math"/>
                              <a:ea typeface="+mn-ea"/>
                              <a:cs typeface="Arial" pitchFamily="34" charset="0"/>
                            </a:rPr>
                            <m:t>,</m:t>
                          </m:r>
                          <m:r>
                            <a:rPr lang="en-GB" sz="1100" i="1" kern="1200">
                              <a:solidFill>
                                <a:schemeClr val="tx1"/>
                              </a:solidFill>
                              <a:effectLst/>
                              <a:latin typeface="Cambria Math"/>
                              <a:ea typeface="+mn-ea"/>
                              <a:cs typeface="Arial" pitchFamily="34" charset="0"/>
                            </a:rPr>
                            <m:t>𝒟</m:t>
                          </m:r>
                          <m:r>
                            <a:rPr lang="en-GB" sz="1100" i="1" kern="1200">
                              <a:solidFill>
                                <a:schemeClr val="tx1"/>
                              </a:solidFill>
                              <a:effectLst/>
                              <a:latin typeface="Cambria Math"/>
                              <a:ea typeface="+mn-ea"/>
                              <a:cs typeface="Arial" pitchFamily="34" charset="0"/>
                            </a:rPr>
                            <m:t>)</m:t>
                          </m:r>
                        </m:e>
                      </m:nary>
                    </m:oMath>
                  </m:oMathPara>
                </a14:m>
                <a:endParaRPr lang="en-GB" sz="1100" kern="1200" dirty="0">
                  <a:solidFill>
                    <a:schemeClr val="tx1"/>
                  </a:solidFill>
                  <a:effectLst/>
                  <a:latin typeface="Arial" pitchFamily="34" charset="0"/>
                  <a:ea typeface="+mn-ea"/>
                  <a:cs typeface="Arial" pitchFamily="34" charset="0"/>
                </a:endParaRPr>
              </a:p>
              <a:p>
                <a:r>
                  <a:rPr lang="en-GB" sz="1100" kern="1200" dirty="0">
                    <a:solidFill>
                      <a:schemeClr val="tx1"/>
                    </a:solidFill>
                    <a:effectLst/>
                    <a:latin typeface="Arial" pitchFamily="34" charset="0"/>
                    <a:ea typeface="+mn-ea"/>
                    <a:cs typeface="Arial" pitchFamily="34" charset="0"/>
                  </a:rPr>
                  <a:t> </a:t>
                </a:r>
              </a:p>
              <a:p>
                <a:r>
                  <a:rPr lang="en-GB" sz="1100" kern="1200" dirty="0">
                    <a:solidFill>
                      <a:schemeClr val="tx1"/>
                    </a:solidFill>
                    <a:effectLst/>
                    <a:latin typeface="Arial" pitchFamily="34" charset="0"/>
                    <a:ea typeface="+mn-ea"/>
                    <a:cs typeface="Arial" pitchFamily="34" charset="0"/>
                  </a:rPr>
                  <a:t>where </a:t>
                </a:r>
                <a14:m>
                  <m:oMath xmlns:m="http://schemas.openxmlformats.org/officeDocument/2006/math">
                    <m:r>
                      <a:rPr lang="en-GB" sz="1100" i="1" kern="1200">
                        <a:solidFill>
                          <a:schemeClr val="tx1"/>
                        </a:solidFill>
                        <a:effectLst/>
                        <a:latin typeface="Cambria Math"/>
                        <a:ea typeface="+mn-ea"/>
                        <a:cs typeface="Arial" pitchFamily="34" charset="0"/>
                      </a:rPr>
                      <m:t>𝑝</m:t>
                    </m:r>
                    <m:r>
                      <a:rPr lang="en-GB" sz="1100" i="1" kern="1200">
                        <a:solidFill>
                          <a:schemeClr val="tx1"/>
                        </a:solidFill>
                        <a:effectLst/>
                        <a:latin typeface="Cambria Math"/>
                        <a:ea typeface="+mn-ea"/>
                        <a:cs typeface="Arial" pitchFamily="34" charset="0"/>
                      </a:rPr>
                      <m:t>(</m:t>
                    </m:r>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ℳ</m:t>
                        </m:r>
                      </m:e>
                      <m:sub>
                        <m:r>
                          <a:rPr lang="en-GB" sz="1100" i="1" kern="1200">
                            <a:solidFill>
                              <a:schemeClr val="tx1"/>
                            </a:solidFill>
                            <a:effectLst/>
                            <a:latin typeface="Cambria Math"/>
                            <a:ea typeface="+mn-ea"/>
                            <a:cs typeface="Arial" pitchFamily="34" charset="0"/>
                          </a:rPr>
                          <m:t>𝑘</m:t>
                        </m:r>
                      </m:sub>
                    </m:sSub>
                    <m:r>
                      <a:rPr lang="en-GB" sz="1100" i="1" kern="1200">
                        <a:solidFill>
                          <a:schemeClr val="tx1"/>
                        </a:solidFill>
                        <a:effectLst/>
                        <a:latin typeface="Cambria Math"/>
                        <a:ea typeface="+mn-ea"/>
                        <a:cs typeface="Arial" pitchFamily="34" charset="0"/>
                      </a:rPr>
                      <m:t>|</m:t>
                    </m:r>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𝑜</m:t>
                        </m:r>
                      </m:e>
                      <m:sub>
                        <m:r>
                          <a:rPr lang="en-GB" sz="1100" i="1" kern="1200">
                            <a:solidFill>
                              <a:schemeClr val="tx1"/>
                            </a:solidFill>
                            <a:effectLst/>
                            <a:latin typeface="Cambria Math"/>
                            <a:ea typeface="+mn-ea"/>
                            <a:cs typeface="Arial" pitchFamily="34" charset="0"/>
                          </a:rPr>
                          <m:t>𝑠</m:t>
                        </m:r>
                      </m:sub>
                    </m:sSub>
                    <m:r>
                      <a:rPr lang="en-GB" sz="1100" i="1" kern="1200">
                        <a:solidFill>
                          <a:schemeClr val="tx1"/>
                        </a:solidFill>
                        <a:effectLst/>
                        <a:latin typeface="Cambria Math"/>
                        <a:ea typeface="+mn-ea"/>
                        <a:cs typeface="Arial" pitchFamily="34" charset="0"/>
                      </a:rPr>
                      <m:t>,</m:t>
                    </m:r>
                    <m:r>
                      <a:rPr lang="en-GB" sz="1100" i="1" kern="1200">
                        <a:solidFill>
                          <a:schemeClr val="tx1"/>
                        </a:solidFill>
                        <a:effectLst/>
                        <a:latin typeface="Cambria Math"/>
                        <a:ea typeface="+mn-ea"/>
                        <a:cs typeface="Arial" pitchFamily="34" charset="0"/>
                      </a:rPr>
                      <m:t>𝒟</m:t>
                    </m:r>
                    <m:r>
                      <a:rPr lang="en-GB" sz="1100" i="1" kern="1200">
                        <a:solidFill>
                          <a:schemeClr val="tx1"/>
                        </a:solidFill>
                        <a:effectLst/>
                        <a:latin typeface="Cambria Math"/>
                        <a:ea typeface="+mn-ea"/>
                        <a:cs typeface="Arial" pitchFamily="34" charset="0"/>
                      </a:rPr>
                      <m:t>)</m:t>
                    </m:r>
                  </m:oMath>
                </a14:m>
                <a:r>
                  <a:rPr lang="en-GB" sz="1100" kern="1200" dirty="0">
                    <a:solidFill>
                      <a:schemeClr val="tx1"/>
                    </a:solidFill>
                    <a:effectLst/>
                    <a:latin typeface="Arial" pitchFamily="34" charset="0"/>
                    <a:ea typeface="+mn-ea"/>
                    <a:cs typeface="Arial" pitchFamily="34" charset="0"/>
                  </a:rPr>
                  <a:t> is the model prior based on the historical trials data </a:t>
                </a:r>
                <a14:m>
                  <m:oMath xmlns:m="http://schemas.openxmlformats.org/officeDocument/2006/math">
                    <m:r>
                      <a:rPr lang="en-GB" sz="1100" i="1" kern="1200">
                        <a:solidFill>
                          <a:schemeClr val="tx1"/>
                        </a:solidFill>
                        <a:effectLst/>
                        <a:latin typeface="Cambria Math"/>
                        <a:ea typeface="+mn-ea"/>
                        <a:cs typeface="Arial" pitchFamily="34" charset="0"/>
                      </a:rPr>
                      <m:t>𝒟</m:t>
                    </m:r>
                  </m:oMath>
                </a14:m>
                <a:r>
                  <a:rPr lang="en-GB" sz="1100" kern="1200" dirty="0">
                    <a:solidFill>
                      <a:schemeClr val="tx1"/>
                    </a:solidFill>
                    <a:effectLst/>
                    <a:latin typeface="Arial" pitchFamily="34" charset="0"/>
                    <a:ea typeface="+mn-ea"/>
                    <a:cs typeface="Arial" pitchFamily="34" charset="0"/>
                  </a:rPr>
                  <a:t>, updated by the current set of observations, </a:t>
                </a:r>
                <a14:m>
                  <m:oMath xmlns:m="http://schemas.openxmlformats.org/officeDocument/2006/math">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𝑜</m:t>
                        </m:r>
                      </m:e>
                      <m:sub>
                        <m:r>
                          <a:rPr lang="en-GB" sz="1100" i="1" kern="1200">
                            <a:solidFill>
                              <a:schemeClr val="tx1"/>
                            </a:solidFill>
                            <a:effectLst/>
                            <a:latin typeface="Cambria Math"/>
                            <a:ea typeface="+mn-ea"/>
                            <a:cs typeface="Arial" pitchFamily="34" charset="0"/>
                          </a:rPr>
                          <m:t>𝑠</m:t>
                        </m:r>
                      </m:sub>
                    </m:sSub>
                  </m:oMath>
                </a14:m>
                <a:r>
                  <a:rPr lang="en-GB" sz="1100" kern="1200" dirty="0">
                    <a:solidFill>
                      <a:schemeClr val="tx1"/>
                    </a:solidFill>
                    <a:effectLst/>
                    <a:latin typeface="Arial" pitchFamily="34" charset="0"/>
                    <a:ea typeface="+mn-ea"/>
                    <a:cs typeface="Arial" pitchFamily="34" charset="0"/>
                  </a:rPr>
                  <a:t>; </a:t>
                </a:r>
                <a14:m>
                  <m:oMath xmlns:m="http://schemas.openxmlformats.org/officeDocument/2006/math">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𝜃</m:t>
                        </m:r>
                      </m:e>
                      <m:sub>
                        <m:r>
                          <a:rPr lang="en-GB" sz="1100" i="1" kern="1200">
                            <a:solidFill>
                              <a:schemeClr val="tx1"/>
                            </a:solidFill>
                            <a:effectLst/>
                            <a:latin typeface="Cambria Math"/>
                            <a:ea typeface="+mn-ea"/>
                            <a:cs typeface="Arial" pitchFamily="34" charset="0"/>
                          </a:rPr>
                          <m:t>𝑠</m:t>
                        </m:r>
                      </m:sub>
                    </m:sSub>
                  </m:oMath>
                </a14:m>
                <a:r>
                  <a:rPr lang="en-GB" sz="1100" kern="1200" dirty="0">
                    <a:solidFill>
                      <a:schemeClr val="tx1"/>
                    </a:solidFill>
                    <a:effectLst/>
                    <a:latin typeface="Arial" pitchFamily="34" charset="0"/>
                    <a:ea typeface="+mn-ea"/>
                    <a:cs typeface="Arial" pitchFamily="34" charset="0"/>
                  </a:rPr>
                  <a:t> and </a:t>
                </a:r>
                <a14:m>
                  <m:oMath xmlns:m="http://schemas.openxmlformats.org/officeDocument/2006/math">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𝜙</m:t>
                        </m:r>
                      </m:e>
                      <m:sub>
                        <m:r>
                          <a:rPr lang="en-GB" sz="1100" i="1" kern="1200">
                            <a:solidFill>
                              <a:schemeClr val="tx1"/>
                            </a:solidFill>
                            <a:effectLst/>
                            <a:latin typeface="Cambria Math"/>
                            <a:ea typeface="+mn-ea"/>
                            <a:cs typeface="Arial" pitchFamily="34" charset="0"/>
                          </a:rPr>
                          <m:t>𝑠</m:t>
                        </m:r>
                      </m:sub>
                    </m:sSub>
                  </m:oMath>
                </a14:m>
                <a:r>
                  <a:rPr lang="en-GB" sz="1100" kern="1200" dirty="0">
                    <a:solidFill>
                      <a:schemeClr val="tx1"/>
                    </a:solidFill>
                    <a:effectLst/>
                    <a:latin typeface="Arial" pitchFamily="34" charset="0"/>
                    <a:ea typeface="+mn-ea"/>
                    <a:cs typeface="Arial" pitchFamily="34" charset="0"/>
                  </a:rPr>
                  <a:t> depend on </a:t>
                </a:r>
                <a14:m>
                  <m:oMath xmlns:m="http://schemas.openxmlformats.org/officeDocument/2006/math">
                    <m:r>
                      <a:rPr lang="en-GB" sz="1100" i="1" kern="1200">
                        <a:solidFill>
                          <a:schemeClr val="tx1"/>
                        </a:solidFill>
                        <a:effectLst/>
                        <a:latin typeface="Cambria Math"/>
                        <a:ea typeface="+mn-ea"/>
                        <a:cs typeface="Arial" pitchFamily="34" charset="0"/>
                      </a:rPr>
                      <m:t>𝒟</m:t>
                    </m:r>
                  </m:oMath>
                </a14:m>
                <a:r>
                  <a:rPr lang="en-GB" sz="1100" kern="1200" dirty="0">
                    <a:solidFill>
                      <a:schemeClr val="tx1"/>
                    </a:solidFill>
                    <a:effectLst/>
                    <a:latin typeface="Arial" pitchFamily="34" charset="0"/>
                    <a:ea typeface="+mn-ea"/>
                    <a:cs typeface="Arial" pitchFamily="34" charset="0"/>
                  </a:rPr>
                  <a:t> only through the model, </a:t>
                </a:r>
                <a14:m>
                  <m:oMath xmlns:m="http://schemas.openxmlformats.org/officeDocument/2006/math">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ℳ</m:t>
                        </m:r>
                      </m:e>
                      <m:sub>
                        <m:r>
                          <a:rPr lang="en-GB" sz="1100" i="1" kern="1200">
                            <a:solidFill>
                              <a:schemeClr val="tx1"/>
                            </a:solidFill>
                            <a:effectLst/>
                            <a:latin typeface="Cambria Math"/>
                            <a:ea typeface="+mn-ea"/>
                            <a:cs typeface="Arial" pitchFamily="34" charset="0"/>
                          </a:rPr>
                          <m:t>𝑘</m:t>
                        </m:r>
                      </m:sub>
                    </m:sSub>
                  </m:oMath>
                </a14:m>
                <a:r>
                  <a:rPr lang="en-GB" sz="1100" kern="1200" dirty="0">
                    <a:solidFill>
                      <a:schemeClr val="tx1"/>
                    </a:solidFill>
                    <a:effectLst/>
                    <a:latin typeface="Arial" pitchFamily="34" charset="0"/>
                    <a:ea typeface="+mn-ea"/>
                    <a:cs typeface="Arial" pitchFamily="34" charset="0"/>
                  </a:rPr>
                  <a:t> (since they are the parameter estimates relating to the observations, </a:t>
                </a:r>
                <a14:m>
                  <m:oMath xmlns:m="http://schemas.openxmlformats.org/officeDocument/2006/math">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𝑜</m:t>
                        </m:r>
                      </m:e>
                      <m:sub>
                        <m:r>
                          <a:rPr lang="en-GB" sz="1100" i="1" kern="1200">
                            <a:solidFill>
                              <a:schemeClr val="tx1"/>
                            </a:solidFill>
                            <a:effectLst/>
                            <a:latin typeface="Cambria Math"/>
                            <a:ea typeface="+mn-ea"/>
                            <a:cs typeface="Arial" pitchFamily="34" charset="0"/>
                          </a:rPr>
                          <m:t>𝑠</m:t>
                        </m:r>
                      </m:sub>
                    </m:sSub>
                  </m:oMath>
                </a14:m>
                <a:r>
                  <a:rPr lang="en-GB" sz="1100" kern="1200" dirty="0">
                    <a:solidFill>
                      <a:schemeClr val="tx1"/>
                    </a:solidFill>
                    <a:effectLst/>
                    <a:latin typeface="Arial" pitchFamily="34" charset="0"/>
                    <a:ea typeface="+mn-ea"/>
                    <a:cs typeface="Arial" pitchFamily="34" charset="0"/>
                  </a:rPr>
                  <a:t>, only). Samples from this posterior, </a:t>
                </a:r>
                <a14:m>
                  <m:oMath xmlns:m="http://schemas.openxmlformats.org/officeDocument/2006/math">
                    <m:r>
                      <a:rPr lang="en-GB" sz="1100" i="1" kern="1200">
                        <a:solidFill>
                          <a:schemeClr val="tx1"/>
                        </a:solidFill>
                        <a:effectLst/>
                        <a:latin typeface="Cambria Math"/>
                        <a:ea typeface="+mn-ea"/>
                        <a:cs typeface="Arial" pitchFamily="34" charset="0"/>
                      </a:rPr>
                      <m:t>𝑝</m:t>
                    </m:r>
                    <m:d>
                      <m:dPr>
                        <m:endChr m:val="|"/>
                        <m:ctrlPr>
                          <a:rPr lang="en-GB" sz="1100" i="1" kern="1200">
                            <a:solidFill>
                              <a:schemeClr val="tx1"/>
                            </a:solidFill>
                            <a:effectLst/>
                            <a:latin typeface="Cambria Math"/>
                            <a:ea typeface="+mn-ea"/>
                            <a:cs typeface="Arial" pitchFamily="34" charset="0"/>
                          </a:rPr>
                        </m:ctrlPr>
                      </m:dPr>
                      <m:e>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𝜃</m:t>
                            </m:r>
                          </m:e>
                          <m:sub>
                            <m:r>
                              <a:rPr lang="en-GB" sz="1100" i="1" kern="1200">
                                <a:solidFill>
                                  <a:schemeClr val="tx1"/>
                                </a:solidFill>
                                <a:effectLst/>
                                <a:latin typeface="Cambria Math"/>
                                <a:ea typeface="+mn-ea"/>
                                <a:cs typeface="Arial" pitchFamily="34" charset="0"/>
                              </a:rPr>
                              <m:t>𝑠</m:t>
                            </m:r>
                          </m:sub>
                        </m:sSub>
                        <m:r>
                          <a:rPr lang="en-GB" sz="1100" i="1" kern="1200">
                            <a:solidFill>
                              <a:schemeClr val="tx1"/>
                            </a:solidFill>
                            <a:effectLst/>
                            <a:latin typeface="Cambria Math"/>
                            <a:ea typeface="+mn-ea"/>
                            <a:cs typeface="Arial" pitchFamily="34" charset="0"/>
                          </a:rPr>
                          <m:t>, </m:t>
                        </m:r>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𝜙</m:t>
                            </m:r>
                          </m:e>
                          <m:sub>
                            <m:r>
                              <a:rPr lang="en-GB" sz="1100" i="1" kern="1200">
                                <a:solidFill>
                                  <a:schemeClr val="tx1"/>
                                </a:solidFill>
                                <a:effectLst/>
                                <a:latin typeface="Cambria Math"/>
                                <a:ea typeface="+mn-ea"/>
                                <a:cs typeface="Arial" pitchFamily="34" charset="0"/>
                              </a:rPr>
                              <m:t>𝑠</m:t>
                            </m:r>
                          </m:sub>
                        </m:sSub>
                      </m:e>
                    </m:d>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𝑜</m:t>
                        </m:r>
                      </m:e>
                      <m:sub>
                        <m:r>
                          <a:rPr lang="en-GB" sz="1100" i="1" kern="1200">
                            <a:solidFill>
                              <a:schemeClr val="tx1"/>
                            </a:solidFill>
                            <a:effectLst/>
                            <a:latin typeface="Cambria Math"/>
                            <a:ea typeface="+mn-ea"/>
                            <a:cs typeface="Arial" pitchFamily="34" charset="0"/>
                          </a:rPr>
                          <m:t>𝑠</m:t>
                        </m:r>
                      </m:sub>
                    </m:sSub>
                    <m:r>
                      <a:rPr lang="en-GB" sz="1100" i="1" kern="1200">
                        <a:solidFill>
                          <a:schemeClr val="tx1"/>
                        </a:solidFill>
                        <a:effectLst/>
                        <a:latin typeface="Cambria Math"/>
                        <a:ea typeface="+mn-ea"/>
                        <a:cs typeface="Arial" pitchFamily="34" charset="0"/>
                      </a:rPr>
                      <m:t>)</m:t>
                    </m:r>
                  </m:oMath>
                </a14:m>
                <a:r>
                  <a:rPr lang="en-GB" sz="1100" kern="1200" dirty="0">
                    <a:solidFill>
                      <a:schemeClr val="tx1"/>
                    </a:solidFill>
                    <a:effectLst/>
                    <a:latin typeface="Arial" pitchFamily="34" charset="0"/>
                    <a:ea typeface="+mn-ea"/>
                    <a:cs typeface="Arial" pitchFamily="34" charset="0"/>
                  </a:rPr>
                  <a:t>, can be obtained by combining sets of samples from the posteriors of each trained model, </a:t>
                </a:r>
                <a14:m>
                  <m:oMath xmlns:m="http://schemas.openxmlformats.org/officeDocument/2006/math">
                    <m:r>
                      <a:rPr lang="en-GB" sz="1100" i="1" kern="1200">
                        <a:solidFill>
                          <a:schemeClr val="tx1"/>
                        </a:solidFill>
                        <a:effectLst/>
                        <a:latin typeface="Cambria Math"/>
                        <a:ea typeface="+mn-ea"/>
                        <a:cs typeface="Arial" pitchFamily="34" charset="0"/>
                      </a:rPr>
                      <m:t>𝑝</m:t>
                    </m:r>
                    <m:d>
                      <m:dPr>
                        <m:endChr m:val="|"/>
                        <m:ctrlPr>
                          <a:rPr lang="en-GB" sz="1100" i="1" kern="1200">
                            <a:solidFill>
                              <a:schemeClr val="tx1"/>
                            </a:solidFill>
                            <a:effectLst/>
                            <a:latin typeface="Cambria Math"/>
                            <a:ea typeface="+mn-ea"/>
                            <a:cs typeface="Arial" pitchFamily="34" charset="0"/>
                          </a:rPr>
                        </m:ctrlPr>
                      </m:dPr>
                      <m:e>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𝜃</m:t>
                            </m:r>
                          </m:e>
                          <m:sub>
                            <m:r>
                              <a:rPr lang="en-GB" sz="1100" i="1" kern="1200">
                                <a:solidFill>
                                  <a:schemeClr val="tx1"/>
                                </a:solidFill>
                                <a:effectLst/>
                                <a:latin typeface="Cambria Math"/>
                                <a:ea typeface="+mn-ea"/>
                                <a:cs typeface="Arial" pitchFamily="34" charset="0"/>
                              </a:rPr>
                              <m:t>𝑠</m:t>
                            </m:r>
                          </m:sub>
                        </m:sSub>
                        <m:r>
                          <a:rPr lang="en-GB" sz="1100" i="1" kern="1200">
                            <a:solidFill>
                              <a:schemeClr val="tx1"/>
                            </a:solidFill>
                            <a:effectLst/>
                            <a:latin typeface="Cambria Math"/>
                            <a:ea typeface="+mn-ea"/>
                            <a:cs typeface="Arial" pitchFamily="34" charset="0"/>
                          </a:rPr>
                          <m:t>, </m:t>
                        </m:r>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𝜙</m:t>
                            </m:r>
                          </m:e>
                          <m:sub>
                            <m:r>
                              <a:rPr lang="en-GB" sz="1100" i="1" kern="1200">
                                <a:solidFill>
                                  <a:schemeClr val="tx1"/>
                                </a:solidFill>
                                <a:effectLst/>
                                <a:latin typeface="Cambria Math"/>
                                <a:ea typeface="+mn-ea"/>
                                <a:cs typeface="Arial" pitchFamily="34" charset="0"/>
                              </a:rPr>
                              <m:t>𝑠</m:t>
                            </m:r>
                          </m:sub>
                        </m:sSub>
                      </m:e>
                    </m:d>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𝑜</m:t>
                        </m:r>
                      </m:e>
                      <m:sub>
                        <m:r>
                          <a:rPr lang="en-GB" sz="1100" i="1" kern="1200">
                            <a:solidFill>
                              <a:schemeClr val="tx1"/>
                            </a:solidFill>
                            <a:effectLst/>
                            <a:latin typeface="Cambria Math"/>
                            <a:ea typeface="+mn-ea"/>
                            <a:cs typeface="Arial" pitchFamily="34" charset="0"/>
                          </a:rPr>
                          <m:t>𝑠</m:t>
                        </m:r>
                      </m:sub>
                    </m:sSub>
                    <m:r>
                      <a:rPr lang="en-GB" sz="1100" i="1" kern="1200">
                        <a:solidFill>
                          <a:schemeClr val="tx1"/>
                        </a:solidFill>
                        <a:effectLst/>
                        <a:latin typeface="Cambria Math"/>
                        <a:ea typeface="+mn-ea"/>
                        <a:cs typeface="Arial" pitchFamily="34" charset="0"/>
                      </a:rPr>
                      <m:t>,</m:t>
                    </m:r>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ℳ</m:t>
                        </m:r>
                      </m:e>
                      <m:sub>
                        <m:r>
                          <a:rPr lang="en-GB" sz="1100" i="1" kern="1200">
                            <a:solidFill>
                              <a:schemeClr val="tx1"/>
                            </a:solidFill>
                            <a:effectLst/>
                            <a:latin typeface="Cambria Math"/>
                            <a:ea typeface="+mn-ea"/>
                            <a:cs typeface="Arial" pitchFamily="34" charset="0"/>
                          </a:rPr>
                          <m:t>𝑘</m:t>
                        </m:r>
                      </m:sub>
                    </m:sSub>
                    <m:r>
                      <a:rPr lang="en-GB" sz="1100" i="1" kern="1200">
                        <a:solidFill>
                          <a:schemeClr val="tx1"/>
                        </a:solidFill>
                        <a:effectLst/>
                        <a:latin typeface="Cambria Math"/>
                        <a:ea typeface="+mn-ea"/>
                        <a:cs typeface="Arial" pitchFamily="34" charset="0"/>
                      </a:rPr>
                      <m:t>)</m:t>
                    </m:r>
                  </m:oMath>
                </a14:m>
                <a:r>
                  <a:rPr lang="en-GB" sz="1100" kern="1200" dirty="0">
                    <a:solidFill>
                      <a:schemeClr val="tx1"/>
                    </a:solidFill>
                    <a:effectLst/>
                    <a:latin typeface="Arial" pitchFamily="34" charset="0"/>
                    <a:ea typeface="+mn-ea"/>
                    <a:cs typeface="Arial" pitchFamily="34" charset="0"/>
                  </a:rPr>
                  <a:t>, using the posterior probability of the model </a:t>
                </a:r>
                <a14:m>
                  <m:oMath xmlns:m="http://schemas.openxmlformats.org/officeDocument/2006/math">
                    <m:r>
                      <a:rPr lang="en-GB" sz="1100" i="1" kern="1200">
                        <a:solidFill>
                          <a:schemeClr val="tx1"/>
                        </a:solidFill>
                        <a:effectLst/>
                        <a:latin typeface="Cambria Math"/>
                        <a:ea typeface="+mn-ea"/>
                        <a:cs typeface="Arial" pitchFamily="34" charset="0"/>
                      </a:rPr>
                      <m:t>𝑝</m:t>
                    </m:r>
                    <m:r>
                      <a:rPr lang="en-GB" sz="1100" i="1" kern="1200">
                        <a:solidFill>
                          <a:schemeClr val="tx1"/>
                        </a:solidFill>
                        <a:effectLst/>
                        <a:latin typeface="Cambria Math"/>
                        <a:ea typeface="+mn-ea"/>
                        <a:cs typeface="Arial" pitchFamily="34" charset="0"/>
                      </a:rPr>
                      <m:t>(</m:t>
                    </m:r>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ℳ</m:t>
                        </m:r>
                      </m:e>
                      <m:sub>
                        <m:r>
                          <a:rPr lang="en-GB" sz="1100" i="1" kern="1200">
                            <a:solidFill>
                              <a:schemeClr val="tx1"/>
                            </a:solidFill>
                            <a:effectLst/>
                            <a:latin typeface="Cambria Math"/>
                            <a:ea typeface="+mn-ea"/>
                            <a:cs typeface="Arial" pitchFamily="34" charset="0"/>
                          </a:rPr>
                          <m:t>𝑘</m:t>
                        </m:r>
                      </m:sub>
                    </m:sSub>
                    <m:r>
                      <a:rPr lang="en-GB" sz="1100" i="1" kern="1200">
                        <a:solidFill>
                          <a:schemeClr val="tx1"/>
                        </a:solidFill>
                        <a:effectLst/>
                        <a:latin typeface="Cambria Math"/>
                        <a:ea typeface="+mn-ea"/>
                        <a:cs typeface="Arial" pitchFamily="34" charset="0"/>
                      </a:rPr>
                      <m:t>|</m:t>
                    </m:r>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𝑜</m:t>
                        </m:r>
                      </m:e>
                      <m:sub>
                        <m:r>
                          <a:rPr lang="en-GB" sz="1100" i="1" kern="1200">
                            <a:solidFill>
                              <a:schemeClr val="tx1"/>
                            </a:solidFill>
                            <a:effectLst/>
                            <a:latin typeface="Cambria Math"/>
                            <a:ea typeface="+mn-ea"/>
                            <a:cs typeface="Arial" pitchFamily="34" charset="0"/>
                          </a:rPr>
                          <m:t>𝑠</m:t>
                        </m:r>
                      </m:sub>
                    </m:sSub>
                    <m:r>
                      <a:rPr lang="en-GB" sz="1100" i="1" kern="1200">
                        <a:solidFill>
                          <a:schemeClr val="tx1"/>
                        </a:solidFill>
                        <a:effectLst/>
                        <a:latin typeface="Cambria Math"/>
                        <a:ea typeface="+mn-ea"/>
                        <a:cs typeface="Arial" pitchFamily="34" charset="0"/>
                      </a:rPr>
                      <m:t>,</m:t>
                    </m:r>
                    <m:r>
                      <a:rPr lang="en-GB" sz="1100" i="1" kern="1200">
                        <a:solidFill>
                          <a:schemeClr val="tx1"/>
                        </a:solidFill>
                        <a:effectLst/>
                        <a:latin typeface="Cambria Math"/>
                        <a:ea typeface="+mn-ea"/>
                        <a:cs typeface="Arial" pitchFamily="34" charset="0"/>
                      </a:rPr>
                      <m:t>𝒟</m:t>
                    </m:r>
                    <m:r>
                      <a:rPr lang="en-GB" sz="1100" i="1" kern="1200">
                        <a:solidFill>
                          <a:schemeClr val="tx1"/>
                        </a:solidFill>
                        <a:effectLst/>
                        <a:latin typeface="Cambria Math"/>
                        <a:ea typeface="+mn-ea"/>
                        <a:cs typeface="Arial" pitchFamily="34" charset="0"/>
                      </a:rPr>
                      <m:t>)</m:t>
                    </m:r>
                  </m:oMath>
                </a14:m>
                <a:r>
                  <a:rPr lang="en-GB" sz="1100" kern="1200" dirty="0">
                    <a:solidFill>
                      <a:schemeClr val="tx1"/>
                    </a:solidFill>
                    <a:effectLst/>
                    <a:latin typeface="Arial" pitchFamily="34" charset="0"/>
                    <a:ea typeface="+mn-ea"/>
                    <a:cs typeface="Arial" pitchFamily="34" charset="0"/>
                  </a:rPr>
                  <a:t>, which may be written</a:t>
                </a:r>
              </a:p>
              <a:p>
                <a:r>
                  <a:rPr lang="en-GB" sz="1100" kern="1200" dirty="0">
                    <a:solidFill>
                      <a:schemeClr val="tx1"/>
                    </a:solidFill>
                    <a:effectLst/>
                    <a:latin typeface="Arial" pitchFamily="34" charset="0"/>
                    <a:ea typeface="+mn-ea"/>
                    <a:cs typeface="Arial" pitchFamily="34" charset="0"/>
                  </a:rPr>
                  <a:t> </a:t>
                </a:r>
              </a:p>
              <a:p>
                <a14:m>
                  <m:oMath xmlns:m="http://schemas.openxmlformats.org/officeDocument/2006/math">
                    <m:r>
                      <a:rPr lang="en-GB" sz="1100" i="1" kern="1200">
                        <a:solidFill>
                          <a:schemeClr val="tx1"/>
                        </a:solidFill>
                        <a:effectLst/>
                        <a:latin typeface="Cambria Math"/>
                        <a:ea typeface="+mn-ea"/>
                        <a:cs typeface="Arial" pitchFamily="34" charset="0"/>
                      </a:rPr>
                      <m:t>𝑝</m:t>
                    </m:r>
                    <m:d>
                      <m:dPr>
                        <m:ctrlPr>
                          <a:rPr lang="en-GB" sz="1100" i="1" kern="1200">
                            <a:solidFill>
                              <a:schemeClr val="tx1"/>
                            </a:solidFill>
                            <a:effectLst/>
                            <a:latin typeface="Cambria Math"/>
                            <a:ea typeface="+mn-ea"/>
                            <a:cs typeface="Arial" pitchFamily="34" charset="0"/>
                          </a:rPr>
                        </m:ctrlPr>
                      </m:dPr>
                      <m:e>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ℳ</m:t>
                            </m:r>
                          </m:e>
                          <m:sub>
                            <m:r>
                              <a:rPr lang="en-GB" sz="1100" i="1" kern="1200">
                                <a:solidFill>
                                  <a:schemeClr val="tx1"/>
                                </a:solidFill>
                                <a:effectLst/>
                                <a:latin typeface="Cambria Math"/>
                                <a:ea typeface="+mn-ea"/>
                                <a:cs typeface="Arial" pitchFamily="34" charset="0"/>
                              </a:rPr>
                              <m:t>𝑘</m:t>
                            </m:r>
                          </m:sub>
                        </m:sSub>
                      </m:e>
                      <m:e>
                        <m:r>
                          <a:rPr lang="en-GB" sz="1100" i="1" kern="1200">
                            <a:solidFill>
                              <a:schemeClr val="tx1"/>
                            </a:solidFill>
                            <a:effectLst/>
                            <a:latin typeface="Cambria Math"/>
                            <a:ea typeface="+mn-ea"/>
                            <a:cs typeface="Arial" pitchFamily="34" charset="0"/>
                          </a:rPr>
                          <m:t>𝑜</m:t>
                        </m:r>
                        <m:r>
                          <a:rPr lang="en-GB" sz="1100" i="1" kern="1200">
                            <a:solidFill>
                              <a:schemeClr val="tx1"/>
                            </a:solidFill>
                            <a:effectLst/>
                            <a:latin typeface="Cambria Math"/>
                            <a:ea typeface="+mn-ea"/>
                            <a:cs typeface="Arial" pitchFamily="34" charset="0"/>
                          </a:rPr>
                          <m:t>,</m:t>
                        </m:r>
                        <m:r>
                          <a:rPr lang="en-GB" sz="1100" i="1" kern="1200">
                            <a:solidFill>
                              <a:schemeClr val="tx1"/>
                            </a:solidFill>
                            <a:effectLst/>
                            <a:latin typeface="Cambria Math"/>
                            <a:ea typeface="+mn-ea"/>
                            <a:cs typeface="Arial" pitchFamily="34" charset="0"/>
                          </a:rPr>
                          <m:t>𝒟</m:t>
                        </m:r>
                      </m:e>
                    </m:d>
                    <m:r>
                      <a:rPr lang="en-GB" sz="1100" i="1" kern="1200">
                        <a:solidFill>
                          <a:schemeClr val="tx1"/>
                        </a:solidFill>
                        <a:effectLst/>
                        <a:latin typeface="Cambria Math"/>
                        <a:ea typeface="+mn-ea"/>
                        <a:cs typeface="Arial" pitchFamily="34" charset="0"/>
                      </a:rPr>
                      <m:t>=</m:t>
                    </m:r>
                    <m:f>
                      <m:fPr>
                        <m:ctrlPr>
                          <a:rPr lang="en-GB" sz="1100" i="1" kern="1200">
                            <a:solidFill>
                              <a:schemeClr val="tx1"/>
                            </a:solidFill>
                            <a:effectLst/>
                            <a:latin typeface="Cambria Math"/>
                            <a:ea typeface="+mn-ea"/>
                            <a:cs typeface="Arial" pitchFamily="34" charset="0"/>
                          </a:rPr>
                        </m:ctrlPr>
                      </m:fPr>
                      <m:num>
                        <m:r>
                          <a:rPr lang="en-GB" sz="1100" i="1" kern="1200">
                            <a:solidFill>
                              <a:schemeClr val="tx1"/>
                            </a:solidFill>
                            <a:effectLst/>
                            <a:latin typeface="Cambria Math"/>
                            <a:ea typeface="+mn-ea"/>
                            <a:cs typeface="Arial" pitchFamily="34" charset="0"/>
                          </a:rPr>
                          <m:t>𝑝</m:t>
                        </m:r>
                        <m:d>
                          <m:dPr>
                            <m:ctrlPr>
                              <a:rPr lang="en-GB" sz="1100" i="1" kern="1200">
                                <a:solidFill>
                                  <a:schemeClr val="tx1"/>
                                </a:solidFill>
                                <a:effectLst/>
                                <a:latin typeface="Cambria Math"/>
                                <a:ea typeface="+mn-ea"/>
                                <a:cs typeface="Arial" pitchFamily="34" charset="0"/>
                              </a:rPr>
                            </m:ctrlPr>
                          </m:dPr>
                          <m:e>
                            <m:r>
                              <a:rPr lang="en-GB" sz="1100" i="1" kern="1200">
                                <a:solidFill>
                                  <a:schemeClr val="tx1"/>
                                </a:solidFill>
                                <a:effectLst/>
                                <a:latin typeface="Cambria Math"/>
                                <a:ea typeface="+mn-ea"/>
                                <a:cs typeface="Arial" pitchFamily="34" charset="0"/>
                              </a:rPr>
                              <m:t>𝑜</m:t>
                            </m:r>
                            <m:r>
                              <a:rPr lang="en-GB" sz="1100" i="1" kern="1200">
                                <a:solidFill>
                                  <a:schemeClr val="tx1"/>
                                </a:solidFill>
                                <a:effectLst/>
                                <a:latin typeface="Cambria Math"/>
                                <a:ea typeface="+mn-ea"/>
                                <a:cs typeface="Arial" pitchFamily="34" charset="0"/>
                              </a:rPr>
                              <m:t>,</m:t>
                            </m:r>
                            <m:r>
                              <a:rPr lang="en-GB" sz="1100" i="1" kern="1200">
                                <a:solidFill>
                                  <a:schemeClr val="tx1"/>
                                </a:solidFill>
                                <a:effectLst/>
                                <a:latin typeface="Cambria Math"/>
                                <a:ea typeface="+mn-ea"/>
                                <a:cs typeface="Arial" pitchFamily="34" charset="0"/>
                              </a:rPr>
                              <m:t>𝒟</m:t>
                            </m:r>
                          </m:e>
                          <m:e>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ℳ</m:t>
                                </m:r>
                              </m:e>
                              <m:sub>
                                <m:r>
                                  <a:rPr lang="en-GB" sz="1100" i="1" kern="1200">
                                    <a:solidFill>
                                      <a:schemeClr val="tx1"/>
                                    </a:solidFill>
                                    <a:effectLst/>
                                    <a:latin typeface="Cambria Math"/>
                                    <a:ea typeface="+mn-ea"/>
                                    <a:cs typeface="Arial" pitchFamily="34" charset="0"/>
                                  </a:rPr>
                                  <m:t>𝑘</m:t>
                                </m:r>
                              </m:sub>
                            </m:sSub>
                          </m:e>
                        </m:d>
                        <m:r>
                          <a:rPr lang="en-GB" sz="1100" i="1" kern="1200">
                            <a:solidFill>
                              <a:schemeClr val="tx1"/>
                            </a:solidFill>
                            <a:effectLst/>
                            <a:latin typeface="Cambria Math"/>
                            <a:ea typeface="+mn-ea"/>
                            <a:cs typeface="Arial" pitchFamily="34" charset="0"/>
                          </a:rPr>
                          <m:t>𝑝</m:t>
                        </m:r>
                        <m:r>
                          <a:rPr lang="en-GB" sz="1100" i="1" kern="1200">
                            <a:solidFill>
                              <a:schemeClr val="tx1"/>
                            </a:solidFill>
                            <a:effectLst/>
                            <a:latin typeface="Cambria Math"/>
                            <a:ea typeface="+mn-ea"/>
                            <a:cs typeface="Arial" pitchFamily="34" charset="0"/>
                          </a:rPr>
                          <m:t>(</m:t>
                        </m:r>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ℳ</m:t>
                            </m:r>
                          </m:e>
                          <m:sub>
                            <m:r>
                              <a:rPr lang="en-GB" sz="1100" i="1" kern="1200">
                                <a:solidFill>
                                  <a:schemeClr val="tx1"/>
                                </a:solidFill>
                                <a:effectLst/>
                                <a:latin typeface="Cambria Math"/>
                                <a:ea typeface="+mn-ea"/>
                                <a:cs typeface="Arial" pitchFamily="34" charset="0"/>
                              </a:rPr>
                              <m:t>𝑘</m:t>
                            </m:r>
                          </m:sub>
                        </m:sSub>
                        <m:r>
                          <a:rPr lang="en-GB" sz="1100" i="1" kern="1200">
                            <a:solidFill>
                              <a:schemeClr val="tx1"/>
                            </a:solidFill>
                            <a:effectLst/>
                            <a:latin typeface="Cambria Math"/>
                            <a:ea typeface="+mn-ea"/>
                            <a:cs typeface="Arial" pitchFamily="34" charset="0"/>
                          </a:rPr>
                          <m:t>)</m:t>
                        </m:r>
                      </m:num>
                      <m:den>
                        <m:nary>
                          <m:naryPr>
                            <m:chr m:val="∑"/>
                            <m:limLoc m:val="undOvr"/>
                            <m:supHide m:val="on"/>
                            <m:ctrlPr>
                              <a:rPr lang="en-GB" sz="1100" i="1" kern="1200">
                                <a:solidFill>
                                  <a:schemeClr val="tx1"/>
                                </a:solidFill>
                                <a:effectLst/>
                                <a:latin typeface="Cambria Math"/>
                                <a:ea typeface="+mn-ea"/>
                                <a:cs typeface="Arial" pitchFamily="34" charset="0"/>
                              </a:rPr>
                            </m:ctrlPr>
                          </m:naryPr>
                          <m:sub>
                            <m:r>
                              <a:rPr lang="en-GB" sz="1100" i="1" kern="1200">
                                <a:solidFill>
                                  <a:schemeClr val="tx1"/>
                                </a:solidFill>
                                <a:effectLst/>
                                <a:latin typeface="Cambria Math"/>
                                <a:ea typeface="+mn-ea"/>
                                <a:cs typeface="Arial" pitchFamily="34" charset="0"/>
                              </a:rPr>
                              <m:t>𝑙</m:t>
                            </m:r>
                          </m:sub>
                          <m:sup/>
                          <m:e>
                            <m:r>
                              <a:rPr lang="en-GB" sz="1100" i="1" kern="1200">
                                <a:solidFill>
                                  <a:schemeClr val="tx1"/>
                                </a:solidFill>
                                <a:effectLst/>
                                <a:latin typeface="Cambria Math"/>
                                <a:ea typeface="+mn-ea"/>
                                <a:cs typeface="Arial" pitchFamily="34" charset="0"/>
                              </a:rPr>
                              <m:t>𝑝</m:t>
                            </m:r>
                            <m:d>
                              <m:dPr>
                                <m:ctrlPr>
                                  <a:rPr lang="en-GB" sz="1100" i="1" kern="1200">
                                    <a:solidFill>
                                      <a:schemeClr val="tx1"/>
                                    </a:solidFill>
                                    <a:effectLst/>
                                    <a:latin typeface="Cambria Math"/>
                                    <a:ea typeface="+mn-ea"/>
                                    <a:cs typeface="Arial" pitchFamily="34" charset="0"/>
                                  </a:rPr>
                                </m:ctrlPr>
                              </m:dPr>
                              <m:e>
                                <m:r>
                                  <a:rPr lang="en-GB" sz="1100" i="1" kern="1200">
                                    <a:solidFill>
                                      <a:schemeClr val="tx1"/>
                                    </a:solidFill>
                                    <a:effectLst/>
                                    <a:latin typeface="Cambria Math"/>
                                    <a:ea typeface="+mn-ea"/>
                                    <a:cs typeface="Arial" pitchFamily="34" charset="0"/>
                                  </a:rPr>
                                  <m:t>𝑜</m:t>
                                </m:r>
                                <m:r>
                                  <a:rPr lang="en-GB" sz="1100" i="1" kern="1200">
                                    <a:solidFill>
                                      <a:schemeClr val="tx1"/>
                                    </a:solidFill>
                                    <a:effectLst/>
                                    <a:latin typeface="Cambria Math"/>
                                    <a:ea typeface="+mn-ea"/>
                                    <a:cs typeface="Arial" pitchFamily="34" charset="0"/>
                                  </a:rPr>
                                  <m:t>,</m:t>
                                </m:r>
                                <m:r>
                                  <a:rPr lang="en-GB" sz="1100" i="1" kern="1200">
                                    <a:solidFill>
                                      <a:schemeClr val="tx1"/>
                                    </a:solidFill>
                                    <a:effectLst/>
                                    <a:latin typeface="Cambria Math"/>
                                    <a:ea typeface="+mn-ea"/>
                                    <a:cs typeface="Arial" pitchFamily="34" charset="0"/>
                                  </a:rPr>
                                  <m:t>𝒟</m:t>
                                </m:r>
                              </m:e>
                              <m:e>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ℳ</m:t>
                                    </m:r>
                                  </m:e>
                                  <m:sub>
                                    <m:r>
                                      <a:rPr lang="en-GB" sz="1100" i="1" kern="1200">
                                        <a:solidFill>
                                          <a:schemeClr val="tx1"/>
                                        </a:solidFill>
                                        <a:effectLst/>
                                        <a:latin typeface="Cambria Math"/>
                                        <a:ea typeface="+mn-ea"/>
                                        <a:cs typeface="Arial" pitchFamily="34" charset="0"/>
                                      </a:rPr>
                                      <m:t>𝑙</m:t>
                                    </m:r>
                                  </m:sub>
                                </m:sSub>
                              </m:e>
                            </m:d>
                            <m:r>
                              <a:rPr lang="en-GB" sz="1100" i="1" kern="1200">
                                <a:solidFill>
                                  <a:schemeClr val="tx1"/>
                                </a:solidFill>
                                <a:effectLst/>
                                <a:latin typeface="Cambria Math"/>
                                <a:ea typeface="+mn-ea"/>
                                <a:cs typeface="Arial" pitchFamily="34" charset="0"/>
                              </a:rPr>
                              <m:t>𝑝</m:t>
                            </m:r>
                            <m:r>
                              <a:rPr lang="en-GB" sz="1100" i="1" kern="1200">
                                <a:solidFill>
                                  <a:schemeClr val="tx1"/>
                                </a:solidFill>
                                <a:effectLst/>
                                <a:latin typeface="Cambria Math"/>
                                <a:ea typeface="+mn-ea"/>
                                <a:cs typeface="Arial" pitchFamily="34" charset="0"/>
                              </a:rPr>
                              <m:t>(</m:t>
                            </m:r>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ℳ</m:t>
                                </m:r>
                              </m:e>
                              <m:sub>
                                <m:r>
                                  <a:rPr lang="en-GB" sz="1100" i="1" kern="1200">
                                    <a:solidFill>
                                      <a:schemeClr val="tx1"/>
                                    </a:solidFill>
                                    <a:effectLst/>
                                    <a:latin typeface="Cambria Math"/>
                                    <a:ea typeface="+mn-ea"/>
                                    <a:cs typeface="Arial" pitchFamily="34" charset="0"/>
                                  </a:rPr>
                                  <m:t>𝑙</m:t>
                                </m:r>
                              </m:sub>
                            </m:sSub>
                            <m:r>
                              <a:rPr lang="en-GB" sz="1100" i="1" kern="1200">
                                <a:solidFill>
                                  <a:schemeClr val="tx1"/>
                                </a:solidFill>
                                <a:effectLst/>
                                <a:latin typeface="Cambria Math"/>
                                <a:ea typeface="+mn-ea"/>
                                <a:cs typeface="Arial" pitchFamily="34" charset="0"/>
                              </a:rPr>
                              <m:t>)</m:t>
                            </m:r>
                          </m:e>
                        </m:nary>
                      </m:den>
                    </m:f>
                  </m:oMath>
                </a14:m>
                <a:r>
                  <a:rPr lang="en-GB" sz="1100" kern="1200" dirty="0" smtClean="0">
                    <a:solidFill>
                      <a:schemeClr val="tx1"/>
                    </a:solidFill>
                    <a:effectLst/>
                    <a:latin typeface="Arial" pitchFamily="34" charset="0"/>
                    <a:ea typeface="+mn-ea"/>
                    <a:cs typeface="Arial" pitchFamily="34" charset="0"/>
                  </a:rPr>
                  <a:t>			( </a:t>
                </a:r>
                <a:r>
                  <a:rPr lang="en-GB" sz="1100" kern="1200" dirty="0">
                    <a:solidFill>
                      <a:schemeClr val="tx1"/>
                    </a:solidFill>
                    <a:effectLst/>
                    <a:latin typeface="Arial" pitchFamily="34" charset="0"/>
                    <a:ea typeface="+mn-ea"/>
                    <a:cs typeface="Arial" pitchFamily="34" charset="0"/>
                  </a:rPr>
                  <a:t>1 )</a:t>
                </a:r>
              </a:p>
              <a:p>
                <a:r>
                  <a:rPr lang="en-GB" sz="1100" kern="1200" dirty="0">
                    <a:solidFill>
                      <a:schemeClr val="tx1"/>
                    </a:solidFill>
                    <a:effectLst/>
                    <a:latin typeface="Arial" pitchFamily="34" charset="0"/>
                    <a:ea typeface="+mn-ea"/>
                    <a:cs typeface="Arial" pitchFamily="34" charset="0"/>
                  </a:rPr>
                  <a:t> </a:t>
                </a:r>
              </a:p>
              <a:p>
                <a:r>
                  <a:rPr lang="en-GB" sz="1100" kern="1200" dirty="0">
                    <a:solidFill>
                      <a:schemeClr val="tx1"/>
                    </a:solidFill>
                    <a:effectLst/>
                    <a:latin typeface="Arial" pitchFamily="34" charset="0"/>
                    <a:ea typeface="+mn-ea"/>
                    <a:cs typeface="Arial" pitchFamily="34" charset="0"/>
                  </a:rPr>
                  <a:t>where the evidence, </a:t>
                </a:r>
                <a14:m>
                  <m:oMath xmlns:m="http://schemas.openxmlformats.org/officeDocument/2006/math">
                    <m:r>
                      <a:rPr lang="en-GB" sz="1100" i="1" kern="1200">
                        <a:solidFill>
                          <a:schemeClr val="tx1"/>
                        </a:solidFill>
                        <a:effectLst/>
                        <a:latin typeface="Cambria Math"/>
                        <a:ea typeface="+mn-ea"/>
                        <a:cs typeface="Arial" pitchFamily="34" charset="0"/>
                      </a:rPr>
                      <m:t>𝑝</m:t>
                    </m:r>
                    <m:d>
                      <m:dPr>
                        <m:ctrlPr>
                          <a:rPr lang="en-GB" sz="1100" i="1" kern="1200">
                            <a:solidFill>
                              <a:schemeClr val="tx1"/>
                            </a:solidFill>
                            <a:effectLst/>
                            <a:latin typeface="Cambria Math"/>
                            <a:ea typeface="+mn-ea"/>
                            <a:cs typeface="Arial" pitchFamily="34" charset="0"/>
                          </a:rPr>
                        </m:ctrlPr>
                      </m:dPr>
                      <m:e>
                        <m:r>
                          <a:rPr lang="en-GB" sz="1100" i="1" kern="1200">
                            <a:solidFill>
                              <a:schemeClr val="tx1"/>
                            </a:solidFill>
                            <a:effectLst/>
                            <a:latin typeface="Cambria Math"/>
                            <a:ea typeface="+mn-ea"/>
                            <a:cs typeface="Arial" pitchFamily="34" charset="0"/>
                          </a:rPr>
                          <m:t>𝑜</m:t>
                        </m:r>
                        <m:r>
                          <a:rPr lang="en-GB" sz="1100" i="1" kern="1200">
                            <a:solidFill>
                              <a:schemeClr val="tx1"/>
                            </a:solidFill>
                            <a:effectLst/>
                            <a:latin typeface="Cambria Math"/>
                            <a:ea typeface="+mn-ea"/>
                            <a:cs typeface="Arial" pitchFamily="34" charset="0"/>
                          </a:rPr>
                          <m:t>,</m:t>
                        </m:r>
                        <m:r>
                          <a:rPr lang="en-GB" sz="1100" i="1" kern="1200">
                            <a:solidFill>
                              <a:schemeClr val="tx1"/>
                            </a:solidFill>
                            <a:effectLst/>
                            <a:latin typeface="Cambria Math"/>
                            <a:ea typeface="+mn-ea"/>
                            <a:cs typeface="Arial" pitchFamily="34" charset="0"/>
                          </a:rPr>
                          <m:t>𝒟</m:t>
                        </m:r>
                      </m:e>
                      <m:e>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ℳ</m:t>
                            </m:r>
                          </m:e>
                          <m:sub>
                            <m:r>
                              <a:rPr lang="en-GB" sz="1100" i="1" kern="1200">
                                <a:solidFill>
                                  <a:schemeClr val="tx1"/>
                                </a:solidFill>
                                <a:effectLst/>
                                <a:latin typeface="Cambria Math"/>
                                <a:ea typeface="+mn-ea"/>
                                <a:cs typeface="Arial" pitchFamily="34" charset="0"/>
                              </a:rPr>
                              <m:t>𝑘</m:t>
                            </m:r>
                          </m:sub>
                        </m:sSub>
                      </m:e>
                    </m:d>
                  </m:oMath>
                </a14:m>
                <a:r>
                  <a:rPr lang="en-GB" sz="1100" kern="1200" dirty="0">
                    <a:solidFill>
                      <a:schemeClr val="tx1"/>
                    </a:solidFill>
                    <a:effectLst/>
                    <a:latin typeface="Arial" pitchFamily="34" charset="0"/>
                    <a:ea typeface="+mn-ea"/>
                    <a:cs typeface="Arial" pitchFamily="34" charset="0"/>
                  </a:rPr>
                  <a:t>, is influenced by the current trial set of observations, </a:t>
                </a:r>
                <a14:m>
                  <m:oMath xmlns:m="http://schemas.openxmlformats.org/officeDocument/2006/math">
                    <m:r>
                      <a:rPr lang="en-GB" sz="1100" i="1" kern="1200">
                        <a:solidFill>
                          <a:schemeClr val="tx1"/>
                        </a:solidFill>
                        <a:effectLst/>
                        <a:latin typeface="Cambria Math"/>
                        <a:ea typeface="+mn-ea"/>
                        <a:cs typeface="Arial" pitchFamily="34" charset="0"/>
                      </a:rPr>
                      <m:t>𝑜</m:t>
                    </m:r>
                  </m:oMath>
                </a14:m>
                <a:r>
                  <a:rPr lang="en-GB" sz="1100" kern="1200" dirty="0">
                    <a:solidFill>
                      <a:schemeClr val="tx1"/>
                    </a:solidFill>
                    <a:effectLst/>
                    <a:latin typeface="Arial" pitchFamily="34" charset="0"/>
                    <a:ea typeface="+mn-ea"/>
                    <a:cs typeface="Arial" pitchFamily="34" charset="0"/>
                  </a:rPr>
                  <a:t>, as well as the historical data, </a:t>
                </a:r>
                <a14:m>
                  <m:oMath xmlns:m="http://schemas.openxmlformats.org/officeDocument/2006/math">
                    <m:r>
                      <a:rPr lang="en-GB" sz="1100" i="1" kern="1200">
                        <a:solidFill>
                          <a:schemeClr val="tx1"/>
                        </a:solidFill>
                        <a:effectLst/>
                        <a:latin typeface="Cambria Math"/>
                        <a:ea typeface="+mn-ea"/>
                        <a:cs typeface="Arial" pitchFamily="34" charset="0"/>
                      </a:rPr>
                      <m:t>𝒟</m:t>
                    </m:r>
                  </m:oMath>
                </a14:m>
                <a:r>
                  <a:rPr lang="en-GB" sz="1100" kern="1200" dirty="0">
                    <a:solidFill>
                      <a:schemeClr val="tx1"/>
                    </a:solidFill>
                    <a:effectLst/>
                    <a:latin typeface="Arial" pitchFamily="34" charset="0"/>
                    <a:ea typeface="+mn-ea"/>
                    <a:cs typeface="Arial" pitchFamily="34" charset="0"/>
                  </a:rPr>
                  <a:t>: 		</a:t>
                </a:r>
              </a:p>
              <a:p>
                <a:r>
                  <a:rPr lang="en-GB" sz="1100" kern="1200" dirty="0">
                    <a:solidFill>
                      <a:schemeClr val="tx1"/>
                    </a:solidFill>
                    <a:effectLst/>
                    <a:latin typeface="Arial" pitchFamily="34" charset="0"/>
                    <a:ea typeface="+mn-ea"/>
                    <a:cs typeface="Arial" pitchFamily="34" charset="0"/>
                  </a:rPr>
                  <a:t> </a:t>
                </a:r>
              </a:p>
              <a:p>
                <a14:m>
                  <m:oMath xmlns:m="http://schemas.openxmlformats.org/officeDocument/2006/math">
                    <m:r>
                      <a:rPr lang="en-GB" sz="1100" i="1" kern="1200">
                        <a:solidFill>
                          <a:schemeClr val="tx1"/>
                        </a:solidFill>
                        <a:effectLst/>
                        <a:latin typeface="Cambria Math"/>
                        <a:ea typeface="+mn-ea"/>
                        <a:cs typeface="Arial" pitchFamily="34" charset="0"/>
                      </a:rPr>
                      <m:t>𝑝</m:t>
                    </m:r>
                    <m:d>
                      <m:dPr>
                        <m:ctrlPr>
                          <a:rPr lang="en-GB" sz="1100" i="1" kern="1200">
                            <a:solidFill>
                              <a:schemeClr val="tx1"/>
                            </a:solidFill>
                            <a:effectLst/>
                            <a:latin typeface="Cambria Math"/>
                            <a:ea typeface="+mn-ea"/>
                            <a:cs typeface="Arial" pitchFamily="34" charset="0"/>
                          </a:rPr>
                        </m:ctrlPr>
                      </m:dPr>
                      <m:e>
                        <m:r>
                          <a:rPr lang="en-GB" sz="1100" i="1" kern="1200">
                            <a:solidFill>
                              <a:schemeClr val="tx1"/>
                            </a:solidFill>
                            <a:effectLst/>
                            <a:latin typeface="Cambria Math"/>
                            <a:ea typeface="+mn-ea"/>
                            <a:cs typeface="Arial" pitchFamily="34" charset="0"/>
                          </a:rPr>
                          <m:t>𝑜</m:t>
                        </m:r>
                        <m:r>
                          <a:rPr lang="en-GB" sz="1100" i="1" kern="1200">
                            <a:solidFill>
                              <a:schemeClr val="tx1"/>
                            </a:solidFill>
                            <a:effectLst/>
                            <a:latin typeface="Cambria Math"/>
                            <a:ea typeface="+mn-ea"/>
                            <a:cs typeface="Arial" pitchFamily="34" charset="0"/>
                          </a:rPr>
                          <m:t>,</m:t>
                        </m:r>
                        <m:r>
                          <a:rPr lang="en-GB" sz="1100" i="1" kern="1200">
                            <a:solidFill>
                              <a:schemeClr val="tx1"/>
                            </a:solidFill>
                            <a:effectLst/>
                            <a:latin typeface="Cambria Math"/>
                            <a:ea typeface="+mn-ea"/>
                            <a:cs typeface="Arial" pitchFamily="34" charset="0"/>
                          </a:rPr>
                          <m:t>𝒟</m:t>
                        </m:r>
                      </m:e>
                      <m:e>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ℳ</m:t>
                            </m:r>
                          </m:e>
                          <m:sub>
                            <m:r>
                              <a:rPr lang="en-GB" sz="1100" i="1" kern="1200">
                                <a:solidFill>
                                  <a:schemeClr val="tx1"/>
                                </a:solidFill>
                                <a:effectLst/>
                                <a:latin typeface="Cambria Math"/>
                                <a:ea typeface="+mn-ea"/>
                                <a:cs typeface="Arial" pitchFamily="34" charset="0"/>
                              </a:rPr>
                              <m:t>𝑘</m:t>
                            </m:r>
                          </m:sub>
                        </m:sSub>
                      </m:e>
                    </m:d>
                    <m:r>
                      <a:rPr lang="en-GB" sz="1100" i="1" kern="1200">
                        <a:solidFill>
                          <a:schemeClr val="tx1"/>
                        </a:solidFill>
                        <a:effectLst/>
                        <a:latin typeface="Cambria Math"/>
                        <a:ea typeface="+mn-ea"/>
                        <a:cs typeface="Arial" pitchFamily="34" charset="0"/>
                      </a:rPr>
                      <m:t>=</m:t>
                    </m:r>
                    <m:r>
                      <a:rPr lang="en-GB" sz="1100" i="1" kern="1200">
                        <a:solidFill>
                          <a:schemeClr val="tx1"/>
                        </a:solidFill>
                        <a:effectLst/>
                        <a:latin typeface="Cambria Math"/>
                        <a:ea typeface="+mn-ea"/>
                        <a:cs typeface="Arial" pitchFamily="34" charset="0"/>
                      </a:rPr>
                      <m:t>𝑝</m:t>
                    </m:r>
                    <m:d>
                      <m:dPr>
                        <m:ctrlPr>
                          <a:rPr lang="en-GB" sz="1100" i="1" kern="1200">
                            <a:solidFill>
                              <a:schemeClr val="tx1"/>
                            </a:solidFill>
                            <a:effectLst/>
                            <a:latin typeface="Cambria Math"/>
                            <a:ea typeface="+mn-ea"/>
                            <a:cs typeface="Arial" pitchFamily="34" charset="0"/>
                          </a:rPr>
                        </m:ctrlPr>
                      </m:dPr>
                      <m:e>
                        <m:r>
                          <a:rPr lang="en-GB" sz="1100" i="1" kern="1200">
                            <a:solidFill>
                              <a:schemeClr val="tx1"/>
                            </a:solidFill>
                            <a:effectLst/>
                            <a:latin typeface="Cambria Math"/>
                            <a:ea typeface="+mn-ea"/>
                            <a:cs typeface="Arial" pitchFamily="34" charset="0"/>
                          </a:rPr>
                          <m:t>𝑜</m:t>
                        </m:r>
                      </m:e>
                      <m:e>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ℳ</m:t>
                            </m:r>
                          </m:e>
                          <m:sub>
                            <m:r>
                              <a:rPr lang="en-GB" sz="1100" i="1" kern="1200">
                                <a:solidFill>
                                  <a:schemeClr val="tx1"/>
                                </a:solidFill>
                                <a:effectLst/>
                                <a:latin typeface="Cambria Math"/>
                                <a:ea typeface="+mn-ea"/>
                                <a:cs typeface="Arial" pitchFamily="34" charset="0"/>
                              </a:rPr>
                              <m:t>𝑘</m:t>
                            </m:r>
                          </m:sub>
                        </m:sSub>
                      </m:e>
                    </m:d>
                    <m:nary>
                      <m:naryPr>
                        <m:chr m:val="∏"/>
                        <m:limLoc m:val="undOvr"/>
                        <m:supHide m:val="on"/>
                        <m:ctrlPr>
                          <a:rPr lang="en-GB" sz="1100" i="1" kern="1200">
                            <a:solidFill>
                              <a:schemeClr val="tx1"/>
                            </a:solidFill>
                            <a:effectLst/>
                            <a:latin typeface="Cambria Math"/>
                            <a:ea typeface="+mn-ea"/>
                            <a:cs typeface="Arial" pitchFamily="34" charset="0"/>
                          </a:rPr>
                        </m:ctrlPr>
                      </m:naryPr>
                      <m:sub>
                        <m:r>
                          <a:rPr lang="en-GB" sz="1100" i="1" kern="1200">
                            <a:solidFill>
                              <a:schemeClr val="tx1"/>
                            </a:solidFill>
                            <a:effectLst/>
                            <a:latin typeface="Cambria Math"/>
                            <a:ea typeface="+mn-ea"/>
                            <a:cs typeface="Arial" pitchFamily="34" charset="0"/>
                          </a:rPr>
                          <m:t>𝑖</m:t>
                        </m:r>
                      </m:sub>
                      <m:sup/>
                      <m:e>
                        <m:r>
                          <a:rPr lang="en-GB" sz="1100" i="1" kern="1200">
                            <a:solidFill>
                              <a:schemeClr val="tx1"/>
                            </a:solidFill>
                            <a:effectLst/>
                            <a:latin typeface="Cambria Math"/>
                            <a:ea typeface="+mn-ea"/>
                            <a:cs typeface="Arial" pitchFamily="34" charset="0"/>
                          </a:rPr>
                          <m:t>𝑝</m:t>
                        </m:r>
                        <m:d>
                          <m:dPr>
                            <m:ctrlPr>
                              <a:rPr lang="en-GB" sz="1100" i="1" kern="1200">
                                <a:solidFill>
                                  <a:schemeClr val="tx1"/>
                                </a:solidFill>
                                <a:effectLst/>
                                <a:latin typeface="Cambria Math"/>
                                <a:ea typeface="+mn-ea"/>
                                <a:cs typeface="Arial" pitchFamily="34" charset="0"/>
                              </a:rPr>
                            </m:ctrlPr>
                          </m:dPr>
                          <m:e>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𝒟</m:t>
                                </m:r>
                              </m:e>
                              <m:sub>
                                <m:r>
                                  <a:rPr lang="en-GB" sz="1100" i="1" kern="1200">
                                    <a:solidFill>
                                      <a:schemeClr val="tx1"/>
                                    </a:solidFill>
                                    <a:effectLst/>
                                    <a:latin typeface="Cambria Math"/>
                                    <a:ea typeface="+mn-ea"/>
                                    <a:cs typeface="Arial" pitchFamily="34" charset="0"/>
                                  </a:rPr>
                                  <m:t>𝑖</m:t>
                                </m:r>
                              </m:sub>
                            </m:sSub>
                          </m:e>
                          <m:e>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ℳ</m:t>
                                </m:r>
                              </m:e>
                              <m:sub>
                                <m:r>
                                  <a:rPr lang="en-GB" sz="1100" i="1" kern="1200">
                                    <a:solidFill>
                                      <a:schemeClr val="tx1"/>
                                    </a:solidFill>
                                    <a:effectLst/>
                                    <a:latin typeface="Cambria Math"/>
                                    <a:ea typeface="+mn-ea"/>
                                    <a:cs typeface="Arial" pitchFamily="34" charset="0"/>
                                  </a:rPr>
                                  <m:t>𝑘</m:t>
                                </m:r>
                              </m:sub>
                            </m:sSub>
                          </m:e>
                        </m:d>
                      </m:e>
                    </m:nary>
                  </m:oMath>
                </a14:m>
                <a:r>
                  <a:rPr lang="en-GB" sz="1100" kern="1200" dirty="0" smtClean="0">
                    <a:solidFill>
                      <a:schemeClr val="tx1"/>
                    </a:solidFill>
                    <a:effectLst/>
                    <a:latin typeface="Arial" pitchFamily="34" charset="0"/>
                    <a:ea typeface="+mn-ea"/>
                    <a:cs typeface="Arial" pitchFamily="34" charset="0"/>
                  </a:rPr>
                  <a:t>     		( </a:t>
                </a:r>
                <a:r>
                  <a:rPr lang="en-GB" sz="1100" kern="1200" dirty="0">
                    <a:solidFill>
                      <a:schemeClr val="tx1"/>
                    </a:solidFill>
                    <a:effectLst/>
                    <a:latin typeface="Arial" pitchFamily="34" charset="0"/>
                    <a:ea typeface="+mn-ea"/>
                    <a:cs typeface="Arial" pitchFamily="34" charset="0"/>
                  </a:rPr>
                  <a:t>2 )</a:t>
                </a:r>
              </a:p>
              <a:p>
                <a:r>
                  <a:rPr lang="en-GB" sz="1100" kern="1200" dirty="0">
                    <a:solidFill>
                      <a:schemeClr val="tx1"/>
                    </a:solidFill>
                    <a:effectLst/>
                    <a:latin typeface="Arial" pitchFamily="34" charset="0"/>
                    <a:ea typeface="+mn-ea"/>
                    <a:cs typeface="Arial" pitchFamily="34" charset="0"/>
                  </a:rPr>
                  <a:t> </a:t>
                </a:r>
              </a:p>
              <a:p>
                <a:r>
                  <a:rPr lang="en-GB" sz="1100" kern="1200" dirty="0">
                    <a:solidFill>
                      <a:schemeClr val="tx1"/>
                    </a:solidFill>
                    <a:effectLst/>
                    <a:latin typeface="Arial" pitchFamily="34" charset="0"/>
                    <a:ea typeface="+mn-ea"/>
                    <a:cs typeface="Arial" pitchFamily="34" charset="0"/>
                  </a:rPr>
                  <a:t>and is a product of the (integrated) likelihoods. Here, </a:t>
                </a:r>
                <a14:m>
                  <m:oMath xmlns:m="http://schemas.openxmlformats.org/officeDocument/2006/math">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𝒟</m:t>
                        </m:r>
                      </m:e>
                      <m:sub>
                        <m:r>
                          <a:rPr lang="en-GB" sz="1100" i="1" kern="1200">
                            <a:solidFill>
                              <a:schemeClr val="tx1"/>
                            </a:solidFill>
                            <a:effectLst/>
                            <a:latin typeface="Cambria Math"/>
                            <a:ea typeface="+mn-ea"/>
                            <a:cs typeface="Arial" pitchFamily="34" charset="0"/>
                          </a:rPr>
                          <m:t>𝑖</m:t>
                        </m:r>
                      </m:sub>
                    </m:sSub>
                  </m:oMath>
                </a14:m>
                <a:r>
                  <a:rPr lang="en-GB" sz="1100" kern="1200" dirty="0">
                    <a:solidFill>
                      <a:schemeClr val="tx1"/>
                    </a:solidFill>
                    <a:effectLst/>
                    <a:latin typeface="Arial" pitchFamily="34" charset="0"/>
                    <a:ea typeface="+mn-ea"/>
                    <a:cs typeface="Arial" pitchFamily="34" charset="0"/>
                  </a:rPr>
                  <a:t> denotes the calibration data for calibration set </a:t>
                </a:r>
                <a14:m>
                  <m:oMath xmlns:m="http://schemas.openxmlformats.org/officeDocument/2006/math">
                    <m:r>
                      <a:rPr lang="en-GB" sz="1100" i="1" kern="1200">
                        <a:solidFill>
                          <a:schemeClr val="tx1"/>
                        </a:solidFill>
                        <a:effectLst/>
                        <a:latin typeface="Cambria Math"/>
                        <a:ea typeface="+mn-ea"/>
                        <a:cs typeface="Arial" pitchFamily="34" charset="0"/>
                      </a:rPr>
                      <m:t>𝑖</m:t>
                    </m:r>
                  </m:oMath>
                </a14:m>
                <a:r>
                  <a:rPr lang="en-GB" sz="1100" kern="1200" dirty="0">
                    <a:solidFill>
                      <a:schemeClr val="tx1"/>
                    </a:solidFill>
                    <a:effectLst/>
                    <a:latin typeface="Arial" pitchFamily="34" charset="0"/>
                    <a:ea typeface="+mn-ea"/>
                    <a:cs typeface="Arial" pitchFamily="34" charset="0"/>
                  </a:rPr>
                  <a:t> (that is, the set </a:t>
                </a:r>
                <a14:m>
                  <m:oMath xmlns:m="http://schemas.openxmlformats.org/officeDocument/2006/math">
                    <m:d>
                      <m:dPr>
                        <m:ctrlPr>
                          <a:rPr lang="en-GB" sz="1100" i="1" kern="1200">
                            <a:solidFill>
                              <a:schemeClr val="tx1"/>
                            </a:solidFill>
                            <a:effectLst/>
                            <a:latin typeface="Cambria Math"/>
                            <a:ea typeface="+mn-ea"/>
                            <a:cs typeface="Arial" pitchFamily="34" charset="0"/>
                          </a:rPr>
                        </m:ctrlPr>
                      </m:dPr>
                      <m:e>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𝜃</m:t>
                            </m:r>
                          </m:e>
                          <m:sub>
                            <m:r>
                              <a:rPr lang="en-GB" sz="1100" i="1" kern="1200">
                                <a:solidFill>
                                  <a:schemeClr val="tx1"/>
                                </a:solidFill>
                                <a:effectLst/>
                                <a:latin typeface="Cambria Math"/>
                                <a:ea typeface="+mn-ea"/>
                                <a:cs typeface="Arial" pitchFamily="34" charset="0"/>
                              </a:rPr>
                              <m:t>𝑖</m:t>
                            </m:r>
                          </m:sub>
                        </m:sSub>
                        <m:r>
                          <a:rPr lang="en-GB" sz="1100" i="1" kern="1200">
                            <a:solidFill>
                              <a:schemeClr val="tx1"/>
                            </a:solidFill>
                            <a:effectLst/>
                            <a:latin typeface="Cambria Math"/>
                            <a:ea typeface="+mn-ea"/>
                            <a:cs typeface="Arial" pitchFamily="34" charset="0"/>
                          </a:rPr>
                          <m:t>,</m:t>
                        </m:r>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𝑜</m:t>
                            </m:r>
                          </m:e>
                          <m:sub>
                            <m:r>
                              <a:rPr lang="en-GB" sz="1100" i="1" kern="1200">
                                <a:solidFill>
                                  <a:schemeClr val="tx1"/>
                                </a:solidFill>
                                <a:effectLst/>
                                <a:latin typeface="Cambria Math"/>
                                <a:ea typeface="+mn-ea"/>
                                <a:cs typeface="Arial" pitchFamily="34" charset="0"/>
                              </a:rPr>
                              <m:t>𝑖</m:t>
                            </m:r>
                          </m:sub>
                        </m:sSub>
                      </m:e>
                    </m:d>
                  </m:oMath>
                </a14:m>
                <a:r>
                  <a:rPr lang="en-GB" sz="1100" kern="1200" dirty="0">
                    <a:solidFill>
                      <a:schemeClr val="tx1"/>
                    </a:solidFill>
                    <a:effectLst/>
                    <a:latin typeface="Arial" pitchFamily="34" charset="0"/>
                    <a:ea typeface="+mn-ea"/>
                    <a:cs typeface="Arial" pitchFamily="34" charset="0"/>
                  </a:rPr>
                  <a:t>). Each factor on the right-hand side of Equation ( 2 ) is evaluated on each data set separately. For the calibration data sets, the source term parameters are fixed and the environmental parameters are estimated. For the operational data, both the source terms and the environmental parameters are estimated.</a:t>
                </a:r>
              </a:p>
              <a:p>
                <a:r>
                  <a:rPr lang="en-GB" sz="1100" kern="1200" dirty="0">
                    <a:solidFill>
                      <a:schemeClr val="tx1"/>
                    </a:solidFill>
                    <a:effectLst/>
                    <a:latin typeface="Arial" pitchFamily="34" charset="0"/>
                    <a:ea typeface="+mn-ea"/>
                    <a:cs typeface="Arial" pitchFamily="34" charset="0"/>
                  </a:rPr>
                  <a:t> </a:t>
                </a:r>
              </a:p>
              <a:p>
                <a:r>
                  <a:rPr lang="en-GB" sz="1100" kern="1200" dirty="0">
                    <a:solidFill>
                      <a:schemeClr val="tx1"/>
                    </a:solidFill>
                    <a:effectLst/>
                    <a:latin typeface="Arial" pitchFamily="34" charset="0"/>
                    <a:ea typeface="+mn-ea"/>
                    <a:cs typeface="Arial" pitchFamily="34" charset="0"/>
                  </a:rPr>
                  <a:t>Equation ( 1 ) provides the posterior distribution for model </a:t>
                </a:r>
                <a14:m>
                  <m:oMath xmlns:m="http://schemas.openxmlformats.org/officeDocument/2006/math">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ℳ</m:t>
                        </m:r>
                      </m:e>
                      <m:sub>
                        <m:r>
                          <a:rPr lang="en-GB" sz="1100" i="1" kern="1200">
                            <a:solidFill>
                              <a:schemeClr val="tx1"/>
                            </a:solidFill>
                            <a:effectLst/>
                            <a:latin typeface="Cambria Math"/>
                            <a:ea typeface="+mn-ea"/>
                            <a:cs typeface="Arial" pitchFamily="34" charset="0"/>
                          </a:rPr>
                          <m:t>𝑘</m:t>
                        </m:r>
                      </m:sub>
                    </m:sSub>
                  </m:oMath>
                </a14:m>
                <a:r>
                  <a:rPr lang="en-GB" sz="1100" kern="1200" dirty="0">
                    <a:solidFill>
                      <a:schemeClr val="tx1"/>
                    </a:solidFill>
                    <a:effectLst/>
                    <a:latin typeface="Arial" pitchFamily="34" charset="0"/>
                    <a:ea typeface="+mn-ea"/>
                    <a:cs typeface="Arial" pitchFamily="34" charset="0"/>
                  </a:rPr>
                  <a:t> given the data. Comparison of two models is summarised by the posterior odds, which updates the prior odds through a quantity termed the </a:t>
                </a:r>
                <a:r>
                  <a:rPr lang="en-GB" sz="1100" i="1" kern="1200" dirty="0">
                    <a:solidFill>
                      <a:schemeClr val="tx1"/>
                    </a:solidFill>
                    <a:effectLst/>
                    <a:latin typeface="Arial" pitchFamily="34" charset="0"/>
                    <a:ea typeface="+mn-ea"/>
                    <a:cs typeface="Arial" pitchFamily="34" charset="0"/>
                  </a:rPr>
                  <a:t>Bayes factor</a:t>
                </a:r>
                <a:r>
                  <a:rPr lang="en-GB" sz="1100" kern="1200" dirty="0">
                    <a:solidFill>
                      <a:schemeClr val="tx1"/>
                    </a:solidFill>
                    <a:effectLst/>
                    <a:latin typeface="Arial" pitchFamily="34" charset="0"/>
                    <a:ea typeface="+mn-ea"/>
                    <a:cs typeface="Arial" pitchFamily="34" charset="0"/>
                  </a:rPr>
                  <a:t>.</a:t>
                </a:r>
                <a:endParaRPr lang="en-GB" dirty="0"/>
              </a:p>
            </p:txBody>
          </p:sp>
        </mc:Choice>
        <mc:Fallback xmlns="">
          <p:sp>
            <p:nvSpPr>
              <p:cNvPr id="3" name="Notes Placeholder 2"/>
              <p:cNvSpPr>
                <a:spLocks noGrp="1"/>
              </p:cNvSpPr>
              <p:nvPr>
                <p:ph type="body" idx="1"/>
              </p:nvPr>
            </p:nvSpPr>
            <p:spPr/>
            <p:txBody>
              <a:bodyPr/>
              <a:lstStyle/>
              <a:p>
                <a:r>
                  <a:rPr lang="en-GB" sz="1100" kern="1200" dirty="0" smtClean="0">
                    <a:solidFill>
                      <a:schemeClr val="tx1"/>
                    </a:solidFill>
                    <a:effectLst/>
                    <a:latin typeface="Arial" pitchFamily="34" charset="0"/>
                    <a:ea typeface="+mn-ea"/>
                    <a:cs typeface="Arial" pitchFamily="34" charset="0"/>
                  </a:rPr>
                  <a:t> </a:t>
                </a:r>
                <a:r>
                  <a:rPr lang="en-GB" sz="1100" i="0" kern="1200">
                    <a:solidFill>
                      <a:schemeClr val="tx1"/>
                    </a:solidFill>
                    <a:effectLst/>
                    <a:latin typeface="Arial" pitchFamily="34" charset="0"/>
                    <a:ea typeface="+mn-ea"/>
                    <a:cs typeface="Arial" pitchFamily="34" charset="0"/>
                  </a:rPr>
                  <a:t>𝑝(𝑀_𝑘 |</a:t>
                </a:r>
                <a:r>
                  <a:rPr lang="en-GB" sz="1100" b="1" i="0" kern="1200">
                    <a:solidFill>
                      <a:schemeClr val="tx1"/>
                    </a:solidFill>
                    <a:effectLst/>
                    <a:latin typeface="Arial" pitchFamily="34" charset="0"/>
                    <a:ea typeface="+mn-ea"/>
                    <a:cs typeface="Arial" pitchFamily="34" charset="0"/>
                  </a:rPr>
                  <a:t>𝑶</a:t>
                </a:r>
                <a:r>
                  <a:rPr lang="en-GB" sz="1100" i="0" kern="1200">
                    <a:solidFill>
                      <a:schemeClr val="tx1"/>
                    </a:solidFill>
                    <a:effectLst/>
                    <a:latin typeface="Arial" pitchFamily="34" charset="0"/>
                    <a:ea typeface="+mn-ea"/>
                    <a:cs typeface="Arial" pitchFamily="34" charset="0"/>
                  </a:rPr>
                  <a:t>,𝒟)</a:t>
                </a:r>
                <a:r>
                  <a:rPr lang="en-GB" sz="1100" kern="1200" dirty="0">
                    <a:solidFill>
                      <a:schemeClr val="tx1"/>
                    </a:solidFill>
                    <a:effectLst/>
                    <a:latin typeface="Arial" pitchFamily="34" charset="0"/>
                    <a:ea typeface="+mn-ea"/>
                    <a:cs typeface="Arial" pitchFamily="34" charset="0"/>
                  </a:rPr>
                  <a:t> is the model prior based on the historical trials data </a:t>
                </a:r>
                <a:r>
                  <a:rPr lang="en-GB" sz="1100" i="0" kern="1200">
                    <a:solidFill>
                      <a:schemeClr val="tx1"/>
                    </a:solidFill>
                    <a:effectLst/>
                    <a:latin typeface="Arial" pitchFamily="34" charset="0"/>
                    <a:ea typeface="+mn-ea"/>
                    <a:cs typeface="Arial" pitchFamily="34" charset="0"/>
                  </a:rPr>
                  <a:t>𝒟</a:t>
                </a:r>
                <a:r>
                  <a:rPr lang="en-GB" sz="1100" kern="1200" dirty="0">
                    <a:solidFill>
                      <a:schemeClr val="tx1"/>
                    </a:solidFill>
                    <a:effectLst/>
                    <a:latin typeface="Arial" pitchFamily="34" charset="0"/>
                    <a:ea typeface="+mn-ea"/>
                    <a:cs typeface="Arial" pitchFamily="34" charset="0"/>
                  </a:rPr>
                  <a:t>, updated by the current set of observations, </a:t>
                </a:r>
                <a:r>
                  <a:rPr lang="en-GB" sz="1100" b="1" i="0" kern="1200">
                    <a:solidFill>
                      <a:schemeClr val="tx1"/>
                    </a:solidFill>
                    <a:effectLst/>
                    <a:latin typeface="Arial" pitchFamily="34" charset="0"/>
                    <a:ea typeface="+mn-ea"/>
                    <a:cs typeface="Arial" pitchFamily="34" charset="0"/>
                  </a:rPr>
                  <a:t>𝑶</a:t>
                </a:r>
                <a:r>
                  <a:rPr lang="en-GB" sz="1100" kern="1200" dirty="0">
                    <a:solidFill>
                      <a:schemeClr val="tx1"/>
                    </a:solidFill>
                    <a:effectLst/>
                    <a:latin typeface="Arial" pitchFamily="34" charset="0"/>
                    <a:ea typeface="+mn-ea"/>
                    <a:cs typeface="Arial" pitchFamily="34" charset="0"/>
                  </a:rPr>
                  <a:t>; </a:t>
                </a:r>
                <a:r>
                  <a:rPr lang="en-GB" sz="1100" i="0" kern="1200">
                    <a:solidFill>
                      <a:schemeClr val="tx1"/>
                    </a:solidFill>
                    <a:effectLst/>
                    <a:latin typeface="Arial" pitchFamily="34" charset="0"/>
                    <a:ea typeface="+mn-ea"/>
                    <a:cs typeface="Arial" pitchFamily="34" charset="0"/>
                  </a:rPr>
                  <a:t>𝜃</a:t>
                </a:r>
                <a:r>
                  <a:rPr lang="en-GB" sz="1100" kern="1200" dirty="0">
                    <a:solidFill>
                      <a:schemeClr val="tx1"/>
                    </a:solidFill>
                    <a:effectLst/>
                    <a:latin typeface="Arial" pitchFamily="34" charset="0"/>
                    <a:ea typeface="+mn-ea"/>
                    <a:cs typeface="Arial" pitchFamily="34" charset="0"/>
                  </a:rPr>
                  <a:t> and </a:t>
                </a:r>
                <a:r>
                  <a:rPr lang="en-GB" sz="1100" i="0" kern="1200">
                    <a:solidFill>
                      <a:schemeClr val="tx1"/>
                    </a:solidFill>
                    <a:effectLst/>
                    <a:latin typeface="Arial" pitchFamily="34" charset="0"/>
                    <a:ea typeface="+mn-ea"/>
                    <a:cs typeface="Arial" pitchFamily="34" charset="0"/>
                  </a:rPr>
                  <a:t>𝜙</a:t>
                </a:r>
                <a:r>
                  <a:rPr lang="en-GB" sz="1100" kern="1200" dirty="0">
                    <a:solidFill>
                      <a:schemeClr val="tx1"/>
                    </a:solidFill>
                    <a:effectLst/>
                    <a:latin typeface="Arial" pitchFamily="34" charset="0"/>
                    <a:ea typeface="+mn-ea"/>
                    <a:cs typeface="Arial" pitchFamily="34" charset="0"/>
                  </a:rPr>
                  <a:t> depend on </a:t>
                </a:r>
                <a:r>
                  <a:rPr lang="en-GB" sz="1100" i="0" kern="1200">
                    <a:solidFill>
                      <a:schemeClr val="tx1"/>
                    </a:solidFill>
                    <a:effectLst/>
                    <a:latin typeface="Arial" pitchFamily="34" charset="0"/>
                    <a:ea typeface="+mn-ea"/>
                    <a:cs typeface="Arial" pitchFamily="34" charset="0"/>
                  </a:rPr>
                  <a:t>𝒟</a:t>
                </a:r>
                <a:r>
                  <a:rPr lang="en-GB" sz="1100" kern="1200" dirty="0">
                    <a:solidFill>
                      <a:schemeClr val="tx1"/>
                    </a:solidFill>
                    <a:effectLst/>
                    <a:latin typeface="Arial" pitchFamily="34" charset="0"/>
                    <a:ea typeface="+mn-ea"/>
                    <a:cs typeface="Arial" pitchFamily="34" charset="0"/>
                  </a:rPr>
                  <a:t> only through the model, </a:t>
                </a:r>
                <a:r>
                  <a:rPr lang="en-GB" sz="1100" i="0" kern="1200">
                    <a:solidFill>
                      <a:schemeClr val="tx1"/>
                    </a:solidFill>
                    <a:effectLst/>
                    <a:latin typeface="Arial" pitchFamily="34" charset="0"/>
                    <a:ea typeface="+mn-ea"/>
                    <a:cs typeface="Arial" pitchFamily="34" charset="0"/>
                  </a:rPr>
                  <a:t>𝑀_𝑘</a:t>
                </a:r>
                <a:r>
                  <a:rPr lang="en-GB" sz="1100" kern="1200" dirty="0">
                    <a:solidFill>
                      <a:schemeClr val="tx1"/>
                    </a:solidFill>
                    <a:effectLst/>
                    <a:latin typeface="Arial" pitchFamily="34" charset="0"/>
                    <a:ea typeface="+mn-ea"/>
                    <a:cs typeface="Arial" pitchFamily="34" charset="0"/>
                  </a:rPr>
                  <a:t> (since they are the parameter estimates relating to the observations, </a:t>
                </a:r>
                <a:r>
                  <a:rPr lang="en-GB" sz="1100" b="1" i="0" kern="1200">
                    <a:solidFill>
                      <a:schemeClr val="tx1"/>
                    </a:solidFill>
                    <a:effectLst/>
                    <a:latin typeface="Arial" pitchFamily="34" charset="0"/>
                    <a:ea typeface="+mn-ea"/>
                    <a:cs typeface="Arial" pitchFamily="34" charset="0"/>
                  </a:rPr>
                  <a:t>𝑶</a:t>
                </a:r>
                <a:r>
                  <a:rPr lang="en-GB" sz="1100" kern="1200" dirty="0">
                    <a:solidFill>
                      <a:schemeClr val="tx1"/>
                    </a:solidFill>
                    <a:effectLst/>
                    <a:latin typeface="Arial" pitchFamily="34" charset="0"/>
                    <a:ea typeface="+mn-ea"/>
                    <a:cs typeface="Arial" pitchFamily="34" charset="0"/>
                  </a:rPr>
                  <a:t>, only). Samples from this posterior, </a:t>
                </a:r>
                <a:r>
                  <a:rPr lang="en-GB" sz="1100" i="0" kern="1200">
                    <a:solidFill>
                      <a:schemeClr val="tx1"/>
                    </a:solidFill>
                    <a:effectLst/>
                    <a:latin typeface="Arial" pitchFamily="34" charset="0"/>
                    <a:ea typeface="+mn-ea"/>
                    <a:cs typeface="Arial" pitchFamily="34" charset="0"/>
                  </a:rPr>
                  <a:t>𝑝(𝜃, 𝜙┤|</a:t>
                </a:r>
                <a:r>
                  <a:rPr lang="en-GB" sz="1100" b="1" i="0" kern="1200">
                    <a:solidFill>
                      <a:schemeClr val="tx1"/>
                    </a:solidFill>
                    <a:effectLst/>
                    <a:latin typeface="Arial" pitchFamily="34" charset="0"/>
                    <a:ea typeface="+mn-ea"/>
                    <a:cs typeface="Arial" pitchFamily="34" charset="0"/>
                  </a:rPr>
                  <a:t>𝑶</a:t>
                </a:r>
                <a:r>
                  <a:rPr lang="en-GB" sz="1100" i="0" kern="1200">
                    <a:solidFill>
                      <a:schemeClr val="tx1"/>
                    </a:solidFill>
                    <a:effectLst/>
                    <a:latin typeface="Arial" pitchFamily="34" charset="0"/>
                    <a:ea typeface="+mn-ea"/>
                    <a:cs typeface="Arial" pitchFamily="34" charset="0"/>
                  </a:rPr>
                  <a:t>)</a:t>
                </a:r>
                <a:r>
                  <a:rPr lang="en-GB" sz="1100" kern="1200" dirty="0">
                    <a:solidFill>
                      <a:schemeClr val="tx1"/>
                    </a:solidFill>
                    <a:effectLst/>
                    <a:latin typeface="Arial" pitchFamily="34" charset="0"/>
                    <a:ea typeface="+mn-ea"/>
                    <a:cs typeface="Arial" pitchFamily="34" charset="0"/>
                  </a:rPr>
                  <a:t>, can be derived by combining sets of samples from the posteriors of each trained model, </a:t>
                </a:r>
                <a:r>
                  <a:rPr lang="en-GB" sz="1100" i="0" kern="1200">
                    <a:solidFill>
                      <a:schemeClr val="tx1"/>
                    </a:solidFill>
                    <a:effectLst/>
                    <a:latin typeface="Arial" pitchFamily="34" charset="0"/>
                    <a:ea typeface="+mn-ea"/>
                    <a:cs typeface="Arial" pitchFamily="34" charset="0"/>
                  </a:rPr>
                  <a:t>𝑝(𝜃, 𝜙┤|</a:t>
                </a:r>
                <a:r>
                  <a:rPr lang="en-GB" sz="1100" b="1" i="0" kern="1200">
                    <a:solidFill>
                      <a:schemeClr val="tx1"/>
                    </a:solidFill>
                    <a:effectLst/>
                    <a:latin typeface="Arial" pitchFamily="34" charset="0"/>
                    <a:ea typeface="+mn-ea"/>
                    <a:cs typeface="Arial" pitchFamily="34" charset="0"/>
                  </a:rPr>
                  <a:t>𝑶</a:t>
                </a:r>
                <a:r>
                  <a:rPr lang="en-GB" sz="1100" i="0" kern="1200">
                    <a:solidFill>
                      <a:schemeClr val="tx1"/>
                    </a:solidFill>
                    <a:effectLst/>
                    <a:latin typeface="Arial" pitchFamily="34" charset="0"/>
                    <a:ea typeface="+mn-ea"/>
                    <a:cs typeface="Arial" pitchFamily="34" charset="0"/>
                  </a:rPr>
                  <a:t>,𝑀_𝑘)</a:t>
                </a:r>
                <a:r>
                  <a:rPr lang="en-GB" sz="1100" kern="1200" dirty="0">
                    <a:solidFill>
                      <a:schemeClr val="tx1"/>
                    </a:solidFill>
                    <a:effectLst/>
                    <a:latin typeface="Arial" pitchFamily="34" charset="0"/>
                    <a:ea typeface="+mn-ea"/>
                    <a:cs typeface="Arial" pitchFamily="34" charset="0"/>
                  </a:rPr>
                  <a:t>, using the posterior probability of the model </a:t>
                </a:r>
                <a:r>
                  <a:rPr lang="en-GB" sz="1100" i="0" kern="1200">
                    <a:solidFill>
                      <a:schemeClr val="tx1"/>
                    </a:solidFill>
                    <a:effectLst/>
                    <a:latin typeface="Arial" pitchFamily="34" charset="0"/>
                    <a:ea typeface="+mn-ea"/>
                    <a:cs typeface="Arial" pitchFamily="34" charset="0"/>
                  </a:rPr>
                  <a:t>𝑝(𝑀_𝑘 |</a:t>
                </a:r>
                <a:r>
                  <a:rPr lang="en-GB" sz="1100" b="1" i="0" kern="1200">
                    <a:solidFill>
                      <a:schemeClr val="tx1"/>
                    </a:solidFill>
                    <a:effectLst/>
                    <a:latin typeface="Arial" pitchFamily="34" charset="0"/>
                    <a:ea typeface="+mn-ea"/>
                    <a:cs typeface="Arial" pitchFamily="34" charset="0"/>
                  </a:rPr>
                  <a:t>𝑶</a:t>
                </a:r>
                <a:r>
                  <a:rPr lang="en-GB" sz="1100" i="0" kern="1200">
                    <a:solidFill>
                      <a:schemeClr val="tx1"/>
                    </a:solidFill>
                    <a:effectLst/>
                    <a:latin typeface="Arial" pitchFamily="34" charset="0"/>
                    <a:ea typeface="+mn-ea"/>
                    <a:cs typeface="Arial" pitchFamily="34" charset="0"/>
                  </a:rPr>
                  <a:t>,𝒟)</a:t>
                </a:r>
                <a:r>
                  <a:rPr lang="en-GB" sz="1100" kern="1200" dirty="0">
                    <a:solidFill>
                      <a:schemeClr val="tx1"/>
                    </a:solidFill>
                    <a:effectLst/>
                    <a:latin typeface="Arial" pitchFamily="34" charset="0"/>
                    <a:ea typeface="+mn-ea"/>
                    <a:cs typeface="Arial" pitchFamily="34" charset="0"/>
                  </a:rPr>
                  <a:t>. The implications of this are that MCBDF may be trained using different models separately and the sets of hypotheses generated by each model combined using the posterior probabilities, </a:t>
                </a:r>
                <a:r>
                  <a:rPr lang="en-GB" sz="1100" i="0" kern="1200">
                    <a:solidFill>
                      <a:schemeClr val="tx1"/>
                    </a:solidFill>
                    <a:effectLst/>
                    <a:latin typeface="Arial" pitchFamily="34" charset="0"/>
                    <a:ea typeface="+mn-ea"/>
                    <a:cs typeface="Arial" pitchFamily="34" charset="0"/>
                  </a:rPr>
                  <a:t>𝑝(𝑀_𝑘 |</a:t>
                </a:r>
                <a:r>
                  <a:rPr lang="en-GB" sz="1100" b="1" i="0" kern="1200">
                    <a:solidFill>
                      <a:schemeClr val="tx1"/>
                    </a:solidFill>
                    <a:effectLst/>
                    <a:latin typeface="Arial" pitchFamily="34" charset="0"/>
                    <a:ea typeface="+mn-ea"/>
                    <a:cs typeface="Arial" pitchFamily="34" charset="0"/>
                  </a:rPr>
                  <a:t>𝑶</a:t>
                </a:r>
                <a:r>
                  <a:rPr lang="en-GB" sz="1100" i="0" kern="1200">
                    <a:solidFill>
                      <a:schemeClr val="tx1"/>
                    </a:solidFill>
                    <a:effectLst/>
                    <a:latin typeface="Arial" pitchFamily="34" charset="0"/>
                    <a:ea typeface="+mn-ea"/>
                    <a:cs typeface="Arial" pitchFamily="34" charset="0"/>
                  </a:rPr>
                  <a:t>,𝒟)</a:t>
                </a:r>
                <a:r>
                  <a:rPr lang="en-GB" sz="1100" kern="1200" dirty="0">
                    <a:solidFill>
                      <a:schemeClr val="tx1"/>
                    </a:solidFill>
                    <a:effectLst/>
                    <a:latin typeface="Arial" pitchFamily="34" charset="0"/>
                    <a:ea typeface="+mn-ea"/>
                    <a:cs typeface="Arial" pitchFamily="34" charset="0"/>
                  </a:rPr>
                  <a:t>. This may be written</a:t>
                </a:r>
              </a:p>
              <a:p>
                <a:r>
                  <a:rPr lang="en-GB" sz="1100" i="0" kern="1200">
                    <a:solidFill>
                      <a:schemeClr val="tx1"/>
                    </a:solidFill>
                    <a:effectLst/>
                    <a:latin typeface="Arial" pitchFamily="34" charset="0"/>
                    <a:ea typeface="+mn-ea"/>
                    <a:cs typeface="Arial" pitchFamily="34" charset="0"/>
                  </a:rPr>
                  <a:t>𝑝(𝑀_𝑘│</a:t>
                </a:r>
                <a:r>
                  <a:rPr lang="en-GB" sz="1100" b="1" i="0" kern="1200">
                    <a:solidFill>
                      <a:schemeClr val="tx1"/>
                    </a:solidFill>
                    <a:effectLst/>
                    <a:latin typeface="Arial" pitchFamily="34" charset="0"/>
                    <a:ea typeface="+mn-ea"/>
                    <a:cs typeface="Arial" pitchFamily="34" charset="0"/>
                  </a:rPr>
                  <a:t>𝑶</a:t>
                </a:r>
                <a:r>
                  <a:rPr lang="en-GB" sz="1100" i="0" kern="1200">
                    <a:solidFill>
                      <a:schemeClr val="tx1"/>
                    </a:solidFill>
                    <a:effectLst/>
                    <a:latin typeface="Arial" pitchFamily="34" charset="0"/>
                    <a:ea typeface="+mn-ea"/>
                    <a:cs typeface="Arial" pitchFamily="34" charset="0"/>
                  </a:rPr>
                  <a:t>,𝒟)=(𝑝(</a:t>
                </a:r>
                <a:r>
                  <a:rPr lang="en-GB" sz="1100" b="1" i="0" kern="1200">
                    <a:solidFill>
                      <a:schemeClr val="tx1"/>
                    </a:solidFill>
                    <a:effectLst/>
                    <a:latin typeface="Arial" pitchFamily="34" charset="0"/>
                    <a:ea typeface="+mn-ea"/>
                    <a:cs typeface="Arial" pitchFamily="34" charset="0"/>
                  </a:rPr>
                  <a:t>𝑶</a:t>
                </a:r>
                <a:r>
                  <a:rPr lang="en-GB" sz="1100" i="0" kern="1200">
                    <a:solidFill>
                      <a:schemeClr val="tx1"/>
                    </a:solidFill>
                    <a:effectLst/>
                    <a:latin typeface="Arial" pitchFamily="34" charset="0"/>
                    <a:ea typeface="+mn-ea"/>
                    <a:cs typeface="Arial" pitchFamily="34" charset="0"/>
                  </a:rPr>
                  <a:t>,𝒟│𝑀_𝑘 )𝑝(𝑀_𝑘))/(∑1_𝑙▒〖𝑝(</a:t>
                </a:r>
                <a:r>
                  <a:rPr lang="en-GB" sz="1100" b="1" i="0" kern="1200">
                    <a:solidFill>
                      <a:schemeClr val="tx1"/>
                    </a:solidFill>
                    <a:effectLst/>
                    <a:latin typeface="Arial" pitchFamily="34" charset="0"/>
                    <a:ea typeface="+mn-ea"/>
                    <a:cs typeface="Arial" pitchFamily="34" charset="0"/>
                  </a:rPr>
                  <a:t>𝑶</a:t>
                </a:r>
                <a:r>
                  <a:rPr lang="en-GB" sz="1100" i="0" kern="1200">
                    <a:solidFill>
                      <a:schemeClr val="tx1"/>
                    </a:solidFill>
                    <a:effectLst/>
                    <a:latin typeface="Arial" pitchFamily="34" charset="0"/>
                    <a:ea typeface="+mn-ea"/>
                    <a:cs typeface="Arial" pitchFamily="34" charset="0"/>
                  </a:rPr>
                  <a:t>,𝒟│𝑀_𝑙 )𝑝(𝑀_𝑙)〗)</a:t>
                </a:r>
                <a:endParaRPr lang="en-GB" sz="1100" kern="1200" dirty="0">
                  <a:solidFill>
                    <a:schemeClr val="tx1"/>
                  </a:solidFill>
                  <a:effectLst/>
                  <a:latin typeface="Arial" pitchFamily="34" charset="0"/>
                  <a:ea typeface="+mn-ea"/>
                  <a:cs typeface="Arial" pitchFamily="34" charset="0"/>
                </a:endParaRPr>
              </a:p>
              <a:p>
                <a:r>
                  <a:rPr lang="en-GB" sz="1100" kern="1200" dirty="0">
                    <a:solidFill>
                      <a:schemeClr val="tx1"/>
                    </a:solidFill>
                    <a:effectLst/>
                    <a:latin typeface="Arial" pitchFamily="34" charset="0"/>
                    <a:ea typeface="+mn-ea"/>
                    <a:cs typeface="Arial" pitchFamily="34" charset="0"/>
                  </a:rPr>
                  <a:t>where the evidence, </a:t>
                </a:r>
                <a:r>
                  <a:rPr lang="en-GB" sz="1100" i="0" kern="1200">
                    <a:solidFill>
                      <a:schemeClr val="tx1"/>
                    </a:solidFill>
                    <a:effectLst/>
                    <a:latin typeface="Arial" pitchFamily="34" charset="0"/>
                    <a:ea typeface="+mn-ea"/>
                    <a:cs typeface="Arial" pitchFamily="34" charset="0"/>
                  </a:rPr>
                  <a:t>𝑝(</a:t>
                </a:r>
                <a:r>
                  <a:rPr lang="en-GB" sz="1100" b="1" i="0" kern="1200">
                    <a:solidFill>
                      <a:schemeClr val="tx1"/>
                    </a:solidFill>
                    <a:effectLst/>
                    <a:latin typeface="Arial" pitchFamily="34" charset="0"/>
                    <a:ea typeface="+mn-ea"/>
                    <a:cs typeface="Arial" pitchFamily="34" charset="0"/>
                  </a:rPr>
                  <a:t>𝑶</a:t>
                </a:r>
                <a:r>
                  <a:rPr lang="en-GB" sz="1100" i="0" kern="1200">
                    <a:solidFill>
                      <a:schemeClr val="tx1"/>
                    </a:solidFill>
                    <a:effectLst/>
                    <a:latin typeface="Arial" pitchFamily="34" charset="0"/>
                    <a:ea typeface="+mn-ea"/>
                    <a:cs typeface="Arial" pitchFamily="34" charset="0"/>
                  </a:rPr>
                  <a:t>,𝒟│𝑀_𝑘 )</a:t>
                </a:r>
                <a:r>
                  <a:rPr lang="en-GB" sz="1100" kern="1200" dirty="0">
                    <a:solidFill>
                      <a:schemeClr val="tx1"/>
                    </a:solidFill>
                    <a:effectLst/>
                    <a:latin typeface="Arial" pitchFamily="34" charset="0"/>
                    <a:ea typeface="+mn-ea"/>
                    <a:cs typeface="Arial" pitchFamily="34" charset="0"/>
                  </a:rPr>
                  <a:t>, is influenced by the current trial set of observations, </a:t>
                </a:r>
                <a:r>
                  <a:rPr lang="en-GB" sz="1100" b="1" i="0" kern="1200">
                    <a:solidFill>
                      <a:schemeClr val="tx1"/>
                    </a:solidFill>
                    <a:effectLst/>
                    <a:latin typeface="Arial" pitchFamily="34" charset="0"/>
                    <a:ea typeface="+mn-ea"/>
                    <a:cs typeface="Arial" pitchFamily="34" charset="0"/>
                  </a:rPr>
                  <a:t>𝑶</a:t>
                </a:r>
                <a:r>
                  <a:rPr lang="en-GB" sz="1100" kern="1200" dirty="0">
                    <a:solidFill>
                      <a:schemeClr val="tx1"/>
                    </a:solidFill>
                    <a:effectLst/>
                    <a:latin typeface="Arial" pitchFamily="34" charset="0"/>
                    <a:ea typeface="+mn-ea"/>
                    <a:cs typeface="Arial" pitchFamily="34" charset="0"/>
                  </a:rPr>
                  <a:t>, as well as the historical data, </a:t>
                </a:r>
                <a:r>
                  <a:rPr lang="en-GB" sz="1100" i="0" kern="1200">
                    <a:solidFill>
                      <a:schemeClr val="tx1"/>
                    </a:solidFill>
                    <a:effectLst/>
                    <a:latin typeface="Arial" pitchFamily="34" charset="0"/>
                    <a:ea typeface="+mn-ea"/>
                    <a:cs typeface="Arial" pitchFamily="34" charset="0"/>
                  </a:rPr>
                  <a:t>𝒟</a:t>
                </a:r>
                <a:r>
                  <a:rPr lang="en-GB" sz="1100" kern="1200" dirty="0">
                    <a:solidFill>
                      <a:schemeClr val="tx1"/>
                    </a:solidFill>
                    <a:effectLst/>
                    <a:latin typeface="Arial" pitchFamily="34" charset="0"/>
                    <a:ea typeface="+mn-ea"/>
                    <a:cs typeface="Arial" pitchFamily="34" charset="0"/>
                  </a:rPr>
                  <a:t>: </a:t>
                </a:r>
              </a:p>
              <a:p>
                <a:r>
                  <a:rPr lang="en-GB" sz="1100" i="0" kern="1200">
                    <a:solidFill>
                      <a:schemeClr val="tx1"/>
                    </a:solidFill>
                    <a:effectLst/>
                    <a:latin typeface="Arial" pitchFamily="34" charset="0"/>
                    <a:ea typeface="+mn-ea"/>
                    <a:cs typeface="Arial" pitchFamily="34" charset="0"/>
                  </a:rPr>
                  <a:t>𝑝(</a:t>
                </a:r>
                <a:r>
                  <a:rPr lang="en-GB" sz="1100" b="1" i="0" kern="1200">
                    <a:solidFill>
                      <a:schemeClr val="tx1"/>
                    </a:solidFill>
                    <a:effectLst/>
                    <a:latin typeface="Arial" pitchFamily="34" charset="0"/>
                    <a:ea typeface="+mn-ea"/>
                    <a:cs typeface="Arial" pitchFamily="34" charset="0"/>
                  </a:rPr>
                  <a:t>𝑶</a:t>
                </a:r>
                <a:r>
                  <a:rPr lang="en-GB" sz="1100" i="0" kern="1200">
                    <a:solidFill>
                      <a:schemeClr val="tx1"/>
                    </a:solidFill>
                    <a:effectLst/>
                    <a:latin typeface="Arial" pitchFamily="34" charset="0"/>
                    <a:ea typeface="+mn-ea"/>
                    <a:cs typeface="Arial" pitchFamily="34" charset="0"/>
                  </a:rPr>
                  <a:t>,𝒟│𝑀_𝑘 )=𝑝(</a:t>
                </a:r>
                <a:r>
                  <a:rPr lang="en-GB" sz="1100" b="1" i="0" kern="1200">
                    <a:solidFill>
                      <a:schemeClr val="tx1"/>
                    </a:solidFill>
                    <a:effectLst/>
                    <a:latin typeface="Arial" pitchFamily="34" charset="0"/>
                    <a:ea typeface="+mn-ea"/>
                    <a:cs typeface="Arial" pitchFamily="34" charset="0"/>
                  </a:rPr>
                  <a:t>𝑶</a:t>
                </a:r>
                <a:r>
                  <a:rPr lang="en-GB" sz="1100" i="0" kern="1200">
                    <a:solidFill>
                      <a:schemeClr val="tx1"/>
                    </a:solidFill>
                    <a:effectLst/>
                    <a:latin typeface="Arial" pitchFamily="34" charset="0"/>
                    <a:ea typeface="+mn-ea"/>
                    <a:cs typeface="Arial" pitchFamily="34" charset="0"/>
                  </a:rPr>
                  <a:t>|𝑀_𝑘)∏1_𝑖▒〖𝑝(𝒟_𝑖 |𝑀_𝑘)〗</a:t>
                </a:r>
                <a:endParaRPr lang="en-GB" sz="1100" kern="1200" dirty="0">
                  <a:solidFill>
                    <a:schemeClr val="tx1"/>
                  </a:solidFill>
                  <a:effectLst/>
                  <a:latin typeface="Arial" pitchFamily="34" charset="0"/>
                  <a:ea typeface="+mn-ea"/>
                  <a:cs typeface="Arial" pitchFamily="34" charset="0"/>
                </a:endParaRPr>
              </a:p>
              <a:p>
                <a:endParaRPr lang="en-GB" dirty="0"/>
              </a:p>
            </p:txBody>
          </p:sp>
        </mc:Fallback>
      </mc:AlternateContent>
      <p:sp>
        <p:nvSpPr>
          <p:cNvPr id="4" name="Header Placeholder 3"/>
          <p:cNvSpPr>
            <a:spLocks noGrp="1"/>
          </p:cNvSpPr>
          <p:nvPr>
            <p:ph type="hdr" sz="quarter" idx="10"/>
          </p:nvPr>
        </p:nvSpPr>
        <p:spPr/>
        <p:txBody>
          <a:bodyPr/>
          <a:lstStyle/>
          <a:p>
            <a:pPr>
              <a:defRPr/>
            </a:pPr>
            <a:r>
              <a:rPr lang="en-GB" smtClean="0"/>
              <a:t>Uncontrolled copy when printed</a:t>
            </a:r>
            <a:endParaRPr lang="en-GB" dirty="0"/>
          </a:p>
        </p:txBody>
      </p:sp>
      <p:sp>
        <p:nvSpPr>
          <p:cNvPr id="5" name="Date Placeholder 4"/>
          <p:cNvSpPr>
            <a:spLocks noGrp="1"/>
          </p:cNvSpPr>
          <p:nvPr>
            <p:ph type="dt" idx="11"/>
          </p:nvPr>
        </p:nvSpPr>
        <p:spPr/>
        <p:txBody>
          <a:bodyPr/>
          <a:lstStyle/>
          <a:p>
            <a:pPr>
              <a:defRPr/>
            </a:pPr>
            <a:fld id="{87B8E38E-DD2A-49DE-B532-D77686494442}" type="datetime1">
              <a:rPr lang="en-GB" smtClean="0"/>
              <a:t>20/06/2014</a:t>
            </a:fld>
            <a:endParaRPr lang="en-GB" dirty="0"/>
          </a:p>
        </p:txBody>
      </p:sp>
      <p:sp>
        <p:nvSpPr>
          <p:cNvPr id="6" name="Footer Placeholder 5"/>
          <p:cNvSpPr>
            <a:spLocks noGrp="1"/>
          </p:cNvSpPr>
          <p:nvPr>
            <p:ph type="ftr" sz="quarter" idx="12"/>
          </p:nvPr>
        </p:nvSpPr>
        <p:spPr/>
        <p:txBody>
          <a:bodyPr/>
          <a:lstStyle/>
          <a:p>
            <a:pPr>
              <a:defRPr/>
            </a:pPr>
            <a:r>
              <a:rPr lang="en-GB" smtClean="0"/>
              <a:t>© Crown copyright 2014 Dstl</a:t>
            </a:r>
            <a:endParaRPr lang="en-GB" dirty="0"/>
          </a:p>
        </p:txBody>
      </p:sp>
      <p:sp>
        <p:nvSpPr>
          <p:cNvPr id="7" name="Slide Number Placeholder 6"/>
          <p:cNvSpPr>
            <a:spLocks noGrp="1"/>
          </p:cNvSpPr>
          <p:nvPr>
            <p:ph type="sldNum" sz="quarter" idx="13"/>
          </p:nvPr>
        </p:nvSpPr>
        <p:spPr/>
        <p:txBody>
          <a:bodyPr/>
          <a:lstStyle/>
          <a:p>
            <a:pPr>
              <a:defRPr/>
            </a:pPr>
            <a:fld id="{BC3E4C4E-EC9A-4EFC-BA19-07204397B57F}" type="slidenum">
              <a:rPr lang="en-GB" smtClean="0"/>
              <a:pPr>
                <a:defRPr/>
              </a:pPr>
              <a:t>12</a:t>
            </a:fld>
            <a:endParaRPr lang="en-GB" dirty="0"/>
          </a:p>
        </p:txBody>
      </p:sp>
    </p:spTree>
    <p:extLst>
      <p:ext uri="{BB962C8B-B14F-4D97-AF65-F5344CB8AC3E}">
        <p14:creationId xmlns:p14="http://schemas.microsoft.com/office/powerpoint/2010/main" val="2331636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normAutofit fontScale="62500" lnSpcReduction="20000"/>
              </a:bodyPr>
              <a:lstStyle/>
              <a:p>
                <a:r>
                  <a:rPr lang="en-GB" sz="1100" kern="1200" dirty="0" smtClean="0">
                    <a:solidFill>
                      <a:schemeClr val="tx1"/>
                    </a:solidFill>
                    <a:effectLst/>
                    <a:latin typeface="Arial" pitchFamily="34" charset="0"/>
                    <a:ea typeface="+mn-ea"/>
                    <a:cs typeface="Arial" pitchFamily="34" charset="0"/>
                  </a:rPr>
                  <a:t>Introduce the term Bayes factor. </a:t>
                </a:r>
              </a:p>
              <a:p>
                <a:endParaRPr lang="en-GB" sz="1100" kern="1200" dirty="0" smtClean="0">
                  <a:solidFill>
                    <a:schemeClr val="tx1"/>
                  </a:solidFill>
                  <a:effectLst/>
                  <a:latin typeface="Arial" pitchFamily="34" charset="0"/>
                  <a:ea typeface="+mn-ea"/>
                  <a:cs typeface="Arial" pitchFamily="34" charset="0"/>
                </a:endParaRPr>
              </a:p>
              <a:p>
                <a:r>
                  <a:rPr lang="en-GB" sz="1100" kern="1200" dirty="0" smtClean="0">
                    <a:solidFill>
                      <a:schemeClr val="tx1"/>
                    </a:solidFill>
                    <a:effectLst/>
                    <a:latin typeface="Arial" pitchFamily="34" charset="0"/>
                    <a:ea typeface="+mn-ea"/>
                    <a:cs typeface="Arial" pitchFamily="34" charset="0"/>
                  </a:rPr>
                  <a:t>Pairwise comparison of models, for measurement data </a:t>
                </a:r>
                <a14:m>
                  <m:oMath xmlns:m="http://schemas.openxmlformats.org/officeDocument/2006/math">
                    <m:r>
                      <a:rPr lang="en-GB" sz="1100" i="1" kern="1200">
                        <a:solidFill>
                          <a:schemeClr val="tx1"/>
                        </a:solidFill>
                        <a:effectLst/>
                        <a:latin typeface="Cambria Math"/>
                        <a:ea typeface="+mn-ea"/>
                        <a:cs typeface="Arial" pitchFamily="34" charset="0"/>
                      </a:rPr>
                      <m:t>ℰ</m:t>
                    </m:r>
                  </m:oMath>
                </a14:m>
                <a:r>
                  <a:rPr lang="en-GB" sz="1100" kern="1200" dirty="0">
                    <a:solidFill>
                      <a:schemeClr val="tx1"/>
                    </a:solidFill>
                    <a:effectLst/>
                    <a:latin typeface="Arial" pitchFamily="34" charset="0"/>
                    <a:ea typeface="+mn-ea"/>
                    <a:cs typeface="Arial" pitchFamily="34" charset="0"/>
                  </a:rPr>
                  <a:t>, may be summarised by the posterior odds, </a:t>
                </a:r>
              </a:p>
              <a:p>
                <a:r>
                  <a:rPr lang="en-GB" sz="1100" kern="1200" dirty="0">
                    <a:solidFill>
                      <a:schemeClr val="tx1"/>
                    </a:solidFill>
                    <a:effectLst/>
                    <a:latin typeface="Arial" pitchFamily="34" charset="0"/>
                    <a:ea typeface="+mn-ea"/>
                    <a:cs typeface="Arial" pitchFamily="34" charset="0"/>
                  </a:rPr>
                  <a:t> </a:t>
                </a:r>
              </a:p>
              <a:p>
                <a:pPr/>
                <a14:m>
                  <m:oMathPara xmlns:m="http://schemas.openxmlformats.org/officeDocument/2006/math">
                    <m:oMathParaPr>
                      <m:jc m:val="centerGroup"/>
                    </m:oMathParaPr>
                    <m:oMath xmlns:m="http://schemas.openxmlformats.org/officeDocument/2006/math">
                      <m:f>
                        <m:fPr>
                          <m:ctrlPr>
                            <a:rPr lang="en-GB" sz="1100" i="1" kern="1200">
                              <a:solidFill>
                                <a:schemeClr val="tx1"/>
                              </a:solidFill>
                              <a:effectLst/>
                              <a:latin typeface="Cambria Math"/>
                              <a:ea typeface="+mn-ea"/>
                              <a:cs typeface="Arial" pitchFamily="34" charset="0"/>
                            </a:rPr>
                          </m:ctrlPr>
                        </m:fPr>
                        <m:num>
                          <m:r>
                            <a:rPr lang="en-GB" sz="1100" i="1" kern="1200">
                              <a:solidFill>
                                <a:schemeClr val="tx1"/>
                              </a:solidFill>
                              <a:effectLst/>
                              <a:latin typeface="Cambria Math"/>
                              <a:ea typeface="+mn-ea"/>
                              <a:cs typeface="Arial" pitchFamily="34" charset="0"/>
                            </a:rPr>
                            <m:t>𝑝</m:t>
                          </m:r>
                          <m:d>
                            <m:dPr>
                              <m:ctrlPr>
                                <a:rPr lang="en-GB" sz="1100" i="1" kern="1200">
                                  <a:solidFill>
                                    <a:schemeClr val="tx1"/>
                                  </a:solidFill>
                                  <a:effectLst/>
                                  <a:latin typeface="Cambria Math"/>
                                  <a:ea typeface="+mn-ea"/>
                                  <a:cs typeface="Arial" pitchFamily="34" charset="0"/>
                                </a:rPr>
                              </m:ctrlPr>
                            </m:dPr>
                            <m:e>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𝑀</m:t>
                                  </m:r>
                                </m:e>
                                <m:sub>
                                  <m:r>
                                    <a:rPr lang="en-GB" sz="1100" i="1" kern="1200">
                                      <a:solidFill>
                                        <a:schemeClr val="tx1"/>
                                      </a:solidFill>
                                      <a:effectLst/>
                                      <a:latin typeface="Cambria Math"/>
                                      <a:ea typeface="+mn-ea"/>
                                      <a:cs typeface="Arial" pitchFamily="34" charset="0"/>
                                    </a:rPr>
                                    <m:t>𝑘</m:t>
                                  </m:r>
                                </m:sub>
                              </m:sSub>
                              <m:r>
                                <a:rPr lang="en-GB" sz="1100" i="1" kern="1200">
                                  <a:solidFill>
                                    <a:schemeClr val="tx1"/>
                                  </a:solidFill>
                                  <a:effectLst/>
                                  <a:latin typeface="Cambria Math"/>
                                  <a:ea typeface="+mn-ea"/>
                                  <a:cs typeface="Arial" pitchFamily="34" charset="0"/>
                                </a:rPr>
                                <m:t>|</m:t>
                              </m:r>
                              <m:r>
                                <a:rPr lang="en-GB" sz="1100" i="1" kern="1200">
                                  <a:solidFill>
                                    <a:schemeClr val="tx1"/>
                                  </a:solidFill>
                                  <a:effectLst/>
                                  <a:latin typeface="Cambria Math"/>
                                  <a:ea typeface="+mn-ea"/>
                                  <a:cs typeface="Arial" pitchFamily="34" charset="0"/>
                                </a:rPr>
                                <m:t>ℰ</m:t>
                              </m:r>
                            </m:e>
                          </m:d>
                        </m:num>
                        <m:den>
                          <m:r>
                            <a:rPr lang="en-GB" sz="1100" i="1" kern="1200">
                              <a:solidFill>
                                <a:schemeClr val="tx1"/>
                              </a:solidFill>
                              <a:effectLst/>
                              <a:latin typeface="Cambria Math"/>
                              <a:ea typeface="+mn-ea"/>
                              <a:cs typeface="Arial" pitchFamily="34" charset="0"/>
                            </a:rPr>
                            <m:t>𝑝</m:t>
                          </m:r>
                          <m:d>
                            <m:dPr>
                              <m:ctrlPr>
                                <a:rPr lang="en-GB" sz="1100" i="1" kern="1200">
                                  <a:solidFill>
                                    <a:schemeClr val="tx1"/>
                                  </a:solidFill>
                                  <a:effectLst/>
                                  <a:latin typeface="Cambria Math"/>
                                  <a:ea typeface="+mn-ea"/>
                                  <a:cs typeface="Arial" pitchFamily="34" charset="0"/>
                                </a:rPr>
                              </m:ctrlPr>
                            </m:dPr>
                            <m:e>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𝑀</m:t>
                                  </m:r>
                                </m:e>
                                <m:sub>
                                  <m:r>
                                    <a:rPr lang="en-GB" sz="1100" i="1" kern="1200">
                                      <a:solidFill>
                                        <a:schemeClr val="tx1"/>
                                      </a:solidFill>
                                      <a:effectLst/>
                                      <a:latin typeface="Cambria Math"/>
                                      <a:ea typeface="+mn-ea"/>
                                      <a:cs typeface="Arial" pitchFamily="34" charset="0"/>
                                    </a:rPr>
                                    <m:t>𝑗</m:t>
                                  </m:r>
                                </m:sub>
                              </m:sSub>
                              <m:r>
                                <a:rPr lang="en-GB" sz="1100" i="1" kern="1200">
                                  <a:solidFill>
                                    <a:schemeClr val="tx1"/>
                                  </a:solidFill>
                                  <a:effectLst/>
                                  <a:latin typeface="Cambria Math"/>
                                  <a:ea typeface="+mn-ea"/>
                                  <a:cs typeface="Arial" pitchFamily="34" charset="0"/>
                                </a:rPr>
                                <m:t>|</m:t>
                              </m:r>
                              <m:r>
                                <a:rPr lang="en-GB" sz="1100" i="1" kern="1200">
                                  <a:solidFill>
                                    <a:schemeClr val="tx1"/>
                                  </a:solidFill>
                                  <a:effectLst/>
                                  <a:latin typeface="Cambria Math"/>
                                  <a:ea typeface="+mn-ea"/>
                                  <a:cs typeface="Arial" pitchFamily="34" charset="0"/>
                                </a:rPr>
                                <m:t>ℰ</m:t>
                              </m:r>
                            </m:e>
                          </m:d>
                        </m:den>
                      </m:f>
                      <m:r>
                        <a:rPr lang="en-GB" sz="1100" i="1" kern="1200">
                          <a:solidFill>
                            <a:schemeClr val="tx1"/>
                          </a:solidFill>
                          <a:effectLst/>
                          <a:latin typeface="Cambria Math"/>
                          <a:ea typeface="+mn-ea"/>
                          <a:cs typeface="Arial" pitchFamily="34" charset="0"/>
                        </a:rPr>
                        <m:t>=</m:t>
                      </m:r>
                      <m:f>
                        <m:fPr>
                          <m:ctrlPr>
                            <a:rPr lang="en-GB" sz="1100" i="1" kern="1200">
                              <a:solidFill>
                                <a:schemeClr val="tx1"/>
                              </a:solidFill>
                              <a:effectLst/>
                              <a:latin typeface="Cambria Math"/>
                              <a:ea typeface="+mn-ea"/>
                              <a:cs typeface="Arial" pitchFamily="34" charset="0"/>
                            </a:rPr>
                          </m:ctrlPr>
                        </m:fPr>
                        <m:num>
                          <m:r>
                            <a:rPr lang="en-GB" sz="1100" i="1" kern="1200">
                              <a:solidFill>
                                <a:schemeClr val="tx1"/>
                              </a:solidFill>
                              <a:effectLst/>
                              <a:latin typeface="Cambria Math"/>
                              <a:ea typeface="+mn-ea"/>
                              <a:cs typeface="Arial" pitchFamily="34" charset="0"/>
                            </a:rPr>
                            <m:t>𝑝</m:t>
                          </m:r>
                          <m:d>
                            <m:dPr>
                              <m:ctrlPr>
                                <a:rPr lang="en-GB" sz="1100" i="1" kern="1200">
                                  <a:solidFill>
                                    <a:schemeClr val="tx1"/>
                                  </a:solidFill>
                                  <a:effectLst/>
                                  <a:latin typeface="Cambria Math"/>
                                  <a:ea typeface="+mn-ea"/>
                                  <a:cs typeface="Arial" pitchFamily="34" charset="0"/>
                                </a:rPr>
                              </m:ctrlPr>
                            </m:dPr>
                            <m:e>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ℰ</m:t>
                                  </m:r>
                                  <m:r>
                                    <a:rPr lang="en-GB" sz="1100" i="1" kern="1200">
                                      <a:solidFill>
                                        <a:schemeClr val="tx1"/>
                                      </a:solidFill>
                                      <a:effectLst/>
                                      <a:latin typeface="Cambria Math"/>
                                      <a:ea typeface="+mn-ea"/>
                                      <a:cs typeface="Arial" pitchFamily="34" charset="0"/>
                                    </a:rPr>
                                    <m:t>|</m:t>
                                  </m:r>
                                  <m:r>
                                    <a:rPr lang="en-GB" sz="1100" i="1" kern="1200">
                                      <a:solidFill>
                                        <a:schemeClr val="tx1"/>
                                      </a:solidFill>
                                      <a:effectLst/>
                                      <a:latin typeface="Cambria Math"/>
                                      <a:ea typeface="+mn-ea"/>
                                      <a:cs typeface="Arial" pitchFamily="34" charset="0"/>
                                    </a:rPr>
                                    <m:t>𝑀</m:t>
                                  </m:r>
                                </m:e>
                                <m:sub>
                                  <m:r>
                                    <a:rPr lang="en-GB" sz="1100" i="1" kern="1200">
                                      <a:solidFill>
                                        <a:schemeClr val="tx1"/>
                                      </a:solidFill>
                                      <a:effectLst/>
                                      <a:latin typeface="Cambria Math"/>
                                      <a:ea typeface="+mn-ea"/>
                                      <a:cs typeface="Arial" pitchFamily="34" charset="0"/>
                                    </a:rPr>
                                    <m:t>𝑘</m:t>
                                  </m:r>
                                </m:sub>
                              </m:sSub>
                            </m:e>
                          </m:d>
                        </m:num>
                        <m:den>
                          <m:r>
                            <a:rPr lang="en-GB" sz="1100" i="1" kern="1200">
                              <a:solidFill>
                                <a:schemeClr val="tx1"/>
                              </a:solidFill>
                              <a:effectLst/>
                              <a:latin typeface="Cambria Math"/>
                              <a:ea typeface="+mn-ea"/>
                              <a:cs typeface="Arial" pitchFamily="34" charset="0"/>
                            </a:rPr>
                            <m:t>𝑝</m:t>
                          </m:r>
                          <m:d>
                            <m:dPr>
                              <m:ctrlPr>
                                <a:rPr lang="en-GB" sz="1100" i="1" kern="1200">
                                  <a:solidFill>
                                    <a:schemeClr val="tx1"/>
                                  </a:solidFill>
                                  <a:effectLst/>
                                  <a:latin typeface="Cambria Math"/>
                                  <a:ea typeface="+mn-ea"/>
                                  <a:cs typeface="Arial" pitchFamily="34" charset="0"/>
                                </a:rPr>
                              </m:ctrlPr>
                            </m:dPr>
                            <m:e>
                              <m:r>
                                <a:rPr lang="en-GB" sz="1100" i="1" kern="1200">
                                  <a:solidFill>
                                    <a:schemeClr val="tx1"/>
                                  </a:solidFill>
                                  <a:effectLst/>
                                  <a:latin typeface="Cambria Math"/>
                                  <a:ea typeface="+mn-ea"/>
                                  <a:cs typeface="Arial" pitchFamily="34" charset="0"/>
                                </a:rPr>
                                <m:t>ℰ</m:t>
                              </m:r>
                              <m:r>
                                <a:rPr lang="en-GB" sz="1100" i="1" kern="1200">
                                  <a:solidFill>
                                    <a:schemeClr val="tx1"/>
                                  </a:solidFill>
                                  <a:effectLst/>
                                  <a:latin typeface="Cambria Math"/>
                                  <a:ea typeface="+mn-ea"/>
                                  <a:cs typeface="Arial" pitchFamily="34" charset="0"/>
                                </a:rPr>
                                <m:t>|</m:t>
                              </m:r>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𝑀</m:t>
                                  </m:r>
                                </m:e>
                                <m:sub>
                                  <m:r>
                                    <a:rPr lang="en-GB" sz="1100" i="1" kern="1200">
                                      <a:solidFill>
                                        <a:schemeClr val="tx1"/>
                                      </a:solidFill>
                                      <a:effectLst/>
                                      <a:latin typeface="Cambria Math"/>
                                      <a:ea typeface="+mn-ea"/>
                                      <a:cs typeface="Arial" pitchFamily="34" charset="0"/>
                                    </a:rPr>
                                    <m:t>𝑗</m:t>
                                  </m:r>
                                </m:sub>
                              </m:sSub>
                            </m:e>
                          </m:d>
                        </m:den>
                      </m:f>
                      <m:r>
                        <a:rPr lang="en-GB" sz="1100" i="1" kern="1200">
                          <a:solidFill>
                            <a:schemeClr val="tx1"/>
                          </a:solidFill>
                          <a:effectLst/>
                          <a:latin typeface="Cambria Math"/>
                          <a:ea typeface="+mn-ea"/>
                          <a:cs typeface="Arial" pitchFamily="34" charset="0"/>
                        </a:rPr>
                        <m:t>×</m:t>
                      </m:r>
                      <m:f>
                        <m:fPr>
                          <m:ctrlPr>
                            <a:rPr lang="en-GB" sz="1100" i="1" kern="1200">
                              <a:solidFill>
                                <a:schemeClr val="tx1"/>
                              </a:solidFill>
                              <a:effectLst/>
                              <a:latin typeface="Cambria Math"/>
                              <a:ea typeface="+mn-ea"/>
                              <a:cs typeface="Arial" pitchFamily="34" charset="0"/>
                            </a:rPr>
                          </m:ctrlPr>
                        </m:fPr>
                        <m:num>
                          <m:r>
                            <a:rPr lang="en-GB" sz="1100" i="1" kern="1200">
                              <a:solidFill>
                                <a:schemeClr val="tx1"/>
                              </a:solidFill>
                              <a:effectLst/>
                              <a:latin typeface="Cambria Math"/>
                              <a:ea typeface="+mn-ea"/>
                              <a:cs typeface="Arial" pitchFamily="34" charset="0"/>
                            </a:rPr>
                            <m:t>𝑝</m:t>
                          </m:r>
                          <m:d>
                            <m:dPr>
                              <m:ctrlPr>
                                <a:rPr lang="en-GB" sz="1100" i="1" kern="1200">
                                  <a:solidFill>
                                    <a:schemeClr val="tx1"/>
                                  </a:solidFill>
                                  <a:effectLst/>
                                  <a:latin typeface="Cambria Math"/>
                                  <a:ea typeface="+mn-ea"/>
                                  <a:cs typeface="Arial" pitchFamily="34" charset="0"/>
                                </a:rPr>
                              </m:ctrlPr>
                            </m:dPr>
                            <m:e>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𝑀</m:t>
                                  </m:r>
                                </m:e>
                                <m:sub>
                                  <m:r>
                                    <a:rPr lang="en-GB" sz="1100" i="1" kern="1200">
                                      <a:solidFill>
                                        <a:schemeClr val="tx1"/>
                                      </a:solidFill>
                                      <a:effectLst/>
                                      <a:latin typeface="Cambria Math"/>
                                      <a:ea typeface="+mn-ea"/>
                                      <a:cs typeface="Arial" pitchFamily="34" charset="0"/>
                                    </a:rPr>
                                    <m:t>𝑘</m:t>
                                  </m:r>
                                </m:sub>
                              </m:sSub>
                            </m:e>
                          </m:d>
                        </m:num>
                        <m:den>
                          <m:r>
                            <a:rPr lang="en-GB" sz="1100" i="1" kern="1200">
                              <a:solidFill>
                                <a:schemeClr val="tx1"/>
                              </a:solidFill>
                              <a:effectLst/>
                              <a:latin typeface="Cambria Math"/>
                              <a:ea typeface="+mn-ea"/>
                              <a:cs typeface="Arial" pitchFamily="34" charset="0"/>
                            </a:rPr>
                            <m:t>𝑝</m:t>
                          </m:r>
                          <m:d>
                            <m:dPr>
                              <m:ctrlPr>
                                <a:rPr lang="en-GB" sz="1100" i="1" kern="1200">
                                  <a:solidFill>
                                    <a:schemeClr val="tx1"/>
                                  </a:solidFill>
                                  <a:effectLst/>
                                  <a:latin typeface="Cambria Math"/>
                                  <a:ea typeface="+mn-ea"/>
                                  <a:cs typeface="Arial" pitchFamily="34" charset="0"/>
                                </a:rPr>
                              </m:ctrlPr>
                            </m:dPr>
                            <m:e>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𝑀</m:t>
                                  </m:r>
                                </m:e>
                                <m:sub>
                                  <m:r>
                                    <a:rPr lang="en-GB" sz="1100" i="1" kern="1200">
                                      <a:solidFill>
                                        <a:schemeClr val="tx1"/>
                                      </a:solidFill>
                                      <a:effectLst/>
                                      <a:latin typeface="Cambria Math"/>
                                      <a:ea typeface="+mn-ea"/>
                                      <a:cs typeface="Arial" pitchFamily="34" charset="0"/>
                                    </a:rPr>
                                    <m:t>𝑗</m:t>
                                  </m:r>
                                </m:sub>
                              </m:sSub>
                            </m:e>
                          </m:d>
                        </m:den>
                      </m:f>
                    </m:oMath>
                  </m:oMathPara>
                </a14:m>
                <a:endParaRPr lang="en-GB" sz="1100" kern="1200" dirty="0">
                  <a:solidFill>
                    <a:schemeClr val="tx1"/>
                  </a:solidFill>
                  <a:effectLst/>
                  <a:latin typeface="Arial" pitchFamily="34" charset="0"/>
                  <a:ea typeface="+mn-ea"/>
                  <a:cs typeface="Arial" pitchFamily="34" charset="0"/>
                </a:endParaRPr>
              </a:p>
              <a:p>
                <a:endParaRPr lang="en-GB" sz="1100" kern="1200" dirty="0">
                  <a:solidFill>
                    <a:schemeClr val="tx1"/>
                  </a:solidFill>
                  <a:effectLst/>
                  <a:latin typeface="Arial" pitchFamily="34" charset="0"/>
                  <a:ea typeface="+mn-ea"/>
                  <a:cs typeface="Arial" pitchFamily="34" charset="0"/>
                </a:endParaRPr>
              </a:p>
              <a:p>
                <a:r>
                  <a:rPr lang="en-GB" sz="1100" kern="1200" dirty="0">
                    <a:solidFill>
                      <a:schemeClr val="tx1"/>
                    </a:solidFill>
                    <a:effectLst/>
                    <a:latin typeface="Arial" pitchFamily="34" charset="0"/>
                    <a:ea typeface="+mn-ea"/>
                    <a:cs typeface="Arial" pitchFamily="34" charset="0"/>
                  </a:rPr>
                  <a:t>which updates the prior odds, </a:t>
                </a:r>
                <a14:m>
                  <m:oMath xmlns:m="http://schemas.openxmlformats.org/officeDocument/2006/math">
                    <m:f>
                      <m:fPr>
                        <m:ctrlPr>
                          <a:rPr lang="en-GB" sz="1100" i="1" kern="1200">
                            <a:solidFill>
                              <a:schemeClr val="tx1"/>
                            </a:solidFill>
                            <a:effectLst/>
                            <a:latin typeface="Cambria Math"/>
                            <a:ea typeface="+mn-ea"/>
                            <a:cs typeface="Arial" pitchFamily="34" charset="0"/>
                          </a:rPr>
                        </m:ctrlPr>
                      </m:fPr>
                      <m:num>
                        <m:r>
                          <a:rPr lang="en-GB" sz="1100" i="1" kern="1200">
                            <a:solidFill>
                              <a:schemeClr val="tx1"/>
                            </a:solidFill>
                            <a:effectLst/>
                            <a:latin typeface="Cambria Math"/>
                            <a:ea typeface="+mn-ea"/>
                            <a:cs typeface="Arial" pitchFamily="34" charset="0"/>
                          </a:rPr>
                          <m:t>𝑝</m:t>
                        </m:r>
                        <m:d>
                          <m:dPr>
                            <m:ctrlPr>
                              <a:rPr lang="en-GB" sz="1100" i="1" kern="1200">
                                <a:solidFill>
                                  <a:schemeClr val="tx1"/>
                                </a:solidFill>
                                <a:effectLst/>
                                <a:latin typeface="Cambria Math"/>
                                <a:ea typeface="+mn-ea"/>
                                <a:cs typeface="Arial" pitchFamily="34" charset="0"/>
                              </a:rPr>
                            </m:ctrlPr>
                          </m:dPr>
                          <m:e>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𝑀</m:t>
                                </m:r>
                              </m:e>
                              <m:sub>
                                <m:r>
                                  <a:rPr lang="en-GB" sz="1100" i="1" kern="1200">
                                    <a:solidFill>
                                      <a:schemeClr val="tx1"/>
                                    </a:solidFill>
                                    <a:effectLst/>
                                    <a:latin typeface="Cambria Math"/>
                                    <a:ea typeface="+mn-ea"/>
                                    <a:cs typeface="Arial" pitchFamily="34" charset="0"/>
                                  </a:rPr>
                                  <m:t>𝑘</m:t>
                                </m:r>
                              </m:sub>
                            </m:sSub>
                          </m:e>
                        </m:d>
                      </m:num>
                      <m:den>
                        <m:r>
                          <a:rPr lang="en-GB" sz="1100" i="1" kern="1200">
                            <a:solidFill>
                              <a:schemeClr val="tx1"/>
                            </a:solidFill>
                            <a:effectLst/>
                            <a:latin typeface="Cambria Math"/>
                            <a:ea typeface="+mn-ea"/>
                            <a:cs typeface="Arial" pitchFamily="34" charset="0"/>
                          </a:rPr>
                          <m:t>𝑝</m:t>
                        </m:r>
                        <m:d>
                          <m:dPr>
                            <m:ctrlPr>
                              <a:rPr lang="en-GB" sz="1100" i="1" kern="1200">
                                <a:solidFill>
                                  <a:schemeClr val="tx1"/>
                                </a:solidFill>
                                <a:effectLst/>
                                <a:latin typeface="Cambria Math"/>
                                <a:ea typeface="+mn-ea"/>
                                <a:cs typeface="Arial" pitchFamily="34" charset="0"/>
                              </a:rPr>
                            </m:ctrlPr>
                          </m:dPr>
                          <m:e>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𝑀</m:t>
                                </m:r>
                              </m:e>
                              <m:sub>
                                <m:r>
                                  <a:rPr lang="en-GB" sz="1100" i="1" kern="1200">
                                    <a:solidFill>
                                      <a:schemeClr val="tx1"/>
                                    </a:solidFill>
                                    <a:effectLst/>
                                    <a:latin typeface="Cambria Math"/>
                                    <a:ea typeface="+mn-ea"/>
                                    <a:cs typeface="Arial" pitchFamily="34" charset="0"/>
                                  </a:rPr>
                                  <m:t>𝑗</m:t>
                                </m:r>
                              </m:sub>
                            </m:sSub>
                          </m:e>
                        </m:d>
                      </m:den>
                    </m:f>
                  </m:oMath>
                </a14:m>
                <a:r>
                  <a:rPr lang="en-GB" sz="1100" kern="1200" dirty="0">
                    <a:solidFill>
                      <a:schemeClr val="tx1"/>
                    </a:solidFill>
                    <a:effectLst/>
                    <a:latin typeface="Arial" pitchFamily="34" charset="0"/>
                    <a:ea typeface="+mn-ea"/>
                    <a:cs typeface="Arial" pitchFamily="34" charset="0"/>
                  </a:rPr>
                  <a:t>, through the </a:t>
                </a:r>
                <a:r>
                  <a:rPr lang="en-GB" sz="1100" i="1" kern="1200" dirty="0">
                    <a:solidFill>
                      <a:schemeClr val="tx1"/>
                    </a:solidFill>
                    <a:effectLst/>
                    <a:latin typeface="Arial" pitchFamily="34" charset="0"/>
                    <a:ea typeface="+mn-ea"/>
                    <a:cs typeface="Arial" pitchFamily="34" charset="0"/>
                  </a:rPr>
                  <a:t>Bayes Factor</a:t>
                </a:r>
                <a:r>
                  <a:rPr lang="en-GB" sz="1100" kern="1200" dirty="0">
                    <a:solidFill>
                      <a:schemeClr val="tx1"/>
                    </a:solidFill>
                    <a:effectLst/>
                    <a:latin typeface="Arial" pitchFamily="34" charset="0"/>
                    <a:ea typeface="+mn-ea"/>
                    <a:cs typeface="Arial" pitchFamily="34" charset="0"/>
                  </a:rPr>
                  <a:t>, </a:t>
                </a:r>
                <a14:m>
                  <m:oMath xmlns:m="http://schemas.openxmlformats.org/officeDocument/2006/math">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𝐵</m:t>
                        </m:r>
                      </m:e>
                      <m:sub>
                        <m:r>
                          <a:rPr lang="en-GB" sz="1100" i="1" kern="1200">
                            <a:solidFill>
                              <a:schemeClr val="tx1"/>
                            </a:solidFill>
                            <a:effectLst/>
                            <a:latin typeface="Cambria Math"/>
                            <a:ea typeface="+mn-ea"/>
                            <a:cs typeface="Arial" pitchFamily="34" charset="0"/>
                          </a:rPr>
                          <m:t>𝑘𝑗</m:t>
                        </m:r>
                      </m:sub>
                    </m:sSub>
                  </m:oMath>
                </a14:m>
                <a:r>
                  <a:rPr lang="en-GB" sz="1100" kern="1200" dirty="0">
                    <a:solidFill>
                      <a:schemeClr val="tx1"/>
                    </a:solidFill>
                    <a:effectLst/>
                    <a:latin typeface="Arial" pitchFamily="34" charset="0"/>
                    <a:ea typeface="+mn-ea"/>
                    <a:cs typeface="Arial" pitchFamily="34" charset="0"/>
                  </a:rPr>
                  <a:t>, given by</a:t>
                </a:r>
              </a:p>
              <a:p>
                <a:r>
                  <a:rPr lang="en-GB" sz="1100" kern="1200" dirty="0">
                    <a:solidFill>
                      <a:schemeClr val="tx1"/>
                    </a:solidFill>
                    <a:effectLst/>
                    <a:latin typeface="Arial" pitchFamily="34" charset="0"/>
                    <a:ea typeface="+mn-ea"/>
                    <a:cs typeface="Arial" pitchFamily="34" charset="0"/>
                  </a:rPr>
                  <a:t> </a:t>
                </a:r>
              </a:p>
              <a:p>
                <a14:m>
                  <m:oMath xmlns:m="http://schemas.openxmlformats.org/officeDocument/2006/math">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𝐵</m:t>
                        </m:r>
                      </m:e>
                      <m:sub>
                        <m:r>
                          <a:rPr lang="en-GB" sz="1100" i="1" kern="1200">
                            <a:solidFill>
                              <a:schemeClr val="tx1"/>
                            </a:solidFill>
                            <a:effectLst/>
                            <a:latin typeface="Cambria Math"/>
                            <a:ea typeface="+mn-ea"/>
                            <a:cs typeface="Arial" pitchFamily="34" charset="0"/>
                          </a:rPr>
                          <m:t>𝑘𝑗</m:t>
                        </m:r>
                      </m:sub>
                    </m:sSub>
                    <m:r>
                      <a:rPr lang="en-GB" sz="1100" i="1" kern="1200">
                        <a:solidFill>
                          <a:schemeClr val="tx1"/>
                        </a:solidFill>
                        <a:effectLst/>
                        <a:latin typeface="Cambria Math"/>
                        <a:ea typeface="+mn-ea"/>
                        <a:cs typeface="Arial" pitchFamily="34" charset="0"/>
                      </a:rPr>
                      <m:t>=</m:t>
                    </m:r>
                    <m:f>
                      <m:fPr>
                        <m:ctrlPr>
                          <a:rPr lang="en-GB" sz="1100" i="1" kern="1200">
                            <a:solidFill>
                              <a:schemeClr val="tx1"/>
                            </a:solidFill>
                            <a:effectLst/>
                            <a:latin typeface="Cambria Math"/>
                            <a:ea typeface="+mn-ea"/>
                            <a:cs typeface="Arial" pitchFamily="34" charset="0"/>
                          </a:rPr>
                        </m:ctrlPr>
                      </m:fPr>
                      <m:num>
                        <m:r>
                          <a:rPr lang="en-GB" sz="1100" i="1" kern="1200">
                            <a:solidFill>
                              <a:schemeClr val="tx1"/>
                            </a:solidFill>
                            <a:effectLst/>
                            <a:latin typeface="Cambria Math"/>
                            <a:ea typeface="+mn-ea"/>
                            <a:cs typeface="Arial" pitchFamily="34" charset="0"/>
                          </a:rPr>
                          <m:t>𝑝</m:t>
                        </m:r>
                        <m:d>
                          <m:dPr>
                            <m:ctrlPr>
                              <a:rPr lang="en-GB" sz="1100" i="1" kern="1200">
                                <a:solidFill>
                                  <a:schemeClr val="tx1"/>
                                </a:solidFill>
                                <a:effectLst/>
                                <a:latin typeface="Cambria Math"/>
                                <a:ea typeface="+mn-ea"/>
                                <a:cs typeface="Arial" pitchFamily="34" charset="0"/>
                              </a:rPr>
                            </m:ctrlPr>
                          </m:dPr>
                          <m:e>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ℰ</m:t>
                                </m:r>
                                <m:r>
                                  <a:rPr lang="en-GB" sz="1100" i="1" kern="1200">
                                    <a:solidFill>
                                      <a:schemeClr val="tx1"/>
                                    </a:solidFill>
                                    <a:effectLst/>
                                    <a:latin typeface="Cambria Math"/>
                                    <a:ea typeface="+mn-ea"/>
                                    <a:cs typeface="Arial" pitchFamily="34" charset="0"/>
                                  </a:rPr>
                                  <m:t>|</m:t>
                                </m:r>
                                <m:r>
                                  <a:rPr lang="en-GB" sz="1100" i="1" kern="1200">
                                    <a:solidFill>
                                      <a:schemeClr val="tx1"/>
                                    </a:solidFill>
                                    <a:effectLst/>
                                    <a:latin typeface="Cambria Math"/>
                                    <a:ea typeface="+mn-ea"/>
                                    <a:cs typeface="Arial" pitchFamily="34" charset="0"/>
                                  </a:rPr>
                                  <m:t>𝑀</m:t>
                                </m:r>
                              </m:e>
                              <m:sub>
                                <m:r>
                                  <a:rPr lang="en-GB" sz="1100" i="1" kern="1200">
                                    <a:solidFill>
                                      <a:schemeClr val="tx1"/>
                                    </a:solidFill>
                                    <a:effectLst/>
                                    <a:latin typeface="Cambria Math"/>
                                    <a:ea typeface="+mn-ea"/>
                                    <a:cs typeface="Arial" pitchFamily="34" charset="0"/>
                                  </a:rPr>
                                  <m:t>𝑘</m:t>
                                </m:r>
                              </m:sub>
                            </m:sSub>
                          </m:e>
                        </m:d>
                      </m:num>
                      <m:den>
                        <m:r>
                          <a:rPr lang="en-GB" sz="1100" i="1" kern="1200">
                            <a:solidFill>
                              <a:schemeClr val="tx1"/>
                            </a:solidFill>
                            <a:effectLst/>
                            <a:latin typeface="Cambria Math"/>
                            <a:ea typeface="+mn-ea"/>
                            <a:cs typeface="Arial" pitchFamily="34" charset="0"/>
                          </a:rPr>
                          <m:t>𝑝</m:t>
                        </m:r>
                        <m:d>
                          <m:dPr>
                            <m:ctrlPr>
                              <a:rPr lang="en-GB" sz="1100" i="1" kern="1200">
                                <a:solidFill>
                                  <a:schemeClr val="tx1"/>
                                </a:solidFill>
                                <a:effectLst/>
                                <a:latin typeface="Cambria Math"/>
                                <a:ea typeface="+mn-ea"/>
                                <a:cs typeface="Arial" pitchFamily="34" charset="0"/>
                              </a:rPr>
                            </m:ctrlPr>
                          </m:dPr>
                          <m:e>
                            <m:r>
                              <a:rPr lang="en-GB" sz="1100" i="1" kern="1200">
                                <a:solidFill>
                                  <a:schemeClr val="tx1"/>
                                </a:solidFill>
                                <a:effectLst/>
                                <a:latin typeface="Cambria Math"/>
                                <a:ea typeface="+mn-ea"/>
                                <a:cs typeface="Arial" pitchFamily="34" charset="0"/>
                              </a:rPr>
                              <m:t>ℰ</m:t>
                            </m:r>
                            <m:r>
                              <a:rPr lang="en-GB" sz="1100" i="1" kern="1200">
                                <a:solidFill>
                                  <a:schemeClr val="tx1"/>
                                </a:solidFill>
                                <a:effectLst/>
                                <a:latin typeface="Cambria Math"/>
                                <a:ea typeface="+mn-ea"/>
                                <a:cs typeface="Arial" pitchFamily="34" charset="0"/>
                              </a:rPr>
                              <m:t>|</m:t>
                            </m:r>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𝑀</m:t>
                                </m:r>
                              </m:e>
                              <m:sub>
                                <m:r>
                                  <a:rPr lang="en-GB" sz="1100" i="1" kern="1200">
                                    <a:solidFill>
                                      <a:schemeClr val="tx1"/>
                                    </a:solidFill>
                                    <a:effectLst/>
                                    <a:latin typeface="Cambria Math"/>
                                    <a:ea typeface="+mn-ea"/>
                                    <a:cs typeface="Arial" pitchFamily="34" charset="0"/>
                                  </a:rPr>
                                  <m:t>𝑗</m:t>
                                </m:r>
                              </m:sub>
                            </m:sSub>
                          </m:e>
                        </m:d>
                      </m:den>
                    </m:f>
                  </m:oMath>
                </a14:m>
                <a:r>
                  <a:rPr lang="en-GB" sz="1100" kern="1200" dirty="0" smtClean="0">
                    <a:solidFill>
                      <a:schemeClr val="tx1"/>
                    </a:solidFill>
                    <a:effectLst/>
                    <a:latin typeface="Arial" pitchFamily="34" charset="0"/>
                    <a:ea typeface="+mn-ea"/>
                    <a:cs typeface="Arial" pitchFamily="34" charset="0"/>
                  </a:rPr>
                  <a:t>				( </a:t>
                </a:r>
                <a:r>
                  <a:rPr lang="en-GB" sz="1100" kern="1200" dirty="0">
                    <a:solidFill>
                      <a:schemeClr val="tx1"/>
                    </a:solidFill>
                    <a:effectLst/>
                    <a:latin typeface="Arial" pitchFamily="34" charset="0"/>
                    <a:ea typeface="+mn-ea"/>
                    <a:cs typeface="Arial" pitchFamily="34" charset="0"/>
                  </a:rPr>
                  <a:t>3 </a:t>
                </a:r>
                <a:r>
                  <a:rPr lang="en-GB" sz="1100" kern="1200" dirty="0" smtClean="0">
                    <a:solidFill>
                      <a:schemeClr val="tx1"/>
                    </a:solidFill>
                    <a:effectLst/>
                    <a:latin typeface="Arial" pitchFamily="34" charset="0"/>
                    <a:ea typeface="+mn-ea"/>
                    <a:cs typeface="Arial" pitchFamily="34" charset="0"/>
                  </a:rPr>
                  <a:t>)</a:t>
                </a:r>
              </a:p>
              <a:p>
                <a:endParaRPr lang="en-GB" sz="1100" kern="1200" dirty="0">
                  <a:solidFill>
                    <a:schemeClr val="tx1"/>
                  </a:solidFill>
                  <a:effectLst/>
                  <a:latin typeface="Arial" pitchFamily="34" charset="0"/>
                  <a:ea typeface="+mn-ea"/>
                  <a:cs typeface="Arial" pitchFamily="34" charset="0"/>
                </a:endParaRPr>
              </a:p>
              <a:p>
                <a:r>
                  <a:rPr lang="en-GB" sz="1100" kern="1200" dirty="0">
                    <a:solidFill>
                      <a:schemeClr val="tx1"/>
                    </a:solidFill>
                    <a:effectLst/>
                    <a:latin typeface="Arial" pitchFamily="34" charset="0"/>
                    <a:ea typeface="+mn-ea"/>
                    <a:cs typeface="Arial" pitchFamily="34" charset="0"/>
                  </a:rPr>
                  <a:t>which is the ratio of the posterior odds of </a:t>
                </a:r>
                <a14:m>
                  <m:oMath xmlns:m="http://schemas.openxmlformats.org/officeDocument/2006/math">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𝑀</m:t>
                        </m:r>
                      </m:e>
                      <m:sub>
                        <m:r>
                          <a:rPr lang="en-GB" sz="1100" i="1" kern="1200">
                            <a:solidFill>
                              <a:schemeClr val="tx1"/>
                            </a:solidFill>
                            <a:effectLst/>
                            <a:latin typeface="Cambria Math"/>
                            <a:ea typeface="+mn-ea"/>
                            <a:cs typeface="Arial" pitchFamily="34" charset="0"/>
                          </a:rPr>
                          <m:t>𝑘</m:t>
                        </m:r>
                      </m:sub>
                    </m:sSub>
                  </m:oMath>
                </a14:m>
                <a:r>
                  <a:rPr lang="en-GB" sz="1100" kern="1200" dirty="0">
                    <a:solidFill>
                      <a:schemeClr val="tx1"/>
                    </a:solidFill>
                    <a:effectLst/>
                    <a:latin typeface="Arial" pitchFamily="34" charset="0"/>
                    <a:ea typeface="+mn-ea"/>
                    <a:cs typeface="Arial" pitchFamily="34" charset="0"/>
                  </a:rPr>
                  <a:t> to the prior odds. It is a summary of the evidence provided by the data in favour of one model as opposed to another (</a:t>
                </a:r>
                <a:r>
                  <a:rPr lang="en-GB" sz="1100" kern="1200" dirty="0" err="1">
                    <a:solidFill>
                      <a:schemeClr val="tx1"/>
                    </a:solidFill>
                    <a:effectLst/>
                    <a:latin typeface="Arial" pitchFamily="34" charset="0"/>
                    <a:ea typeface="+mn-ea"/>
                    <a:cs typeface="Arial" pitchFamily="34" charset="0"/>
                  </a:rPr>
                  <a:t>Kass</a:t>
                </a:r>
                <a:r>
                  <a:rPr lang="en-GB" sz="1100" kern="1200" dirty="0">
                    <a:solidFill>
                      <a:schemeClr val="tx1"/>
                    </a:solidFill>
                    <a:effectLst/>
                    <a:latin typeface="Arial" pitchFamily="34" charset="0"/>
                    <a:ea typeface="+mn-ea"/>
                    <a:cs typeface="Arial" pitchFamily="34" charset="0"/>
                  </a:rPr>
                  <a:t>, R.E. and A.E. </a:t>
                </a:r>
                <a:r>
                  <a:rPr lang="en-GB" sz="1100" kern="1200" dirty="0" err="1">
                    <a:solidFill>
                      <a:schemeClr val="tx1"/>
                    </a:solidFill>
                    <a:effectLst/>
                    <a:latin typeface="Arial" pitchFamily="34" charset="0"/>
                    <a:ea typeface="+mn-ea"/>
                    <a:cs typeface="Arial" pitchFamily="34" charset="0"/>
                  </a:rPr>
                  <a:t>Raftery</a:t>
                </a:r>
                <a:r>
                  <a:rPr lang="en-GB" sz="1100" kern="1200" dirty="0">
                    <a:solidFill>
                      <a:schemeClr val="tx1"/>
                    </a:solidFill>
                    <a:effectLst/>
                    <a:latin typeface="Arial" pitchFamily="34" charset="0"/>
                    <a:ea typeface="+mn-ea"/>
                    <a:cs typeface="Arial" pitchFamily="34" charset="0"/>
                  </a:rPr>
                  <a:t>, 1995). </a:t>
                </a:r>
              </a:p>
              <a:p>
                <a:r>
                  <a:rPr lang="en-GB" sz="1100" kern="1200" dirty="0">
                    <a:solidFill>
                      <a:schemeClr val="tx1"/>
                    </a:solidFill>
                    <a:effectLst/>
                    <a:latin typeface="Arial" pitchFamily="34" charset="0"/>
                    <a:ea typeface="+mn-ea"/>
                    <a:cs typeface="Arial" pitchFamily="34" charset="0"/>
                  </a:rPr>
                  <a:t> </a:t>
                </a:r>
              </a:p>
              <a:p>
                <a:r>
                  <a:rPr lang="en-GB" sz="1100" kern="1200" dirty="0">
                    <a:solidFill>
                      <a:schemeClr val="tx1"/>
                    </a:solidFill>
                    <a:effectLst/>
                    <a:latin typeface="Arial" pitchFamily="34" charset="0"/>
                    <a:ea typeface="+mn-ea"/>
                    <a:cs typeface="Arial" pitchFamily="34" charset="0"/>
                  </a:rPr>
                  <a:t>In the particular case when </a:t>
                </a:r>
                <a14:m>
                  <m:oMath xmlns:m="http://schemas.openxmlformats.org/officeDocument/2006/math">
                    <m:r>
                      <a:rPr lang="en-GB" sz="1100" i="1" kern="1200">
                        <a:solidFill>
                          <a:schemeClr val="tx1"/>
                        </a:solidFill>
                        <a:effectLst/>
                        <a:latin typeface="Cambria Math"/>
                        <a:ea typeface="+mn-ea"/>
                        <a:cs typeface="Arial" pitchFamily="34" charset="0"/>
                      </a:rPr>
                      <m:t>ℰ</m:t>
                    </m:r>
                  </m:oMath>
                </a14:m>
                <a:r>
                  <a:rPr lang="en-GB" sz="1100" kern="1200" dirty="0">
                    <a:solidFill>
                      <a:schemeClr val="tx1"/>
                    </a:solidFill>
                    <a:effectLst/>
                    <a:latin typeface="Arial" pitchFamily="34" charset="0"/>
                    <a:ea typeface="+mn-ea"/>
                    <a:cs typeface="Arial" pitchFamily="34" charset="0"/>
                  </a:rPr>
                  <a:t> can be partitioned into data from independent trials and operational sensor data, </a:t>
                </a:r>
                <a14:m>
                  <m:oMath xmlns:m="http://schemas.openxmlformats.org/officeDocument/2006/math">
                    <m:r>
                      <a:rPr lang="en-GB" sz="1100" i="1" kern="1200">
                        <a:solidFill>
                          <a:schemeClr val="tx1"/>
                        </a:solidFill>
                        <a:effectLst/>
                        <a:latin typeface="Cambria Math"/>
                        <a:ea typeface="+mn-ea"/>
                        <a:cs typeface="Arial" pitchFamily="34" charset="0"/>
                      </a:rPr>
                      <m:t>ℰ</m:t>
                    </m:r>
                    <m:r>
                      <a:rPr lang="en-GB" sz="1100" i="1" kern="1200">
                        <a:solidFill>
                          <a:schemeClr val="tx1"/>
                        </a:solidFill>
                        <a:effectLst/>
                        <a:latin typeface="Cambria Math"/>
                        <a:ea typeface="+mn-ea"/>
                        <a:cs typeface="Arial" pitchFamily="34" charset="0"/>
                      </a:rPr>
                      <m:t>=</m:t>
                    </m:r>
                    <m:d>
                      <m:dPr>
                        <m:begChr m:val="{"/>
                        <m:endChr m:val="}"/>
                        <m:ctrlPr>
                          <a:rPr lang="en-GB" sz="1100" i="1" kern="1200">
                            <a:solidFill>
                              <a:schemeClr val="tx1"/>
                            </a:solidFill>
                            <a:effectLst/>
                            <a:latin typeface="Cambria Math"/>
                            <a:ea typeface="+mn-ea"/>
                            <a:cs typeface="Arial" pitchFamily="34" charset="0"/>
                          </a:rPr>
                        </m:ctrlPr>
                      </m:dPr>
                      <m:e>
                        <m:r>
                          <a:rPr lang="en-GB" sz="1100" i="1" kern="1200">
                            <a:solidFill>
                              <a:schemeClr val="tx1"/>
                            </a:solidFill>
                            <a:effectLst/>
                            <a:latin typeface="Cambria Math"/>
                            <a:ea typeface="+mn-ea"/>
                            <a:cs typeface="Arial" pitchFamily="34" charset="0"/>
                          </a:rPr>
                          <m:t>𝑜</m:t>
                        </m:r>
                        <m:r>
                          <a:rPr lang="en-GB" sz="1100" i="1" kern="1200">
                            <a:solidFill>
                              <a:schemeClr val="tx1"/>
                            </a:solidFill>
                            <a:effectLst/>
                            <a:latin typeface="Cambria Math"/>
                            <a:ea typeface="+mn-ea"/>
                            <a:cs typeface="Arial" pitchFamily="34" charset="0"/>
                          </a:rPr>
                          <m:t>,</m:t>
                        </m:r>
                        <m:d>
                          <m:dPr>
                            <m:begChr m:val="{"/>
                            <m:endChr m:val="}"/>
                            <m:ctrlPr>
                              <a:rPr lang="en-GB" sz="1100" i="1" kern="1200">
                                <a:solidFill>
                                  <a:schemeClr val="tx1"/>
                                </a:solidFill>
                                <a:effectLst/>
                                <a:latin typeface="Cambria Math"/>
                                <a:ea typeface="+mn-ea"/>
                                <a:cs typeface="Arial" pitchFamily="34" charset="0"/>
                              </a:rPr>
                            </m:ctrlPr>
                          </m:dPr>
                          <m:e>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𝒟</m:t>
                                </m:r>
                              </m:e>
                              <m:sub>
                                <m:r>
                                  <a:rPr lang="en-GB" sz="1100" i="1" kern="1200">
                                    <a:solidFill>
                                      <a:schemeClr val="tx1"/>
                                    </a:solidFill>
                                    <a:effectLst/>
                                    <a:latin typeface="Cambria Math"/>
                                    <a:ea typeface="+mn-ea"/>
                                    <a:cs typeface="Arial" pitchFamily="34" charset="0"/>
                                  </a:rPr>
                                  <m:t>𝑖</m:t>
                                </m:r>
                              </m:sub>
                            </m:sSub>
                          </m:e>
                        </m:d>
                      </m:e>
                    </m:d>
                  </m:oMath>
                </a14:m>
                <a:r>
                  <a:rPr lang="en-GB" sz="1100" kern="1200" dirty="0">
                    <a:solidFill>
                      <a:schemeClr val="tx1"/>
                    </a:solidFill>
                    <a:effectLst/>
                    <a:latin typeface="Arial" pitchFamily="34" charset="0"/>
                    <a:ea typeface="+mn-ea"/>
                    <a:cs typeface="Arial" pitchFamily="34" charset="0"/>
                  </a:rPr>
                  <a:t>, then the posterior odds is given by</a:t>
                </a:r>
              </a:p>
              <a:p>
                <a:r>
                  <a:rPr lang="en-GB" sz="1100" kern="1200" dirty="0">
                    <a:solidFill>
                      <a:schemeClr val="tx1"/>
                    </a:solidFill>
                    <a:effectLst/>
                    <a:latin typeface="Arial" pitchFamily="34" charset="0"/>
                    <a:ea typeface="+mn-ea"/>
                    <a:cs typeface="Arial" pitchFamily="34" charset="0"/>
                  </a:rPr>
                  <a:t> </a:t>
                </a:r>
              </a:p>
              <a:p>
                <a:pPr/>
                <a14:m>
                  <m:oMathPara xmlns:m="http://schemas.openxmlformats.org/officeDocument/2006/math">
                    <m:oMathParaPr>
                      <m:jc m:val="centerGroup"/>
                    </m:oMathParaPr>
                    <m:oMath xmlns:m="http://schemas.openxmlformats.org/officeDocument/2006/math">
                      <m:f>
                        <m:fPr>
                          <m:ctrlPr>
                            <a:rPr lang="en-GB" sz="1100" i="1" kern="1200">
                              <a:solidFill>
                                <a:schemeClr val="tx1"/>
                              </a:solidFill>
                              <a:effectLst/>
                              <a:latin typeface="Cambria Math"/>
                              <a:ea typeface="+mn-ea"/>
                              <a:cs typeface="Arial" pitchFamily="34" charset="0"/>
                            </a:rPr>
                          </m:ctrlPr>
                        </m:fPr>
                        <m:num>
                          <m:r>
                            <a:rPr lang="en-GB" sz="1100" i="1" kern="1200">
                              <a:solidFill>
                                <a:schemeClr val="tx1"/>
                              </a:solidFill>
                              <a:effectLst/>
                              <a:latin typeface="Cambria Math"/>
                              <a:ea typeface="+mn-ea"/>
                              <a:cs typeface="Arial" pitchFamily="34" charset="0"/>
                            </a:rPr>
                            <m:t>𝑝</m:t>
                          </m:r>
                          <m:d>
                            <m:dPr>
                              <m:ctrlPr>
                                <a:rPr lang="en-GB" sz="1100" i="1" kern="1200">
                                  <a:solidFill>
                                    <a:schemeClr val="tx1"/>
                                  </a:solidFill>
                                  <a:effectLst/>
                                  <a:latin typeface="Cambria Math"/>
                                  <a:ea typeface="+mn-ea"/>
                                  <a:cs typeface="Arial" pitchFamily="34" charset="0"/>
                                </a:rPr>
                              </m:ctrlPr>
                            </m:dPr>
                            <m:e>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ℳ</m:t>
                                  </m:r>
                                </m:e>
                                <m:sub>
                                  <m:r>
                                    <a:rPr lang="en-GB" sz="1100" i="1" kern="1200">
                                      <a:solidFill>
                                        <a:schemeClr val="tx1"/>
                                      </a:solidFill>
                                      <a:effectLst/>
                                      <a:latin typeface="Cambria Math"/>
                                      <a:ea typeface="+mn-ea"/>
                                      <a:cs typeface="Arial" pitchFamily="34" charset="0"/>
                                    </a:rPr>
                                    <m:t>𝑘</m:t>
                                  </m:r>
                                </m:sub>
                              </m:sSub>
                              <m:r>
                                <a:rPr lang="en-GB" sz="1100" i="1" kern="1200">
                                  <a:solidFill>
                                    <a:schemeClr val="tx1"/>
                                  </a:solidFill>
                                  <a:effectLst/>
                                  <a:latin typeface="Cambria Math"/>
                                  <a:ea typeface="+mn-ea"/>
                                  <a:cs typeface="Arial" pitchFamily="34" charset="0"/>
                                </a:rPr>
                                <m:t>|</m:t>
                              </m:r>
                              <m:r>
                                <a:rPr lang="en-GB" sz="1100" i="1" kern="1200">
                                  <a:solidFill>
                                    <a:schemeClr val="tx1"/>
                                  </a:solidFill>
                                  <a:effectLst/>
                                  <a:latin typeface="Cambria Math"/>
                                  <a:ea typeface="+mn-ea"/>
                                  <a:cs typeface="Arial" pitchFamily="34" charset="0"/>
                                </a:rPr>
                                <m:t>𝑜</m:t>
                              </m:r>
                              <m:r>
                                <a:rPr lang="en-GB" sz="1100" i="1" kern="1200">
                                  <a:solidFill>
                                    <a:schemeClr val="tx1"/>
                                  </a:solidFill>
                                  <a:effectLst/>
                                  <a:latin typeface="Cambria Math"/>
                                  <a:ea typeface="+mn-ea"/>
                                  <a:cs typeface="Arial" pitchFamily="34" charset="0"/>
                                </a:rPr>
                                <m:t>,</m:t>
                              </m:r>
                              <m:r>
                                <a:rPr lang="en-GB" sz="1100" i="1" kern="1200">
                                  <a:solidFill>
                                    <a:schemeClr val="tx1"/>
                                  </a:solidFill>
                                  <a:effectLst/>
                                  <a:latin typeface="Cambria Math"/>
                                  <a:ea typeface="+mn-ea"/>
                                  <a:cs typeface="Arial" pitchFamily="34" charset="0"/>
                                </a:rPr>
                                <m:t>𝒟</m:t>
                              </m:r>
                            </m:e>
                          </m:d>
                        </m:num>
                        <m:den>
                          <m:r>
                            <a:rPr lang="en-GB" sz="1100" i="1" kern="1200">
                              <a:solidFill>
                                <a:schemeClr val="tx1"/>
                              </a:solidFill>
                              <a:effectLst/>
                              <a:latin typeface="Cambria Math"/>
                              <a:ea typeface="+mn-ea"/>
                              <a:cs typeface="Arial" pitchFamily="34" charset="0"/>
                            </a:rPr>
                            <m:t>𝑝</m:t>
                          </m:r>
                          <m:d>
                            <m:dPr>
                              <m:ctrlPr>
                                <a:rPr lang="en-GB" sz="1100" i="1" kern="1200">
                                  <a:solidFill>
                                    <a:schemeClr val="tx1"/>
                                  </a:solidFill>
                                  <a:effectLst/>
                                  <a:latin typeface="Cambria Math"/>
                                  <a:ea typeface="+mn-ea"/>
                                  <a:cs typeface="Arial" pitchFamily="34" charset="0"/>
                                </a:rPr>
                              </m:ctrlPr>
                            </m:dPr>
                            <m:e>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ℳ</m:t>
                                  </m:r>
                                </m:e>
                                <m:sub>
                                  <m:r>
                                    <a:rPr lang="en-GB" sz="1100" i="1" kern="1200">
                                      <a:solidFill>
                                        <a:schemeClr val="tx1"/>
                                      </a:solidFill>
                                      <a:effectLst/>
                                      <a:latin typeface="Cambria Math"/>
                                      <a:ea typeface="+mn-ea"/>
                                      <a:cs typeface="Arial" pitchFamily="34" charset="0"/>
                                    </a:rPr>
                                    <m:t>𝑗</m:t>
                                  </m:r>
                                </m:sub>
                              </m:sSub>
                              <m:r>
                                <a:rPr lang="en-GB" sz="1100" i="1" kern="1200">
                                  <a:solidFill>
                                    <a:schemeClr val="tx1"/>
                                  </a:solidFill>
                                  <a:effectLst/>
                                  <a:latin typeface="Cambria Math"/>
                                  <a:ea typeface="+mn-ea"/>
                                  <a:cs typeface="Arial" pitchFamily="34" charset="0"/>
                                </a:rPr>
                                <m:t>|</m:t>
                              </m:r>
                              <m:r>
                                <a:rPr lang="en-GB" sz="1100" i="1" kern="1200">
                                  <a:solidFill>
                                    <a:schemeClr val="tx1"/>
                                  </a:solidFill>
                                  <a:effectLst/>
                                  <a:latin typeface="Cambria Math"/>
                                  <a:ea typeface="+mn-ea"/>
                                  <a:cs typeface="Arial" pitchFamily="34" charset="0"/>
                                </a:rPr>
                                <m:t>𝑜</m:t>
                              </m:r>
                              <m:r>
                                <a:rPr lang="en-GB" sz="1100" i="1" kern="1200">
                                  <a:solidFill>
                                    <a:schemeClr val="tx1"/>
                                  </a:solidFill>
                                  <a:effectLst/>
                                  <a:latin typeface="Cambria Math"/>
                                  <a:ea typeface="+mn-ea"/>
                                  <a:cs typeface="Arial" pitchFamily="34" charset="0"/>
                                </a:rPr>
                                <m:t>,</m:t>
                              </m:r>
                              <m:r>
                                <a:rPr lang="en-GB" sz="1100" i="1" kern="1200">
                                  <a:solidFill>
                                    <a:schemeClr val="tx1"/>
                                  </a:solidFill>
                                  <a:effectLst/>
                                  <a:latin typeface="Cambria Math"/>
                                  <a:ea typeface="+mn-ea"/>
                                  <a:cs typeface="Arial" pitchFamily="34" charset="0"/>
                                </a:rPr>
                                <m:t>𝒟</m:t>
                              </m:r>
                            </m:e>
                          </m:d>
                        </m:den>
                      </m:f>
                      <m:r>
                        <a:rPr lang="en-GB" sz="1100" i="1" kern="1200">
                          <a:solidFill>
                            <a:schemeClr val="tx1"/>
                          </a:solidFill>
                          <a:effectLst/>
                          <a:latin typeface="Cambria Math"/>
                          <a:ea typeface="+mn-ea"/>
                          <a:cs typeface="Arial" pitchFamily="34" charset="0"/>
                        </a:rPr>
                        <m:t>=</m:t>
                      </m:r>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𝐵</m:t>
                          </m:r>
                        </m:e>
                        <m:sub>
                          <m:r>
                            <a:rPr lang="en-GB" sz="1100" i="1" kern="1200">
                              <a:solidFill>
                                <a:schemeClr val="tx1"/>
                              </a:solidFill>
                              <a:effectLst/>
                              <a:latin typeface="Cambria Math"/>
                              <a:ea typeface="+mn-ea"/>
                              <a:cs typeface="Arial" pitchFamily="34" charset="0"/>
                            </a:rPr>
                            <m:t>𝑘𝑗</m:t>
                          </m:r>
                        </m:sub>
                      </m:sSub>
                      <m:f>
                        <m:fPr>
                          <m:ctrlPr>
                            <a:rPr lang="en-GB" sz="1100" i="1" kern="1200">
                              <a:solidFill>
                                <a:schemeClr val="tx1"/>
                              </a:solidFill>
                              <a:effectLst/>
                              <a:latin typeface="Cambria Math"/>
                              <a:ea typeface="+mn-ea"/>
                              <a:cs typeface="Arial" pitchFamily="34" charset="0"/>
                            </a:rPr>
                          </m:ctrlPr>
                        </m:fPr>
                        <m:num>
                          <m:r>
                            <a:rPr lang="en-GB" sz="1100" i="1" kern="1200">
                              <a:solidFill>
                                <a:schemeClr val="tx1"/>
                              </a:solidFill>
                              <a:effectLst/>
                              <a:latin typeface="Cambria Math"/>
                              <a:ea typeface="+mn-ea"/>
                              <a:cs typeface="Arial" pitchFamily="34" charset="0"/>
                            </a:rPr>
                            <m:t>𝑝</m:t>
                          </m:r>
                          <m:d>
                            <m:dPr>
                              <m:ctrlPr>
                                <a:rPr lang="en-GB" sz="1100" i="1" kern="1200">
                                  <a:solidFill>
                                    <a:schemeClr val="tx1"/>
                                  </a:solidFill>
                                  <a:effectLst/>
                                  <a:latin typeface="Cambria Math"/>
                                  <a:ea typeface="+mn-ea"/>
                                  <a:cs typeface="Arial" pitchFamily="34" charset="0"/>
                                </a:rPr>
                              </m:ctrlPr>
                            </m:dPr>
                            <m:e>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ℳ</m:t>
                                  </m:r>
                                </m:e>
                                <m:sub>
                                  <m:r>
                                    <a:rPr lang="en-GB" sz="1100" i="1" kern="1200">
                                      <a:solidFill>
                                        <a:schemeClr val="tx1"/>
                                      </a:solidFill>
                                      <a:effectLst/>
                                      <a:latin typeface="Cambria Math"/>
                                      <a:ea typeface="+mn-ea"/>
                                      <a:cs typeface="Arial" pitchFamily="34" charset="0"/>
                                    </a:rPr>
                                    <m:t>𝑘</m:t>
                                  </m:r>
                                </m:sub>
                              </m:sSub>
                            </m:e>
                          </m:d>
                        </m:num>
                        <m:den>
                          <m:r>
                            <a:rPr lang="en-GB" sz="1100" i="1" kern="1200">
                              <a:solidFill>
                                <a:schemeClr val="tx1"/>
                              </a:solidFill>
                              <a:effectLst/>
                              <a:latin typeface="Cambria Math"/>
                              <a:ea typeface="+mn-ea"/>
                              <a:cs typeface="Arial" pitchFamily="34" charset="0"/>
                            </a:rPr>
                            <m:t>𝑝</m:t>
                          </m:r>
                          <m:d>
                            <m:dPr>
                              <m:ctrlPr>
                                <a:rPr lang="en-GB" sz="1100" i="1" kern="1200">
                                  <a:solidFill>
                                    <a:schemeClr val="tx1"/>
                                  </a:solidFill>
                                  <a:effectLst/>
                                  <a:latin typeface="Cambria Math"/>
                                  <a:ea typeface="+mn-ea"/>
                                  <a:cs typeface="Arial" pitchFamily="34" charset="0"/>
                                </a:rPr>
                              </m:ctrlPr>
                            </m:dPr>
                            <m:e>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ℳ</m:t>
                                  </m:r>
                                </m:e>
                                <m:sub>
                                  <m:r>
                                    <a:rPr lang="en-GB" sz="1100" i="1" kern="1200">
                                      <a:solidFill>
                                        <a:schemeClr val="tx1"/>
                                      </a:solidFill>
                                      <a:effectLst/>
                                      <a:latin typeface="Cambria Math"/>
                                      <a:ea typeface="+mn-ea"/>
                                      <a:cs typeface="Arial" pitchFamily="34" charset="0"/>
                                    </a:rPr>
                                    <m:t>𝑗</m:t>
                                  </m:r>
                                </m:sub>
                              </m:sSub>
                            </m:e>
                          </m:d>
                        </m:den>
                      </m:f>
                    </m:oMath>
                  </m:oMathPara>
                </a14:m>
                <a:endParaRPr lang="en-GB" sz="1100" kern="1200" dirty="0">
                  <a:solidFill>
                    <a:schemeClr val="tx1"/>
                  </a:solidFill>
                  <a:effectLst/>
                  <a:latin typeface="Arial" pitchFamily="34" charset="0"/>
                  <a:ea typeface="+mn-ea"/>
                  <a:cs typeface="Arial" pitchFamily="34" charset="0"/>
                </a:endParaRPr>
              </a:p>
              <a:p>
                <a:r>
                  <a:rPr lang="en-GB" sz="1100" kern="1200" dirty="0">
                    <a:solidFill>
                      <a:schemeClr val="tx1"/>
                    </a:solidFill>
                    <a:effectLst/>
                    <a:latin typeface="Arial" pitchFamily="34" charset="0"/>
                    <a:ea typeface="+mn-ea"/>
                    <a:cs typeface="Arial" pitchFamily="34" charset="0"/>
                  </a:rPr>
                  <a:t> </a:t>
                </a:r>
              </a:p>
              <a:p>
                <a:r>
                  <a:rPr lang="en-GB" sz="1100" kern="1200" dirty="0">
                    <a:solidFill>
                      <a:schemeClr val="tx1"/>
                    </a:solidFill>
                    <a:effectLst/>
                    <a:latin typeface="Arial" pitchFamily="34" charset="0"/>
                    <a:ea typeface="+mn-ea"/>
                    <a:cs typeface="Arial" pitchFamily="34" charset="0"/>
                  </a:rPr>
                  <a:t>where the Bayes factor, </a:t>
                </a:r>
                <a14:m>
                  <m:oMath xmlns:m="http://schemas.openxmlformats.org/officeDocument/2006/math">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𝐵</m:t>
                        </m:r>
                      </m:e>
                      <m:sub>
                        <m:r>
                          <a:rPr lang="en-GB" sz="1100" i="1" kern="1200">
                            <a:solidFill>
                              <a:schemeClr val="tx1"/>
                            </a:solidFill>
                            <a:effectLst/>
                            <a:latin typeface="Cambria Math"/>
                            <a:ea typeface="+mn-ea"/>
                            <a:cs typeface="Arial" pitchFamily="34" charset="0"/>
                          </a:rPr>
                          <m:t>𝑘𝑗</m:t>
                        </m:r>
                      </m:sub>
                    </m:sSub>
                  </m:oMath>
                </a14:m>
                <a:r>
                  <a:rPr lang="en-GB" sz="1100" kern="1200" dirty="0">
                    <a:solidFill>
                      <a:schemeClr val="tx1"/>
                    </a:solidFill>
                    <a:effectLst/>
                    <a:latin typeface="Arial" pitchFamily="34" charset="0"/>
                    <a:ea typeface="+mn-ea"/>
                    <a:cs typeface="Arial" pitchFamily="34" charset="0"/>
                  </a:rPr>
                  <a:t>, may be written using Equation ( 2 ) as a product of Bayes factors evaluated on separate data sets (the calibration data set and the operational data set),</a:t>
                </a:r>
              </a:p>
              <a:p>
                <a:r>
                  <a:rPr lang="en-GB" sz="1100" kern="1200" dirty="0">
                    <a:solidFill>
                      <a:schemeClr val="tx1"/>
                    </a:solidFill>
                    <a:effectLst/>
                    <a:latin typeface="Arial" pitchFamily="34" charset="0"/>
                    <a:ea typeface="+mn-ea"/>
                    <a:cs typeface="Arial" pitchFamily="34" charset="0"/>
                  </a:rPr>
                  <a:t> </a:t>
                </a:r>
              </a:p>
              <a:p>
                <a14:m>
                  <m:oMath xmlns:m="http://schemas.openxmlformats.org/officeDocument/2006/math">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𝐵</m:t>
                        </m:r>
                      </m:e>
                      <m:sub>
                        <m:r>
                          <a:rPr lang="en-GB" sz="1100" i="1" kern="1200">
                            <a:solidFill>
                              <a:schemeClr val="tx1"/>
                            </a:solidFill>
                            <a:effectLst/>
                            <a:latin typeface="Cambria Math"/>
                            <a:ea typeface="+mn-ea"/>
                            <a:cs typeface="Arial" pitchFamily="34" charset="0"/>
                          </a:rPr>
                          <m:t>𝑘𝑗</m:t>
                        </m:r>
                      </m:sub>
                    </m:sSub>
                    <m:r>
                      <a:rPr lang="en-GB" sz="1100" i="1" kern="1200">
                        <a:solidFill>
                          <a:schemeClr val="tx1"/>
                        </a:solidFill>
                        <a:effectLst/>
                        <a:latin typeface="Cambria Math"/>
                        <a:ea typeface="+mn-ea"/>
                        <a:cs typeface="Arial" pitchFamily="34" charset="0"/>
                      </a:rPr>
                      <m:t>=</m:t>
                    </m:r>
                    <m:sSubSup>
                      <m:sSubSupPr>
                        <m:ctrlPr>
                          <a:rPr lang="en-GB" sz="1100" i="1" kern="1200">
                            <a:solidFill>
                              <a:schemeClr val="tx1"/>
                            </a:solidFill>
                            <a:effectLst/>
                            <a:latin typeface="Cambria Math"/>
                            <a:ea typeface="+mn-ea"/>
                            <a:cs typeface="Arial" pitchFamily="34" charset="0"/>
                          </a:rPr>
                        </m:ctrlPr>
                      </m:sSubSupPr>
                      <m:e>
                        <m:r>
                          <a:rPr lang="en-GB" sz="1100" i="1" kern="1200">
                            <a:solidFill>
                              <a:schemeClr val="tx1"/>
                            </a:solidFill>
                            <a:effectLst/>
                            <a:latin typeface="Cambria Math"/>
                            <a:ea typeface="+mn-ea"/>
                            <a:cs typeface="Arial" pitchFamily="34" charset="0"/>
                          </a:rPr>
                          <m:t>𝐵</m:t>
                        </m:r>
                      </m:e>
                      <m:sub>
                        <m:r>
                          <a:rPr lang="en-GB" sz="1100" i="1" kern="1200">
                            <a:solidFill>
                              <a:schemeClr val="tx1"/>
                            </a:solidFill>
                            <a:effectLst/>
                            <a:latin typeface="Cambria Math"/>
                            <a:ea typeface="+mn-ea"/>
                            <a:cs typeface="Arial" pitchFamily="34" charset="0"/>
                          </a:rPr>
                          <m:t>𝑘𝑗</m:t>
                        </m:r>
                      </m:sub>
                      <m:sup>
                        <m:r>
                          <a:rPr lang="en-GB" sz="1100" i="1" kern="1200">
                            <a:solidFill>
                              <a:schemeClr val="tx1"/>
                            </a:solidFill>
                            <a:effectLst/>
                            <a:latin typeface="Cambria Math"/>
                            <a:ea typeface="+mn-ea"/>
                            <a:cs typeface="Arial" pitchFamily="34" charset="0"/>
                          </a:rPr>
                          <m:t>𝑠</m:t>
                        </m:r>
                      </m:sup>
                    </m:sSubSup>
                    <m:nary>
                      <m:naryPr>
                        <m:chr m:val="∏"/>
                        <m:limLoc m:val="undOvr"/>
                        <m:ctrlPr>
                          <a:rPr lang="en-GB" sz="1100" i="1" kern="1200">
                            <a:solidFill>
                              <a:schemeClr val="tx1"/>
                            </a:solidFill>
                            <a:effectLst/>
                            <a:latin typeface="Cambria Math"/>
                            <a:ea typeface="+mn-ea"/>
                            <a:cs typeface="Arial" pitchFamily="34" charset="0"/>
                          </a:rPr>
                        </m:ctrlPr>
                      </m:naryPr>
                      <m:sub>
                        <m:r>
                          <a:rPr lang="en-GB" sz="1100" i="1" kern="1200">
                            <a:solidFill>
                              <a:schemeClr val="tx1"/>
                            </a:solidFill>
                            <a:effectLst/>
                            <a:latin typeface="Cambria Math"/>
                            <a:ea typeface="+mn-ea"/>
                            <a:cs typeface="Arial" pitchFamily="34" charset="0"/>
                          </a:rPr>
                          <m:t>𝑖</m:t>
                        </m:r>
                        <m:r>
                          <a:rPr lang="en-GB" sz="1100" i="1" kern="1200">
                            <a:solidFill>
                              <a:schemeClr val="tx1"/>
                            </a:solidFill>
                            <a:effectLst/>
                            <a:latin typeface="Cambria Math"/>
                            <a:ea typeface="+mn-ea"/>
                            <a:cs typeface="Arial" pitchFamily="34" charset="0"/>
                          </a:rPr>
                          <m:t>=1</m:t>
                        </m:r>
                      </m:sub>
                      <m:sup>
                        <m:r>
                          <a:rPr lang="en-GB" sz="1100" i="1" kern="1200">
                            <a:solidFill>
                              <a:schemeClr val="tx1"/>
                            </a:solidFill>
                            <a:effectLst/>
                            <a:latin typeface="Cambria Math"/>
                            <a:ea typeface="+mn-ea"/>
                            <a:cs typeface="Arial" pitchFamily="34" charset="0"/>
                          </a:rPr>
                          <m:t>𝑁</m:t>
                        </m:r>
                      </m:sup>
                      <m:e>
                        <m:sSubSup>
                          <m:sSubSupPr>
                            <m:ctrlPr>
                              <a:rPr lang="en-GB" sz="1100" i="1" kern="1200">
                                <a:solidFill>
                                  <a:schemeClr val="tx1"/>
                                </a:solidFill>
                                <a:effectLst/>
                                <a:latin typeface="Cambria Math"/>
                                <a:ea typeface="+mn-ea"/>
                                <a:cs typeface="Arial" pitchFamily="34" charset="0"/>
                              </a:rPr>
                            </m:ctrlPr>
                          </m:sSubSupPr>
                          <m:e>
                            <m:r>
                              <a:rPr lang="en-GB" sz="1100" i="1" kern="1200">
                                <a:solidFill>
                                  <a:schemeClr val="tx1"/>
                                </a:solidFill>
                                <a:effectLst/>
                                <a:latin typeface="Cambria Math"/>
                                <a:ea typeface="+mn-ea"/>
                                <a:cs typeface="Arial" pitchFamily="34" charset="0"/>
                              </a:rPr>
                              <m:t>𝐵</m:t>
                            </m:r>
                          </m:e>
                          <m:sub>
                            <m:r>
                              <a:rPr lang="en-GB" sz="1100" i="1" kern="1200">
                                <a:solidFill>
                                  <a:schemeClr val="tx1"/>
                                </a:solidFill>
                                <a:effectLst/>
                                <a:latin typeface="Cambria Math"/>
                                <a:ea typeface="+mn-ea"/>
                                <a:cs typeface="Arial" pitchFamily="34" charset="0"/>
                              </a:rPr>
                              <m:t>𝑘𝑗</m:t>
                            </m:r>
                          </m:sub>
                          <m:sup>
                            <m:r>
                              <a:rPr lang="en-GB" sz="1100" i="1" kern="1200">
                                <a:solidFill>
                                  <a:schemeClr val="tx1"/>
                                </a:solidFill>
                                <a:effectLst/>
                                <a:latin typeface="Cambria Math"/>
                                <a:ea typeface="+mn-ea"/>
                                <a:cs typeface="Arial" pitchFamily="34" charset="0"/>
                              </a:rPr>
                              <m:t>𝑖</m:t>
                            </m:r>
                          </m:sup>
                        </m:sSubSup>
                      </m:e>
                    </m:nary>
                  </m:oMath>
                </a14:m>
                <a:r>
                  <a:rPr lang="en-GB" sz="1100" kern="1200" dirty="0" smtClean="0">
                    <a:solidFill>
                      <a:schemeClr val="tx1"/>
                    </a:solidFill>
                    <a:effectLst/>
                    <a:latin typeface="Arial" pitchFamily="34" charset="0"/>
                    <a:ea typeface="+mn-ea"/>
                    <a:cs typeface="Arial" pitchFamily="34" charset="0"/>
                  </a:rPr>
                  <a:t>				( </a:t>
                </a:r>
                <a:r>
                  <a:rPr lang="en-GB" sz="1100" kern="1200" dirty="0">
                    <a:solidFill>
                      <a:schemeClr val="tx1"/>
                    </a:solidFill>
                    <a:effectLst/>
                    <a:latin typeface="Arial" pitchFamily="34" charset="0"/>
                    <a:ea typeface="+mn-ea"/>
                    <a:cs typeface="Arial" pitchFamily="34" charset="0"/>
                  </a:rPr>
                  <a:t>4 </a:t>
                </a:r>
                <a:r>
                  <a:rPr lang="en-GB" sz="1100" kern="1200" dirty="0" smtClean="0">
                    <a:solidFill>
                      <a:schemeClr val="tx1"/>
                    </a:solidFill>
                    <a:effectLst/>
                    <a:latin typeface="Arial" pitchFamily="34" charset="0"/>
                    <a:ea typeface="+mn-ea"/>
                    <a:cs typeface="Arial" pitchFamily="34" charset="0"/>
                  </a:rPr>
                  <a:t>)</a:t>
                </a:r>
              </a:p>
              <a:p>
                <a:endParaRPr lang="en-GB" sz="1100" kern="1200" dirty="0">
                  <a:solidFill>
                    <a:schemeClr val="tx1"/>
                  </a:solidFill>
                  <a:effectLst/>
                  <a:latin typeface="Arial" pitchFamily="34" charset="0"/>
                  <a:ea typeface="+mn-ea"/>
                  <a:cs typeface="Arial" pitchFamily="34" charset="0"/>
                </a:endParaRPr>
              </a:p>
              <a:p>
                <a:r>
                  <a:rPr lang="en-GB" sz="1100" kern="1200" dirty="0">
                    <a:solidFill>
                      <a:schemeClr val="tx1"/>
                    </a:solidFill>
                    <a:effectLst/>
                    <a:latin typeface="Arial" pitchFamily="34" charset="0"/>
                    <a:ea typeface="+mn-ea"/>
                    <a:cs typeface="Arial" pitchFamily="34" charset="0"/>
                  </a:rPr>
                  <a:t>where </a:t>
                </a:r>
                <a14:m>
                  <m:oMath xmlns:m="http://schemas.openxmlformats.org/officeDocument/2006/math">
                    <m:sSubSup>
                      <m:sSubSupPr>
                        <m:ctrlPr>
                          <a:rPr lang="en-GB" sz="1100" i="1" kern="1200">
                            <a:solidFill>
                              <a:schemeClr val="tx1"/>
                            </a:solidFill>
                            <a:effectLst/>
                            <a:latin typeface="Cambria Math"/>
                            <a:ea typeface="+mn-ea"/>
                            <a:cs typeface="Arial" pitchFamily="34" charset="0"/>
                          </a:rPr>
                        </m:ctrlPr>
                      </m:sSubSupPr>
                      <m:e>
                        <m:r>
                          <a:rPr lang="en-GB" sz="1100" i="1" kern="1200">
                            <a:solidFill>
                              <a:schemeClr val="tx1"/>
                            </a:solidFill>
                            <a:effectLst/>
                            <a:latin typeface="Cambria Math"/>
                            <a:ea typeface="+mn-ea"/>
                            <a:cs typeface="Arial" pitchFamily="34" charset="0"/>
                          </a:rPr>
                          <m:t>𝐵</m:t>
                        </m:r>
                      </m:e>
                      <m:sub>
                        <m:r>
                          <a:rPr lang="en-GB" sz="1100" i="1" kern="1200">
                            <a:solidFill>
                              <a:schemeClr val="tx1"/>
                            </a:solidFill>
                            <a:effectLst/>
                            <a:latin typeface="Cambria Math"/>
                            <a:ea typeface="+mn-ea"/>
                            <a:cs typeface="Arial" pitchFamily="34" charset="0"/>
                          </a:rPr>
                          <m:t>𝑘𝑗</m:t>
                        </m:r>
                      </m:sub>
                      <m:sup>
                        <m:r>
                          <a:rPr lang="en-GB" sz="1100" i="1" kern="1200">
                            <a:solidFill>
                              <a:schemeClr val="tx1"/>
                            </a:solidFill>
                            <a:effectLst/>
                            <a:latin typeface="Cambria Math"/>
                            <a:ea typeface="+mn-ea"/>
                            <a:cs typeface="Arial" pitchFamily="34" charset="0"/>
                          </a:rPr>
                          <m:t>𝑠</m:t>
                        </m:r>
                      </m:sup>
                    </m:sSubSup>
                  </m:oMath>
                </a14:m>
                <a:r>
                  <a:rPr lang="en-GB" sz="1100" kern="1200" dirty="0">
                    <a:solidFill>
                      <a:schemeClr val="tx1"/>
                    </a:solidFill>
                    <a:effectLst/>
                    <a:latin typeface="Arial" pitchFamily="34" charset="0"/>
                    <a:ea typeface="+mn-ea"/>
                    <a:cs typeface="Arial" pitchFamily="34" charset="0"/>
                  </a:rPr>
                  <a:t> is the Bayes factor evaluated on the operational data set </a:t>
                </a:r>
              </a:p>
              <a:p>
                <a:r>
                  <a:rPr lang="en-GB" sz="1100" kern="1200" dirty="0">
                    <a:solidFill>
                      <a:schemeClr val="tx1"/>
                    </a:solidFill>
                    <a:effectLst/>
                    <a:latin typeface="Arial" pitchFamily="34" charset="0"/>
                    <a:ea typeface="+mn-ea"/>
                    <a:cs typeface="Arial" pitchFamily="34" charset="0"/>
                  </a:rPr>
                  <a:t> </a:t>
                </a:r>
              </a:p>
              <a:p>
                <a14:m>
                  <m:oMath xmlns:m="http://schemas.openxmlformats.org/officeDocument/2006/math">
                    <m:sSubSup>
                      <m:sSubSupPr>
                        <m:ctrlPr>
                          <a:rPr lang="en-GB" sz="1100" i="1" kern="1200">
                            <a:solidFill>
                              <a:schemeClr val="tx1"/>
                            </a:solidFill>
                            <a:effectLst/>
                            <a:latin typeface="Cambria Math"/>
                            <a:ea typeface="+mn-ea"/>
                            <a:cs typeface="Arial" pitchFamily="34" charset="0"/>
                          </a:rPr>
                        </m:ctrlPr>
                      </m:sSubSupPr>
                      <m:e>
                        <m:r>
                          <a:rPr lang="en-GB" sz="1100" i="1" kern="1200">
                            <a:solidFill>
                              <a:schemeClr val="tx1"/>
                            </a:solidFill>
                            <a:effectLst/>
                            <a:latin typeface="Cambria Math"/>
                            <a:ea typeface="+mn-ea"/>
                            <a:cs typeface="Arial" pitchFamily="34" charset="0"/>
                          </a:rPr>
                          <m:t>𝐵</m:t>
                        </m:r>
                      </m:e>
                      <m:sub>
                        <m:r>
                          <a:rPr lang="en-GB" sz="1100" i="1" kern="1200">
                            <a:solidFill>
                              <a:schemeClr val="tx1"/>
                            </a:solidFill>
                            <a:effectLst/>
                            <a:latin typeface="Cambria Math"/>
                            <a:ea typeface="+mn-ea"/>
                            <a:cs typeface="Arial" pitchFamily="34" charset="0"/>
                          </a:rPr>
                          <m:t>𝑘𝑗</m:t>
                        </m:r>
                      </m:sub>
                      <m:sup>
                        <m:r>
                          <a:rPr lang="en-GB" sz="1100" i="1" kern="1200">
                            <a:solidFill>
                              <a:schemeClr val="tx1"/>
                            </a:solidFill>
                            <a:effectLst/>
                            <a:latin typeface="Cambria Math"/>
                            <a:ea typeface="+mn-ea"/>
                            <a:cs typeface="Arial" pitchFamily="34" charset="0"/>
                          </a:rPr>
                          <m:t>𝑠</m:t>
                        </m:r>
                      </m:sup>
                    </m:sSubSup>
                    <m:r>
                      <a:rPr lang="en-GB" sz="1100" i="1" kern="1200">
                        <a:solidFill>
                          <a:schemeClr val="tx1"/>
                        </a:solidFill>
                        <a:effectLst/>
                        <a:latin typeface="Cambria Math"/>
                        <a:ea typeface="+mn-ea"/>
                        <a:cs typeface="Arial" pitchFamily="34" charset="0"/>
                      </a:rPr>
                      <m:t>=</m:t>
                    </m:r>
                    <m:f>
                      <m:fPr>
                        <m:ctrlPr>
                          <a:rPr lang="en-GB" sz="1100" i="1" kern="1200">
                            <a:solidFill>
                              <a:schemeClr val="tx1"/>
                            </a:solidFill>
                            <a:effectLst/>
                            <a:latin typeface="Cambria Math"/>
                            <a:ea typeface="+mn-ea"/>
                            <a:cs typeface="Arial" pitchFamily="34" charset="0"/>
                          </a:rPr>
                        </m:ctrlPr>
                      </m:fPr>
                      <m:num>
                        <m:r>
                          <a:rPr lang="en-GB" sz="1100" i="1" kern="1200">
                            <a:solidFill>
                              <a:schemeClr val="tx1"/>
                            </a:solidFill>
                            <a:effectLst/>
                            <a:latin typeface="Cambria Math"/>
                            <a:ea typeface="+mn-ea"/>
                            <a:cs typeface="Arial" pitchFamily="34" charset="0"/>
                          </a:rPr>
                          <m:t>𝑝</m:t>
                        </m:r>
                        <m:d>
                          <m:dPr>
                            <m:ctrlPr>
                              <a:rPr lang="en-GB" sz="1100" i="1" kern="1200">
                                <a:solidFill>
                                  <a:schemeClr val="tx1"/>
                                </a:solidFill>
                                <a:effectLst/>
                                <a:latin typeface="Cambria Math"/>
                                <a:ea typeface="+mn-ea"/>
                                <a:cs typeface="Arial" pitchFamily="34" charset="0"/>
                              </a:rPr>
                            </m:ctrlPr>
                          </m:dPr>
                          <m:e>
                            <m:r>
                              <a:rPr lang="en-GB" sz="1100" i="1" kern="1200">
                                <a:solidFill>
                                  <a:schemeClr val="tx1"/>
                                </a:solidFill>
                                <a:effectLst/>
                                <a:latin typeface="Cambria Math"/>
                                <a:ea typeface="+mn-ea"/>
                                <a:cs typeface="Arial" pitchFamily="34" charset="0"/>
                              </a:rPr>
                              <m:t>𝑜</m:t>
                            </m:r>
                            <m:r>
                              <a:rPr lang="en-GB" sz="1100" i="1" kern="1200">
                                <a:solidFill>
                                  <a:schemeClr val="tx1"/>
                                </a:solidFill>
                                <a:effectLst/>
                                <a:latin typeface="Cambria Math"/>
                                <a:ea typeface="+mn-ea"/>
                                <a:cs typeface="Arial" pitchFamily="34" charset="0"/>
                              </a:rPr>
                              <m:t>|</m:t>
                            </m:r>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ℳ</m:t>
                                </m:r>
                              </m:e>
                              <m:sub>
                                <m:r>
                                  <a:rPr lang="en-GB" sz="1100" i="1" kern="1200">
                                    <a:solidFill>
                                      <a:schemeClr val="tx1"/>
                                    </a:solidFill>
                                    <a:effectLst/>
                                    <a:latin typeface="Cambria Math"/>
                                    <a:ea typeface="+mn-ea"/>
                                    <a:cs typeface="Arial" pitchFamily="34" charset="0"/>
                                  </a:rPr>
                                  <m:t>𝑘</m:t>
                                </m:r>
                              </m:sub>
                            </m:sSub>
                          </m:e>
                        </m:d>
                      </m:num>
                      <m:den>
                        <m:r>
                          <a:rPr lang="en-GB" sz="1100" i="1" kern="1200">
                            <a:solidFill>
                              <a:schemeClr val="tx1"/>
                            </a:solidFill>
                            <a:effectLst/>
                            <a:latin typeface="Cambria Math"/>
                            <a:ea typeface="+mn-ea"/>
                            <a:cs typeface="Arial" pitchFamily="34" charset="0"/>
                          </a:rPr>
                          <m:t>𝑝</m:t>
                        </m:r>
                        <m:d>
                          <m:dPr>
                            <m:ctrlPr>
                              <a:rPr lang="en-GB" sz="1100" i="1" kern="1200">
                                <a:solidFill>
                                  <a:schemeClr val="tx1"/>
                                </a:solidFill>
                                <a:effectLst/>
                                <a:latin typeface="Cambria Math"/>
                                <a:ea typeface="+mn-ea"/>
                                <a:cs typeface="Arial" pitchFamily="34" charset="0"/>
                              </a:rPr>
                            </m:ctrlPr>
                          </m:dPr>
                          <m:e>
                            <m:r>
                              <a:rPr lang="en-GB" sz="1100" i="1" kern="1200">
                                <a:solidFill>
                                  <a:schemeClr val="tx1"/>
                                </a:solidFill>
                                <a:effectLst/>
                                <a:latin typeface="Cambria Math"/>
                                <a:ea typeface="+mn-ea"/>
                                <a:cs typeface="Arial" pitchFamily="34" charset="0"/>
                              </a:rPr>
                              <m:t>𝑜</m:t>
                            </m:r>
                            <m:r>
                              <a:rPr lang="en-GB" sz="1100" i="1" kern="1200">
                                <a:solidFill>
                                  <a:schemeClr val="tx1"/>
                                </a:solidFill>
                                <a:effectLst/>
                                <a:latin typeface="Cambria Math"/>
                                <a:ea typeface="+mn-ea"/>
                                <a:cs typeface="Arial" pitchFamily="34" charset="0"/>
                              </a:rPr>
                              <m:t>|</m:t>
                            </m:r>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ℳ</m:t>
                                </m:r>
                              </m:e>
                              <m:sub>
                                <m:r>
                                  <a:rPr lang="en-GB" sz="1100" i="1" kern="1200">
                                    <a:solidFill>
                                      <a:schemeClr val="tx1"/>
                                    </a:solidFill>
                                    <a:effectLst/>
                                    <a:latin typeface="Cambria Math"/>
                                    <a:ea typeface="+mn-ea"/>
                                    <a:cs typeface="Arial" pitchFamily="34" charset="0"/>
                                  </a:rPr>
                                  <m:t>𝑗</m:t>
                                </m:r>
                              </m:sub>
                            </m:sSub>
                          </m:e>
                        </m:d>
                      </m:den>
                    </m:f>
                  </m:oMath>
                </a14:m>
                <a:r>
                  <a:rPr lang="en-GB" sz="1100" kern="1200" dirty="0" smtClean="0">
                    <a:solidFill>
                      <a:schemeClr val="tx1"/>
                    </a:solidFill>
                    <a:effectLst/>
                    <a:latin typeface="Arial" pitchFamily="34" charset="0"/>
                    <a:ea typeface="+mn-ea"/>
                    <a:cs typeface="Arial" pitchFamily="34" charset="0"/>
                  </a:rPr>
                  <a:t>					( </a:t>
                </a:r>
                <a:r>
                  <a:rPr lang="en-GB" sz="1100" kern="1200" dirty="0">
                    <a:solidFill>
                      <a:schemeClr val="tx1"/>
                    </a:solidFill>
                    <a:effectLst/>
                    <a:latin typeface="Arial" pitchFamily="34" charset="0"/>
                    <a:ea typeface="+mn-ea"/>
                    <a:cs typeface="Arial" pitchFamily="34" charset="0"/>
                  </a:rPr>
                  <a:t>5 </a:t>
                </a:r>
                <a:r>
                  <a:rPr lang="en-GB" sz="1100" kern="1200" dirty="0" smtClean="0">
                    <a:solidFill>
                      <a:schemeClr val="tx1"/>
                    </a:solidFill>
                    <a:effectLst/>
                    <a:latin typeface="Arial" pitchFamily="34" charset="0"/>
                    <a:ea typeface="+mn-ea"/>
                    <a:cs typeface="Arial" pitchFamily="34" charset="0"/>
                  </a:rPr>
                  <a:t>)</a:t>
                </a:r>
              </a:p>
              <a:p>
                <a:endParaRPr lang="en-GB" sz="1100" kern="1200" dirty="0">
                  <a:solidFill>
                    <a:schemeClr val="tx1"/>
                  </a:solidFill>
                  <a:effectLst/>
                  <a:latin typeface="Arial" pitchFamily="34" charset="0"/>
                  <a:ea typeface="+mn-ea"/>
                  <a:cs typeface="Arial" pitchFamily="34" charset="0"/>
                </a:endParaRPr>
              </a:p>
              <a:p>
                <a:r>
                  <a:rPr lang="en-GB" sz="1100" kern="1200" dirty="0">
                    <a:solidFill>
                      <a:schemeClr val="tx1"/>
                    </a:solidFill>
                    <a:effectLst/>
                    <a:latin typeface="Arial" pitchFamily="34" charset="0"/>
                    <a:ea typeface="+mn-ea"/>
                    <a:cs typeface="Arial" pitchFamily="34" charset="0"/>
                  </a:rPr>
                  <a:t>and </a:t>
                </a:r>
                <a14:m>
                  <m:oMath xmlns:m="http://schemas.openxmlformats.org/officeDocument/2006/math">
                    <m:sSubSup>
                      <m:sSubSupPr>
                        <m:ctrlPr>
                          <a:rPr lang="en-GB" sz="1100" i="1" kern="1200">
                            <a:solidFill>
                              <a:schemeClr val="tx1"/>
                            </a:solidFill>
                            <a:effectLst/>
                            <a:latin typeface="Cambria Math"/>
                            <a:ea typeface="+mn-ea"/>
                            <a:cs typeface="Arial" pitchFamily="34" charset="0"/>
                          </a:rPr>
                        </m:ctrlPr>
                      </m:sSubSupPr>
                      <m:e>
                        <m:r>
                          <a:rPr lang="en-GB" sz="1100" i="1" kern="1200">
                            <a:solidFill>
                              <a:schemeClr val="tx1"/>
                            </a:solidFill>
                            <a:effectLst/>
                            <a:latin typeface="Cambria Math"/>
                            <a:ea typeface="+mn-ea"/>
                            <a:cs typeface="Arial" pitchFamily="34" charset="0"/>
                          </a:rPr>
                          <m:t>𝐵</m:t>
                        </m:r>
                      </m:e>
                      <m:sub>
                        <m:r>
                          <a:rPr lang="en-GB" sz="1100" i="1" kern="1200">
                            <a:solidFill>
                              <a:schemeClr val="tx1"/>
                            </a:solidFill>
                            <a:effectLst/>
                            <a:latin typeface="Cambria Math"/>
                            <a:ea typeface="+mn-ea"/>
                            <a:cs typeface="Arial" pitchFamily="34" charset="0"/>
                          </a:rPr>
                          <m:t>𝑘𝑗</m:t>
                        </m:r>
                      </m:sub>
                      <m:sup>
                        <m:r>
                          <a:rPr lang="en-GB" sz="1100" i="1" kern="1200">
                            <a:solidFill>
                              <a:schemeClr val="tx1"/>
                            </a:solidFill>
                            <a:effectLst/>
                            <a:latin typeface="Cambria Math"/>
                            <a:ea typeface="+mn-ea"/>
                            <a:cs typeface="Arial" pitchFamily="34" charset="0"/>
                          </a:rPr>
                          <m:t>𝑖</m:t>
                        </m:r>
                      </m:sup>
                    </m:sSubSup>
                  </m:oMath>
                </a14:m>
                <a:r>
                  <a:rPr lang="en-GB" sz="1100" kern="1200" dirty="0">
                    <a:solidFill>
                      <a:schemeClr val="tx1"/>
                    </a:solidFill>
                    <a:effectLst/>
                    <a:latin typeface="Arial" pitchFamily="34" charset="0"/>
                    <a:ea typeface="+mn-ea"/>
                    <a:cs typeface="Arial" pitchFamily="34" charset="0"/>
                  </a:rPr>
                  <a:t> is the Bayes factor evaluated on calibration set </a:t>
                </a:r>
                <a14:m>
                  <m:oMath xmlns:m="http://schemas.openxmlformats.org/officeDocument/2006/math">
                    <m:r>
                      <a:rPr lang="en-GB" sz="1100" i="1" kern="1200">
                        <a:solidFill>
                          <a:schemeClr val="tx1"/>
                        </a:solidFill>
                        <a:effectLst/>
                        <a:latin typeface="Cambria Math"/>
                        <a:ea typeface="+mn-ea"/>
                        <a:cs typeface="Arial" pitchFamily="34" charset="0"/>
                      </a:rPr>
                      <m:t>𝑖</m:t>
                    </m:r>
                  </m:oMath>
                </a14:m>
                <a:r>
                  <a:rPr lang="en-GB" sz="1100" kern="1200" dirty="0">
                    <a:solidFill>
                      <a:schemeClr val="tx1"/>
                    </a:solidFill>
                    <a:effectLst/>
                    <a:latin typeface="Arial" pitchFamily="34" charset="0"/>
                    <a:ea typeface="+mn-ea"/>
                    <a:cs typeface="Arial" pitchFamily="34" charset="0"/>
                  </a:rPr>
                  <a:t>,</a:t>
                </a:r>
              </a:p>
              <a:p>
                <a:r>
                  <a:rPr lang="en-GB" sz="1100" kern="1200" dirty="0">
                    <a:solidFill>
                      <a:schemeClr val="tx1"/>
                    </a:solidFill>
                    <a:effectLst/>
                    <a:latin typeface="Arial" pitchFamily="34" charset="0"/>
                    <a:ea typeface="+mn-ea"/>
                    <a:cs typeface="Arial" pitchFamily="34" charset="0"/>
                  </a:rPr>
                  <a:t> </a:t>
                </a:r>
              </a:p>
              <a:p>
                <a14:m>
                  <m:oMath xmlns:m="http://schemas.openxmlformats.org/officeDocument/2006/math">
                    <m:sSubSup>
                      <m:sSubSupPr>
                        <m:ctrlPr>
                          <a:rPr lang="en-GB" sz="1100" i="1" kern="1200">
                            <a:solidFill>
                              <a:schemeClr val="tx1"/>
                            </a:solidFill>
                            <a:effectLst/>
                            <a:latin typeface="Cambria Math"/>
                            <a:ea typeface="+mn-ea"/>
                            <a:cs typeface="Arial" pitchFamily="34" charset="0"/>
                          </a:rPr>
                        </m:ctrlPr>
                      </m:sSubSupPr>
                      <m:e>
                        <m:r>
                          <a:rPr lang="en-GB" sz="1100" i="1" kern="1200">
                            <a:solidFill>
                              <a:schemeClr val="tx1"/>
                            </a:solidFill>
                            <a:effectLst/>
                            <a:latin typeface="Cambria Math"/>
                            <a:ea typeface="+mn-ea"/>
                            <a:cs typeface="Arial" pitchFamily="34" charset="0"/>
                          </a:rPr>
                          <m:t>𝐵</m:t>
                        </m:r>
                      </m:e>
                      <m:sub>
                        <m:r>
                          <a:rPr lang="en-GB" sz="1100" i="1" kern="1200">
                            <a:solidFill>
                              <a:schemeClr val="tx1"/>
                            </a:solidFill>
                            <a:effectLst/>
                            <a:latin typeface="Cambria Math"/>
                            <a:ea typeface="+mn-ea"/>
                            <a:cs typeface="Arial" pitchFamily="34" charset="0"/>
                          </a:rPr>
                          <m:t>𝑘𝑗</m:t>
                        </m:r>
                      </m:sub>
                      <m:sup>
                        <m:r>
                          <a:rPr lang="en-GB" sz="1100" i="1" kern="1200">
                            <a:solidFill>
                              <a:schemeClr val="tx1"/>
                            </a:solidFill>
                            <a:effectLst/>
                            <a:latin typeface="Cambria Math"/>
                            <a:ea typeface="+mn-ea"/>
                            <a:cs typeface="Arial" pitchFamily="34" charset="0"/>
                          </a:rPr>
                          <m:t>𝑖</m:t>
                        </m:r>
                      </m:sup>
                    </m:sSubSup>
                    <m:r>
                      <a:rPr lang="en-GB" sz="1100" i="1" kern="1200">
                        <a:solidFill>
                          <a:schemeClr val="tx1"/>
                        </a:solidFill>
                        <a:effectLst/>
                        <a:latin typeface="Cambria Math"/>
                        <a:ea typeface="+mn-ea"/>
                        <a:cs typeface="Arial" pitchFamily="34" charset="0"/>
                      </a:rPr>
                      <m:t>=</m:t>
                    </m:r>
                    <m:f>
                      <m:fPr>
                        <m:ctrlPr>
                          <a:rPr lang="en-GB" sz="1100" i="1" kern="1200">
                            <a:solidFill>
                              <a:schemeClr val="tx1"/>
                            </a:solidFill>
                            <a:effectLst/>
                            <a:latin typeface="Cambria Math"/>
                            <a:ea typeface="+mn-ea"/>
                            <a:cs typeface="Arial" pitchFamily="34" charset="0"/>
                          </a:rPr>
                        </m:ctrlPr>
                      </m:fPr>
                      <m:num>
                        <m:r>
                          <a:rPr lang="en-GB" sz="1100" i="1" kern="1200">
                            <a:solidFill>
                              <a:schemeClr val="tx1"/>
                            </a:solidFill>
                            <a:effectLst/>
                            <a:latin typeface="Cambria Math"/>
                            <a:ea typeface="+mn-ea"/>
                            <a:cs typeface="Arial" pitchFamily="34" charset="0"/>
                          </a:rPr>
                          <m:t>𝑝</m:t>
                        </m:r>
                        <m:d>
                          <m:dPr>
                            <m:ctrlPr>
                              <a:rPr lang="en-GB" sz="1100" i="1" kern="1200">
                                <a:solidFill>
                                  <a:schemeClr val="tx1"/>
                                </a:solidFill>
                                <a:effectLst/>
                                <a:latin typeface="Cambria Math"/>
                                <a:ea typeface="+mn-ea"/>
                                <a:cs typeface="Arial" pitchFamily="34" charset="0"/>
                              </a:rPr>
                            </m:ctrlPr>
                          </m:dPr>
                          <m:e>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𝒟</m:t>
                                </m:r>
                              </m:e>
                              <m:sub>
                                <m:r>
                                  <a:rPr lang="en-GB" sz="1100" i="1" kern="1200">
                                    <a:solidFill>
                                      <a:schemeClr val="tx1"/>
                                    </a:solidFill>
                                    <a:effectLst/>
                                    <a:latin typeface="Cambria Math"/>
                                    <a:ea typeface="+mn-ea"/>
                                    <a:cs typeface="Arial" pitchFamily="34" charset="0"/>
                                  </a:rPr>
                                  <m:t>𝑖</m:t>
                                </m:r>
                              </m:sub>
                            </m:sSub>
                            <m:r>
                              <a:rPr lang="en-GB" sz="1100" i="1" kern="1200">
                                <a:solidFill>
                                  <a:schemeClr val="tx1"/>
                                </a:solidFill>
                                <a:effectLst/>
                                <a:latin typeface="Cambria Math"/>
                                <a:ea typeface="+mn-ea"/>
                                <a:cs typeface="Arial" pitchFamily="34" charset="0"/>
                              </a:rPr>
                              <m:t>|</m:t>
                            </m:r>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ℳ</m:t>
                                </m:r>
                              </m:e>
                              <m:sub>
                                <m:r>
                                  <a:rPr lang="en-GB" sz="1100" i="1" kern="1200">
                                    <a:solidFill>
                                      <a:schemeClr val="tx1"/>
                                    </a:solidFill>
                                    <a:effectLst/>
                                    <a:latin typeface="Cambria Math"/>
                                    <a:ea typeface="+mn-ea"/>
                                    <a:cs typeface="Arial" pitchFamily="34" charset="0"/>
                                  </a:rPr>
                                  <m:t>𝑘</m:t>
                                </m:r>
                              </m:sub>
                            </m:sSub>
                          </m:e>
                        </m:d>
                      </m:num>
                      <m:den>
                        <m:r>
                          <a:rPr lang="en-GB" sz="1100" i="1" kern="1200">
                            <a:solidFill>
                              <a:schemeClr val="tx1"/>
                            </a:solidFill>
                            <a:effectLst/>
                            <a:latin typeface="Cambria Math"/>
                            <a:ea typeface="+mn-ea"/>
                            <a:cs typeface="Arial" pitchFamily="34" charset="0"/>
                          </a:rPr>
                          <m:t>𝑝</m:t>
                        </m:r>
                        <m:d>
                          <m:dPr>
                            <m:ctrlPr>
                              <a:rPr lang="en-GB" sz="1100" i="1" kern="1200">
                                <a:solidFill>
                                  <a:schemeClr val="tx1"/>
                                </a:solidFill>
                                <a:effectLst/>
                                <a:latin typeface="Cambria Math"/>
                                <a:ea typeface="+mn-ea"/>
                                <a:cs typeface="Arial" pitchFamily="34" charset="0"/>
                              </a:rPr>
                            </m:ctrlPr>
                          </m:dPr>
                          <m:e>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𝒟</m:t>
                                </m:r>
                              </m:e>
                              <m:sub>
                                <m:r>
                                  <a:rPr lang="en-GB" sz="1100" i="1" kern="1200">
                                    <a:solidFill>
                                      <a:schemeClr val="tx1"/>
                                    </a:solidFill>
                                    <a:effectLst/>
                                    <a:latin typeface="Cambria Math"/>
                                    <a:ea typeface="+mn-ea"/>
                                    <a:cs typeface="Arial" pitchFamily="34" charset="0"/>
                                  </a:rPr>
                                  <m:t>𝑖</m:t>
                                </m:r>
                              </m:sub>
                            </m:sSub>
                            <m:r>
                              <a:rPr lang="en-GB" sz="1100" i="1" kern="1200">
                                <a:solidFill>
                                  <a:schemeClr val="tx1"/>
                                </a:solidFill>
                                <a:effectLst/>
                                <a:latin typeface="Cambria Math"/>
                                <a:ea typeface="+mn-ea"/>
                                <a:cs typeface="Arial" pitchFamily="34" charset="0"/>
                              </a:rPr>
                              <m:t>|</m:t>
                            </m:r>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ℳ</m:t>
                                </m:r>
                              </m:e>
                              <m:sub>
                                <m:r>
                                  <a:rPr lang="en-GB" sz="1100" i="1" kern="1200">
                                    <a:solidFill>
                                      <a:schemeClr val="tx1"/>
                                    </a:solidFill>
                                    <a:effectLst/>
                                    <a:latin typeface="Cambria Math"/>
                                    <a:ea typeface="+mn-ea"/>
                                    <a:cs typeface="Arial" pitchFamily="34" charset="0"/>
                                  </a:rPr>
                                  <m:t>𝑗</m:t>
                                </m:r>
                              </m:sub>
                            </m:sSub>
                          </m:e>
                        </m:d>
                      </m:den>
                    </m:f>
                  </m:oMath>
                </a14:m>
                <a:r>
                  <a:rPr lang="en-GB" sz="1100" kern="1200" dirty="0" smtClean="0">
                    <a:solidFill>
                      <a:schemeClr val="tx1"/>
                    </a:solidFill>
                    <a:effectLst/>
                    <a:latin typeface="Arial" pitchFamily="34" charset="0"/>
                    <a:ea typeface="+mn-ea"/>
                    <a:cs typeface="Arial" pitchFamily="34" charset="0"/>
                  </a:rPr>
                  <a:t>				( </a:t>
                </a:r>
                <a:r>
                  <a:rPr lang="en-GB" sz="1100" kern="1200" dirty="0">
                    <a:solidFill>
                      <a:schemeClr val="tx1"/>
                    </a:solidFill>
                    <a:effectLst/>
                    <a:latin typeface="Arial" pitchFamily="34" charset="0"/>
                    <a:ea typeface="+mn-ea"/>
                    <a:cs typeface="Arial" pitchFamily="34" charset="0"/>
                  </a:rPr>
                  <a:t>6 )</a:t>
                </a:r>
              </a:p>
              <a:p>
                <a:endParaRPr lang="en-GB" sz="1100" kern="1200" dirty="0" smtClean="0">
                  <a:solidFill>
                    <a:schemeClr val="tx1"/>
                  </a:solidFill>
                  <a:effectLst/>
                  <a:latin typeface="Arial" pitchFamily="34" charset="0"/>
                  <a:ea typeface="+mn-ea"/>
                  <a:cs typeface="Arial" pitchFamily="34" charset="0"/>
                </a:endParaRPr>
              </a:p>
              <a:p>
                <a:endParaRPr lang="en-GB" sz="1100" kern="1200" dirty="0" smtClean="0">
                  <a:solidFill>
                    <a:schemeClr val="tx1"/>
                  </a:solidFill>
                  <a:effectLst/>
                  <a:latin typeface="Arial" pitchFamily="34" charset="0"/>
                  <a:ea typeface="+mn-ea"/>
                  <a:cs typeface="Arial" pitchFamily="34" charset="0"/>
                </a:endParaRPr>
              </a:p>
              <a:p>
                <a:r>
                  <a:rPr lang="en-GB" sz="1100" kern="1200" dirty="0" smtClean="0">
                    <a:solidFill>
                      <a:schemeClr val="tx1"/>
                    </a:solidFill>
                    <a:effectLst/>
                    <a:latin typeface="Arial" pitchFamily="34" charset="0"/>
                    <a:ea typeface="+mn-ea"/>
                    <a:cs typeface="Arial" pitchFamily="34" charset="0"/>
                  </a:rPr>
                  <a:t>Need to say somewhere how useful</a:t>
                </a:r>
                <a:r>
                  <a:rPr lang="en-GB" sz="1100" kern="1200" baseline="0" dirty="0" smtClean="0">
                    <a:solidFill>
                      <a:schemeClr val="tx1"/>
                    </a:solidFill>
                    <a:effectLst/>
                    <a:latin typeface="Arial" pitchFamily="34" charset="0"/>
                    <a:ea typeface="+mn-ea"/>
                    <a:cs typeface="Arial" pitchFamily="34" charset="0"/>
                  </a:rPr>
                  <a:t> a Bayes factor is. It is used for model comparison and there are v</a:t>
                </a:r>
                <a:r>
                  <a:rPr lang="en-GB" sz="1100" kern="1200" dirty="0" smtClean="0">
                    <a:solidFill>
                      <a:schemeClr val="tx1"/>
                    </a:solidFill>
                    <a:effectLst/>
                    <a:latin typeface="Arial" pitchFamily="34" charset="0"/>
                    <a:ea typeface="+mn-ea"/>
                    <a:cs typeface="Arial" pitchFamily="34" charset="0"/>
                  </a:rPr>
                  <a:t>arious interpretations of the value. E.g. </a:t>
                </a:r>
              </a:p>
              <a:p>
                <a14:m>
                  <m:oMath xmlns:m="http://schemas.openxmlformats.org/officeDocument/2006/math">
                    <m:r>
                      <a:rPr lang="en-GB" sz="1100" b="1" i="1" kern="1200">
                        <a:solidFill>
                          <a:schemeClr val="tx1"/>
                        </a:solidFill>
                        <a:effectLst/>
                        <a:latin typeface="Cambria Math"/>
                        <a:ea typeface="+mn-ea"/>
                        <a:cs typeface="Arial" pitchFamily="34" charset="0"/>
                      </a:rPr>
                      <m:t>−∞&lt;</m:t>
                    </m:r>
                    <m:r>
                      <a:rPr lang="en-GB" sz="1100" b="1" i="1" kern="1200">
                        <a:solidFill>
                          <a:schemeClr val="tx1"/>
                        </a:solidFill>
                        <a:effectLst/>
                        <a:latin typeface="Cambria Math"/>
                        <a:ea typeface="+mn-ea"/>
                        <a:cs typeface="Arial" pitchFamily="34" charset="0"/>
                      </a:rPr>
                      <m:t>𝑩</m:t>
                    </m:r>
                    <m:r>
                      <a:rPr lang="en-GB" sz="1100" b="1" i="1" kern="1200">
                        <a:solidFill>
                          <a:schemeClr val="tx1"/>
                        </a:solidFill>
                        <a:effectLst/>
                        <a:latin typeface="Cambria Math"/>
                        <a:ea typeface="+mn-ea"/>
                        <a:cs typeface="Arial" pitchFamily="34" charset="0"/>
                      </a:rPr>
                      <m:t>≤</m:t>
                    </m:r>
                    <m:r>
                      <a:rPr lang="en-GB" sz="1100" b="1" i="1" kern="1200">
                        <a:solidFill>
                          <a:schemeClr val="tx1"/>
                        </a:solidFill>
                        <a:effectLst/>
                        <a:latin typeface="Cambria Math"/>
                        <a:ea typeface="+mn-ea"/>
                        <a:cs typeface="Arial" pitchFamily="34" charset="0"/>
                      </a:rPr>
                      <m:t>𝟎</m:t>
                    </m:r>
                    <m:r>
                      <a:rPr lang="en-GB" sz="1100" b="1" i="1" kern="1200">
                        <a:solidFill>
                          <a:schemeClr val="tx1"/>
                        </a:solidFill>
                        <a:effectLst/>
                        <a:latin typeface="Cambria Math"/>
                        <a:ea typeface="+mn-ea"/>
                        <a:cs typeface="Arial" pitchFamily="34" charset="0"/>
                      </a:rPr>
                      <m:t>.</m:t>
                    </m:r>
                    <m:r>
                      <a:rPr lang="en-GB" sz="1100" b="1" i="1" kern="1200">
                        <a:solidFill>
                          <a:schemeClr val="tx1"/>
                        </a:solidFill>
                        <a:effectLst/>
                        <a:latin typeface="Cambria Math"/>
                        <a:ea typeface="+mn-ea"/>
                        <a:cs typeface="Arial" pitchFamily="34" charset="0"/>
                      </a:rPr>
                      <m:t>𝟏</m:t>
                    </m:r>
                  </m:oMath>
                </a14:m>
                <a:r>
                  <a:rPr lang="en-GB" sz="1100" kern="1200" dirty="0" smtClean="0">
                    <a:solidFill>
                      <a:schemeClr val="tx1"/>
                    </a:solidFill>
                    <a:effectLst/>
                    <a:latin typeface="Arial" pitchFamily="34" charset="0"/>
                    <a:ea typeface="+mn-ea"/>
                    <a:cs typeface="Arial" pitchFamily="34" charset="0"/>
                  </a:rPr>
                  <a:t> Strong </a:t>
                </a:r>
                <a:r>
                  <a:rPr lang="en-GB" sz="1100" kern="1200" dirty="0">
                    <a:solidFill>
                      <a:schemeClr val="tx1"/>
                    </a:solidFill>
                    <a:effectLst/>
                    <a:latin typeface="Arial" pitchFamily="34" charset="0"/>
                    <a:ea typeface="+mn-ea"/>
                    <a:cs typeface="Arial" pitchFamily="34" charset="0"/>
                  </a:rPr>
                  <a:t>against</a:t>
                </a:r>
              </a:p>
              <a:p>
                <a14:m>
                  <m:oMath xmlns:m="http://schemas.openxmlformats.org/officeDocument/2006/math">
                    <m:r>
                      <a:rPr lang="en-GB" sz="1100" b="1" i="1" kern="1200">
                        <a:solidFill>
                          <a:schemeClr val="tx1"/>
                        </a:solidFill>
                        <a:effectLst/>
                        <a:latin typeface="Cambria Math"/>
                        <a:ea typeface="+mn-ea"/>
                        <a:cs typeface="Arial" pitchFamily="34" charset="0"/>
                      </a:rPr>
                      <m:t>𝟎</m:t>
                    </m:r>
                    <m:r>
                      <a:rPr lang="en-GB" sz="1100" b="1" i="1" kern="1200">
                        <a:solidFill>
                          <a:schemeClr val="tx1"/>
                        </a:solidFill>
                        <a:effectLst/>
                        <a:latin typeface="Cambria Math"/>
                        <a:ea typeface="+mn-ea"/>
                        <a:cs typeface="Arial" pitchFamily="34" charset="0"/>
                      </a:rPr>
                      <m:t>.</m:t>
                    </m:r>
                    <m:r>
                      <a:rPr lang="en-GB" sz="1100" b="1" i="1" kern="1200">
                        <a:solidFill>
                          <a:schemeClr val="tx1"/>
                        </a:solidFill>
                        <a:effectLst/>
                        <a:latin typeface="Cambria Math"/>
                        <a:ea typeface="+mn-ea"/>
                        <a:cs typeface="Arial" pitchFamily="34" charset="0"/>
                      </a:rPr>
                      <m:t>𝟏</m:t>
                    </m:r>
                    <m:r>
                      <a:rPr lang="en-GB" sz="1100" b="1" i="1" kern="1200">
                        <a:solidFill>
                          <a:schemeClr val="tx1"/>
                        </a:solidFill>
                        <a:effectLst/>
                        <a:latin typeface="Cambria Math"/>
                        <a:ea typeface="+mn-ea"/>
                        <a:cs typeface="Arial" pitchFamily="34" charset="0"/>
                      </a:rPr>
                      <m:t>&lt;</m:t>
                    </m:r>
                    <m:r>
                      <a:rPr lang="en-GB" sz="1100" b="1" i="1" kern="1200">
                        <a:solidFill>
                          <a:schemeClr val="tx1"/>
                        </a:solidFill>
                        <a:effectLst/>
                        <a:latin typeface="Cambria Math"/>
                        <a:ea typeface="+mn-ea"/>
                        <a:cs typeface="Arial" pitchFamily="34" charset="0"/>
                      </a:rPr>
                      <m:t>𝑩</m:t>
                    </m:r>
                    <m:r>
                      <a:rPr lang="en-GB" sz="1100" b="1" i="1" kern="1200">
                        <a:solidFill>
                          <a:schemeClr val="tx1"/>
                        </a:solidFill>
                        <a:effectLst/>
                        <a:latin typeface="Cambria Math"/>
                        <a:ea typeface="+mn-ea"/>
                        <a:cs typeface="Arial" pitchFamily="34" charset="0"/>
                      </a:rPr>
                      <m:t>≤</m:t>
                    </m:r>
                    <m:r>
                      <a:rPr lang="en-GB" sz="1100" b="1" i="1" kern="1200">
                        <a:solidFill>
                          <a:schemeClr val="tx1"/>
                        </a:solidFill>
                        <a:effectLst/>
                        <a:latin typeface="Cambria Math"/>
                        <a:ea typeface="+mn-ea"/>
                        <a:cs typeface="Arial" pitchFamily="34" charset="0"/>
                      </a:rPr>
                      <m:t>𝟏</m:t>
                    </m:r>
                    <m:r>
                      <a:rPr lang="en-GB" sz="1100" b="1" i="1" kern="1200">
                        <a:solidFill>
                          <a:schemeClr val="tx1"/>
                        </a:solidFill>
                        <a:effectLst/>
                        <a:latin typeface="Cambria Math"/>
                        <a:ea typeface="+mn-ea"/>
                        <a:cs typeface="Arial" pitchFamily="34" charset="0"/>
                      </a:rPr>
                      <m:t>/</m:t>
                    </m:r>
                    <m:r>
                      <a:rPr lang="en-GB" sz="1100" b="1" i="1" kern="1200">
                        <a:solidFill>
                          <a:schemeClr val="tx1"/>
                        </a:solidFill>
                        <a:effectLst/>
                        <a:latin typeface="Cambria Math"/>
                        <a:ea typeface="+mn-ea"/>
                        <a:cs typeface="Arial" pitchFamily="34" charset="0"/>
                      </a:rPr>
                      <m:t>𝟑</m:t>
                    </m:r>
                  </m:oMath>
                </a14:m>
                <a:r>
                  <a:rPr lang="en-GB" sz="1100" kern="1200" dirty="0" smtClean="0">
                    <a:solidFill>
                      <a:schemeClr val="tx1"/>
                    </a:solidFill>
                    <a:effectLst/>
                    <a:latin typeface="Arial" pitchFamily="34" charset="0"/>
                    <a:ea typeface="+mn-ea"/>
                    <a:cs typeface="Arial" pitchFamily="34" charset="0"/>
                  </a:rPr>
                  <a:t> Substantial </a:t>
                </a:r>
                <a:r>
                  <a:rPr lang="en-GB" sz="1100" kern="1200" dirty="0">
                    <a:solidFill>
                      <a:schemeClr val="tx1"/>
                    </a:solidFill>
                    <a:effectLst/>
                    <a:latin typeface="Arial" pitchFamily="34" charset="0"/>
                    <a:ea typeface="+mn-ea"/>
                    <a:cs typeface="Arial" pitchFamily="34" charset="0"/>
                  </a:rPr>
                  <a:t>against</a:t>
                </a:r>
              </a:p>
              <a:p>
                <a14:m>
                  <m:oMath xmlns:m="http://schemas.openxmlformats.org/officeDocument/2006/math">
                    <m:r>
                      <a:rPr lang="en-GB" sz="1100" b="1" i="1" kern="1200">
                        <a:solidFill>
                          <a:schemeClr val="tx1"/>
                        </a:solidFill>
                        <a:effectLst/>
                        <a:latin typeface="Cambria Math"/>
                        <a:ea typeface="+mn-ea"/>
                        <a:cs typeface="Arial" pitchFamily="34" charset="0"/>
                      </a:rPr>
                      <m:t>𝟏</m:t>
                    </m:r>
                    <m:r>
                      <a:rPr lang="en-GB" sz="1100" b="1" i="1" kern="1200">
                        <a:solidFill>
                          <a:schemeClr val="tx1"/>
                        </a:solidFill>
                        <a:effectLst/>
                        <a:latin typeface="Cambria Math"/>
                        <a:ea typeface="+mn-ea"/>
                        <a:cs typeface="Arial" pitchFamily="34" charset="0"/>
                      </a:rPr>
                      <m:t>/</m:t>
                    </m:r>
                    <m:r>
                      <a:rPr lang="en-GB" sz="1100" b="1" i="1" kern="1200">
                        <a:solidFill>
                          <a:schemeClr val="tx1"/>
                        </a:solidFill>
                        <a:effectLst/>
                        <a:latin typeface="Cambria Math"/>
                        <a:ea typeface="+mn-ea"/>
                        <a:cs typeface="Arial" pitchFamily="34" charset="0"/>
                      </a:rPr>
                      <m:t>𝟑</m:t>
                    </m:r>
                    <m:r>
                      <a:rPr lang="en-GB" sz="1100" b="1" i="1" kern="1200">
                        <a:solidFill>
                          <a:schemeClr val="tx1"/>
                        </a:solidFill>
                        <a:effectLst/>
                        <a:latin typeface="Cambria Math"/>
                        <a:ea typeface="+mn-ea"/>
                        <a:cs typeface="Arial" pitchFamily="34" charset="0"/>
                      </a:rPr>
                      <m:t>&lt;</m:t>
                    </m:r>
                    <m:r>
                      <a:rPr lang="en-GB" sz="1100" b="1" i="1" kern="1200">
                        <a:solidFill>
                          <a:schemeClr val="tx1"/>
                        </a:solidFill>
                        <a:effectLst/>
                        <a:latin typeface="Cambria Math"/>
                        <a:ea typeface="+mn-ea"/>
                        <a:cs typeface="Arial" pitchFamily="34" charset="0"/>
                      </a:rPr>
                      <m:t>𝑩</m:t>
                    </m:r>
                    <m:r>
                      <a:rPr lang="en-GB" sz="1100" b="1" i="1" kern="1200">
                        <a:solidFill>
                          <a:schemeClr val="tx1"/>
                        </a:solidFill>
                        <a:effectLst/>
                        <a:latin typeface="Cambria Math"/>
                        <a:ea typeface="+mn-ea"/>
                        <a:cs typeface="Arial" pitchFamily="34" charset="0"/>
                      </a:rPr>
                      <m:t>&lt;</m:t>
                    </m:r>
                    <m:r>
                      <a:rPr lang="en-GB" sz="1100" b="1" i="1" kern="1200">
                        <a:solidFill>
                          <a:schemeClr val="tx1"/>
                        </a:solidFill>
                        <a:effectLst/>
                        <a:latin typeface="Cambria Math"/>
                        <a:ea typeface="+mn-ea"/>
                        <a:cs typeface="Arial" pitchFamily="34" charset="0"/>
                      </a:rPr>
                      <m:t>𝟏</m:t>
                    </m:r>
                  </m:oMath>
                </a14:m>
                <a:r>
                  <a:rPr lang="en-GB" sz="1100" kern="1200" dirty="0" smtClean="0">
                    <a:solidFill>
                      <a:schemeClr val="tx1"/>
                    </a:solidFill>
                    <a:effectLst/>
                    <a:latin typeface="Arial" pitchFamily="34" charset="0"/>
                    <a:ea typeface="+mn-ea"/>
                    <a:cs typeface="Arial" pitchFamily="34" charset="0"/>
                  </a:rPr>
                  <a:t> Barely </a:t>
                </a:r>
                <a:r>
                  <a:rPr lang="en-GB" sz="1100" kern="1200" dirty="0">
                    <a:solidFill>
                      <a:schemeClr val="tx1"/>
                    </a:solidFill>
                    <a:effectLst/>
                    <a:latin typeface="Arial" pitchFamily="34" charset="0"/>
                    <a:ea typeface="+mn-ea"/>
                    <a:cs typeface="Arial" pitchFamily="34" charset="0"/>
                  </a:rPr>
                  <a:t>worth mentioning against</a:t>
                </a:r>
              </a:p>
              <a:p>
                <a14:m>
                  <m:oMath xmlns:m="http://schemas.openxmlformats.org/officeDocument/2006/math">
                    <m:r>
                      <a:rPr lang="en-GB" sz="1100" b="1" i="1" kern="1200">
                        <a:solidFill>
                          <a:schemeClr val="tx1"/>
                        </a:solidFill>
                        <a:effectLst/>
                        <a:latin typeface="Cambria Math"/>
                        <a:ea typeface="+mn-ea"/>
                        <a:cs typeface="Arial" pitchFamily="34" charset="0"/>
                      </a:rPr>
                      <m:t>𝟏</m:t>
                    </m:r>
                    <m:r>
                      <a:rPr lang="en-GB" sz="1100" b="1" i="1" kern="1200">
                        <a:solidFill>
                          <a:schemeClr val="tx1"/>
                        </a:solidFill>
                        <a:effectLst/>
                        <a:latin typeface="Cambria Math"/>
                        <a:ea typeface="+mn-ea"/>
                        <a:cs typeface="Arial" pitchFamily="34" charset="0"/>
                      </a:rPr>
                      <m:t>≤</m:t>
                    </m:r>
                    <m:r>
                      <a:rPr lang="en-GB" sz="1100" b="1" i="1" kern="1200">
                        <a:solidFill>
                          <a:schemeClr val="tx1"/>
                        </a:solidFill>
                        <a:effectLst/>
                        <a:latin typeface="Cambria Math"/>
                        <a:ea typeface="+mn-ea"/>
                        <a:cs typeface="Arial" pitchFamily="34" charset="0"/>
                      </a:rPr>
                      <m:t>𝑩</m:t>
                    </m:r>
                    <m:r>
                      <a:rPr lang="en-GB" sz="1100" b="1" i="1" kern="1200">
                        <a:solidFill>
                          <a:schemeClr val="tx1"/>
                        </a:solidFill>
                        <a:effectLst/>
                        <a:latin typeface="Cambria Math"/>
                        <a:ea typeface="+mn-ea"/>
                        <a:cs typeface="Arial" pitchFamily="34" charset="0"/>
                      </a:rPr>
                      <m:t>&lt;</m:t>
                    </m:r>
                    <m:r>
                      <a:rPr lang="en-GB" sz="1100" b="1" i="1" kern="1200">
                        <a:solidFill>
                          <a:schemeClr val="tx1"/>
                        </a:solidFill>
                        <a:effectLst/>
                        <a:latin typeface="Cambria Math"/>
                        <a:ea typeface="+mn-ea"/>
                        <a:cs typeface="Arial" pitchFamily="34" charset="0"/>
                      </a:rPr>
                      <m:t>𝟑</m:t>
                    </m:r>
                  </m:oMath>
                </a14:m>
                <a:r>
                  <a:rPr lang="en-GB" sz="1100" kern="1200" dirty="0" smtClean="0">
                    <a:solidFill>
                      <a:schemeClr val="tx1"/>
                    </a:solidFill>
                    <a:effectLst/>
                    <a:latin typeface="Arial" pitchFamily="34" charset="0"/>
                    <a:ea typeface="+mn-ea"/>
                    <a:cs typeface="Arial" pitchFamily="34" charset="0"/>
                  </a:rPr>
                  <a:t> Barely </a:t>
                </a:r>
                <a:r>
                  <a:rPr lang="en-GB" sz="1100" kern="1200" dirty="0">
                    <a:solidFill>
                      <a:schemeClr val="tx1"/>
                    </a:solidFill>
                    <a:effectLst/>
                    <a:latin typeface="Arial" pitchFamily="34" charset="0"/>
                    <a:ea typeface="+mn-ea"/>
                    <a:cs typeface="Arial" pitchFamily="34" charset="0"/>
                  </a:rPr>
                  <a:t>worth mentioning for</a:t>
                </a:r>
              </a:p>
              <a:p>
                <a14:m>
                  <m:oMath xmlns:m="http://schemas.openxmlformats.org/officeDocument/2006/math">
                    <m:r>
                      <a:rPr lang="en-GB" sz="1100" b="1" i="1" kern="1200">
                        <a:solidFill>
                          <a:schemeClr val="tx1"/>
                        </a:solidFill>
                        <a:effectLst/>
                        <a:latin typeface="Cambria Math"/>
                        <a:ea typeface="+mn-ea"/>
                        <a:cs typeface="Arial" pitchFamily="34" charset="0"/>
                      </a:rPr>
                      <m:t>𝟑</m:t>
                    </m:r>
                    <m:r>
                      <a:rPr lang="en-GB" sz="1100" b="1" i="1" kern="1200">
                        <a:solidFill>
                          <a:schemeClr val="tx1"/>
                        </a:solidFill>
                        <a:effectLst/>
                        <a:latin typeface="Cambria Math"/>
                        <a:ea typeface="+mn-ea"/>
                        <a:cs typeface="Arial" pitchFamily="34" charset="0"/>
                      </a:rPr>
                      <m:t>≤</m:t>
                    </m:r>
                    <m:r>
                      <a:rPr lang="en-GB" sz="1100" b="1" i="1" kern="1200">
                        <a:solidFill>
                          <a:schemeClr val="tx1"/>
                        </a:solidFill>
                        <a:effectLst/>
                        <a:latin typeface="Cambria Math"/>
                        <a:ea typeface="+mn-ea"/>
                        <a:cs typeface="Arial" pitchFamily="34" charset="0"/>
                      </a:rPr>
                      <m:t>𝑩</m:t>
                    </m:r>
                    <m:r>
                      <a:rPr lang="en-GB" sz="1100" b="1" i="1" kern="1200">
                        <a:solidFill>
                          <a:schemeClr val="tx1"/>
                        </a:solidFill>
                        <a:effectLst/>
                        <a:latin typeface="Cambria Math"/>
                        <a:ea typeface="+mn-ea"/>
                        <a:cs typeface="Arial" pitchFamily="34" charset="0"/>
                      </a:rPr>
                      <m:t>&lt;</m:t>
                    </m:r>
                    <m:r>
                      <a:rPr lang="en-GB" sz="1100" b="1" i="1" kern="1200">
                        <a:solidFill>
                          <a:schemeClr val="tx1"/>
                        </a:solidFill>
                        <a:effectLst/>
                        <a:latin typeface="Cambria Math"/>
                        <a:ea typeface="+mn-ea"/>
                        <a:cs typeface="Arial" pitchFamily="34" charset="0"/>
                      </a:rPr>
                      <m:t>𝟏𝟎</m:t>
                    </m:r>
                  </m:oMath>
                </a14:m>
                <a:r>
                  <a:rPr lang="en-GB" sz="1100" kern="1200" dirty="0" smtClean="0">
                    <a:solidFill>
                      <a:schemeClr val="tx1"/>
                    </a:solidFill>
                    <a:effectLst/>
                    <a:latin typeface="Arial" pitchFamily="34" charset="0"/>
                    <a:ea typeface="+mn-ea"/>
                    <a:cs typeface="Arial" pitchFamily="34" charset="0"/>
                  </a:rPr>
                  <a:t> Substantial </a:t>
                </a:r>
                <a:r>
                  <a:rPr lang="en-GB" sz="1100" kern="1200" dirty="0">
                    <a:solidFill>
                      <a:schemeClr val="tx1"/>
                    </a:solidFill>
                    <a:effectLst/>
                    <a:latin typeface="Arial" pitchFamily="34" charset="0"/>
                    <a:ea typeface="+mn-ea"/>
                    <a:cs typeface="Arial" pitchFamily="34" charset="0"/>
                  </a:rPr>
                  <a:t>for</a:t>
                </a:r>
              </a:p>
              <a:p>
                <a14:m>
                  <m:oMath xmlns:m="http://schemas.openxmlformats.org/officeDocument/2006/math">
                    <m:r>
                      <a:rPr lang="en-GB" sz="1100" b="1" i="1" kern="1200">
                        <a:solidFill>
                          <a:schemeClr val="tx1"/>
                        </a:solidFill>
                        <a:effectLst/>
                        <a:latin typeface="Cambria Math"/>
                        <a:ea typeface="+mn-ea"/>
                        <a:cs typeface="Arial" pitchFamily="34" charset="0"/>
                      </a:rPr>
                      <m:t>𝟏𝟎</m:t>
                    </m:r>
                    <m:r>
                      <a:rPr lang="en-GB" sz="1100" b="1" i="1" kern="1200">
                        <a:solidFill>
                          <a:schemeClr val="tx1"/>
                        </a:solidFill>
                        <a:effectLst/>
                        <a:latin typeface="Cambria Math"/>
                        <a:ea typeface="+mn-ea"/>
                        <a:cs typeface="Arial" pitchFamily="34" charset="0"/>
                      </a:rPr>
                      <m:t>≤</m:t>
                    </m:r>
                    <m:r>
                      <a:rPr lang="en-GB" sz="1100" b="1" i="1" kern="1200">
                        <a:solidFill>
                          <a:schemeClr val="tx1"/>
                        </a:solidFill>
                        <a:effectLst/>
                        <a:latin typeface="Cambria Math"/>
                        <a:ea typeface="+mn-ea"/>
                        <a:cs typeface="Arial" pitchFamily="34" charset="0"/>
                      </a:rPr>
                      <m:t>𝑩</m:t>
                    </m:r>
                    <m:r>
                      <a:rPr lang="en-GB" sz="1100" b="1" i="1" kern="1200">
                        <a:solidFill>
                          <a:schemeClr val="tx1"/>
                        </a:solidFill>
                        <a:effectLst/>
                        <a:latin typeface="Cambria Math"/>
                        <a:ea typeface="+mn-ea"/>
                        <a:cs typeface="Arial" pitchFamily="34" charset="0"/>
                      </a:rPr>
                      <m:t>&lt;∞</m:t>
                    </m:r>
                  </m:oMath>
                </a14:m>
                <a:r>
                  <a:rPr lang="en-GB" sz="1100" kern="1200" dirty="0" smtClean="0">
                    <a:solidFill>
                      <a:schemeClr val="tx1"/>
                    </a:solidFill>
                    <a:effectLst/>
                    <a:latin typeface="Arial" pitchFamily="34" charset="0"/>
                    <a:ea typeface="+mn-ea"/>
                    <a:cs typeface="Arial" pitchFamily="34" charset="0"/>
                  </a:rPr>
                  <a:t> Strong </a:t>
                </a:r>
                <a:r>
                  <a:rPr lang="en-GB" sz="1100" kern="1200" dirty="0">
                    <a:solidFill>
                      <a:schemeClr val="tx1"/>
                    </a:solidFill>
                    <a:effectLst/>
                    <a:latin typeface="Arial" pitchFamily="34" charset="0"/>
                    <a:ea typeface="+mn-ea"/>
                    <a:cs typeface="Arial" pitchFamily="34" charset="0"/>
                  </a:rPr>
                  <a:t>for</a:t>
                </a:r>
              </a:p>
              <a:p>
                <a:endParaRPr lang="en-GB" sz="1100" kern="1200" dirty="0" smtClean="0">
                  <a:solidFill>
                    <a:schemeClr val="tx1"/>
                  </a:solidFill>
                  <a:effectLst/>
                  <a:latin typeface="Arial" pitchFamily="34" charset="0"/>
                  <a:ea typeface="+mn-ea"/>
                  <a:cs typeface="Arial" pitchFamily="34" charset="0"/>
                </a:endParaRPr>
              </a:p>
              <a:p>
                <a:endParaRPr lang="en-GB" dirty="0"/>
              </a:p>
              <a:p>
                <a:endParaRPr lang="en-GB" dirty="0"/>
              </a:p>
            </p:txBody>
          </p:sp>
        </mc:Choice>
        <mc:Fallback xmlns="">
          <p:sp>
            <p:nvSpPr>
              <p:cNvPr id="3" name="Notes Placeholder 2"/>
              <p:cNvSpPr>
                <a:spLocks noGrp="1"/>
              </p:cNvSpPr>
              <p:nvPr>
                <p:ph type="body" idx="1"/>
              </p:nvPr>
            </p:nvSpPr>
            <p:spPr/>
            <p:txBody>
              <a:bodyPr/>
              <a:lstStyle/>
              <a:p>
                <a:r>
                  <a:rPr lang="en-GB" sz="1100" kern="1200" dirty="0" smtClean="0">
                    <a:solidFill>
                      <a:schemeClr val="tx1"/>
                    </a:solidFill>
                    <a:effectLst/>
                    <a:latin typeface="Arial" pitchFamily="34" charset="0"/>
                    <a:ea typeface="+mn-ea"/>
                    <a:cs typeface="Arial" pitchFamily="34" charset="0"/>
                  </a:rPr>
                  <a:t> </a:t>
                </a:r>
                <a:r>
                  <a:rPr lang="en-GB" sz="1100" i="0" kern="1200">
                    <a:solidFill>
                      <a:schemeClr val="tx1"/>
                    </a:solidFill>
                    <a:effectLst/>
                    <a:latin typeface="Cambria Math"/>
                    <a:ea typeface="+mn-ea"/>
                    <a:cs typeface="Arial" pitchFamily="34" charset="0"/>
                  </a:rPr>
                  <a:t>𝑝(𝑀_𝑘 |</a:t>
                </a:r>
                <a:r>
                  <a:rPr lang="en-GB" sz="1100" b="1" i="0" kern="1200">
                    <a:solidFill>
                      <a:schemeClr val="tx1"/>
                    </a:solidFill>
                    <a:effectLst/>
                    <a:latin typeface="Cambria Math"/>
                    <a:ea typeface="+mn-ea"/>
                    <a:cs typeface="Arial" pitchFamily="34" charset="0"/>
                  </a:rPr>
                  <a:t>𝑶</a:t>
                </a:r>
                <a:r>
                  <a:rPr lang="en-GB" sz="1100" i="0" kern="1200">
                    <a:solidFill>
                      <a:schemeClr val="tx1"/>
                    </a:solidFill>
                    <a:effectLst/>
                    <a:latin typeface="Cambria Math"/>
                    <a:ea typeface="+mn-ea"/>
                    <a:cs typeface="Arial" pitchFamily="34" charset="0"/>
                  </a:rPr>
                  <a:t>,𝒟)</a:t>
                </a:r>
                <a:r>
                  <a:rPr lang="en-GB" sz="1100" kern="1200" dirty="0">
                    <a:solidFill>
                      <a:schemeClr val="tx1"/>
                    </a:solidFill>
                    <a:effectLst/>
                    <a:latin typeface="Arial" pitchFamily="34" charset="0"/>
                    <a:ea typeface="+mn-ea"/>
                    <a:cs typeface="Arial" pitchFamily="34" charset="0"/>
                  </a:rPr>
                  <a:t> is the model prior based on the historical trials data </a:t>
                </a:r>
                <a:r>
                  <a:rPr lang="en-GB" sz="1100" i="0" kern="1200">
                    <a:solidFill>
                      <a:schemeClr val="tx1"/>
                    </a:solidFill>
                    <a:effectLst/>
                    <a:latin typeface="Cambria Math"/>
                    <a:ea typeface="+mn-ea"/>
                    <a:cs typeface="Arial" pitchFamily="34" charset="0"/>
                  </a:rPr>
                  <a:t>𝒟</a:t>
                </a:r>
                <a:r>
                  <a:rPr lang="en-GB" sz="1100" kern="1200" dirty="0">
                    <a:solidFill>
                      <a:schemeClr val="tx1"/>
                    </a:solidFill>
                    <a:effectLst/>
                    <a:latin typeface="Arial" pitchFamily="34" charset="0"/>
                    <a:ea typeface="+mn-ea"/>
                    <a:cs typeface="Arial" pitchFamily="34" charset="0"/>
                  </a:rPr>
                  <a:t>, updated by the current set of observations, </a:t>
                </a:r>
                <a:r>
                  <a:rPr lang="en-GB" sz="1100" b="1" i="0" kern="1200">
                    <a:solidFill>
                      <a:schemeClr val="tx1"/>
                    </a:solidFill>
                    <a:effectLst/>
                    <a:latin typeface="Cambria Math"/>
                    <a:ea typeface="+mn-ea"/>
                    <a:cs typeface="Arial" pitchFamily="34" charset="0"/>
                  </a:rPr>
                  <a:t>𝑶</a:t>
                </a:r>
                <a:r>
                  <a:rPr lang="en-GB" sz="1100" kern="1200" dirty="0">
                    <a:solidFill>
                      <a:schemeClr val="tx1"/>
                    </a:solidFill>
                    <a:effectLst/>
                    <a:latin typeface="Arial" pitchFamily="34" charset="0"/>
                    <a:ea typeface="+mn-ea"/>
                    <a:cs typeface="Arial" pitchFamily="34" charset="0"/>
                  </a:rPr>
                  <a:t>; </a:t>
                </a:r>
                <a:r>
                  <a:rPr lang="en-GB" sz="1100" i="0" kern="1200">
                    <a:solidFill>
                      <a:schemeClr val="tx1"/>
                    </a:solidFill>
                    <a:effectLst/>
                    <a:latin typeface="Cambria Math"/>
                    <a:ea typeface="+mn-ea"/>
                    <a:cs typeface="Arial" pitchFamily="34" charset="0"/>
                  </a:rPr>
                  <a:t>𝜃</a:t>
                </a:r>
                <a:r>
                  <a:rPr lang="en-GB" sz="1100" kern="1200" dirty="0">
                    <a:solidFill>
                      <a:schemeClr val="tx1"/>
                    </a:solidFill>
                    <a:effectLst/>
                    <a:latin typeface="Arial" pitchFamily="34" charset="0"/>
                    <a:ea typeface="+mn-ea"/>
                    <a:cs typeface="Arial" pitchFamily="34" charset="0"/>
                  </a:rPr>
                  <a:t> and </a:t>
                </a:r>
                <a:r>
                  <a:rPr lang="en-GB" sz="1100" i="0" kern="1200">
                    <a:solidFill>
                      <a:schemeClr val="tx1"/>
                    </a:solidFill>
                    <a:effectLst/>
                    <a:latin typeface="Cambria Math"/>
                    <a:ea typeface="+mn-ea"/>
                    <a:cs typeface="Arial" pitchFamily="34" charset="0"/>
                  </a:rPr>
                  <a:t>𝜙</a:t>
                </a:r>
                <a:r>
                  <a:rPr lang="en-GB" sz="1100" kern="1200" dirty="0">
                    <a:solidFill>
                      <a:schemeClr val="tx1"/>
                    </a:solidFill>
                    <a:effectLst/>
                    <a:latin typeface="Arial" pitchFamily="34" charset="0"/>
                    <a:ea typeface="+mn-ea"/>
                    <a:cs typeface="Arial" pitchFamily="34" charset="0"/>
                  </a:rPr>
                  <a:t> depend on </a:t>
                </a:r>
                <a:r>
                  <a:rPr lang="en-GB" sz="1100" i="0" kern="1200">
                    <a:solidFill>
                      <a:schemeClr val="tx1"/>
                    </a:solidFill>
                    <a:effectLst/>
                    <a:latin typeface="Cambria Math"/>
                    <a:ea typeface="+mn-ea"/>
                    <a:cs typeface="Arial" pitchFamily="34" charset="0"/>
                  </a:rPr>
                  <a:t>𝒟</a:t>
                </a:r>
                <a:r>
                  <a:rPr lang="en-GB" sz="1100" kern="1200" dirty="0">
                    <a:solidFill>
                      <a:schemeClr val="tx1"/>
                    </a:solidFill>
                    <a:effectLst/>
                    <a:latin typeface="Arial" pitchFamily="34" charset="0"/>
                    <a:ea typeface="+mn-ea"/>
                    <a:cs typeface="Arial" pitchFamily="34" charset="0"/>
                  </a:rPr>
                  <a:t> only through the model, </a:t>
                </a:r>
                <a:r>
                  <a:rPr lang="en-GB" sz="1100" i="0" kern="1200">
                    <a:solidFill>
                      <a:schemeClr val="tx1"/>
                    </a:solidFill>
                    <a:effectLst/>
                    <a:latin typeface="Cambria Math"/>
                    <a:ea typeface="+mn-ea"/>
                    <a:cs typeface="Arial" pitchFamily="34" charset="0"/>
                  </a:rPr>
                  <a:t>𝑀_𝑘</a:t>
                </a:r>
                <a:r>
                  <a:rPr lang="en-GB" sz="1100" kern="1200" dirty="0">
                    <a:solidFill>
                      <a:schemeClr val="tx1"/>
                    </a:solidFill>
                    <a:effectLst/>
                    <a:latin typeface="Arial" pitchFamily="34" charset="0"/>
                    <a:ea typeface="+mn-ea"/>
                    <a:cs typeface="Arial" pitchFamily="34" charset="0"/>
                  </a:rPr>
                  <a:t> (since they are the parameter estimates relating to the observations, </a:t>
                </a:r>
                <a:r>
                  <a:rPr lang="en-GB" sz="1100" b="1" i="0" kern="1200">
                    <a:solidFill>
                      <a:schemeClr val="tx1"/>
                    </a:solidFill>
                    <a:effectLst/>
                    <a:latin typeface="Cambria Math"/>
                    <a:ea typeface="+mn-ea"/>
                    <a:cs typeface="Arial" pitchFamily="34" charset="0"/>
                  </a:rPr>
                  <a:t>𝑶</a:t>
                </a:r>
                <a:r>
                  <a:rPr lang="en-GB" sz="1100" kern="1200" dirty="0">
                    <a:solidFill>
                      <a:schemeClr val="tx1"/>
                    </a:solidFill>
                    <a:effectLst/>
                    <a:latin typeface="Arial" pitchFamily="34" charset="0"/>
                    <a:ea typeface="+mn-ea"/>
                    <a:cs typeface="Arial" pitchFamily="34" charset="0"/>
                  </a:rPr>
                  <a:t>, only). Samples from this posterior, </a:t>
                </a:r>
                <a:r>
                  <a:rPr lang="en-GB" sz="1100" i="0" kern="1200">
                    <a:solidFill>
                      <a:schemeClr val="tx1"/>
                    </a:solidFill>
                    <a:effectLst/>
                    <a:latin typeface="Cambria Math"/>
                    <a:ea typeface="+mn-ea"/>
                    <a:cs typeface="Arial" pitchFamily="34" charset="0"/>
                  </a:rPr>
                  <a:t>𝑝(𝜃, 𝜙┤|</a:t>
                </a:r>
                <a:r>
                  <a:rPr lang="en-GB" sz="1100" b="1" i="0" kern="1200">
                    <a:solidFill>
                      <a:schemeClr val="tx1"/>
                    </a:solidFill>
                    <a:effectLst/>
                    <a:latin typeface="Cambria Math"/>
                    <a:ea typeface="+mn-ea"/>
                    <a:cs typeface="Arial" pitchFamily="34" charset="0"/>
                  </a:rPr>
                  <a:t>𝑶</a:t>
                </a:r>
                <a:r>
                  <a:rPr lang="en-GB" sz="1100" i="0" kern="1200">
                    <a:solidFill>
                      <a:schemeClr val="tx1"/>
                    </a:solidFill>
                    <a:effectLst/>
                    <a:latin typeface="Cambria Math"/>
                    <a:ea typeface="+mn-ea"/>
                    <a:cs typeface="Arial" pitchFamily="34" charset="0"/>
                  </a:rPr>
                  <a:t>)</a:t>
                </a:r>
                <a:r>
                  <a:rPr lang="en-GB" sz="1100" kern="1200" dirty="0">
                    <a:solidFill>
                      <a:schemeClr val="tx1"/>
                    </a:solidFill>
                    <a:effectLst/>
                    <a:latin typeface="Arial" pitchFamily="34" charset="0"/>
                    <a:ea typeface="+mn-ea"/>
                    <a:cs typeface="Arial" pitchFamily="34" charset="0"/>
                  </a:rPr>
                  <a:t>, can be derived by combining sets of samples from the posteriors of each trained model, </a:t>
                </a:r>
                <a:r>
                  <a:rPr lang="en-GB" sz="1100" i="0" kern="1200">
                    <a:solidFill>
                      <a:schemeClr val="tx1"/>
                    </a:solidFill>
                    <a:effectLst/>
                    <a:latin typeface="Cambria Math"/>
                    <a:ea typeface="+mn-ea"/>
                    <a:cs typeface="Arial" pitchFamily="34" charset="0"/>
                  </a:rPr>
                  <a:t>𝑝(𝜃, 𝜙┤|</a:t>
                </a:r>
                <a:r>
                  <a:rPr lang="en-GB" sz="1100" b="1" i="0" kern="1200">
                    <a:solidFill>
                      <a:schemeClr val="tx1"/>
                    </a:solidFill>
                    <a:effectLst/>
                    <a:latin typeface="Cambria Math"/>
                    <a:ea typeface="+mn-ea"/>
                    <a:cs typeface="Arial" pitchFamily="34" charset="0"/>
                  </a:rPr>
                  <a:t>𝑶</a:t>
                </a:r>
                <a:r>
                  <a:rPr lang="en-GB" sz="1100" i="0" kern="1200">
                    <a:solidFill>
                      <a:schemeClr val="tx1"/>
                    </a:solidFill>
                    <a:effectLst/>
                    <a:latin typeface="Cambria Math"/>
                    <a:ea typeface="+mn-ea"/>
                    <a:cs typeface="Arial" pitchFamily="34" charset="0"/>
                  </a:rPr>
                  <a:t>,𝑀_𝑘)</a:t>
                </a:r>
                <a:r>
                  <a:rPr lang="en-GB" sz="1100" kern="1200" dirty="0">
                    <a:solidFill>
                      <a:schemeClr val="tx1"/>
                    </a:solidFill>
                    <a:effectLst/>
                    <a:latin typeface="Arial" pitchFamily="34" charset="0"/>
                    <a:ea typeface="+mn-ea"/>
                    <a:cs typeface="Arial" pitchFamily="34" charset="0"/>
                  </a:rPr>
                  <a:t>, using the posterior probability of the model </a:t>
                </a:r>
                <a:r>
                  <a:rPr lang="en-GB" sz="1100" i="0" kern="1200">
                    <a:solidFill>
                      <a:schemeClr val="tx1"/>
                    </a:solidFill>
                    <a:effectLst/>
                    <a:latin typeface="Cambria Math"/>
                    <a:ea typeface="+mn-ea"/>
                    <a:cs typeface="Arial" pitchFamily="34" charset="0"/>
                  </a:rPr>
                  <a:t>𝑝(𝑀_𝑘 |</a:t>
                </a:r>
                <a:r>
                  <a:rPr lang="en-GB" sz="1100" b="1" i="0" kern="1200">
                    <a:solidFill>
                      <a:schemeClr val="tx1"/>
                    </a:solidFill>
                    <a:effectLst/>
                    <a:latin typeface="Cambria Math"/>
                    <a:ea typeface="+mn-ea"/>
                    <a:cs typeface="Arial" pitchFamily="34" charset="0"/>
                  </a:rPr>
                  <a:t>𝑶</a:t>
                </a:r>
                <a:r>
                  <a:rPr lang="en-GB" sz="1100" i="0" kern="1200">
                    <a:solidFill>
                      <a:schemeClr val="tx1"/>
                    </a:solidFill>
                    <a:effectLst/>
                    <a:latin typeface="Cambria Math"/>
                    <a:ea typeface="+mn-ea"/>
                    <a:cs typeface="Arial" pitchFamily="34" charset="0"/>
                  </a:rPr>
                  <a:t>,𝒟)</a:t>
                </a:r>
                <a:r>
                  <a:rPr lang="en-GB" sz="1100" kern="1200" dirty="0">
                    <a:solidFill>
                      <a:schemeClr val="tx1"/>
                    </a:solidFill>
                    <a:effectLst/>
                    <a:latin typeface="Arial" pitchFamily="34" charset="0"/>
                    <a:ea typeface="+mn-ea"/>
                    <a:cs typeface="Arial" pitchFamily="34" charset="0"/>
                  </a:rPr>
                  <a:t>. The implications of this are that MCBDF may be trained using different models separately and the sets of hypotheses generated by each model combined using the posterior probabilities, </a:t>
                </a:r>
                <a:r>
                  <a:rPr lang="en-GB" sz="1100" i="0" kern="1200">
                    <a:solidFill>
                      <a:schemeClr val="tx1"/>
                    </a:solidFill>
                    <a:effectLst/>
                    <a:latin typeface="Cambria Math"/>
                    <a:ea typeface="+mn-ea"/>
                    <a:cs typeface="Arial" pitchFamily="34" charset="0"/>
                  </a:rPr>
                  <a:t>𝑝(𝑀_𝑘 |</a:t>
                </a:r>
                <a:r>
                  <a:rPr lang="en-GB" sz="1100" b="1" i="0" kern="1200">
                    <a:solidFill>
                      <a:schemeClr val="tx1"/>
                    </a:solidFill>
                    <a:effectLst/>
                    <a:latin typeface="Cambria Math"/>
                    <a:ea typeface="+mn-ea"/>
                    <a:cs typeface="Arial" pitchFamily="34" charset="0"/>
                  </a:rPr>
                  <a:t>𝑶</a:t>
                </a:r>
                <a:r>
                  <a:rPr lang="en-GB" sz="1100" i="0" kern="1200">
                    <a:solidFill>
                      <a:schemeClr val="tx1"/>
                    </a:solidFill>
                    <a:effectLst/>
                    <a:latin typeface="Cambria Math"/>
                    <a:ea typeface="+mn-ea"/>
                    <a:cs typeface="Arial" pitchFamily="34" charset="0"/>
                  </a:rPr>
                  <a:t>,𝒟)</a:t>
                </a:r>
                <a:r>
                  <a:rPr lang="en-GB" sz="1100" kern="1200" dirty="0">
                    <a:solidFill>
                      <a:schemeClr val="tx1"/>
                    </a:solidFill>
                    <a:effectLst/>
                    <a:latin typeface="Arial" pitchFamily="34" charset="0"/>
                    <a:ea typeface="+mn-ea"/>
                    <a:cs typeface="Arial" pitchFamily="34" charset="0"/>
                  </a:rPr>
                  <a:t>. This may be written</a:t>
                </a:r>
              </a:p>
              <a:p>
                <a:pPr/>
                <a:r>
                  <a:rPr lang="en-GB" sz="1100" i="0" kern="1200">
                    <a:solidFill>
                      <a:schemeClr val="tx1"/>
                    </a:solidFill>
                    <a:effectLst/>
                    <a:latin typeface="Cambria Math"/>
                    <a:ea typeface="+mn-ea"/>
                    <a:cs typeface="Arial" pitchFamily="34" charset="0"/>
                  </a:rPr>
                  <a:t>𝑝(𝑀_𝑘│</a:t>
                </a:r>
                <a:r>
                  <a:rPr lang="en-GB" sz="1100" b="1" i="0" kern="1200">
                    <a:solidFill>
                      <a:schemeClr val="tx1"/>
                    </a:solidFill>
                    <a:effectLst/>
                    <a:latin typeface="Cambria Math"/>
                    <a:ea typeface="+mn-ea"/>
                    <a:cs typeface="Arial" pitchFamily="34" charset="0"/>
                  </a:rPr>
                  <a:t>𝑶</a:t>
                </a:r>
                <a:r>
                  <a:rPr lang="en-GB" sz="1100" i="0" kern="1200">
                    <a:solidFill>
                      <a:schemeClr val="tx1"/>
                    </a:solidFill>
                    <a:effectLst/>
                    <a:latin typeface="Cambria Math"/>
                    <a:ea typeface="+mn-ea"/>
                    <a:cs typeface="Arial" pitchFamily="34" charset="0"/>
                  </a:rPr>
                  <a:t>,𝒟)=(𝑝(</a:t>
                </a:r>
                <a:r>
                  <a:rPr lang="en-GB" sz="1100" b="1" i="0" kern="1200">
                    <a:solidFill>
                      <a:schemeClr val="tx1"/>
                    </a:solidFill>
                    <a:effectLst/>
                    <a:latin typeface="Cambria Math"/>
                    <a:ea typeface="+mn-ea"/>
                    <a:cs typeface="Arial" pitchFamily="34" charset="0"/>
                  </a:rPr>
                  <a:t>𝑶</a:t>
                </a:r>
                <a:r>
                  <a:rPr lang="en-GB" sz="1100" i="0" kern="1200">
                    <a:solidFill>
                      <a:schemeClr val="tx1"/>
                    </a:solidFill>
                    <a:effectLst/>
                    <a:latin typeface="Cambria Math"/>
                    <a:ea typeface="+mn-ea"/>
                    <a:cs typeface="Arial" pitchFamily="34" charset="0"/>
                  </a:rPr>
                  <a:t>,𝒟│𝑀_𝑘 )𝑝(𝑀_𝑘))/(∑1_𝑙▒〖𝑝(</a:t>
                </a:r>
                <a:r>
                  <a:rPr lang="en-GB" sz="1100" b="1" i="0" kern="1200">
                    <a:solidFill>
                      <a:schemeClr val="tx1"/>
                    </a:solidFill>
                    <a:effectLst/>
                    <a:latin typeface="Cambria Math"/>
                    <a:ea typeface="+mn-ea"/>
                    <a:cs typeface="Arial" pitchFamily="34" charset="0"/>
                  </a:rPr>
                  <a:t>𝑶</a:t>
                </a:r>
                <a:r>
                  <a:rPr lang="en-GB" sz="1100" i="0" kern="1200">
                    <a:solidFill>
                      <a:schemeClr val="tx1"/>
                    </a:solidFill>
                    <a:effectLst/>
                    <a:latin typeface="Cambria Math"/>
                    <a:ea typeface="+mn-ea"/>
                    <a:cs typeface="Arial" pitchFamily="34" charset="0"/>
                  </a:rPr>
                  <a:t>,𝒟│𝑀_𝑙 )𝑝(𝑀_𝑙)〗)</a:t>
                </a:r>
                <a:endParaRPr lang="en-GB" sz="1100" kern="1200" dirty="0">
                  <a:solidFill>
                    <a:schemeClr val="tx1"/>
                  </a:solidFill>
                  <a:effectLst/>
                  <a:latin typeface="Arial" pitchFamily="34" charset="0"/>
                  <a:ea typeface="+mn-ea"/>
                  <a:cs typeface="Arial" pitchFamily="34" charset="0"/>
                </a:endParaRPr>
              </a:p>
              <a:p>
                <a:r>
                  <a:rPr lang="en-GB" sz="1100" kern="1200" dirty="0">
                    <a:solidFill>
                      <a:schemeClr val="tx1"/>
                    </a:solidFill>
                    <a:effectLst/>
                    <a:latin typeface="Arial" pitchFamily="34" charset="0"/>
                    <a:ea typeface="+mn-ea"/>
                    <a:cs typeface="Arial" pitchFamily="34" charset="0"/>
                  </a:rPr>
                  <a:t>where the evidence, </a:t>
                </a:r>
                <a:r>
                  <a:rPr lang="en-GB" sz="1100" i="0" kern="1200">
                    <a:solidFill>
                      <a:schemeClr val="tx1"/>
                    </a:solidFill>
                    <a:effectLst/>
                    <a:latin typeface="Cambria Math"/>
                    <a:ea typeface="+mn-ea"/>
                    <a:cs typeface="Arial" pitchFamily="34" charset="0"/>
                  </a:rPr>
                  <a:t>𝑝(</a:t>
                </a:r>
                <a:r>
                  <a:rPr lang="en-GB" sz="1100" b="1" i="0" kern="1200">
                    <a:solidFill>
                      <a:schemeClr val="tx1"/>
                    </a:solidFill>
                    <a:effectLst/>
                    <a:latin typeface="Cambria Math"/>
                    <a:ea typeface="+mn-ea"/>
                    <a:cs typeface="Arial" pitchFamily="34" charset="0"/>
                  </a:rPr>
                  <a:t>𝑶</a:t>
                </a:r>
                <a:r>
                  <a:rPr lang="en-GB" sz="1100" i="0" kern="1200">
                    <a:solidFill>
                      <a:schemeClr val="tx1"/>
                    </a:solidFill>
                    <a:effectLst/>
                    <a:latin typeface="Cambria Math"/>
                    <a:ea typeface="+mn-ea"/>
                    <a:cs typeface="Arial" pitchFamily="34" charset="0"/>
                  </a:rPr>
                  <a:t>,𝒟│𝑀_𝑘 )</a:t>
                </a:r>
                <a:r>
                  <a:rPr lang="en-GB" sz="1100" kern="1200" dirty="0">
                    <a:solidFill>
                      <a:schemeClr val="tx1"/>
                    </a:solidFill>
                    <a:effectLst/>
                    <a:latin typeface="Arial" pitchFamily="34" charset="0"/>
                    <a:ea typeface="+mn-ea"/>
                    <a:cs typeface="Arial" pitchFamily="34" charset="0"/>
                  </a:rPr>
                  <a:t>, is influenced by the current trial set of observations, </a:t>
                </a:r>
                <a:r>
                  <a:rPr lang="en-GB" sz="1100" b="1" i="0" kern="1200">
                    <a:solidFill>
                      <a:schemeClr val="tx1"/>
                    </a:solidFill>
                    <a:effectLst/>
                    <a:latin typeface="Cambria Math"/>
                    <a:ea typeface="+mn-ea"/>
                    <a:cs typeface="Arial" pitchFamily="34" charset="0"/>
                  </a:rPr>
                  <a:t>𝑶</a:t>
                </a:r>
                <a:r>
                  <a:rPr lang="en-GB" sz="1100" kern="1200" dirty="0">
                    <a:solidFill>
                      <a:schemeClr val="tx1"/>
                    </a:solidFill>
                    <a:effectLst/>
                    <a:latin typeface="Arial" pitchFamily="34" charset="0"/>
                    <a:ea typeface="+mn-ea"/>
                    <a:cs typeface="Arial" pitchFamily="34" charset="0"/>
                  </a:rPr>
                  <a:t>, as well as the historical data, </a:t>
                </a:r>
                <a:r>
                  <a:rPr lang="en-GB" sz="1100" i="0" kern="1200">
                    <a:solidFill>
                      <a:schemeClr val="tx1"/>
                    </a:solidFill>
                    <a:effectLst/>
                    <a:latin typeface="Cambria Math"/>
                    <a:ea typeface="+mn-ea"/>
                    <a:cs typeface="Arial" pitchFamily="34" charset="0"/>
                  </a:rPr>
                  <a:t>𝒟</a:t>
                </a:r>
                <a:r>
                  <a:rPr lang="en-GB" sz="1100" kern="1200" dirty="0">
                    <a:solidFill>
                      <a:schemeClr val="tx1"/>
                    </a:solidFill>
                    <a:effectLst/>
                    <a:latin typeface="Arial" pitchFamily="34" charset="0"/>
                    <a:ea typeface="+mn-ea"/>
                    <a:cs typeface="Arial" pitchFamily="34" charset="0"/>
                  </a:rPr>
                  <a:t>: </a:t>
                </a:r>
              </a:p>
              <a:p>
                <a:pPr/>
                <a:r>
                  <a:rPr lang="en-GB" sz="1100" i="0" kern="1200">
                    <a:solidFill>
                      <a:schemeClr val="tx1"/>
                    </a:solidFill>
                    <a:effectLst/>
                    <a:latin typeface="Cambria Math"/>
                    <a:ea typeface="+mn-ea"/>
                    <a:cs typeface="Arial" pitchFamily="34" charset="0"/>
                  </a:rPr>
                  <a:t>𝑝(</a:t>
                </a:r>
                <a:r>
                  <a:rPr lang="en-GB" sz="1100" b="1" i="0" kern="1200">
                    <a:solidFill>
                      <a:schemeClr val="tx1"/>
                    </a:solidFill>
                    <a:effectLst/>
                    <a:latin typeface="Cambria Math"/>
                    <a:ea typeface="+mn-ea"/>
                    <a:cs typeface="Arial" pitchFamily="34" charset="0"/>
                  </a:rPr>
                  <a:t>𝑶</a:t>
                </a:r>
                <a:r>
                  <a:rPr lang="en-GB" sz="1100" i="0" kern="1200">
                    <a:solidFill>
                      <a:schemeClr val="tx1"/>
                    </a:solidFill>
                    <a:effectLst/>
                    <a:latin typeface="Cambria Math"/>
                    <a:ea typeface="+mn-ea"/>
                    <a:cs typeface="Arial" pitchFamily="34" charset="0"/>
                  </a:rPr>
                  <a:t>,𝒟│𝑀_𝑘 )=𝑝(</a:t>
                </a:r>
                <a:r>
                  <a:rPr lang="en-GB" sz="1100" b="1" i="0" kern="1200">
                    <a:solidFill>
                      <a:schemeClr val="tx1"/>
                    </a:solidFill>
                    <a:effectLst/>
                    <a:latin typeface="Cambria Math"/>
                    <a:ea typeface="+mn-ea"/>
                    <a:cs typeface="Arial" pitchFamily="34" charset="0"/>
                  </a:rPr>
                  <a:t>𝑶</a:t>
                </a:r>
                <a:r>
                  <a:rPr lang="en-GB" sz="1100" i="0" kern="1200">
                    <a:solidFill>
                      <a:schemeClr val="tx1"/>
                    </a:solidFill>
                    <a:effectLst/>
                    <a:latin typeface="Cambria Math"/>
                    <a:ea typeface="+mn-ea"/>
                    <a:cs typeface="Arial" pitchFamily="34" charset="0"/>
                  </a:rPr>
                  <a:t>|𝑀_𝑘)∏1_𝑖▒〖𝑝(𝒟_𝑖 |𝑀_𝑘)〗</a:t>
                </a:r>
                <a:endParaRPr lang="en-GB" sz="1100" kern="1200" dirty="0">
                  <a:solidFill>
                    <a:schemeClr val="tx1"/>
                  </a:solidFill>
                  <a:effectLst/>
                  <a:latin typeface="Arial" pitchFamily="34" charset="0"/>
                  <a:ea typeface="+mn-ea"/>
                  <a:cs typeface="Arial" pitchFamily="34" charset="0"/>
                </a:endParaRPr>
              </a:p>
              <a:p>
                <a:endParaRPr lang="en-GB" dirty="0"/>
              </a:p>
              <a:p>
                <a:endParaRPr lang="en-GB" dirty="0"/>
              </a:p>
            </p:txBody>
          </p:sp>
        </mc:Fallback>
      </mc:AlternateContent>
      <p:sp>
        <p:nvSpPr>
          <p:cNvPr id="4" name="Header Placeholder 3"/>
          <p:cNvSpPr>
            <a:spLocks noGrp="1"/>
          </p:cNvSpPr>
          <p:nvPr>
            <p:ph type="hdr" sz="quarter" idx="10"/>
          </p:nvPr>
        </p:nvSpPr>
        <p:spPr/>
        <p:txBody>
          <a:bodyPr/>
          <a:lstStyle/>
          <a:p>
            <a:pPr>
              <a:defRPr/>
            </a:pPr>
            <a:r>
              <a:rPr lang="en-GB" smtClean="0"/>
              <a:t>Uncontrolled copy when printed</a:t>
            </a:r>
            <a:endParaRPr lang="en-GB" dirty="0"/>
          </a:p>
        </p:txBody>
      </p:sp>
      <p:sp>
        <p:nvSpPr>
          <p:cNvPr id="5" name="Date Placeholder 4"/>
          <p:cNvSpPr>
            <a:spLocks noGrp="1"/>
          </p:cNvSpPr>
          <p:nvPr>
            <p:ph type="dt" idx="11"/>
          </p:nvPr>
        </p:nvSpPr>
        <p:spPr/>
        <p:txBody>
          <a:bodyPr/>
          <a:lstStyle/>
          <a:p>
            <a:pPr>
              <a:defRPr/>
            </a:pPr>
            <a:fld id="{C677639D-5978-4734-A6A4-C2B9C955107C}" type="datetime1">
              <a:rPr lang="en-GB" smtClean="0"/>
              <a:t>20/06/2014</a:t>
            </a:fld>
            <a:endParaRPr lang="en-GB" dirty="0"/>
          </a:p>
        </p:txBody>
      </p:sp>
      <p:sp>
        <p:nvSpPr>
          <p:cNvPr id="6" name="Footer Placeholder 5"/>
          <p:cNvSpPr>
            <a:spLocks noGrp="1"/>
          </p:cNvSpPr>
          <p:nvPr>
            <p:ph type="ftr" sz="quarter" idx="12"/>
          </p:nvPr>
        </p:nvSpPr>
        <p:spPr/>
        <p:txBody>
          <a:bodyPr/>
          <a:lstStyle/>
          <a:p>
            <a:pPr>
              <a:defRPr/>
            </a:pPr>
            <a:r>
              <a:rPr lang="en-GB" smtClean="0"/>
              <a:t>© Crown copyright 2014 Dstl</a:t>
            </a:r>
            <a:endParaRPr lang="en-GB" dirty="0"/>
          </a:p>
        </p:txBody>
      </p:sp>
      <p:sp>
        <p:nvSpPr>
          <p:cNvPr id="7" name="Slide Number Placeholder 6"/>
          <p:cNvSpPr>
            <a:spLocks noGrp="1"/>
          </p:cNvSpPr>
          <p:nvPr>
            <p:ph type="sldNum" sz="quarter" idx="13"/>
          </p:nvPr>
        </p:nvSpPr>
        <p:spPr/>
        <p:txBody>
          <a:bodyPr/>
          <a:lstStyle/>
          <a:p>
            <a:pPr>
              <a:defRPr/>
            </a:pPr>
            <a:fld id="{BC3E4C4E-EC9A-4EFC-BA19-07204397B57F}" type="slidenum">
              <a:rPr lang="en-GB" smtClean="0"/>
              <a:pPr>
                <a:defRPr/>
              </a:pPr>
              <a:t>13</a:t>
            </a:fld>
            <a:endParaRPr lang="en-GB" dirty="0"/>
          </a:p>
        </p:txBody>
      </p:sp>
    </p:spTree>
    <p:extLst>
      <p:ext uri="{BB962C8B-B14F-4D97-AF65-F5344CB8AC3E}">
        <p14:creationId xmlns:p14="http://schemas.microsoft.com/office/powerpoint/2010/main" val="31067281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pPr marL="0" marR="0" indent="0" algn="l" defTabSz="852488" rtl="0" eaLnBrk="0" fontAlgn="base" latinLnBrk="0" hangingPunct="0">
                  <a:lnSpc>
                    <a:spcPct val="100000"/>
                  </a:lnSpc>
                  <a:spcBef>
                    <a:spcPct val="30000"/>
                  </a:spcBef>
                  <a:spcAft>
                    <a:spcPct val="0"/>
                  </a:spcAft>
                  <a:buClrTx/>
                  <a:buSzTx/>
                  <a:buFontTx/>
                  <a:buNone/>
                  <a:tabLst/>
                  <a:defRPr/>
                </a:pPr>
                <a:r>
                  <a:rPr lang="en-GB" sz="1100" kern="1200" dirty="0" smtClean="0">
                    <a:solidFill>
                      <a:schemeClr val="tx1"/>
                    </a:solidFill>
                    <a:effectLst/>
                    <a:latin typeface="Arial" pitchFamily="34" charset="0"/>
                    <a:ea typeface="+mn-ea"/>
                    <a:cs typeface="Arial" pitchFamily="34" charset="0"/>
                  </a:rPr>
                  <a:t>The key point to note is that the Bayes factor evaluation for the combined (calibration and operational) data set may be evaluated for each data set separately and combined using Equation ( 4 ). Also, the dominant contribution to the Bayes factor, for large </a:t>
                </a:r>
                <a14:m>
                  <m:oMath xmlns:m="http://schemas.openxmlformats.org/officeDocument/2006/math">
                    <m:r>
                      <a:rPr lang="en-GB" sz="1100" i="1" kern="1200">
                        <a:solidFill>
                          <a:schemeClr val="tx1"/>
                        </a:solidFill>
                        <a:effectLst/>
                        <a:latin typeface="Cambria Math"/>
                        <a:ea typeface="+mn-ea"/>
                        <a:cs typeface="Arial" pitchFamily="34" charset="0"/>
                      </a:rPr>
                      <m:t>𝑁</m:t>
                    </m:r>
                  </m:oMath>
                </a14:m>
                <a:r>
                  <a:rPr lang="en-GB" sz="1100" kern="1200" dirty="0">
                    <a:solidFill>
                      <a:schemeClr val="tx1"/>
                    </a:solidFill>
                    <a:effectLst/>
                    <a:latin typeface="Arial" pitchFamily="34" charset="0"/>
                    <a:ea typeface="+mn-ea"/>
                    <a:cs typeface="Arial" pitchFamily="34" charset="0"/>
                  </a:rPr>
                  <a:t>, comes from the historic trials. This means that for a particular operational scenario, the model may be selected based on sufficient historic trials in similar settings.  &lt;how are Bayes factors used? – give reference&gt;</a:t>
                </a:r>
              </a:p>
              <a:p>
                <a:endParaRPr lang="en-GB" dirty="0" smtClean="0"/>
              </a:p>
              <a:p>
                <a:endParaRPr lang="en-GB" dirty="0" smtClean="0"/>
              </a:p>
              <a:p>
                <a:r>
                  <a:rPr lang="en-GB" dirty="0" smtClean="0"/>
                  <a:t>Also</a:t>
                </a:r>
                <a:r>
                  <a:rPr lang="en-GB" baseline="0" dirty="0" smtClean="0"/>
                  <a:t> mention procedures for Bayes factor calculation; there are several methods; there is an R module</a:t>
                </a:r>
                <a:r>
                  <a:rPr lang="en-GB" baseline="0" smtClean="0"/>
                  <a:t>, for example.</a:t>
                </a:r>
                <a:endParaRPr lang="en-GB" dirty="0"/>
              </a:p>
            </p:txBody>
          </p:sp>
        </mc:Choice>
        <mc:Fallback xmlns="">
          <p:sp>
            <p:nvSpPr>
              <p:cNvPr id="3" name="Notes Placeholder 2"/>
              <p:cNvSpPr>
                <a:spLocks noGrp="1"/>
              </p:cNvSpPr>
              <p:nvPr>
                <p:ph type="body" idx="1"/>
              </p:nvPr>
            </p:nvSpPr>
            <p:spPr/>
            <p:txBody>
              <a:bodyPr/>
              <a:lstStyle/>
              <a:p>
                <a:r>
                  <a:rPr lang="en-GB" sz="1100" kern="1200" dirty="0" smtClean="0">
                    <a:solidFill>
                      <a:schemeClr val="tx1"/>
                    </a:solidFill>
                    <a:effectLst/>
                    <a:latin typeface="Arial" pitchFamily="34" charset="0"/>
                    <a:ea typeface="+mn-ea"/>
                    <a:cs typeface="Arial" pitchFamily="34" charset="0"/>
                  </a:rPr>
                  <a:t> </a:t>
                </a:r>
                <a:r>
                  <a:rPr lang="en-GB" sz="1100" i="0" kern="1200">
                    <a:solidFill>
                      <a:schemeClr val="tx1"/>
                    </a:solidFill>
                    <a:effectLst/>
                    <a:latin typeface="Arial" pitchFamily="34" charset="0"/>
                    <a:ea typeface="+mn-ea"/>
                    <a:cs typeface="Arial" pitchFamily="34" charset="0"/>
                  </a:rPr>
                  <a:t>𝑝(𝑀_𝑘 |</a:t>
                </a:r>
                <a:r>
                  <a:rPr lang="en-GB" sz="1100" b="1" i="0" kern="1200">
                    <a:solidFill>
                      <a:schemeClr val="tx1"/>
                    </a:solidFill>
                    <a:effectLst/>
                    <a:latin typeface="Arial" pitchFamily="34" charset="0"/>
                    <a:ea typeface="+mn-ea"/>
                    <a:cs typeface="Arial" pitchFamily="34" charset="0"/>
                  </a:rPr>
                  <a:t>𝑶</a:t>
                </a:r>
                <a:r>
                  <a:rPr lang="en-GB" sz="1100" i="0" kern="1200">
                    <a:solidFill>
                      <a:schemeClr val="tx1"/>
                    </a:solidFill>
                    <a:effectLst/>
                    <a:latin typeface="Arial" pitchFamily="34" charset="0"/>
                    <a:ea typeface="+mn-ea"/>
                    <a:cs typeface="Arial" pitchFamily="34" charset="0"/>
                  </a:rPr>
                  <a:t>,𝒟)</a:t>
                </a:r>
                <a:r>
                  <a:rPr lang="en-GB" sz="1100" kern="1200" dirty="0">
                    <a:solidFill>
                      <a:schemeClr val="tx1"/>
                    </a:solidFill>
                    <a:effectLst/>
                    <a:latin typeface="Arial" pitchFamily="34" charset="0"/>
                    <a:ea typeface="+mn-ea"/>
                    <a:cs typeface="Arial" pitchFamily="34" charset="0"/>
                  </a:rPr>
                  <a:t> is the model prior based on the historical trials data </a:t>
                </a:r>
                <a:r>
                  <a:rPr lang="en-GB" sz="1100" i="0" kern="1200">
                    <a:solidFill>
                      <a:schemeClr val="tx1"/>
                    </a:solidFill>
                    <a:effectLst/>
                    <a:latin typeface="Arial" pitchFamily="34" charset="0"/>
                    <a:ea typeface="+mn-ea"/>
                    <a:cs typeface="Arial" pitchFamily="34" charset="0"/>
                  </a:rPr>
                  <a:t>𝒟</a:t>
                </a:r>
                <a:r>
                  <a:rPr lang="en-GB" sz="1100" kern="1200" dirty="0">
                    <a:solidFill>
                      <a:schemeClr val="tx1"/>
                    </a:solidFill>
                    <a:effectLst/>
                    <a:latin typeface="Arial" pitchFamily="34" charset="0"/>
                    <a:ea typeface="+mn-ea"/>
                    <a:cs typeface="Arial" pitchFamily="34" charset="0"/>
                  </a:rPr>
                  <a:t>, updated by the current set of observations, </a:t>
                </a:r>
                <a:r>
                  <a:rPr lang="en-GB" sz="1100" b="1" i="0" kern="1200">
                    <a:solidFill>
                      <a:schemeClr val="tx1"/>
                    </a:solidFill>
                    <a:effectLst/>
                    <a:latin typeface="Arial" pitchFamily="34" charset="0"/>
                    <a:ea typeface="+mn-ea"/>
                    <a:cs typeface="Arial" pitchFamily="34" charset="0"/>
                  </a:rPr>
                  <a:t>𝑶</a:t>
                </a:r>
                <a:r>
                  <a:rPr lang="en-GB" sz="1100" kern="1200" dirty="0">
                    <a:solidFill>
                      <a:schemeClr val="tx1"/>
                    </a:solidFill>
                    <a:effectLst/>
                    <a:latin typeface="Arial" pitchFamily="34" charset="0"/>
                    <a:ea typeface="+mn-ea"/>
                    <a:cs typeface="Arial" pitchFamily="34" charset="0"/>
                  </a:rPr>
                  <a:t>; </a:t>
                </a:r>
                <a:r>
                  <a:rPr lang="en-GB" sz="1100" i="0" kern="1200">
                    <a:solidFill>
                      <a:schemeClr val="tx1"/>
                    </a:solidFill>
                    <a:effectLst/>
                    <a:latin typeface="Arial" pitchFamily="34" charset="0"/>
                    <a:ea typeface="+mn-ea"/>
                    <a:cs typeface="Arial" pitchFamily="34" charset="0"/>
                  </a:rPr>
                  <a:t>𝜃</a:t>
                </a:r>
                <a:r>
                  <a:rPr lang="en-GB" sz="1100" kern="1200" dirty="0">
                    <a:solidFill>
                      <a:schemeClr val="tx1"/>
                    </a:solidFill>
                    <a:effectLst/>
                    <a:latin typeface="Arial" pitchFamily="34" charset="0"/>
                    <a:ea typeface="+mn-ea"/>
                    <a:cs typeface="Arial" pitchFamily="34" charset="0"/>
                  </a:rPr>
                  <a:t> and </a:t>
                </a:r>
                <a:r>
                  <a:rPr lang="en-GB" sz="1100" i="0" kern="1200">
                    <a:solidFill>
                      <a:schemeClr val="tx1"/>
                    </a:solidFill>
                    <a:effectLst/>
                    <a:latin typeface="Arial" pitchFamily="34" charset="0"/>
                    <a:ea typeface="+mn-ea"/>
                    <a:cs typeface="Arial" pitchFamily="34" charset="0"/>
                  </a:rPr>
                  <a:t>𝜙</a:t>
                </a:r>
                <a:r>
                  <a:rPr lang="en-GB" sz="1100" kern="1200" dirty="0">
                    <a:solidFill>
                      <a:schemeClr val="tx1"/>
                    </a:solidFill>
                    <a:effectLst/>
                    <a:latin typeface="Arial" pitchFamily="34" charset="0"/>
                    <a:ea typeface="+mn-ea"/>
                    <a:cs typeface="Arial" pitchFamily="34" charset="0"/>
                  </a:rPr>
                  <a:t> depend on </a:t>
                </a:r>
                <a:r>
                  <a:rPr lang="en-GB" sz="1100" i="0" kern="1200">
                    <a:solidFill>
                      <a:schemeClr val="tx1"/>
                    </a:solidFill>
                    <a:effectLst/>
                    <a:latin typeface="Arial" pitchFamily="34" charset="0"/>
                    <a:ea typeface="+mn-ea"/>
                    <a:cs typeface="Arial" pitchFamily="34" charset="0"/>
                  </a:rPr>
                  <a:t>𝒟</a:t>
                </a:r>
                <a:r>
                  <a:rPr lang="en-GB" sz="1100" kern="1200" dirty="0">
                    <a:solidFill>
                      <a:schemeClr val="tx1"/>
                    </a:solidFill>
                    <a:effectLst/>
                    <a:latin typeface="Arial" pitchFamily="34" charset="0"/>
                    <a:ea typeface="+mn-ea"/>
                    <a:cs typeface="Arial" pitchFamily="34" charset="0"/>
                  </a:rPr>
                  <a:t> only through the model, </a:t>
                </a:r>
                <a:r>
                  <a:rPr lang="en-GB" sz="1100" i="0" kern="1200">
                    <a:solidFill>
                      <a:schemeClr val="tx1"/>
                    </a:solidFill>
                    <a:effectLst/>
                    <a:latin typeface="Arial" pitchFamily="34" charset="0"/>
                    <a:ea typeface="+mn-ea"/>
                    <a:cs typeface="Arial" pitchFamily="34" charset="0"/>
                  </a:rPr>
                  <a:t>𝑀_𝑘</a:t>
                </a:r>
                <a:r>
                  <a:rPr lang="en-GB" sz="1100" kern="1200" dirty="0">
                    <a:solidFill>
                      <a:schemeClr val="tx1"/>
                    </a:solidFill>
                    <a:effectLst/>
                    <a:latin typeface="Arial" pitchFamily="34" charset="0"/>
                    <a:ea typeface="+mn-ea"/>
                    <a:cs typeface="Arial" pitchFamily="34" charset="0"/>
                  </a:rPr>
                  <a:t> (since they are the parameter estimates relating to the observations, </a:t>
                </a:r>
                <a:r>
                  <a:rPr lang="en-GB" sz="1100" b="1" i="0" kern="1200">
                    <a:solidFill>
                      <a:schemeClr val="tx1"/>
                    </a:solidFill>
                    <a:effectLst/>
                    <a:latin typeface="Arial" pitchFamily="34" charset="0"/>
                    <a:ea typeface="+mn-ea"/>
                    <a:cs typeface="Arial" pitchFamily="34" charset="0"/>
                  </a:rPr>
                  <a:t>𝑶</a:t>
                </a:r>
                <a:r>
                  <a:rPr lang="en-GB" sz="1100" kern="1200" dirty="0">
                    <a:solidFill>
                      <a:schemeClr val="tx1"/>
                    </a:solidFill>
                    <a:effectLst/>
                    <a:latin typeface="Arial" pitchFamily="34" charset="0"/>
                    <a:ea typeface="+mn-ea"/>
                    <a:cs typeface="Arial" pitchFamily="34" charset="0"/>
                  </a:rPr>
                  <a:t>, only). Samples from this posterior, </a:t>
                </a:r>
                <a:r>
                  <a:rPr lang="en-GB" sz="1100" i="0" kern="1200">
                    <a:solidFill>
                      <a:schemeClr val="tx1"/>
                    </a:solidFill>
                    <a:effectLst/>
                    <a:latin typeface="Arial" pitchFamily="34" charset="0"/>
                    <a:ea typeface="+mn-ea"/>
                    <a:cs typeface="Arial" pitchFamily="34" charset="0"/>
                  </a:rPr>
                  <a:t>𝑝(𝜃, 𝜙┤|</a:t>
                </a:r>
                <a:r>
                  <a:rPr lang="en-GB" sz="1100" b="1" i="0" kern="1200">
                    <a:solidFill>
                      <a:schemeClr val="tx1"/>
                    </a:solidFill>
                    <a:effectLst/>
                    <a:latin typeface="Arial" pitchFamily="34" charset="0"/>
                    <a:ea typeface="+mn-ea"/>
                    <a:cs typeface="Arial" pitchFamily="34" charset="0"/>
                  </a:rPr>
                  <a:t>𝑶</a:t>
                </a:r>
                <a:r>
                  <a:rPr lang="en-GB" sz="1100" i="0" kern="1200">
                    <a:solidFill>
                      <a:schemeClr val="tx1"/>
                    </a:solidFill>
                    <a:effectLst/>
                    <a:latin typeface="Arial" pitchFamily="34" charset="0"/>
                    <a:ea typeface="+mn-ea"/>
                    <a:cs typeface="Arial" pitchFamily="34" charset="0"/>
                  </a:rPr>
                  <a:t>)</a:t>
                </a:r>
                <a:r>
                  <a:rPr lang="en-GB" sz="1100" kern="1200" dirty="0">
                    <a:solidFill>
                      <a:schemeClr val="tx1"/>
                    </a:solidFill>
                    <a:effectLst/>
                    <a:latin typeface="Arial" pitchFamily="34" charset="0"/>
                    <a:ea typeface="+mn-ea"/>
                    <a:cs typeface="Arial" pitchFamily="34" charset="0"/>
                  </a:rPr>
                  <a:t>, can be derived by combining sets of samples from the posteriors of each trained model, </a:t>
                </a:r>
                <a:r>
                  <a:rPr lang="en-GB" sz="1100" i="0" kern="1200">
                    <a:solidFill>
                      <a:schemeClr val="tx1"/>
                    </a:solidFill>
                    <a:effectLst/>
                    <a:latin typeface="Arial" pitchFamily="34" charset="0"/>
                    <a:ea typeface="+mn-ea"/>
                    <a:cs typeface="Arial" pitchFamily="34" charset="0"/>
                  </a:rPr>
                  <a:t>𝑝(𝜃, 𝜙┤|</a:t>
                </a:r>
                <a:r>
                  <a:rPr lang="en-GB" sz="1100" b="1" i="0" kern="1200">
                    <a:solidFill>
                      <a:schemeClr val="tx1"/>
                    </a:solidFill>
                    <a:effectLst/>
                    <a:latin typeface="Arial" pitchFamily="34" charset="0"/>
                    <a:ea typeface="+mn-ea"/>
                    <a:cs typeface="Arial" pitchFamily="34" charset="0"/>
                  </a:rPr>
                  <a:t>𝑶</a:t>
                </a:r>
                <a:r>
                  <a:rPr lang="en-GB" sz="1100" i="0" kern="1200">
                    <a:solidFill>
                      <a:schemeClr val="tx1"/>
                    </a:solidFill>
                    <a:effectLst/>
                    <a:latin typeface="Arial" pitchFamily="34" charset="0"/>
                    <a:ea typeface="+mn-ea"/>
                    <a:cs typeface="Arial" pitchFamily="34" charset="0"/>
                  </a:rPr>
                  <a:t>,𝑀_𝑘)</a:t>
                </a:r>
                <a:r>
                  <a:rPr lang="en-GB" sz="1100" kern="1200" dirty="0">
                    <a:solidFill>
                      <a:schemeClr val="tx1"/>
                    </a:solidFill>
                    <a:effectLst/>
                    <a:latin typeface="Arial" pitchFamily="34" charset="0"/>
                    <a:ea typeface="+mn-ea"/>
                    <a:cs typeface="Arial" pitchFamily="34" charset="0"/>
                  </a:rPr>
                  <a:t>, using the posterior probability of the model </a:t>
                </a:r>
                <a:r>
                  <a:rPr lang="en-GB" sz="1100" i="0" kern="1200">
                    <a:solidFill>
                      <a:schemeClr val="tx1"/>
                    </a:solidFill>
                    <a:effectLst/>
                    <a:latin typeface="Arial" pitchFamily="34" charset="0"/>
                    <a:ea typeface="+mn-ea"/>
                    <a:cs typeface="Arial" pitchFamily="34" charset="0"/>
                  </a:rPr>
                  <a:t>𝑝(𝑀_𝑘 |</a:t>
                </a:r>
                <a:r>
                  <a:rPr lang="en-GB" sz="1100" b="1" i="0" kern="1200">
                    <a:solidFill>
                      <a:schemeClr val="tx1"/>
                    </a:solidFill>
                    <a:effectLst/>
                    <a:latin typeface="Arial" pitchFamily="34" charset="0"/>
                    <a:ea typeface="+mn-ea"/>
                    <a:cs typeface="Arial" pitchFamily="34" charset="0"/>
                  </a:rPr>
                  <a:t>𝑶</a:t>
                </a:r>
                <a:r>
                  <a:rPr lang="en-GB" sz="1100" i="0" kern="1200">
                    <a:solidFill>
                      <a:schemeClr val="tx1"/>
                    </a:solidFill>
                    <a:effectLst/>
                    <a:latin typeface="Arial" pitchFamily="34" charset="0"/>
                    <a:ea typeface="+mn-ea"/>
                    <a:cs typeface="Arial" pitchFamily="34" charset="0"/>
                  </a:rPr>
                  <a:t>,𝒟)</a:t>
                </a:r>
                <a:r>
                  <a:rPr lang="en-GB" sz="1100" kern="1200" dirty="0">
                    <a:solidFill>
                      <a:schemeClr val="tx1"/>
                    </a:solidFill>
                    <a:effectLst/>
                    <a:latin typeface="Arial" pitchFamily="34" charset="0"/>
                    <a:ea typeface="+mn-ea"/>
                    <a:cs typeface="Arial" pitchFamily="34" charset="0"/>
                  </a:rPr>
                  <a:t>. The implications of this are that MCBDF may be trained using different models separately and the sets of hypotheses generated by each model combined using the posterior probabilities, </a:t>
                </a:r>
                <a:r>
                  <a:rPr lang="en-GB" sz="1100" i="0" kern="1200">
                    <a:solidFill>
                      <a:schemeClr val="tx1"/>
                    </a:solidFill>
                    <a:effectLst/>
                    <a:latin typeface="Arial" pitchFamily="34" charset="0"/>
                    <a:ea typeface="+mn-ea"/>
                    <a:cs typeface="Arial" pitchFamily="34" charset="0"/>
                  </a:rPr>
                  <a:t>𝑝(𝑀_𝑘 |</a:t>
                </a:r>
                <a:r>
                  <a:rPr lang="en-GB" sz="1100" b="1" i="0" kern="1200">
                    <a:solidFill>
                      <a:schemeClr val="tx1"/>
                    </a:solidFill>
                    <a:effectLst/>
                    <a:latin typeface="Arial" pitchFamily="34" charset="0"/>
                    <a:ea typeface="+mn-ea"/>
                    <a:cs typeface="Arial" pitchFamily="34" charset="0"/>
                  </a:rPr>
                  <a:t>𝑶</a:t>
                </a:r>
                <a:r>
                  <a:rPr lang="en-GB" sz="1100" i="0" kern="1200">
                    <a:solidFill>
                      <a:schemeClr val="tx1"/>
                    </a:solidFill>
                    <a:effectLst/>
                    <a:latin typeface="Arial" pitchFamily="34" charset="0"/>
                    <a:ea typeface="+mn-ea"/>
                    <a:cs typeface="Arial" pitchFamily="34" charset="0"/>
                  </a:rPr>
                  <a:t>,𝒟)</a:t>
                </a:r>
                <a:r>
                  <a:rPr lang="en-GB" sz="1100" kern="1200" dirty="0">
                    <a:solidFill>
                      <a:schemeClr val="tx1"/>
                    </a:solidFill>
                    <a:effectLst/>
                    <a:latin typeface="Arial" pitchFamily="34" charset="0"/>
                    <a:ea typeface="+mn-ea"/>
                    <a:cs typeface="Arial" pitchFamily="34" charset="0"/>
                  </a:rPr>
                  <a:t>. This may be written</a:t>
                </a:r>
              </a:p>
              <a:p>
                <a:r>
                  <a:rPr lang="en-GB" sz="1100" i="0" kern="1200">
                    <a:solidFill>
                      <a:schemeClr val="tx1"/>
                    </a:solidFill>
                    <a:effectLst/>
                    <a:latin typeface="Arial" pitchFamily="34" charset="0"/>
                    <a:ea typeface="+mn-ea"/>
                    <a:cs typeface="Arial" pitchFamily="34" charset="0"/>
                  </a:rPr>
                  <a:t>𝑝(𝑀_𝑘│</a:t>
                </a:r>
                <a:r>
                  <a:rPr lang="en-GB" sz="1100" b="1" i="0" kern="1200">
                    <a:solidFill>
                      <a:schemeClr val="tx1"/>
                    </a:solidFill>
                    <a:effectLst/>
                    <a:latin typeface="Arial" pitchFamily="34" charset="0"/>
                    <a:ea typeface="+mn-ea"/>
                    <a:cs typeface="Arial" pitchFamily="34" charset="0"/>
                  </a:rPr>
                  <a:t>𝑶</a:t>
                </a:r>
                <a:r>
                  <a:rPr lang="en-GB" sz="1100" i="0" kern="1200">
                    <a:solidFill>
                      <a:schemeClr val="tx1"/>
                    </a:solidFill>
                    <a:effectLst/>
                    <a:latin typeface="Arial" pitchFamily="34" charset="0"/>
                    <a:ea typeface="+mn-ea"/>
                    <a:cs typeface="Arial" pitchFamily="34" charset="0"/>
                  </a:rPr>
                  <a:t>,𝒟)=(𝑝(</a:t>
                </a:r>
                <a:r>
                  <a:rPr lang="en-GB" sz="1100" b="1" i="0" kern="1200">
                    <a:solidFill>
                      <a:schemeClr val="tx1"/>
                    </a:solidFill>
                    <a:effectLst/>
                    <a:latin typeface="Arial" pitchFamily="34" charset="0"/>
                    <a:ea typeface="+mn-ea"/>
                    <a:cs typeface="Arial" pitchFamily="34" charset="0"/>
                  </a:rPr>
                  <a:t>𝑶</a:t>
                </a:r>
                <a:r>
                  <a:rPr lang="en-GB" sz="1100" i="0" kern="1200">
                    <a:solidFill>
                      <a:schemeClr val="tx1"/>
                    </a:solidFill>
                    <a:effectLst/>
                    <a:latin typeface="Arial" pitchFamily="34" charset="0"/>
                    <a:ea typeface="+mn-ea"/>
                    <a:cs typeface="Arial" pitchFamily="34" charset="0"/>
                  </a:rPr>
                  <a:t>,𝒟│𝑀_𝑘 )𝑝(𝑀_𝑘))/(∑1_𝑙▒〖𝑝(</a:t>
                </a:r>
                <a:r>
                  <a:rPr lang="en-GB" sz="1100" b="1" i="0" kern="1200">
                    <a:solidFill>
                      <a:schemeClr val="tx1"/>
                    </a:solidFill>
                    <a:effectLst/>
                    <a:latin typeface="Arial" pitchFamily="34" charset="0"/>
                    <a:ea typeface="+mn-ea"/>
                    <a:cs typeface="Arial" pitchFamily="34" charset="0"/>
                  </a:rPr>
                  <a:t>𝑶</a:t>
                </a:r>
                <a:r>
                  <a:rPr lang="en-GB" sz="1100" i="0" kern="1200">
                    <a:solidFill>
                      <a:schemeClr val="tx1"/>
                    </a:solidFill>
                    <a:effectLst/>
                    <a:latin typeface="Arial" pitchFamily="34" charset="0"/>
                    <a:ea typeface="+mn-ea"/>
                    <a:cs typeface="Arial" pitchFamily="34" charset="0"/>
                  </a:rPr>
                  <a:t>,𝒟│𝑀_𝑙 )𝑝(𝑀_𝑙)〗)</a:t>
                </a:r>
                <a:endParaRPr lang="en-GB" sz="1100" kern="1200" dirty="0">
                  <a:solidFill>
                    <a:schemeClr val="tx1"/>
                  </a:solidFill>
                  <a:effectLst/>
                  <a:latin typeface="Arial" pitchFamily="34" charset="0"/>
                  <a:ea typeface="+mn-ea"/>
                  <a:cs typeface="Arial" pitchFamily="34" charset="0"/>
                </a:endParaRPr>
              </a:p>
              <a:p>
                <a:r>
                  <a:rPr lang="en-GB" sz="1100" kern="1200" dirty="0">
                    <a:solidFill>
                      <a:schemeClr val="tx1"/>
                    </a:solidFill>
                    <a:effectLst/>
                    <a:latin typeface="Arial" pitchFamily="34" charset="0"/>
                    <a:ea typeface="+mn-ea"/>
                    <a:cs typeface="Arial" pitchFamily="34" charset="0"/>
                  </a:rPr>
                  <a:t>where the evidence, </a:t>
                </a:r>
                <a:r>
                  <a:rPr lang="en-GB" sz="1100" i="0" kern="1200">
                    <a:solidFill>
                      <a:schemeClr val="tx1"/>
                    </a:solidFill>
                    <a:effectLst/>
                    <a:latin typeface="Arial" pitchFamily="34" charset="0"/>
                    <a:ea typeface="+mn-ea"/>
                    <a:cs typeface="Arial" pitchFamily="34" charset="0"/>
                  </a:rPr>
                  <a:t>𝑝(</a:t>
                </a:r>
                <a:r>
                  <a:rPr lang="en-GB" sz="1100" b="1" i="0" kern="1200">
                    <a:solidFill>
                      <a:schemeClr val="tx1"/>
                    </a:solidFill>
                    <a:effectLst/>
                    <a:latin typeface="Arial" pitchFamily="34" charset="0"/>
                    <a:ea typeface="+mn-ea"/>
                    <a:cs typeface="Arial" pitchFamily="34" charset="0"/>
                  </a:rPr>
                  <a:t>𝑶</a:t>
                </a:r>
                <a:r>
                  <a:rPr lang="en-GB" sz="1100" i="0" kern="1200">
                    <a:solidFill>
                      <a:schemeClr val="tx1"/>
                    </a:solidFill>
                    <a:effectLst/>
                    <a:latin typeface="Arial" pitchFamily="34" charset="0"/>
                    <a:ea typeface="+mn-ea"/>
                    <a:cs typeface="Arial" pitchFamily="34" charset="0"/>
                  </a:rPr>
                  <a:t>,𝒟│𝑀_𝑘 )</a:t>
                </a:r>
                <a:r>
                  <a:rPr lang="en-GB" sz="1100" kern="1200" dirty="0">
                    <a:solidFill>
                      <a:schemeClr val="tx1"/>
                    </a:solidFill>
                    <a:effectLst/>
                    <a:latin typeface="Arial" pitchFamily="34" charset="0"/>
                    <a:ea typeface="+mn-ea"/>
                    <a:cs typeface="Arial" pitchFamily="34" charset="0"/>
                  </a:rPr>
                  <a:t>, is influenced by the current trial set of observations, </a:t>
                </a:r>
                <a:r>
                  <a:rPr lang="en-GB" sz="1100" b="1" i="0" kern="1200">
                    <a:solidFill>
                      <a:schemeClr val="tx1"/>
                    </a:solidFill>
                    <a:effectLst/>
                    <a:latin typeface="Arial" pitchFamily="34" charset="0"/>
                    <a:ea typeface="+mn-ea"/>
                    <a:cs typeface="Arial" pitchFamily="34" charset="0"/>
                  </a:rPr>
                  <a:t>𝑶</a:t>
                </a:r>
                <a:r>
                  <a:rPr lang="en-GB" sz="1100" kern="1200" dirty="0">
                    <a:solidFill>
                      <a:schemeClr val="tx1"/>
                    </a:solidFill>
                    <a:effectLst/>
                    <a:latin typeface="Arial" pitchFamily="34" charset="0"/>
                    <a:ea typeface="+mn-ea"/>
                    <a:cs typeface="Arial" pitchFamily="34" charset="0"/>
                  </a:rPr>
                  <a:t>, as well as the historical data, </a:t>
                </a:r>
                <a:r>
                  <a:rPr lang="en-GB" sz="1100" i="0" kern="1200">
                    <a:solidFill>
                      <a:schemeClr val="tx1"/>
                    </a:solidFill>
                    <a:effectLst/>
                    <a:latin typeface="Arial" pitchFamily="34" charset="0"/>
                    <a:ea typeface="+mn-ea"/>
                    <a:cs typeface="Arial" pitchFamily="34" charset="0"/>
                  </a:rPr>
                  <a:t>𝒟</a:t>
                </a:r>
                <a:r>
                  <a:rPr lang="en-GB" sz="1100" kern="1200" dirty="0">
                    <a:solidFill>
                      <a:schemeClr val="tx1"/>
                    </a:solidFill>
                    <a:effectLst/>
                    <a:latin typeface="Arial" pitchFamily="34" charset="0"/>
                    <a:ea typeface="+mn-ea"/>
                    <a:cs typeface="Arial" pitchFamily="34" charset="0"/>
                  </a:rPr>
                  <a:t>: </a:t>
                </a:r>
              </a:p>
              <a:p>
                <a:r>
                  <a:rPr lang="en-GB" sz="1100" i="0" kern="1200">
                    <a:solidFill>
                      <a:schemeClr val="tx1"/>
                    </a:solidFill>
                    <a:effectLst/>
                    <a:latin typeface="Arial" pitchFamily="34" charset="0"/>
                    <a:ea typeface="+mn-ea"/>
                    <a:cs typeface="Arial" pitchFamily="34" charset="0"/>
                  </a:rPr>
                  <a:t>𝑝(</a:t>
                </a:r>
                <a:r>
                  <a:rPr lang="en-GB" sz="1100" b="1" i="0" kern="1200">
                    <a:solidFill>
                      <a:schemeClr val="tx1"/>
                    </a:solidFill>
                    <a:effectLst/>
                    <a:latin typeface="Arial" pitchFamily="34" charset="0"/>
                    <a:ea typeface="+mn-ea"/>
                    <a:cs typeface="Arial" pitchFamily="34" charset="0"/>
                  </a:rPr>
                  <a:t>𝑶</a:t>
                </a:r>
                <a:r>
                  <a:rPr lang="en-GB" sz="1100" i="0" kern="1200">
                    <a:solidFill>
                      <a:schemeClr val="tx1"/>
                    </a:solidFill>
                    <a:effectLst/>
                    <a:latin typeface="Arial" pitchFamily="34" charset="0"/>
                    <a:ea typeface="+mn-ea"/>
                    <a:cs typeface="Arial" pitchFamily="34" charset="0"/>
                  </a:rPr>
                  <a:t>,𝒟│𝑀_𝑘 )=𝑝(</a:t>
                </a:r>
                <a:r>
                  <a:rPr lang="en-GB" sz="1100" b="1" i="0" kern="1200">
                    <a:solidFill>
                      <a:schemeClr val="tx1"/>
                    </a:solidFill>
                    <a:effectLst/>
                    <a:latin typeface="Arial" pitchFamily="34" charset="0"/>
                    <a:ea typeface="+mn-ea"/>
                    <a:cs typeface="Arial" pitchFamily="34" charset="0"/>
                  </a:rPr>
                  <a:t>𝑶</a:t>
                </a:r>
                <a:r>
                  <a:rPr lang="en-GB" sz="1100" i="0" kern="1200">
                    <a:solidFill>
                      <a:schemeClr val="tx1"/>
                    </a:solidFill>
                    <a:effectLst/>
                    <a:latin typeface="Arial" pitchFamily="34" charset="0"/>
                    <a:ea typeface="+mn-ea"/>
                    <a:cs typeface="Arial" pitchFamily="34" charset="0"/>
                  </a:rPr>
                  <a:t>|𝑀_𝑘)∏1_𝑖▒〖𝑝(𝒟_𝑖 |𝑀_𝑘)〗</a:t>
                </a:r>
                <a:endParaRPr lang="en-GB" sz="1100" kern="1200" dirty="0">
                  <a:solidFill>
                    <a:schemeClr val="tx1"/>
                  </a:solidFill>
                  <a:effectLst/>
                  <a:latin typeface="Arial" pitchFamily="34" charset="0"/>
                  <a:ea typeface="+mn-ea"/>
                  <a:cs typeface="Arial" pitchFamily="34" charset="0"/>
                </a:endParaRPr>
              </a:p>
              <a:p>
                <a:endParaRPr lang="en-GB" dirty="0"/>
              </a:p>
            </p:txBody>
          </p:sp>
        </mc:Fallback>
      </mc:AlternateContent>
      <p:sp>
        <p:nvSpPr>
          <p:cNvPr id="4" name="Header Placeholder 3"/>
          <p:cNvSpPr>
            <a:spLocks noGrp="1"/>
          </p:cNvSpPr>
          <p:nvPr>
            <p:ph type="hdr" sz="quarter" idx="10"/>
          </p:nvPr>
        </p:nvSpPr>
        <p:spPr/>
        <p:txBody>
          <a:bodyPr/>
          <a:lstStyle/>
          <a:p>
            <a:pPr>
              <a:defRPr/>
            </a:pPr>
            <a:r>
              <a:rPr lang="en-GB" smtClean="0"/>
              <a:t>Uncontrolled copy when printed</a:t>
            </a:r>
            <a:endParaRPr lang="en-GB" dirty="0"/>
          </a:p>
        </p:txBody>
      </p:sp>
      <p:sp>
        <p:nvSpPr>
          <p:cNvPr id="5" name="Date Placeholder 4"/>
          <p:cNvSpPr>
            <a:spLocks noGrp="1"/>
          </p:cNvSpPr>
          <p:nvPr>
            <p:ph type="dt" idx="11"/>
          </p:nvPr>
        </p:nvSpPr>
        <p:spPr/>
        <p:txBody>
          <a:bodyPr/>
          <a:lstStyle/>
          <a:p>
            <a:pPr>
              <a:defRPr/>
            </a:pPr>
            <a:fld id="{87B8E38E-DD2A-49DE-B532-D77686494442}" type="datetime1">
              <a:rPr lang="en-GB" smtClean="0"/>
              <a:t>20/06/2014</a:t>
            </a:fld>
            <a:endParaRPr lang="en-GB" dirty="0"/>
          </a:p>
        </p:txBody>
      </p:sp>
      <p:sp>
        <p:nvSpPr>
          <p:cNvPr id="6" name="Footer Placeholder 5"/>
          <p:cNvSpPr>
            <a:spLocks noGrp="1"/>
          </p:cNvSpPr>
          <p:nvPr>
            <p:ph type="ftr" sz="quarter" idx="12"/>
          </p:nvPr>
        </p:nvSpPr>
        <p:spPr/>
        <p:txBody>
          <a:bodyPr/>
          <a:lstStyle/>
          <a:p>
            <a:pPr>
              <a:defRPr/>
            </a:pPr>
            <a:r>
              <a:rPr lang="en-GB" smtClean="0"/>
              <a:t>© Crown copyright 2014 Dstl</a:t>
            </a:r>
            <a:endParaRPr lang="en-GB" dirty="0"/>
          </a:p>
        </p:txBody>
      </p:sp>
      <p:sp>
        <p:nvSpPr>
          <p:cNvPr id="7" name="Slide Number Placeholder 6"/>
          <p:cNvSpPr>
            <a:spLocks noGrp="1"/>
          </p:cNvSpPr>
          <p:nvPr>
            <p:ph type="sldNum" sz="quarter" idx="13"/>
          </p:nvPr>
        </p:nvSpPr>
        <p:spPr/>
        <p:txBody>
          <a:bodyPr/>
          <a:lstStyle/>
          <a:p>
            <a:pPr>
              <a:defRPr/>
            </a:pPr>
            <a:fld id="{BC3E4C4E-EC9A-4EFC-BA19-07204397B57F}" type="slidenum">
              <a:rPr lang="en-GB" smtClean="0"/>
              <a:pPr>
                <a:defRPr/>
              </a:pPr>
              <a:t>14</a:t>
            </a:fld>
            <a:endParaRPr lang="en-GB" dirty="0"/>
          </a:p>
        </p:txBody>
      </p:sp>
    </p:spTree>
    <p:extLst>
      <p:ext uri="{BB962C8B-B14F-4D97-AF65-F5344CB8AC3E}">
        <p14:creationId xmlns:p14="http://schemas.microsoft.com/office/powerpoint/2010/main" val="2331636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r>
                  <a:rPr lang="en-GB" sz="1100" b="1" kern="1200" dirty="0" smtClean="0">
                    <a:solidFill>
                      <a:schemeClr val="tx1"/>
                    </a:solidFill>
                    <a:effectLst/>
                    <a:latin typeface="Arial" pitchFamily="34" charset="0"/>
                    <a:ea typeface="+mn-ea"/>
                    <a:cs typeface="Arial" pitchFamily="34" charset="0"/>
                  </a:rPr>
                  <a:t>Application to source term estimation</a:t>
                </a:r>
                <a:r>
                  <a:rPr lang="en-GB" sz="1100" kern="1200" dirty="0" smtClean="0">
                    <a:solidFill>
                      <a:schemeClr val="tx1"/>
                    </a:solidFill>
                    <a:effectLst/>
                    <a:latin typeface="Arial" pitchFamily="34" charset="0"/>
                    <a:ea typeface="+mn-ea"/>
                    <a:cs typeface="Arial" pitchFamily="34" charset="0"/>
                  </a:rPr>
                  <a:t>.</a:t>
                </a:r>
              </a:p>
              <a:p>
                <a:r>
                  <a:rPr lang="en-GB" sz="1100" kern="1200" dirty="0" smtClean="0">
                    <a:solidFill>
                      <a:schemeClr val="tx1"/>
                    </a:solidFill>
                    <a:effectLst/>
                    <a:latin typeface="Arial" pitchFamily="34" charset="0"/>
                    <a:ea typeface="+mn-ea"/>
                    <a:cs typeface="Arial" pitchFamily="34" charset="0"/>
                  </a:rPr>
                  <a:t>The primary application of the methodology developed is to source term estimation. For this application, </a:t>
                </a:r>
                <a14:m>
                  <m:oMath xmlns:m="http://schemas.openxmlformats.org/officeDocument/2006/math">
                    <m:r>
                      <a:rPr lang="en-GB" sz="1100" i="1" kern="1200">
                        <a:solidFill>
                          <a:schemeClr val="tx1"/>
                        </a:solidFill>
                        <a:effectLst/>
                        <a:latin typeface="Cambria Math"/>
                        <a:ea typeface="+mn-ea"/>
                        <a:cs typeface="Arial" pitchFamily="34" charset="0"/>
                      </a:rPr>
                      <m:t>𝜃</m:t>
                    </m:r>
                  </m:oMath>
                </a14:m>
                <a:r>
                  <a:rPr lang="en-GB" sz="1100" kern="1200" dirty="0">
                    <a:solidFill>
                      <a:schemeClr val="tx1"/>
                    </a:solidFill>
                    <a:effectLst/>
                    <a:latin typeface="Arial" pitchFamily="34" charset="0"/>
                    <a:ea typeface="+mn-ea"/>
                    <a:cs typeface="Arial" pitchFamily="34" charset="0"/>
                  </a:rPr>
                  <a:t> represents the source term parameters; the parameters </a:t>
                </a:r>
                <a14:m>
                  <m:oMath xmlns:m="http://schemas.openxmlformats.org/officeDocument/2006/math">
                    <m:r>
                      <a:rPr lang="en-GB" sz="1100" i="1" kern="1200">
                        <a:solidFill>
                          <a:schemeClr val="tx1"/>
                        </a:solidFill>
                        <a:effectLst/>
                        <a:latin typeface="Cambria Math"/>
                        <a:ea typeface="+mn-ea"/>
                        <a:cs typeface="Arial" pitchFamily="34" charset="0"/>
                      </a:rPr>
                      <m:t>𝜙</m:t>
                    </m:r>
                  </m:oMath>
                </a14:m>
                <a:r>
                  <a:rPr lang="en-GB" sz="1100" kern="1200" dirty="0">
                    <a:solidFill>
                      <a:schemeClr val="tx1"/>
                    </a:solidFill>
                    <a:effectLst/>
                    <a:latin typeface="Arial" pitchFamily="34" charset="0"/>
                    <a:ea typeface="+mn-ea"/>
                    <a:cs typeface="Arial" pitchFamily="34" charset="0"/>
                  </a:rPr>
                  <a:t> represent the environmental conditions, for example, the terrain properties and the meteorological conditions as a function of time and space; </a:t>
                </a:r>
                <a14:m>
                  <m:oMath xmlns:m="http://schemas.openxmlformats.org/officeDocument/2006/math">
                    <m:r>
                      <a:rPr lang="en-GB" sz="1100" i="1" kern="1200">
                        <a:solidFill>
                          <a:schemeClr val="tx1"/>
                        </a:solidFill>
                        <a:effectLst/>
                        <a:latin typeface="Cambria Math"/>
                        <a:ea typeface="+mn-ea"/>
                        <a:cs typeface="Arial" pitchFamily="34" charset="0"/>
                      </a:rPr>
                      <m:t>ℳ</m:t>
                    </m:r>
                  </m:oMath>
                </a14:m>
                <a:r>
                  <a:rPr lang="en-GB" sz="1100" kern="1200" dirty="0">
                    <a:solidFill>
                      <a:schemeClr val="tx1"/>
                    </a:solidFill>
                    <a:effectLst/>
                    <a:latin typeface="Arial" pitchFamily="34" charset="0"/>
                    <a:ea typeface="+mn-ea"/>
                    <a:cs typeface="Arial" pitchFamily="34" charset="0"/>
                  </a:rPr>
                  <a:t>, the model choice, includes both the dispersion model and the degree of complexity of modelling environmental conditions. &lt;elaborate&gt;. Typically, the </a:t>
                </a:r>
                <a14:m>
                  <m:oMath xmlns:m="http://schemas.openxmlformats.org/officeDocument/2006/math">
                    <m:sSub>
                      <m:sSubPr>
                        <m:ctrlPr>
                          <a:rPr lang="en-GB" sz="1100" i="1" kern="1200">
                            <a:solidFill>
                              <a:schemeClr val="tx1"/>
                            </a:solidFill>
                            <a:effectLst/>
                            <a:latin typeface="Cambria Math"/>
                            <a:ea typeface="+mn-ea"/>
                            <a:cs typeface="Arial" pitchFamily="34" charset="0"/>
                          </a:rPr>
                        </m:ctrlPr>
                      </m:sSubPr>
                      <m:e>
                        <m:r>
                          <a:rPr lang="en-GB" sz="1100" i="1" kern="1200">
                            <a:solidFill>
                              <a:schemeClr val="tx1"/>
                            </a:solidFill>
                            <a:effectLst/>
                            <a:latin typeface="Cambria Math"/>
                            <a:ea typeface="+mn-ea"/>
                            <a:cs typeface="Arial" pitchFamily="34" charset="0"/>
                          </a:rPr>
                          <m:t>𝑜</m:t>
                        </m:r>
                      </m:e>
                      <m:sub>
                        <m:r>
                          <a:rPr lang="en-GB" sz="1100" i="1" kern="1200">
                            <a:solidFill>
                              <a:schemeClr val="tx1"/>
                            </a:solidFill>
                            <a:effectLst/>
                            <a:latin typeface="Cambria Math"/>
                            <a:ea typeface="+mn-ea"/>
                            <a:cs typeface="Arial" pitchFamily="34" charset="0"/>
                          </a:rPr>
                          <m:t>𝑖</m:t>
                        </m:r>
                      </m:sub>
                    </m:sSub>
                  </m:oMath>
                </a14:m>
                <a:r>
                  <a:rPr lang="en-GB" sz="1100" kern="1200" dirty="0">
                    <a:solidFill>
                      <a:schemeClr val="tx1"/>
                    </a:solidFill>
                    <a:effectLst/>
                    <a:latin typeface="Arial" pitchFamily="34" charset="0"/>
                    <a:ea typeface="+mn-ea"/>
                    <a:cs typeface="Arial" pitchFamily="34" charset="0"/>
                  </a:rPr>
                  <a:t> are concentration measurements at specific locations and times. The model outputs </a:t>
                </a:r>
                <a14:m>
                  <m:oMath xmlns:m="http://schemas.openxmlformats.org/officeDocument/2006/math">
                    <m:r>
                      <a:rPr lang="en-GB" sz="1100" i="1" kern="1200">
                        <a:solidFill>
                          <a:schemeClr val="tx1"/>
                        </a:solidFill>
                        <a:effectLst/>
                        <a:latin typeface="Cambria Math"/>
                        <a:ea typeface="+mn-ea"/>
                        <a:cs typeface="Arial" pitchFamily="34" charset="0"/>
                      </a:rPr>
                      <m:t>𝑧</m:t>
                    </m:r>
                  </m:oMath>
                </a14:m>
                <a:r>
                  <a:rPr lang="en-GB" sz="1100" kern="1200" dirty="0">
                    <a:solidFill>
                      <a:schemeClr val="tx1"/>
                    </a:solidFill>
                    <a:effectLst/>
                    <a:latin typeface="Arial" pitchFamily="34" charset="0"/>
                    <a:ea typeface="+mn-ea"/>
                    <a:cs typeface="Arial" pitchFamily="34" charset="0"/>
                  </a:rPr>
                  <a:t> characterise the concentration distribution at a particular location, usually its mean and variance. Popular models for the sensor model, </a:t>
                </a:r>
                <a14:m>
                  <m:oMath xmlns:m="http://schemas.openxmlformats.org/officeDocument/2006/math">
                    <m:r>
                      <a:rPr lang="en-GB" sz="1100" i="1" kern="1200">
                        <a:solidFill>
                          <a:schemeClr val="tx1"/>
                        </a:solidFill>
                        <a:effectLst/>
                        <a:latin typeface="Cambria Math"/>
                        <a:ea typeface="+mn-ea"/>
                        <a:cs typeface="Arial" pitchFamily="34" charset="0"/>
                      </a:rPr>
                      <m:t>𝑝</m:t>
                    </m:r>
                    <m:d>
                      <m:dPr>
                        <m:ctrlPr>
                          <a:rPr lang="en-GB" sz="1100" i="1" kern="1200">
                            <a:solidFill>
                              <a:schemeClr val="tx1"/>
                            </a:solidFill>
                            <a:effectLst/>
                            <a:latin typeface="Cambria Math"/>
                            <a:ea typeface="+mn-ea"/>
                            <a:cs typeface="Arial" pitchFamily="34" charset="0"/>
                          </a:rPr>
                        </m:ctrlPr>
                      </m:dPr>
                      <m:e>
                        <m:r>
                          <a:rPr lang="en-GB" sz="1100" i="1" kern="1200">
                            <a:solidFill>
                              <a:schemeClr val="tx1"/>
                            </a:solidFill>
                            <a:effectLst/>
                            <a:latin typeface="Cambria Math"/>
                            <a:ea typeface="+mn-ea"/>
                            <a:cs typeface="Arial" pitchFamily="34" charset="0"/>
                          </a:rPr>
                          <m:t>𝑜</m:t>
                        </m:r>
                        <m:r>
                          <a:rPr lang="en-GB" sz="1100" i="1" kern="1200">
                            <a:solidFill>
                              <a:schemeClr val="tx1"/>
                            </a:solidFill>
                            <a:effectLst/>
                            <a:latin typeface="Cambria Math"/>
                            <a:ea typeface="+mn-ea"/>
                            <a:cs typeface="Arial" pitchFamily="34" charset="0"/>
                          </a:rPr>
                          <m:t>|</m:t>
                        </m:r>
                        <m:r>
                          <a:rPr lang="en-GB" sz="1100" i="1" kern="1200">
                            <a:solidFill>
                              <a:schemeClr val="tx1"/>
                            </a:solidFill>
                            <a:effectLst/>
                            <a:latin typeface="Cambria Math"/>
                            <a:ea typeface="+mn-ea"/>
                            <a:cs typeface="Arial" pitchFamily="34" charset="0"/>
                          </a:rPr>
                          <m:t>𝑧</m:t>
                        </m:r>
                      </m:e>
                    </m:d>
                  </m:oMath>
                </a14:m>
                <a:r>
                  <a:rPr lang="en-GB" sz="1100" kern="1200" dirty="0">
                    <a:solidFill>
                      <a:schemeClr val="tx1"/>
                    </a:solidFill>
                    <a:effectLst/>
                    <a:latin typeface="Arial" pitchFamily="34" charset="0"/>
                    <a:ea typeface="+mn-ea"/>
                    <a:cs typeface="Arial" pitchFamily="34" charset="0"/>
                  </a:rPr>
                  <a:t>, are the clipped normal and the clipped gamma probability distributions. </a:t>
                </a:r>
              </a:p>
              <a:p>
                <a:r>
                  <a:rPr lang="en-GB" sz="1100" kern="1200" dirty="0">
                    <a:solidFill>
                      <a:schemeClr val="tx1"/>
                    </a:solidFill>
                    <a:effectLst/>
                    <a:latin typeface="Arial" pitchFamily="34" charset="0"/>
                    <a:ea typeface="+mn-ea"/>
                    <a:cs typeface="Arial" pitchFamily="34" charset="0"/>
                  </a:rPr>
                  <a:t> </a:t>
                </a:r>
              </a:p>
              <a:p>
                <a:r>
                  <a:rPr lang="en-GB" sz="1100" kern="1200" dirty="0">
                    <a:solidFill>
                      <a:schemeClr val="tx1"/>
                    </a:solidFill>
                    <a:effectLst/>
                    <a:latin typeface="Arial" pitchFamily="34" charset="0"/>
                    <a:ea typeface="+mn-ea"/>
                    <a:cs typeface="Arial" pitchFamily="34" charset="0"/>
                  </a:rPr>
                  <a:t>The calibration set, </a:t>
                </a:r>
                <a14:m>
                  <m:oMath xmlns:m="http://schemas.openxmlformats.org/officeDocument/2006/math">
                    <m:r>
                      <a:rPr lang="en-GB" sz="1100" i="1" kern="1200">
                        <a:solidFill>
                          <a:schemeClr val="tx1"/>
                        </a:solidFill>
                        <a:effectLst/>
                        <a:latin typeface="Cambria Math"/>
                        <a:ea typeface="+mn-ea"/>
                        <a:cs typeface="Arial" pitchFamily="34" charset="0"/>
                      </a:rPr>
                      <m:t>𝒟</m:t>
                    </m:r>
                  </m:oMath>
                </a14:m>
                <a:r>
                  <a:rPr lang="en-GB" sz="1100" kern="1200" dirty="0">
                    <a:solidFill>
                      <a:schemeClr val="tx1"/>
                    </a:solidFill>
                    <a:effectLst/>
                    <a:latin typeface="Arial" pitchFamily="34" charset="0"/>
                    <a:ea typeface="+mn-ea"/>
                    <a:cs typeface="Arial" pitchFamily="34" charset="0"/>
                  </a:rPr>
                  <a:t> comprises a set of historic trials that have taken place in similar terrain and environmental conditions. &lt;</a:t>
                </a:r>
                <a:r>
                  <a:rPr lang="en-GB" sz="1100" kern="1200" dirty="0" err="1">
                    <a:solidFill>
                      <a:schemeClr val="tx1"/>
                    </a:solidFill>
                    <a:effectLst/>
                    <a:latin typeface="Arial" pitchFamily="34" charset="0"/>
                    <a:ea typeface="+mn-ea"/>
                    <a:cs typeface="Arial" pitchFamily="34" charset="0"/>
                  </a:rPr>
                  <a:t>etc</a:t>
                </a:r>
                <a:r>
                  <a:rPr lang="en-GB" sz="1100" kern="1200" dirty="0">
                    <a:solidFill>
                      <a:schemeClr val="tx1"/>
                    </a:solidFill>
                    <a:effectLst/>
                    <a:latin typeface="Arial" pitchFamily="34" charset="0"/>
                    <a:ea typeface="+mn-ea"/>
                    <a:cs typeface="Arial" pitchFamily="34" charset="0"/>
                  </a:rPr>
                  <a:t>&gt;</a:t>
                </a:r>
              </a:p>
              <a:p>
                <a:endParaRPr lang="en-GB" dirty="0"/>
              </a:p>
            </p:txBody>
          </p:sp>
        </mc:Choice>
        <mc:Fallback xmlns="">
          <p:sp>
            <p:nvSpPr>
              <p:cNvPr id="3" name="Notes Placeholder 2"/>
              <p:cNvSpPr>
                <a:spLocks noGrp="1"/>
              </p:cNvSpPr>
              <p:nvPr>
                <p:ph type="body" idx="1"/>
              </p:nvPr>
            </p:nvSpPr>
            <p:spPr/>
            <p:txBody>
              <a:bodyPr/>
              <a:lstStyle/>
              <a:p>
                <a:r>
                  <a:rPr lang="en-GB" sz="1100" b="1" kern="1200" dirty="0" smtClean="0">
                    <a:solidFill>
                      <a:schemeClr val="tx1"/>
                    </a:solidFill>
                    <a:effectLst/>
                    <a:latin typeface="Arial" pitchFamily="34" charset="0"/>
                    <a:ea typeface="+mn-ea"/>
                    <a:cs typeface="Arial" pitchFamily="34" charset="0"/>
                  </a:rPr>
                  <a:t>Application to source term estimation</a:t>
                </a:r>
                <a:r>
                  <a:rPr lang="en-GB" sz="1100" kern="1200" dirty="0" smtClean="0">
                    <a:solidFill>
                      <a:schemeClr val="tx1"/>
                    </a:solidFill>
                    <a:effectLst/>
                    <a:latin typeface="Arial" pitchFamily="34" charset="0"/>
                    <a:ea typeface="+mn-ea"/>
                    <a:cs typeface="Arial" pitchFamily="34" charset="0"/>
                  </a:rPr>
                  <a:t>.</a:t>
                </a:r>
              </a:p>
              <a:p>
                <a:r>
                  <a:rPr lang="en-GB" sz="1100" kern="1200" dirty="0" smtClean="0">
                    <a:solidFill>
                      <a:schemeClr val="tx1"/>
                    </a:solidFill>
                    <a:effectLst/>
                    <a:latin typeface="Arial" pitchFamily="34" charset="0"/>
                    <a:ea typeface="+mn-ea"/>
                    <a:cs typeface="Arial" pitchFamily="34" charset="0"/>
                  </a:rPr>
                  <a:t>The primary application of the methodology developed is to source term estimation. For this application, </a:t>
                </a:r>
                <a:r>
                  <a:rPr lang="en-GB" sz="1100" i="0" kern="1200">
                    <a:solidFill>
                      <a:schemeClr val="tx1"/>
                    </a:solidFill>
                    <a:effectLst/>
                    <a:latin typeface="Arial" pitchFamily="34" charset="0"/>
                    <a:ea typeface="+mn-ea"/>
                    <a:cs typeface="Arial" pitchFamily="34" charset="0"/>
                  </a:rPr>
                  <a:t>𝜃</a:t>
                </a:r>
                <a:r>
                  <a:rPr lang="en-GB" sz="1100" kern="1200" dirty="0">
                    <a:solidFill>
                      <a:schemeClr val="tx1"/>
                    </a:solidFill>
                    <a:effectLst/>
                    <a:latin typeface="Arial" pitchFamily="34" charset="0"/>
                    <a:ea typeface="+mn-ea"/>
                    <a:cs typeface="Arial" pitchFamily="34" charset="0"/>
                  </a:rPr>
                  <a:t> represents the source term parameters; the parameters </a:t>
                </a:r>
                <a:r>
                  <a:rPr lang="en-GB" sz="1100" i="0" kern="1200">
                    <a:solidFill>
                      <a:schemeClr val="tx1"/>
                    </a:solidFill>
                    <a:effectLst/>
                    <a:latin typeface="Arial" pitchFamily="34" charset="0"/>
                    <a:ea typeface="+mn-ea"/>
                    <a:cs typeface="Arial" pitchFamily="34" charset="0"/>
                  </a:rPr>
                  <a:t>𝜙</a:t>
                </a:r>
                <a:r>
                  <a:rPr lang="en-GB" sz="1100" kern="1200" dirty="0">
                    <a:solidFill>
                      <a:schemeClr val="tx1"/>
                    </a:solidFill>
                    <a:effectLst/>
                    <a:latin typeface="Arial" pitchFamily="34" charset="0"/>
                    <a:ea typeface="+mn-ea"/>
                    <a:cs typeface="Arial" pitchFamily="34" charset="0"/>
                  </a:rPr>
                  <a:t> represent the environmental conditions, for example, the terrain properties and the meteorological conditions as a function of time and space; </a:t>
                </a:r>
                <a:r>
                  <a:rPr lang="en-GB" sz="1100" i="0" kern="1200">
                    <a:solidFill>
                      <a:schemeClr val="tx1"/>
                    </a:solidFill>
                    <a:effectLst/>
                    <a:latin typeface="Arial" pitchFamily="34" charset="0"/>
                    <a:ea typeface="+mn-ea"/>
                    <a:cs typeface="Arial" pitchFamily="34" charset="0"/>
                  </a:rPr>
                  <a:t>ℳ</a:t>
                </a:r>
                <a:r>
                  <a:rPr lang="en-GB" sz="1100" kern="1200" dirty="0">
                    <a:solidFill>
                      <a:schemeClr val="tx1"/>
                    </a:solidFill>
                    <a:effectLst/>
                    <a:latin typeface="Arial" pitchFamily="34" charset="0"/>
                    <a:ea typeface="+mn-ea"/>
                    <a:cs typeface="Arial" pitchFamily="34" charset="0"/>
                  </a:rPr>
                  <a:t>, the model choice, includes both the dispersion model and the degree of complexity of modelling environmental conditions. &lt;elaborate&gt;. Typically, the </a:t>
                </a:r>
                <a:r>
                  <a:rPr lang="en-GB" sz="1100" i="0" kern="1200">
                    <a:solidFill>
                      <a:schemeClr val="tx1"/>
                    </a:solidFill>
                    <a:effectLst/>
                    <a:latin typeface="Arial" pitchFamily="34" charset="0"/>
                    <a:ea typeface="+mn-ea"/>
                    <a:cs typeface="Arial" pitchFamily="34" charset="0"/>
                  </a:rPr>
                  <a:t>𝑜_𝑖</a:t>
                </a:r>
                <a:r>
                  <a:rPr lang="en-GB" sz="1100" kern="1200" dirty="0">
                    <a:solidFill>
                      <a:schemeClr val="tx1"/>
                    </a:solidFill>
                    <a:effectLst/>
                    <a:latin typeface="Arial" pitchFamily="34" charset="0"/>
                    <a:ea typeface="+mn-ea"/>
                    <a:cs typeface="Arial" pitchFamily="34" charset="0"/>
                  </a:rPr>
                  <a:t> are concentration measurements at specific locations and times. The model outputs </a:t>
                </a:r>
                <a:r>
                  <a:rPr lang="en-GB" sz="1100" i="0" kern="1200">
                    <a:solidFill>
                      <a:schemeClr val="tx1"/>
                    </a:solidFill>
                    <a:effectLst/>
                    <a:latin typeface="Arial" pitchFamily="34" charset="0"/>
                    <a:ea typeface="+mn-ea"/>
                    <a:cs typeface="Arial" pitchFamily="34" charset="0"/>
                  </a:rPr>
                  <a:t>𝑧</a:t>
                </a:r>
                <a:r>
                  <a:rPr lang="en-GB" sz="1100" kern="1200" dirty="0">
                    <a:solidFill>
                      <a:schemeClr val="tx1"/>
                    </a:solidFill>
                    <a:effectLst/>
                    <a:latin typeface="Arial" pitchFamily="34" charset="0"/>
                    <a:ea typeface="+mn-ea"/>
                    <a:cs typeface="Arial" pitchFamily="34" charset="0"/>
                  </a:rPr>
                  <a:t> characterise the concentration distribution at a particular location, usually its mean and variance. Popular models for the sensor model, </a:t>
                </a:r>
                <a:r>
                  <a:rPr lang="en-GB" sz="1100" i="0" kern="1200">
                    <a:solidFill>
                      <a:schemeClr val="tx1"/>
                    </a:solidFill>
                    <a:effectLst/>
                    <a:latin typeface="Arial" pitchFamily="34" charset="0"/>
                    <a:ea typeface="+mn-ea"/>
                    <a:cs typeface="Arial" pitchFamily="34" charset="0"/>
                  </a:rPr>
                  <a:t>𝑝(𝑜|𝑧)</a:t>
                </a:r>
                <a:r>
                  <a:rPr lang="en-GB" sz="1100" kern="1200" dirty="0">
                    <a:solidFill>
                      <a:schemeClr val="tx1"/>
                    </a:solidFill>
                    <a:effectLst/>
                    <a:latin typeface="Arial" pitchFamily="34" charset="0"/>
                    <a:ea typeface="+mn-ea"/>
                    <a:cs typeface="Arial" pitchFamily="34" charset="0"/>
                  </a:rPr>
                  <a:t>, are the clipped normal and the clipped gamma probability distributions. </a:t>
                </a:r>
              </a:p>
              <a:p>
                <a:r>
                  <a:rPr lang="en-GB" sz="1100" kern="1200" dirty="0">
                    <a:solidFill>
                      <a:schemeClr val="tx1"/>
                    </a:solidFill>
                    <a:effectLst/>
                    <a:latin typeface="Arial" pitchFamily="34" charset="0"/>
                    <a:ea typeface="+mn-ea"/>
                    <a:cs typeface="Arial" pitchFamily="34" charset="0"/>
                  </a:rPr>
                  <a:t> </a:t>
                </a:r>
              </a:p>
              <a:p>
                <a:r>
                  <a:rPr lang="en-GB" sz="1100" kern="1200" dirty="0">
                    <a:solidFill>
                      <a:schemeClr val="tx1"/>
                    </a:solidFill>
                    <a:effectLst/>
                    <a:latin typeface="Arial" pitchFamily="34" charset="0"/>
                    <a:ea typeface="+mn-ea"/>
                    <a:cs typeface="Arial" pitchFamily="34" charset="0"/>
                  </a:rPr>
                  <a:t>The calibration set, </a:t>
                </a:r>
                <a:r>
                  <a:rPr lang="en-GB" sz="1100" i="0" kern="1200">
                    <a:solidFill>
                      <a:schemeClr val="tx1"/>
                    </a:solidFill>
                    <a:effectLst/>
                    <a:latin typeface="Arial" pitchFamily="34" charset="0"/>
                    <a:ea typeface="+mn-ea"/>
                    <a:cs typeface="Arial" pitchFamily="34" charset="0"/>
                  </a:rPr>
                  <a:t>𝒟</a:t>
                </a:r>
                <a:r>
                  <a:rPr lang="en-GB" sz="1100" kern="1200" dirty="0">
                    <a:solidFill>
                      <a:schemeClr val="tx1"/>
                    </a:solidFill>
                    <a:effectLst/>
                    <a:latin typeface="Arial" pitchFamily="34" charset="0"/>
                    <a:ea typeface="+mn-ea"/>
                    <a:cs typeface="Arial" pitchFamily="34" charset="0"/>
                  </a:rPr>
                  <a:t> comprises a set of historic trials that have taken place in similar terrain and environmental conditions. &lt;</a:t>
                </a:r>
                <a:r>
                  <a:rPr lang="en-GB" sz="1100" kern="1200" dirty="0" err="1">
                    <a:solidFill>
                      <a:schemeClr val="tx1"/>
                    </a:solidFill>
                    <a:effectLst/>
                    <a:latin typeface="Arial" pitchFamily="34" charset="0"/>
                    <a:ea typeface="+mn-ea"/>
                    <a:cs typeface="Arial" pitchFamily="34" charset="0"/>
                  </a:rPr>
                  <a:t>etc</a:t>
                </a:r>
                <a:r>
                  <a:rPr lang="en-GB" sz="1100" kern="1200" dirty="0">
                    <a:solidFill>
                      <a:schemeClr val="tx1"/>
                    </a:solidFill>
                    <a:effectLst/>
                    <a:latin typeface="Arial" pitchFamily="34" charset="0"/>
                    <a:ea typeface="+mn-ea"/>
                    <a:cs typeface="Arial" pitchFamily="34" charset="0"/>
                  </a:rPr>
                  <a:t>&gt;</a:t>
                </a:r>
              </a:p>
              <a:p>
                <a:endParaRPr lang="en-GB" dirty="0"/>
              </a:p>
            </p:txBody>
          </p:sp>
        </mc:Fallback>
      </mc:AlternateContent>
      <p:sp>
        <p:nvSpPr>
          <p:cNvPr id="4" name="Header Placeholder 3"/>
          <p:cNvSpPr>
            <a:spLocks noGrp="1"/>
          </p:cNvSpPr>
          <p:nvPr>
            <p:ph type="hdr" sz="quarter" idx="10"/>
          </p:nvPr>
        </p:nvSpPr>
        <p:spPr/>
        <p:txBody>
          <a:bodyPr/>
          <a:lstStyle/>
          <a:p>
            <a:pPr>
              <a:defRPr/>
            </a:pPr>
            <a:r>
              <a:rPr lang="en-GB" smtClean="0"/>
              <a:t>Uncontrolled copy when printed</a:t>
            </a:r>
            <a:endParaRPr lang="en-GB" dirty="0"/>
          </a:p>
        </p:txBody>
      </p:sp>
      <p:sp>
        <p:nvSpPr>
          <p:cNvPr id="5" name="Date Placeholder 4"/>
          <p:cNvSpPr>
            <a:spLocks noGrp="1"/>
          </p:cNvSpPr>
          <p:nvPr>
            <p:ph type="dt" idx="11"/>
          </p:nvPr>
        </p:nvSpPr>
        <p:spPr/>
        <p:txBody>
          <a:bodyPr/>
          <a:lstStyle/>
          <a:p>
            <a:pPr>
              <a:defRPr/>
            </a:pPr>
            <a:fld id="{AD6BBDE3-B72B-4367-8E5C-CD349AE752CD}" type="datetime1">
              <a:rPr lang="en-GB" smtClean="0"/>
              <a:t>20/06/2014</a:t>
            </a:fld>
            <a:endParaRPr lang="en-GB" dirty="0"/>
          </a:p>
        </p:txBody>
      </p:sp>
      <p:sp>
        <p:nvSpPr>
          <p:cNvPr id="6" name="Footer Placeholder 5"/>
          <p:cNvSpPr>
            <a:spLocks noGrp="1"/>
          </p:cNvSpPr>
          <p:nvPr>
            <p:ph type="ftr" sz="quarter" idx="12"/>
          </p:nvPr>
        </p:nvSpPr>
        <p:spPr/>
        <p:txBody>
          <a:bodyPr/>
          <a:lstStyle/>
          <a:p>
            <a:pPr>
              <a:defRPr/>
            </a:pPr>
            <a:r>
              <a:rPr lang="en-GB" smtClean="0"/>
              <a:t>© Crown copyright 2014 Dstl</a:t>
            </a:r>
            <a:endParaRPr lang="en-GB" dirty="0"/>
          </a:p>
        </p:txBody>
      </p:sp>
      <p:sp>
        <p:nvSpPr>
          <p:cNvPr id="7" name="Slide Number Placeholder 6"/>
          <p:cNvSpPr>
            <a:spLocks noGrp="1"/>
          </p:cNvSpPr>
          <p:nvPr>
            <p:ph type="sldNum" sz="quarter" idx="13"/>
          </p:nvPr>
        </p:nvSpPr>
        <p:spPr/>
        <p:txBody>
          <a:bodyPr/>
          <a:lstStyle/>
          <a:p>
            <a:pPr>
              <a:defRPr/>
            </a:pPr>
            <a:fld id="{BC3E4C4E-EC9A-4EFC-BA19-07204397B57F}" type="slidenum">
              <a:rPr lang="en-GB" smtClean="0"/>
              <a:pPr>
                <a:defRPr/>
              </a:pPr>
              <a:t>15</a:t>
            </a:fld>
            <a:endParaRPr lang="en-GB" dirty="0"/>
          </a:p>
        </p:txBody>
      </p:sp>
    </p:spTree>
    <p:extLst>
      <p:ext uri="{BB962C8B-B14F-4D97-AF65-F5344CB8AC3E}">
        <p14:creationId xmlns:p14="http://schemas.microsoft.com/office/powerpoint/2010/main" val="40317057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b="1" dirty="0" smtClean="0"/>
              <a:t>Summary</a:t>
            </a:r>
          </a:p>
          <a:p>
            <a:r>
              <a:rPr lang="en-GB" sz="1100" kern="1200" dirty="0" smtClean="0">
                <a:solidFill>
                  <a:schemeClr val="tx1"/>
                </a:solidFill>
                <a:effectLst/>
                <a:latin typeface="Arial" pitchFamily="34" charset="0"/>
                <a:ea typeface="+mn-ea"/>
                <a:cs typeface="Arial" pitchFamily="34" charset="0"/>
              </a:rPr>
              <a:t>An approach to model selection that uses historical trials data together with operational data has been presented. The approach described uses Bayes factors that may be calculated for each calibration set separately and combined with the Bayes factor for the operational conditions to form a basis for model selection. Other approaches to model selection, such as penalised likelihood based criteria (</a:t>
            </a:r>
            <a:r>
              <a:rPr lang="en-GB" sz="1100" kern="1200" dirty="0" err="1" smtClean="0">
                <a:solidFill>
                  <a:schemeClr val="tx1"/>
                </a:solidFill>
                <a:effectLst/>
                <a:latin typeface="Arial" pitchFamily="34" charset="0"/>
                <a:ea typeface="+mn-ea"/>
                <a:cs typeface="Arial" pitchFamily="34" charset="0"/>
              </a:rPr>
              <a:t>Akaike</a:t>
            </a:r>
            <a:r>
              <a:rPr lang="en-GB" sz="1100" kern="1200" dirty="0" smtClean="0">
                <a:solidFill>
                  <a:schemeClr val="tx1"/>
                </a:solidFill>
                <a:effectLst/>
                <a:latin typeface="Arial" pitchFamily="34" charset="0"/>
                <a:ea typeface="+mn-ea"/>
                <a:cs typeface="Arial" pitchFamily="34" charset="0"/>
              </a:rPr>
              <a:t> Information Criterion, Bayes Information Criterion and Deviance Information Criterion) may similarly be calculated for historic calibration sets separately and combined to form an overall measure. These values may be pre-computed and stored with other </a:t>
            </a:r>
            <a:r>
              <a:rPr lang="en-GB" sz="1100" i="1" kern="1200" dirty="0" smtClean="0">
                <a:solidFill>
                  <a:schemeClr val="tx1"/>
                </a:solidFill>
                <a:effectLst/>
                <a:latin typeface="Arial" pitchFamily="34" charset="0"/>
                <a:ea typeface="+mn-ea"/>
                <a:cs typeface="Arial" pitchFamily="34" charset="0"/>
              </a:rPr>
              <a:t>meta-data</a:t>
            </a:r>
            <a:r>
              <a:rPr lang="en-GB" sz="1100" kern="1200" dirty="0" smtClean="0">
                <a:solidFill>
                  <a:schemeClr val="tx1"/>
                </a:solidFill>
                <a:effectLst/>
                <a:latin typeface="Arial" pitchFamily="34" charset="0"/>
                <a:ea typeface="+mn-ea"/>
                <a:cs typeface="Arial" pitchFamily="34" charset="0"/>
              </a:rPr>
              <a:t> for the data set. </a:t>
            </a:r>
          </a:p>
          <a:p>
            <a:r>
              <a:rPr lang="en-GB" sz="1100" kern="1200" dirty="0" smtClean="0">
                <a:solidFill>
                  <a:schemeClr val="tx1"/>
                </a:solidFill>
                <a:effectLst/>
                <a:latin typeface="Arial" pitchFamily="34" charset="0"/>
                <a:ea typeface="+mn-ea"/>
                <a:cs typeface="Arial" pitchFamily="34" charset="0"/>
              </a:rPr>
              <a:t> </a:t>
            </a:r>
          </a:p>
          <a:p>
            <a:r>
              <a:rPr lang="en-GB" sz="1100" kern="1200" dirty="0" smtClean="0">
                <a:solidFill>
                  <a:schemeClr val="tx1"/>
                </a:solidFill>
                <a:effectLst/>
                <a:latin typeface="Arial" pitchFamily="34" charset="0"/>
                <a:ea typeface="+mn-ea"/>
                <a:cs typeface="Arial" pitchFamily="34" charset="0"/>
              </a:rPr>
              <a:t>Thus, given an operational environment that is characterised, say, as urban/open terrain; day/night; dry/wet; still/windy/very wind; and so on, the Bayes factors from the relevant historic trials are combined to be used to select a model for the operational environment. </a:t>
            </a:r>
          </a:p>
          <a:p>
            <a:r>
              <a:rPr lang="en-GB" sz="1100" kern="1200" dirty="0" smtClean="0">
                <a:solidFill>
                  <a:schemeClr val="tx1"/>
                </a:solidFill>
                <a:effectLst/>
                <a:latin typeface="Arial" pitchFamily="34" charset="0"/>
                <a:ea typeface="+mn-ea"/>
                <a:cs typeface="Arial" pitchFamily="34" charset="0"/>
              </a:rPr>
              <a:t> </a:t>
            </a:r>
          </a:p>
          <a:p>
            <a:r>
              <a:rPr lang="en-GB" sz="1100" kern="1200" dirty="0" smtClean="0">
                <a:solidFill>
                  <a:schemeClr val="tx1"/>
                </a:solidFill>
                <a:effectLst/>
                <a:latin typeface="Arial" pitchFamily="34" charset="0"/>
                <a:ea typeface="+mn-ea"/>
                <a:cs typeface="Arial" pitchFamily="34" charset="0"/>
              </a:rPr>
              <a:t>The advantage of the approach is that it allows easy inclusion/exclusion of trials in the model selection process. Handles uncertainty in the model parameters and the choice of model. Further work &lt;characterisation of data sets; experiments; </a:t>
            </a:r>
            <a:r>
              <a:rPr lang="en-GB" sz="1100" kern="1200" dirty="0" err="1" smtClean="0">
                <a:solidFill>
                  <a:schemeClr val="tx1"/>
                </a:solidFill>
                <a:effectLst/>
                <a:latin typeface="Arial" pitchFamily="34" charset="0"/>
                <a:ea typeface="+mn-ea"/>
                <a:cs typeface="Arial" pitchFamily="34" charset="0"/>
              </a:rPr>
              <a:t>etc</a:t>
            </a:r>
            <a:r>
              <a:rPr lang="en-GB" sz="1100" kern="1200" dirty="0" smtClean="0">
                <a:solidFill>
                  <a:schemeClr val="tx1"/>
                </a:solidFill>
                <a:effectLst/>
                <a:latin typeface="Arial" pitchFamily="34" charset="0"/>
                <a:ea typeface="+mn-ea"/>
                <a:cs typeface="Arial" pitchFamily="34" charset="0"/>
              </a:rPr>
              <a:t>&gt;</a:t>
            </a:r>
          </a:p>
          <a:p>
            <a:endParaRPr lang="en-GB" dirty="0"/>
          </a:p>
        </p:txBody>
      </p:sp>
      <p:sp>
        <p:nvSpPr>
          <p:cNvPr id="4" name="Header Placeholder 3"/>
          <p:cNvSpPr>
            <a:spLocks noGrp="1"/>
          </p:cNvSpPr>
          <p:nvPr>
            <p:ph type="hdr" sz="quarter" idx="10"/>
          </p:nvPr>
        </p:nvSpPr>
        <p:spPr/>
        <p:txBody>
          <a:bodyPr/>
          <a:lstStyle/>
          <a:p>
            <a:pPr>
              <a:defRPr/>
            </a:pPr>
            <a:r>
              <a:rPr lang="en-GB" smtClean="0"/>
              <a:t>Uncontrolled copy when printed</a:t>
            </a:r>
            <a:endParaRPr lang="en-GB" dirty="0"/>
          </a:p>
        </p:txBody>
      </p:sp>
      <p:sp>
        <p:nvSpPr>
          <p:cNvPr id="5" name="Date Placeholder 4"/>
          <p:cNvSpPr>
            <a:spLocks noGrp="1"/>
          </p:cNvSpPr>
          <p:nvPr>
            <p:ph type="dt" idx="11"/>
          </p:nvPr>
        </p:nvSpPr>
        <p:spPr/>
        <p:txBody>
          <a:bodyPr/>
          <a:lstStyle/>
          <a:p>
            <a:pPr>
              <a:defRPr/>
            </a:pPr>
            <a:fld id="{19E574A8-E0F1-4BA4-BAA6-7A15B060D635}" type="datetime1">
              <a:rPr lang="en-GB" smtClean="0"/>
              <a:t>20/06/2014</a:t>
            </a:fld>
            <a:endParaRPr lang="en-GB" dirty="0"/>
          </a:p>
        </p:txBody>
      </p:sp>
      <p:sp>
        <p:nvSpPr>
          <p:cNvPr id="6" name="Footer Placeholder 5"/>
          <p:cNvSpPr>
            <a:spLocks noGrp="1"/>
          </p:cNvSpPr>
          <p:nvPr>
            <p:ph type="ftr" sz="quarter" idx="12"/>
          </p:nvPr>
        </p:nvSpPr>
        <p:spPr/>
        <p:txBody>
          <a:bodyPr/>
          <a:lstStyle/>
          <a:p>
            <a:pPr>
              <a:defRPr/>
            </a:pPr>
            <a:r>
              <a:rPr lang="en-GB" dirty="0" smtClean="0"/>
              <a:t>© Crown copyright 2013 Dstl</a:t>
            </a:r>
            <a:endParaRPr lang="en-GB" dirty="0"/>
          </a:p>
        </p:txBody>
      </p:sp>
      <p:sp>
        <p:nvSpPr>
          <p:cNvPr id="7" name="Slide Number Placeholder 6"/>
          <p:cNvSpPr>
            <a:spLocks noGrp="1"/>
          </p:cNvSpPr>
          <p:nvPr>
            <p:ph type="sldNum" sz="quarter" idx="13"/>
          </p:nvPr>
        </p:nvSpPr>
        <p:spPr/>
        <p:txBody>
          <a:bodyPr/>
          <a:lstStyle/>
          <a:p>
            <a:pPr>
              <a:defRPr/>
            </a:pPr>
            <a:fld id="{BC3E4C4E-EC9A-4EFC-BA19-07204397B57F}" type="slidenum">
              <a:rPr lang="en-GB" smtClean="0"/>
              <a:pPr>
                <a:defRPr/>
              </a:pPr>
              <a:t>16</a:t>
            </a:fld>
            <a:endParaRPr lang="en-GB"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p:cNvSpPr>
            <a:spLocks noGrp="1" noRot="1" noChangeAspect="1" noTextEdit="1"/>
          </p:cNvSpPr>
          <p:nvPr>
            <p:ph type="sldImg"/>
          </p:nvPr>
        </p:nvSpPr>
        <p:spPr bwMode="auto">
          <a:noFill/>
          <a:ln>
            <a:solidFill>
              <a:srgbClr val="000000"/>
            </a:solidFill>
            <a:miter lim="800000"/>
            <a:headEnd/>
            <a:tailEnd/>
          </a:ln>
        </p:spPr>
      </p:sp>
      <p:sp>
        <p:nvSpPr>
          <p:cNvPr id="9219" name="Notes Placeholder 2"/>
          <p:cNvSpPr>
            <a:spLocks noGrp="1"/>
          </p:cNvSpPr>
          <p:nvPr>
            <p:ph type="body" idx="1"/>
          </p:nvPr>
        </p:nvSpPr>
        <p:spPr bwMode="auto">
          <a:noFill/>
        </p:spPr>
        <p:txBody>
          <a:bodyPr/>
          <a:lstStyle/>
          <a:p>
            <a:pPr eaLnBrk="1" hangingPunct="1">
              <a:spcBef>
                <a:spcPct val="0"/>
              </a:spcBef>
            </a:pPr>
            <a:r>
              <a:rPr lang="en-GB" smtClean="0">
                <a:latin typeface="Arial" charset="0"/>
                <a:cs typeface="Arial" charset="0"/>
              </a:rPr>
              <a:t>This slide may be shown at the end of the presentation.</a:t>
            </a:r>
          </a:p>
        </p:txBody>
      </p:sp>
      <p:sp>
        <p:nvSpPr>
          <p:cNvPr id="922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defTabSz="852488" fontAlgn="base">
              <a:spcBef>
                <a:spcPct val="0"/>
              </a:spcBef>
              <a:spcAft>
                <a:spcPct val="0"/>
              </a:spcAft>
            </a:pPr>
            <a:fld id="{EC0B3FCA-EA43-443D-A54F-375083C045E0}" type="slidenum">
              <a:rPr lang="en-GB" smtClean="0">
                <a:latin typeface="Arial" charset="0"/>
                <a:cs typeface="Arial" charset="0"/>
              </a:rPr>
              <a:pPr defTabSz="852488" fontAlgn="base">
                <a:spcBef>
                  <a:spcPct val="0"/>
                </a:spcBef>
                <a:spcAft>
                  <a:spcPct val="0"/>
                </a:spcAft>
              </a:pPr>
              <a:t>17</a:t>
            </a:fld>
            <a:endParaRPr lang="en-GB" smtClean="0">
              <a:latin typeface="Arial" charset="0"/>
              <a:cs typeface="Arial" charset="0"/>
            </a:endParaRPr>
          </a:p>
        </p:txBody>
      </p:sp>
      <p:sp>
        <p:nvSpPr>
          <p:cNvPr id="9221" name="Date Placeholder 4"/>
          <p:cNvSpPr>
            <a:spLocks noGrp="1"/>
          </p:cNvSpPr>
          <p:nvPr>
            <p:ph type="dt" sz="quarter" idx="1"/>
          </p:nvPr>
        </p:nvSpPr>
        <p:spPr bwMode="auto">
          <a:noFill/>
          <a:ln>
            <a:miter lim="800000"/>
            <a:headEnd/>
            <a:tailEnd/>
          </a:ln>
        </p:spPr>
        <p:txBody>
          <a:bodyPr wrap="square" numCol="1" anchor="t" anchorCtr="0" compatLnSpc="1">
            <a:prstTxWarp prst="textNoShape">
              <a:avLst/>
            </a:prstTxWarp>
          </a:bodyPr>
          <a:lstStyle/>
          <a:p>
            <a:pPr defTabSz="852488" fontAlgn="base">
              <a:spcBef>
                <a:spcPct val="0"/>
              </a:spcBef>
              <a:spcAft>
                <a:spcPct val="0"/>
              </a:spcAft>
            </a:pPr>
            <a:fld id="{C141C55B-104F-4C34-B8CE-473426F57F32}" type="datetime1">
              <a:rPr lang="en-GB" smtClean="0">
                <a:latin typeface="Arial" charset="0"/>
                <a:cs typeface="Arial" charset="0"/>
              </a:rPr>
              <a:pPr defTabSz="852488" fontAlgn="base">
                <a:spcBef>
                  <a:spcPct val="0"/>
                </a:spcBef>
                <a:spcAft>
                  <a:spcPct val="0"/>
                </a:spcAft>
              </a:pPr>
              <a:t>20/06/2014</a:t>
            </a:fld>
            <a:endParaRPr lang="en-GB" smtClean="0">
              <a:latin typeface="Arial" charset="0"/>
              <a:cs typeface="Arial" charset="0"/>
            </a:endParaRPr>
          </a:p>
        </p:txBody>
      </p:sp>
      <p:sp>
        <p:nvSpPr>
          <p:cNvPr id="9222" name="Footer Placeholder 5"/>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pPr defTabSz="852488" fontAlgn="base">
              <a:spcBef>
                <a:spcPct val="0"/>
              </a:spcBef>
              <a:spcAft>
                <a:spcPct val="0"/>
              </a:spcAft>
            </a:pPr>
            <a:r>
              <a:rPr lang="en-GB" dirty="0" smtClean="0">
                <a:latin typeface="Arial" charset="0"/>
                <a:cs typeface="Arial" charset="0"/>
              </a:rPr>
              <a:t>© Crown copyright 2012 Dstl</a:t>
            </a:r>
          </a:p>
        </p:txBody>
      </p:sp>
      <p:sp>
        <p:nvSpPr>
          <p:cNvPr id="9223" name="Header Placeholder 6"/>
          <p:cNvSpPr>
            <a:spLocks noGrp="1"/>
          </p:cNvSpPr>
          <p:nvPr>
            <p:ph type="hdr" sz="quarter"/>
          </p:nvPr>
        </p:nvSpPr>
        <p:spPr bwMode="auto">
          <a:noFill/>
          <a:ln>
            <a:miter lim="800000"/>
            <a:headEnd/>
            <a:tailEnd/>
          </a:ln>
        </p:spPr>
        <p:txBody>
          <a:bodyPr wrap="square" numCol="1" anchor="t" anchorCtr="0" compatLnSpc="1">
            <a:prstTxWarp prst="textNoShape">
              <a:avLst/>
            </a:prstTxWarp>
          </a:bodyPr>
          <a:lstStyle/>
          <a:p>
            <a:pPr defTabSz="852488" fontAlgn="base">
              <a:spcBef>
                <a:spcPct val="0"/>
              </a:spcBef>
              <a:spcAft>
                <a:spcPct val="0"/>
              </a:spcAft>
            </a:pPr>
            <a:r>
              <a:rPr lang="en-GB" smtClean="0">
                <a:latin typeface="Arial" charset="0"/>
                <a:cs typeface="Arial" charset="0"/>
              </a:rPr>
              <a:t>Uncontrolled copy when printed</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31799" y="1727919"/>
            <a:ext cx="7775575" cy="1656184"/>
          </a:xfrm>
        </p:spPr>
        <p:txBody>
          <a:bodyPr>
            <a:normAutofit/>
          </a:bodyPr>
          <a:lstStyle>
            <a:lvl1pPr>
              <a:lnSpc>
                <a:spcPct val="150000"/>
              </a:lnSpc>
              <a:defRPr sz="3600"/>
            </a:lvl1pPr>
          </a:lstStyle>
          <a:p>
            <a:r>
              <a:rPr lang="en-US" smtClean="0"/>
              <a:t>Click to edit Master title style</a:t>
            </a:r>
            <a:endParaRPr lang="en-GB" dirty="0"/>
          </a:p>
        </p:txBody>
      </p:sp>
      <p:sp>
        <p:nvSpPr>
          <p:cNvPr id="3" name="Subtitle 2"/>
          <p:cNvSpPr>
            <a:spLocks noGrp="1"/>
          </p:cNvSpPr>
          <p:nvPr>
            <p:ph type="subTitle" idx="1"/>
          </p:nvPr>
        </p:nvSpPr>
        <p:spPr>
          <a:xfrm>
            <a:off x="431773" y="3779555"/>
            <a:ext cx="7775602" cy="1656045"/>
          </a:xfrm>
        </p:spPr>
        <p:txBody>
          <a:bodyPr>
            <a:normAutofit/>
          </a:bodyPr>
          <a:lstStyle>
            <a:lvl1pPr marL="0" indent="0" algn="l">
              <a:buNone/>
              <a:defRPr sz="2400">
                <a:solidFill>
                  <a:schemeClr val="tx1"/>
                </a:solidFill>
              </a:defRPr>
            </a:lvl1pPr>
            <a:lvl2pPr marL="426659" indent="0" algn="ctr">
              <a:buNone/>
              <a:defRPr>
                <a:solidFill>
                  <a:schemeClr val="tx1">
                    <a:tint val="75000"/>
                  </a:schemeClr>
                </a:solidFill>
              </a:defRPr>
            </a:lvl2pPr>
            <a:lvl3pPr marL="853318" indent="0" algn="ctr">
              <a:buNone/>
              <a:defRPr>
                <a:solidFill>
                  <a:schemeClr val="tx1">
                    <a:tint val="75000"/>
                  </a:schemeClr>
                </a:solidFill>
              </a:defRPr>
            </a:lvl3pPr>
            <a:lvl4pPr marL="1279977" indent="0" algn="ctr">
              <a:buNone/>
              <a:defRPr>
                <a:solidFill>
                  <a:schemeClr val="tx1">
                    <a:tint val="75000"/>
                  </a:schemeClr>
                </a:solidFill>
              </a:defRPr>
            </a:lvl4pPr>
            <a:lvl5pPr marL="1706636" indent="0" algn="ctr">
              <a:buNone/>
              <a:defRPr>
                <a:solidFill>
                  <a:schemeClr val="tx1">
                    <a:tint val="75000"/>
                  </a:schemeClr>
                </a:solidFill>
              </a:defRPr>
            </a:lvl5pPr>
            <a:lvl6pPr marL="2133295" indent="0" algn="ctr">
              <a:buNone/>
              <a:defRPr>
                <a:solidFill>
                  <a:schemeClr val="tx1">
                    <a:tint val="75000"/>
                  </a:schemeClr>
                </a:solidFill>
              </a:defRPr>
            </a:lvl6pPr>
            <a:lvl7pPr marL="2559954" indent="0" algn="ctr">
              <a:buNone/>
              <a:defRPr>
                <a:solidFill>
                  <a:schemeClr val="tx1">
                    <a:tint val="75000"/>
                  </a:schemeClr>
                </a:solidFill>
              </a:defRPr>
            </a:lvl7pPr>
            <a:lvl8pPr marL="2986613" indent="0" algn="ctr">
              <a:buNone/>
              <a:defRPr>
                <a:solidFill>
                  <a:schemeClr val="tx1">
                    <a:tint val="75000"/>
                  </a:schemeClr>
                </a:solidFill>
              </a:defRPr>
            </a:lvl8pPr>
            <a:lvl9pPr marL="3413272" indent="0" algn="ctr">
              <a:buNone/>
              <a:defRPr>
                <a:solidFill>
                  <a:schemeClr val="tx1">
                    <a:tint val="75000"/>
                  </a:schemeClr>
                </a:solidFill>
              </a:defRPr>
            </a:lvl9pPr>
          </a:lstStyle>
          <a:p>
            <a:r>
              <a:rPr lang="en-US" dirty="0" smtClean="0"/>
              <a:t>Click to edit Master subtitle style</a:t>
            </a:r>
            <a:endParaRPr lang="en-GB" dirty="0"/>
          </a:p>
        </p:txBody>
      </p:sp>
      <p:sp>
        <p:nvSpPr>
          <p:cNvPr id="8" name="Text Placeholder 7"/>
          <p:cNvSpPr>
            <a:spLocks noGrp="1"/>
          </p:cNvSpPr>
          <p:nvPr>
            <p:ph type="body" sz="quarter" idx="12"/>
          </p:nvPr>
        </p:nvSpPr>
        <p:spPr>
          <a:xfrm>
            <a:off x="3132138" y="5616575"/>
            <a:ext cx="2374900" cy="863600"/>
          </a:xfrm>
        </p:spPr>
        <p:txBody>
          <a:bodyPr anchor="ctr">
            <a:normAutofit/>
          </a:bodyPr>
          <a:lstStyle>
            <a:lvl1pPr marL="0" indent="0" algn="ctr">
              <a:lnSpc>
                <a:spcPts val="2400"/>
              </a:lnSpc>
              <a:spcAft>
                <a:spcPts val="0"/>
              </a:spcAft>
              <a:buNone/>
              <a:defRPr sz="1600" cap="all" baseline="0">
                <a:solidFill>
                  <a:schemeClr val="bg1"/>
                </a:solidFill>
              </a:defRPr>
            </a:lvl1pPr>
          </a:lstStyle>
          <a:p>
            <a:pPr lvl="0"/>
            <a:r>
              <a:rPr lang="en-US" dirty="0" smtClean="0"/>
              <a:t>Click to edit Master text styles</a:t>
            </a:r>
          </a:p>
        </p:txBody>
      </p:sp>
      <p:sp>
        <p:nvSpPr>
          <p:cNvPr id="4" name="Date Placeholder 3"/>
          <p:cNvSpPr>
            <a:spLocks noGrp="1"/>
          </p:cNvSpPr>
          <p:nvPr>
            <p:ph type="dt" sz="half" idx="13"/>
          </p:nvPr>
        </p:nvSpPr>
        <p:spPr/>
        <p:txBody>
          <a:bodyPr/>
          <a:lstStyle/>
          <a:p>
            <a:pPr>
              <a:defRPr/>
            </a:pPr>
            <a:r>
              <a:rPr lang="en-GB" smtClean="0"/>
              <a:t>24 June 2014 </a:t>
            </a:r>
            <a:endParaRPr lang="en-GB" dirty="0" smtClean="0"/>
          </a:p>
        </p:txBody>
      </p:sp>
      <p:sp>
        <p:nvSpPr>
          <p:cNvPr id="7" name="Footer Placeholder 6"/>
          <p:cNvSpPr>
            <a:spLocks noGrp="1"/>
          </p:cNvSpPr>
          <p:nvPr>
            <p:ph type="ftr" sz="quarter" idx="14"/>
          </p:nvPr>
        </p:nvSpPr>
        <p:spPr/>
        <p:txBody>
          <a:bodyPr/>
          <a:lstStyle/>
          <a:p>
            <a:pPr>
              <a:defRPr/>
            </a:pPr>
            <a:r>
              <a:rPr lang="en-GB" smtClean="0"/>
              <a:t>© Crown copyright 2014 Dstl</a:t>
            </a:r>
            <a:endParaRPr lang="en-GB"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ingle Column">
    <p:spTree>
      <p:nvGrpSpPr>
        <p:cNvPr id="1" name=""/>
        <p:cNvGrpSpPr/>
        <p:nvPr/>
      </p:nvGrpSpPr>
      <p:grpSpPr>
        <a:xfrm>
          <a:off x="0" y="0"/>
          <a:ext cx="0" cy="0"/>
          <a:chOff x="0" y="0"/>
          <a:chExt cx="0" cy="0"/>
        </a:xfrm>
      </p:grpSpPr>
      <p:sp>
        <p:nvSpPr>
          <p:cNvPr id="2" name="Title 1"/>
          <p:cNvSpPr>
            <a:spLocks noGrp="1"/>
          </p:cNvSpPr>
          <p:nvPr>
            <p:ph type="title"/>
          </p:nvPr>
        </p:nvSpPr>
        <p:spPr>
          <a:xfrm>
            <a:off x="432038" y="259508"/>
            <a:ext cx="7775337" cy="1080029"/>
          </a:xfrm>
        </p:spPr>
        <p:txBody>
          <a:bodyPr/>
          <a:lstStyle/>
          <a:p>
            <a:r>
              <a:rPr lang="en-US" smtClean="0"/>
              <a:t>Click to edit Master title style</a:t>
            </a:r>
            <a:endParaRPr lang="en-GB" dirty="0"/>
          </a:p>
        </p:txBody>
      </p:sp>
      <p:sp>
        <p:nvSpPr>
          <p:cNvPr id="3" name="Content Placeholder 2"/>
          <p:cNvSpPr>
            <a:spLocks noGrp="1"/>
          </p:cNvSpPr>
          <p:nvPr>
            <p:ph idx="1"/>
          </p:nvPr>
        </p:nvSpPr>
        <p:spPr>
          <a:xfrm>
            <a:off x="432038" y="1539066"/>
            <a:ext cx="7775337" cy="3879082"/>
          </a:xfrm>
        </p:spPr>
        <p:txBody>
          <a:bodyPr/>
          <a:lstStyle>
            <a:lvl1pPr>
              <a:lnSpc>
                <a:spcPct val="120000"/>
              </a:lnSpc>
              <a:spcBef>
                <a:spcPts val="300"/>
              </a:spcBef>
              <a:defRPr/>
            </a:lvl1pPr>
            <a:lvl2pPr>
              <a:lnSpc>
                <a:spcPct val="120000"/>
              </a:lnSpc>
              <a:spcBef>
                <a:spcPts val="300"/>
              </a:spcBef>
              <a:defRPr/>
            </a:lvl2pPr>
            <a:lvl3pPr>
              <a:lnSpc>
                <a:spcPct val="120000"/>
              </a:lnSpc>
              <a:spcBef>
                <a:spcPts val="300"/>
              </a:spcBef>
              <a:defRPr/>
            </a:lvl3pPr>
            <a:lvl4pPr>
              <a:lnSpc>
                <a:spcPct val="120000"/>
              </a:lnSpc>
              <a:spcBef>
                <a:spcPts val="300"/>
              </a:spcBef>
              <a:defRPr/>
            </a:lvl4pPr>
            <a:lvl5pPr>
              <a:lnSpc>
                <a:spcPct val="120000"/>
              </a:lnSpc>
              <a:spcBef>
                <a:spcPts val="3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10" name="Text Placeholder 7"/>
          <p:cNvSpPr>
            <a:spLocks noGrp="1"/>
          </p:cNvSpPr>
          <p:nvPr>
            <p:ph type="body" sz="quarter" idx="12"/>
          </p:nvPr>
        </p:nvSpPr>
        <p:spPr>
          <a:xfrm>
            <a:off x="3132138" y="5616575"/>
            <a:ext cx="2374900" cy="863600"/>
          </a:xfrm>
        </p:spPr>
        <p:txBody>
          <a:bodyPr anchor="ctr">
            <a:normAutofit/>
          </a:bodyPr>
          <a:lstStyle>
            <a:lvl1pPr marL="0" indent="0" algn="ctr">
              <a:lnSpc>
                <a:spcPts val="2400"/>
              </a:lnSpc>
              <a:spcAft>
                <a:spcPts val="0"/>
              </a:spcAft>
              <a:buNone/>
              <a:defRPr sz="1600" cap="all" baseline="0">
                <a:solidFill>
                  <a:schemeClr val="bg1"/>
                </a:solidFill>
              </a:defRPr>
            </a:lvl1pPr>
          </a:lstStyle>
          <a:p>
            <a:pPr lvl="0"/>
            <a:r>
              <a:rPr lang="en-US" smtClean="0"/>
              <a:t>Click to edit Master text styles</a:t>
            </a:r>
          </a:p>
        </p:txBody>
      </p:sp>
      <p:sp>
        <p:nvSpPr>
          <p:cNvPr id="5" name="Footer Placeholder 4"/>
          <p:cNvSpPr>
            <a:spLocks noGrp="1"/>
          </p:cNvSpPr>
          <p:nvPr>
            <p:ph type="ftr" sz="quarter" idx="13"/>
          </p:nvPr>
        </p:nvSpPr>
        <p:spPr/>
        <p:txBody>
          <a:bodyPr/>
          <a:lstStyle>
            <a:lvl1pPr>
              <a:defRPr/>
            </a:lvl1pPr>
          </a:lstStyle>
          <a:p>
            <a:pPr>
              <a:defRPr/>
            </a:pPr>
            <a:r>
              <a:rPr lang="en-GB" dirty="0" smtClean="0"/>
              <a:t>© Crown copyright 2014 Dstl</a:t>
            </a:r>
            <a:endParaRPr lang="en-GB" dirty="0"/>
          </a:p>
        </p:txBody>
      </p:sp>
      <p:sp>
        <p:nvSpPr>
          <p:cNvPr id="6" name="Date Placeholder 3"/>
          <p:cNvSpPr>
            <a:spLocks noGrp="1"/>
          </p:cNvSpPr>
          <p:nvPr>
            <p:ph type="dt" sz="half" idx="14"/>
          </p:nvPr>
        </p:nvSpPr>
        <p:spPr/>
        <p:txBody>
          <a:bodyPr/>
          <a:lstStyle>
            <a:lvl1pPr marL="0" marR="0" indent="0" algn="l" defTabSz="853318" rtl="0" eaLnBrk="1" fontAlgn="auto" latinLnBrk="0" hangingPunct="1">
              <a:lnSpc>
                <a:spcPct val="100000"/>
              </a:lnSpc>
              <a:spcBef>
                <a:spcPts val="0"/>
              </a:spcBef>
              <a:spcAft>
                <a:spcPts val="0"/>
              </a:spcAft>
              <a:buClrTx/>
              <a:buSzTx/>
              <a:buFontTx/>
              <a:buNone/>
              <a:tabLst/>
              <a:defRPr/>
            </a:lvl1pPr>
          </a:lstStyle>
          <a:p>
            <a:pPr>
              <a:defRPr/>
            </a:pPr>
            <a:r>
              <a:rPr lang="en-GB" dirty="0" smtClean="0"/>
              <a:t>24 June 2014</a:t>
            </a:r>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wo Column">
    <p:spTree>
      <p:nvGrpSpPr>
        <p:cNvPr id="1" name=""/>
        <p:cNvGrpSpPr/>
        <p:nvPr/>
      </p:nvGrpSpPr>
      <p:grpSpPr>
        <a:xfrm>
          <a:off x="0" y="0"/>
          <a:ext cx="0" cy="0"/>
          <a:chOff x="0" y="0"/>
          <a:chExt cx="0" cy="0"/>
        </a:xfrm>
      </p:grpSpPr>
      <p:sp>
        <p:nvSpPr>
          <p:cNvPr id="2" name="Title 1"/>
          <p:cNvSpPr>
            <a:spLocks noGrp="1"/>
          </p:cNvSpPr>
          <p:nvPr>
            <p:ph type="title"/>
          </p:nvPr>
        </p:nvSpPr>
        <p:spPr>
          <a:xfrm>
            <a:off x="432038" y="259508"/>
            <a:ext cx="7775337" cy="1080029"/>
          </a:xfrm>
        </p:spPr>
        <p:txBody>
          <a:bodyPr/>
          <a:lstStyle/>
          <a:p>
            <a:r>
              <a:rPr lang="en-US" smtClean="0"/>
              <a:t>Click to edit Master title style</a:t>
            </a:r>
            <a:endParaRPr lang="en-GB"/>
          </a:p>
        </p:txBody>
      </p:sp>
      <p:sp>
        <p:nvSpPr>
          <p:cNvPr id="4" name="Content Placeholder 3"/>
          <p:cNvSpPr>
            <a:spLocks noGrp="1"/>
          </p:cNvSpPr>
          <p:nvPr>
            <p:ph sz="half" idx="2"/>
          </p:nvPr>
        </p:nvSpPr>
        <p:spPr>
          <a:xfrm>
            <a:off x="4391038" y="1512042"/>
            <a:ext cx="3816337" cy="3923558"/>
          </a:xfrm>
        </p:spPr>
        <p:txBody>
          <a:bodyPr/>
          <a:lstStyle>
            <a:lvl1pPr>
              <a:lnSpc>
                <a:spcPct val="120000"/>
              </a:lnSpc>
              <a:defRPr sz="2400"/>
            </a:lvl1pPr>
            <a:lvl2pPr>
              <a:lnSpc>
                <a:spcPct val="120000"/>
              </a:lnSpc>
              <a:spcBef>
                <a:spcPts val="300"/>
              </a:spcBef>
              <a:defRPr sz="2000"/>
            </a:lvl2pPr>
            <a:lvl3pPr>
              <a:lnSpc>
                <a:spcPct val="120000"/>
              </a:lnSpc>
              <a:spcBef>
                <a:spcPts val="300"/>
              </a:spcBef>
              <a:defRPr sz="2000"/>
            </a:lvl3pPr>
            <a:lvl4pPr>
              <a:lnSpc>
                <a:spcPct val="120000"/>
              </a:lnSpc>
              <a:spcBef>
                <a:spcPts val="300"/>
              </a:spcBef>
              <a:defRPr sz="1800"/>
            </a:lvl4pPr>
            <a:lvl5pPr>
              <a:lnSpc>
                <a:spcPct val="120000"/>
              </a:lnSpc>
              <a:spcBef>
                <a:spcPts val="300"/>
              </a:spcBef>
              <a:defRPr sz="1800"/>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11" name="Text Placeholder 7"/>
          <p:cNvSpPr>
            <a:spLocks noGrp="1"/>
          </p:cNvSpPr>
          <p:nvPr>
            <p:ph type="body" sz="quarter" idx="12"/>
          </p:nvPr>
        </p:nvSpPr>
        <p:spPr>
          <a:xfrm>
            <a:off x="3132138" y="5616575"/>
            <a:ext cx="2374900" cy="863600"/>
          </a:xfrm>
        </p:spPr>
        <p:txBody>
          <a:bodyPr anchor="ctr">
            <a:normAutofit/>
          </a:bodyPr>
          <a:lstStyle>
            <a:lvl1pPr marL="0" indent="0" algn="ctr">
              <a:lnSpc>
                <a:spcPts val="2400"/>
              </a:lnSpc>
              <a:spcAft>
                <a:spcPts val="0"/>
              </a:spcAft>
              <a:buNone/>
              <a:defRPr sz="1600" cap="all" baseline="0">
                <a:solidFill>
                  <a:schemeClr val="bg1"/>
                </a:solidFill>
              </a:defRPr>
            </a:lvl1pPr>
          </a:lstStyle>
          <a:p>
            <a:pPr lvl="0"/>
            <a:r>
              <a:rPr lang="en-US" smtClean="0"/>
              <a:t>Click to edit Master text styles</a:t>
            </a:r>
          </a:p>
        </p:txBody>
      </p:sp>
      <p:sp>
        <p:nvSpPr>
          <p:cNvPr id="14" name="Text Placeholder 13"/>
          <p:cNvSpPr>
            <a:spLocks noGrp="1"/>
          </p:cNvSpPr>
          <p:nvPr>
            <p:ph type="body" sz="quarter" idx="16"/>
          </p:nvPr>
        </p:nvSpPr>
        <p:spPr>
          <a:xfrm>
            <a:off x="432038" y="1512042"/>
            <a:ext cx="3816350" cy="3924300"/>
          </a:xfrm>
        </p:spPr>
        <p:txBody>
          <a:bodyPr/>
          <a:lstStyle>
            <a:lvl1pPr>
              <a:lnSpc>
                <a:spcPct val="120000"/>
              </a:lnSpc>
              <a:defRPr/>
            </a:lvl1pPr>
            <a:lvl2pPr>
              <a:lnSpc>
                <a:spcPct val="120000"/>
              </a:lnSpc>
              <a:spcBef>
                <a:spcPts val="300"/>
              </a:spcBef>
              <a:defRPr/>
            </a:lvl2pPr>
            <a:lvl3pPr>
              <a:lnSpc>
                <a:spcPct val="120000"/>
              </a:lnSpc>
              <a:spcBef>
                <a:spcPts val="300"/>
              </a:spcBef>
              <a:defRPr/>
            </a:lvl3pPr>
            <a:lvl4pPr>
              <a:lnSpc>
                <a:spcPct val="120000"/>
              </a:lnSpc>
              <a:spcBef>
                <a:spcPts val="300"/>
              </a:spcBef>
              <a:defRPr/>
            </a:lvl4pPr>
            <a:lvl5pPr>
              <a:lnSpc>
                <a:spcPct val="120000"/>
              </a:lnSpc>
              <a:spcBef>
                <a:spcPts val="3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6" name="Footer Placeholder 4"/>
          <p:cNvSpPr>
            <a:spLocks noGrp="1"/>
          </p:cNvSpPr>
          <p:nvPr>
            <p:ph type="ftr" sz="quarter" idx="17"/>
          </p:nvPr>
        </p:nvSpPr>
        <p:spPr/>
        <p:txBody>
          <a:bodyPr/>
          <a:lstStyle>
            <a:lvl1pPr>
              <a:defRPr/>
            </a:lvl1pPr>
          </a:lstStyle>
          <a:p>
            <a:pPr>
              <a:defRPr/>
            </a:pPr>
            <a:r>
              <a:rPr lang="en-GB" dirty="0" smtClean="0"/>
              <a:t>© Crown copyright 2014 Dstl</a:t>
            </a:r>
            <a:endParaRPr lang="en-GB" dirty="0"/>
          </a:p>
        </p:txBody>
      </p:sp>
      <p:sp>
        <p:nvSpPr>
          <p:cNvPr id="7" name="Date Placeholder 3"/>
          <p:cNvSpPr>
            <a:spLocks noGrp="1"/>
          </p:cNvSpPr>
          <p:nvPr>
            <p:ph type="dt" sz="half" idx="18"/>
          </p:nvPr>
        </p:nvSpPr>
        <p:spPr/>
        <p:txBody>
          <a:bodyPr/>
          <a:lstStyle>
            <a:lvl1pPr marL="0" marR="0" indent="0" algn="l" defTabSz="853318" rtl="0" eaLnBrk="1" fontAlgn="auto" latinLnBrk="0" hangingPunct="1">
              <a:lnSpc>
                <a:spcPct val="100000"/>
              </a:lnSpc>
              <a:spcBef>
                <a:spcPts val="0"/>
              </a:spcBef>
              <a:spcAft>
                <a:spcPts val="0"/>
              </a:spcAft>
              <a:buClrTx/>
              <a:buSzTx/>
              <a:buFontTx/>
              <a:buNone/>
              <a:tabLst/>
              <a:defRPr/>
            </a:lvl1pPr>
          </a:lstStyle>
          <a:p>
            <a:pPr>
              <a:defRPr/>
            </a:pPr>
            <a:r>
              <a:rPr lang="en-GB" dirty="0" smtClean="0"/>
              <a:t>24 June 2014</a:t>
            </a:r>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and Image">
    <p:spTree>
      <p:nvGrpSpPr>
        <p:cNvPr id="1" name=""/>
        <p:cNvGrpSpPr/>
        <p:nvPr/>
      </p:nvGrpSpPr>
      <p:grpSpPr>
        <a:xfrm>
          <a:off x="0" y="0"/>
          <a:ext cx="0" cy="0"/>
          <a:chOff x="0" y="0"/>
          <a:chExt cx="0" cy="0"/>
        </a:xfrm>
      </p:grpSpPr>
      <p:sp>
        <p:nvSpPr>
          <p:cNvPr id="2" name="Title 1"/>
          <p:cNvSpPr>
            <a:spLocks noGrp="1"/>
          </p:cNvSpPr>
          <p:nvPr>
            <p:ph type="title"/>
          </p:nvPr>
        </p:nvSpPr>
        <p:spPr>
          <a:xfrm>
            <a:off x="432039" y="259508"/>
            <a:ext cx="3816112" cy="1080029"/>
          </a:xfrm>
        </p:spPr>
        <p:txBody>
          <a:bodyPr/>
          <a:lstStyle/>
          <a:p>
            <a:r>
              <a:rPr lang="en-US" smtClean="0"/>
              <a:t>Click to edit Master title style</a:t>
            </a:r>
            <a:endParaRPr lang="en-GB" dirty="0"/>
          </a:p>
        </p:txBody>
      </p:sp>
      <p:sp>
        <p:nvSpPr>
          <p:cNvPr id="11" name="Text Placeholder 7"/>
          <p:cNvSpPr>
            <a:spLocks noGrp="1"/>
          </p:cNvSpPr>
          <p:nvPr>
            <p:ph type="body" sz="quarter" idx="12"/>
          </p:nvPr>
        </p:nvSpPr>
        <p:spPr>
          <a:xfrm>
            <a:off x="3132138" y="5616575"/>
            <a:ext cx="2374900" cy="863600"/>
          </a:xfrm>
        </p:spPr>
        <p:txBody>
          <a:bodyPr anchor="ctr">
            <a:normAutofit/>
          </a:bodyPr>
          <a:lstStyle>
            <a:lvl1pPr marL="0" indent="0" algn="ctr">
              <a:lnSpc>
                <a:spcPts val="2400"/>
              </a:lnSpc>
              <a:spcAft>
                <a:spcPts val="0"/>
              </a:spcAft>
              <a:buNone/>
              <a:defRPr sz="1600" cap="all" baseline="0">
                <a:solidFill>
                  <a:schemeClr val="bg1"/>
                </a:solidFill>
              </a:defRPr>
            </a:lvl1pPr>
          </a:lstStyle>
          <a:p>
            <a:pPr lvl="0"/>
            <a:r>
              <a:rPr lang="en-US" smtClean="0"/>
              <a:t>Click to edit Master text styles</a:t>
            </a:r>
          </a:p>
        </p:txBody>
      </p:sp>
      <p:sp>
        <p:nvSpPr>
          <p:cNvPr id="16" name="Content Placeholder 15"/>
          <p:cNvSpPr>
            <a:spLocks noGrp="1"/>
          </p:cNvSpPr>
          <p:nvPr>
            <p:ph sz="quarter" idx="17"/>
          </p:nvPr>
        </p:nvSpPr>
        <p:spPr>
          <a:xfrm>
            <a:off x="4380035" y="-1"/>
            <a:ext cx="4260728" cy="5616575"/>
          </a:xfrm>
        </p:spPr>
        <p:txBody>
          <a:bodyPr/>
          <a:lstStyle>
            <a:lvl1pPr>
              <a:lnSpc>
                <a:spcPct val="120000"/>
              </a:lnSpc>
              <a:defRPr/>
            </a:lvl1pPr>
            <a:lvl2pPr>
              <a:lnSpc>
                <a:spcPct val="120000"/>
              </a:lnSpc>
              <a:spcBef>
                <a:spcPts val="300"/>
              </a:spcBef>
              <a:defRPr/>
            </a:lvl2pPr>
            <a:lvl3pPr>
              <a:lnSpc>
                <a:spcPct val="120000"/>
              </a:lnSpc>
              <a:spcBef>
                <a:spcPts val="300"/>
              </a:spcBef>
              <a:defRPr/>
            </a:lvl3pPr>
            <a:lvl4pPr>
              <a:lnSpc>
                <a:spcPct val="120000"/>
              </a:lnSpc>
              <a:spcBef>
                <a:spcPts val="300"/>
              </a:spcBef>
              <a:defRPr/>
            </a:lvl4pPr>
            <a:lvl5pPr>
              <a:lnSpc>
                <a:spcPct val="120000"/>
              </a:lnSpc>
              <a:spcBef>
                <a:spcPts val="300"/>
              </a:spcBef>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14" name="Text Placeholder 13"/>
          <p:cNvSpPr>
            <a:spLocks noGrp="1"/>
          </p:cNvSpPr>
          <p:nvPr>
            <p:ph type="body" sz="quarter" idx="18"/>
          </p:nvPr>
        </p:nvSpPr>
        <p:spPr>
          <a:xfrm>
            <a:off x="431949" y="1511300"/>
            <a:ext cx="3816337" cy="3924300"/>
          </a:xfrm>
        </p:spPr>
        <p:txBody>
          <a:bodyPr/>
          <a:lstStyle>
            <a:lvl1pPr>
              <a:lnSpc>
                <a:spcPct val="120000"/>
              </a:lnSpc>
              <a:spcAft>
                <a:spcPts val="0"/>
              </a:spcAft>
              <a:defRPr/>
            </a:lvl1pPr>
            <a:lvl2pPr>
              <a:lnSpc>
                <a:spcPct val="120000"/>
              </a:lnSpc>
              <a:spcBef>
                <a:spcPts val="300"/>
              </a:spcBef>
              <a:spcAft>
                <a:spcPts val="0"/>
              </a:spcAft>
              <a:defRPr/>
            </a:lvl2pPr>
            <a:lvl3pPr>
              <a:lnSpc>
                <a:spcPct val="120000"/>
              </a:lnSpc>
              <a:spcBef>
                <a:spcPts val="300"/>
              </a:spcBef>
              <a:spcAft>
                <a:spcPts val="0"/>
              </a:spcAft>
              <a:defRPr/>
            </a:lvl3pPr>
            <a:lvl4pPr>
              <a:lnSpc>
                <a:spcPct val="120000"/>
              </a:lnSpc>
              <a:spcBef>
                <a:spcPts val="300"/>
              </a:spcBef>
              <a:spcAft>
                <a:spcPts val="0"/>
              </a:spcAft>
              <a:defRPr/>
            </a:lvl4pPr>
            <a:lvl5pPr>
              <a:lnSpc>
                <a:spcPct val="120000"/>
              </a:lnSpc>
              <a:spcBef>
                <a:spcPts val="300"/>
              </a:spcBef>
              <a:spcAft>
                <a:spcPts val="0"/>
              </a:spcAf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6" name="Footer Placeholder 4"/>
          <p:cNvSpPr>
            <a:spLocks noGrp="1"/>
          </p:cNvSpPr>
          <p:nvPr>
            <p:ph type="ftr" sz="quarter" idx="19"/>
          </p:nvPr>
        </p:nvSpPr>
        <p:spPr/>
        <p:txBody>
          <a:bodyPr/>
          <a:lstStyle>
            <a:lvl1pPr>
              <a:defRPr/>
            </a:lvl1pPr>
          </a:lstStyle>
          <a:p>
            <a:pPr>
              <a:defRPr/>
            </a:pPr>
            <a:r>
              <a:rPr lang="en-GB" dirty="0" smtClean="0"/>
              <a:t>© Crown copyright 2014 Dstl</a:t>
            </a:r>
            <a:endParaRPr lang="en-GB" dirty="0"/>
          </a:p>
        </p:txBody>
      </p:sp>
      <p:sp>
        <p:nvSpPr>
          <p:cNvPr id="7" name="Date Placeholder 3"/>
          <p:cNvSpPr>
            <a:spLocks noGrp="1"/>
          </p:cNvSpPr>
          <p:nvPr>
            <p:ph type="dt" sz="half" idx="20"/>
          </p:nvPr>
        </p:nvSpPr>
        <p:spPr/>
        <p:txBody>
          <a:bodyPr/>
          <a:lstStyle>
            <a:lvl1pPr marL="0" marR="0" indent="0" algn="l" defTabSz="853318" rtl="0" eaLnBrk="1" fontAlgn="auto" latinLnBrk="0" hangingPunct="1">
              <a:lnSpc>
                <a:spcPct val="100000"/>
              </a:lnSpc>
              <a:spcBef>
                <a:spcPts val="0"/>
              </a:spcBef>
              <a:spcAft>
                <a:spcPts val="0"/>
              </a:spcAft>
              <a:buClrTx/>
              <a:buSzTx/>
              <a:buFontTx/>
              <a:buNone/>
              <a:tabLst/>
              <a:defRPr/>
            </a:lvl1pPr>
          </a:lstStyle>
          <a:p>
            <a:pPr>
              <a:defRPr/>
            </a:pPr>
            <a:r>
              <a:rPr lang="en-GB" dirty="0" smtClean="0"/>
              <a:t>24 June 2014</a:t>
            </a:r>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9" name="Text Placeholder 7"/>
          <p:cNvSpPr>
            <a:spLocks noGrp="1"/>
          </p:cNvSpPr>
          <p:nvPr>
            <p:ph type="body" sz="quarter" idx="12"/>
          </p:nvPr>
        </p:nvSpPr>
        <p:spPr>
          <a:xfrm>
            <a:off x="3132138" y="5616575"/>
            <a:ext cx="2374900" cy="863600"/>
          </a:xfrm>
        </p:spPr>
        <p:txBody>
          <a:bodyPr anchor="ctr">
            <a:normAutofit/>
          </a:bodyPr>
          <a:lstStyle>
            <a:lvl1pPr marL="0" indent="0" algn="ctr">
              <a:lnSpc>
                <a:spcPts val="2400"/>
              </a:lnSpc>
              <a:spcAft>
                <a:spcPts val="0"/>
              </a:spcAft>
              <a:buNone/>
              <a:defRPr sz="1600" cap="all" baseline="0">
                <a:solidFill>
                  <a:schemeClr val="bg1"/>
                </a:solidFill>
              </a:defRPr>
            </a:lvl1pPr>
          </a:lstStyle>
          <a:p>
            <a:pPr lvl="0"/>
            <a:r>
              <a:rPr lang="en-US" smtClean="0"/>
              <a:t>Click to edit Master text styles</a:t>
            </a:r>
          </a:p>
        </p:txBody>
      </p:sp>
      <p:sp>
        <p:nvSpPr>
          <p:cNvPr id="4" name="Footer Placeholder 4"/>
          <p:cNvSpPr>
            <a:spLocks noGrp="1"/>
          </p:cNvSpPr>
          <p:nvPr>
            <p:ph type="ftr" sz="quarter" idx="13"/>
          </p:nvPr>
        </p:nvSpPr>
        <p:spPr/>
        <p:txBody>
          <a:bodyPr/>
          <a:lstStyle>
            <a:lvl1pPr>
              <a:defRPr/>
            </a:lvl1pPr>
          </a:lstStyle>
          <a:p>
            <a:pPr>
              <a:defRPr/>
            </a:pPr>
            <a:r>
              <a:rPr lang="en-GB" dirty="0" smtClean="0"/>
              <a:t>© Crown copyright 2014 Dstl</a:t>
            </a:r>
            <a:endParaRPr lang="en-GB" dirty="0"/>
          </a:p>
        </p:txBody>
      </p:sp>
      <p:sp>
        <p:nvSpPr>
          <p:cNvPr id="5" name="Date Placeholder 3"/>
          <p:cNvSpPr>
            <a:spLocks noGrp="1"/>
          </p:cNvSpPr>
          <p:nvPr>
            <p:ph type="dt" sz="half" idx="14"/>
          </p:nvPr>
        </p:nvSpPr>
        <p:spPr/>
        <p:txBody>
          <a:bodyPr/>
          <a:lstStyle>
            <a:lvl1pPr marL="0" marR="0" indent="0" algn="l" defTabSz="853318" rtl="0" eaLnBrk="1" fontAlgn="auto" latinLnBrk="0" hangingPunct="1">
              <a:lnSpc>
                <a:spcPct val="100000"/>
              </a:lnSpc>
              <a:spcBef>
                <a:spcPts val="0"/>
              </a:spcBef>
              <a:spcAft>
                <a:spcPts val="0"/>
              </a:spcAft>
              <a:buClrTx/>
              <a:buSzTx/>
              <a:buFontTx/>
              <a:buNone/>
              <a:tabLst/>
              <a:defRPr/>
            </a:lvl1pPr>
          </a:lstStyle>
          <a:p>
            <a:pPr>
              <a:defRPr/>
            </a:pPr>
            <a:r>
              <a:rPr lang="en-GB" dirty="0" smtClean="0"/>
              <a:t>24 June 2014</a:t>
            </a:r>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8" name="Text Placeholder 7"/>
          <p:cNvSpPr>
            <a:spLocks noGrp="1"/>
          </p:cNvSpPr>
          <p:nvPr>
            <p:ph type="body" sz="quarter" idx="12"/>
          </p:nvPr>
        </p:nvSpPr>
        <p:spPr>
          <a:xfrm>
            <a:off x="3132138" y="5616575"/>
            <a:ext cx="2374900" cy="863600"/>
          </a:xfrm>
        </p:spPr>
        <p:txBody>
          <a:bodyPr anchor="ctr">
            <a:normAutofit/>
          </a:bodyPr>
          <a:lstStyle>
            <a:lvl1pPr marL="0" indent="0" algn="ctr">
              <a:lnSpc>
                <a:spcPts val="2400"/>
              </a:lnSpc>
              <a:spcAft>
                <a:spcPts val="0"/>
              </a:spcAft>
              <a:buNone/>
              <a:defRPr sz="1600" cap="all" baseline="0">
                <a:solidFill>
                  <a:schemeClr val="bg1"/>
                </a:solidFill>
              </a:defRPr>
            </a:lvl1pPr>
          </a:lstStyle>
          <a:p>
            <a:pPr lvl="0"/>
            <a:r>
              <a:rPr lang="en-US" smtClean="0"/>
              <a:t>Click to edit Master text styles</a:t>
            </a:r>
          </a:p>
        </p:txBody>
      </p:sp>
      <p:sp>
        <p:nvSpPr>
          <p:cNvPr id="3" name="Footer Placeholder 4"/>
          <p:cNvSpPr>
            <a:spLocks noGrp="1"/>
          </p:cNvSpPr>
          <p:nvPr>
            <p:ph type="ftr" sz="quarter" idx="13"/>
          </p:nvPr>
        </p:nvSpPr>
        <p:spPr/>
        <p:txBody>
          <a:bodyPr/>
          <a:lstStyle>
            <a:lvl1pPr>
              <a:defRPr/>
            </a:lvl1pPr>
          </a:lstStyle>
          <a:p>
            <a:pPr>
              <a:defRPr/>
            </a:pPr>
            <a:r>
              <a:rPr lang="en-GB" dirty="0" smtClean="0"/>
              <a:t>© Crown copyright 2014 Dstl</a:t>
            </a:r>
            <a:endParaRPr lang="en-GB" dirty="0"/>
          </a:p>
        </p:txBody>
      </p:sp>
      <p:sp>
        <p:nvSpPr>
          <p:cNvPr id="4" name="Date Placeholder 3"/>
          <p:cNvSpPr>
            <a:spLocks noGrp="1"/>
          </p:cNvSpPr>
          <p:nvPr>
            <p:ph type="dt" sz="half" idx="14"/>
          </p:nvPr>
        </p:nvSpPr>
        <p:spPr/>
        <p:txBody>
          <a:bodyPr/>
          <a:lstStyle>
            <a:lvl1pPr>
              <a:defRPr/>
            </a:lvl1pPr>
          </a:lstStyle>
          <a:p>
            <a:pPr>
              <a:defRPr/>
            </a:pPr>
            <a:r>
              <a:rPr lang="en-GB" dirty="0" smtClean="0"/>
              <a:t>24 June 2014</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0" y="0"/>
            <a:ext cx="8640763" cy="5616575"/>
          </a:xfrm>
        </p:spPr>
        <p:txBody>
          <a:bodyPr rtlCol="0">
            <a:normAutofit/>
          </a:bodyPr>
          <a:lstStyle>
            <a:lvl1pPr marL="0" indent="0">
              <a:buNone/>
              <a:defRPr sz="3000"/>
            </a:lvl1pPr>
            <a:lvl2pPr marL="426659" indent="0">
              <a:buNone/>
              <a:defRPr sz="2600"/>
            </a:lvl2pPr>
            <a:lvl3pPr marL="853318" indent="0">
              <a:buNone/>
              <a:defRPr sz="2200"/>
            </a:lvl3pPr>
            <a:lvl4pPr marL="1279977" indent="0">
              <a:buNone/>
              <a:defRPr sz="1900"/>
            </a:lvl4pPr>
            <a:lvl5pPr marL="1706636" indent="0">
              <a:buNone/>
              <a:defRPr sz="1900"/>
            </a:lvl5pPr>
            <a:lvl6pPr marL="2133295" indent="0">
              <a:buNone/>
              <a:defRPr sz="1900"/>
            </a:lvl6pPr>
            <a:lvl7pPr marL="2559954" indent="0">
              <a:buNone/>
              <a:defRPr sz="1900"/>
            </a:lvl7pPr>
            <a:lvl8pPr marL="2986613" indent="0">
              <a:buNone/>
              <a:defRPr sz="1900"/>
            </a:lvl8pPr>
            <a:lvl9pPr marL="3413272" indent="0">
              <a:buNone/>
              <a:defRPr sz="1900"/>
            </a:lvl9pPr>
          </a:lstStyle>
          <a:p>
            <a:pPr lvl="0"/>
            <a:r>
              <a:rPr lang="en-US" noProof="0" smtClean="0"/>
              <a:t>Click icon to add picture</a:t>
            </a:r>
            <a:endParaRPr lang="en-GB" noProof="0" dirty="0"/>
          </a:p>
        </p:txBody>
      </p:sp>
      <p:sp>
        <p:nvSpPr>
          <p:cNvPr id="4" name="Text Placeholder 3"/>
          <p:cNvSpPr>
            <a:spLocks noGrp="1"/>
          </p:cNvSpPr>
          <p:nvPr>
            <p:ph type="body" sz="half" idx="2"/>
          </p:nvPr>
        </p:nvSpPr>
        <p:spPr>
          <a:xfrm>
            <a:off x="339147" y="4657626"/>
            <a:ext cx="8301616" cy="760520"/>
          </a:xfrm>
        </p:spPr>
        <p:txBody>
          <a:bodyPr>
            <a:normAutofit/>
          </a:bodyPr>
          <a:lstStyle>
            <a:lvl1pPr marL="0" indent="0">
              <a:lnSpc>
                <a:spcPct val="120000"/>
              </a:lnSpc>
              <a:spcBef>
                <a:spcPts val="300"/>
              </a:spcBef>
              <a:buNone/>
              <a:defRPr sz="2400"/>
            </a:lvl1pPr>
            <a:lvl2pPr marL="426659" indent="0">
              <a:buNone/>
              <a:defRPr sz="1100"/>
            </a:lvl2pPr>
            <a:lvl3pPr marL="853318" indent="0">
              <a:buNone/>
              <a:defRPr sz="900"/>
            </a:lvl3pPr>
            <a:lvl4pPr marL="1279977" indent="0">
              <a:buNone/>
              <a:defRPr sz="800"/>
            </a:lvl4pPr>
            <a:lvl5pPr marL="1706636" indent="0">
              <a:buNone/>
              <a:defRPr sz="800"/>
            </a:lvl5pPr>
            <a:lvl6pPr marL="2133295" indent="0">
              <a:buNone/>
              <a:defRPr sz="800"/>
            </a:lvl6pPr>
            <a:lvl7pPr marL="2559954" indent="0">
              <a:buNone/>
              <a:defRPr sz="800"/>
            </a:lvl7pPr>
            <a:lvl8pPr marL="2986613" indent="0">
              <a:buNone/>
              <a:defRPr sz="800"/>
            </a:lvl8pPr>
            <a:lvl9pPr marL="3413272" indent="0">
              <a:buNone/>
              <a:defRPr sz="800"/>
            </a:lvl9pPr>
          </a:lstStyle>
          <a:p>
            <a:pPr lvl="0"/>
            <a:r>
              <a:rPr lang="en-US" smtClean="0"/>
              <a:t>Click to edit Master text styles</a:t>
            </a:r>
          </a:p>
        </p:txBody>
      </p:sp>
      <p:sp>
        <p:nvSpPr>
          <p:cNvPr id="11" name="Text Placeholder 7"/>
          <p:cNvSpPr>
            <a:spLocks noGrp="1"/>
          </p:cNvSpPr>
          <p:nvPr>
            <p:ph type="body" sz="quarter" idx="12"/>
          </p:nvPr>
        </p:nvSpPr>
        <p:spPr>
          <a:xfrm>
            <a:off x="3132138" y="5616575"/>
            <a:ext cx="2374900" cy="863600"/>
          </a:xfrm>
        </p:spPr>
        <p:txBody>
          <a:bodyPr anchor="ctr">
            <a:normAutofit/>
          </a:bodyPr>
          <a:lstStyle>
            <a:lvl1pPr marL="0" indent="0" algn="ctr">
              <a:lnSpc>
                <a:spcPts val="2400"/>
              </a:lnSpc>
              <a:spcAft>
                <a:spcPts val="0"/>
              </a:spcAft>
              <a:buNone/>
              <a:defRPr sz="1600" cap="all" baseline="0">
                <a:solidFill>
                  <a:schemeClr val="bg1"/>
                </a:solidFill>
              </a:defRPr>
            </a:lvl1pPr>
          </a:lstStyle>
          <a:p>
            <a:pPr lvl="0"/>
            <a:r>
              <a:rPr lang="en-US" smtClean="0"/>
              <a:t>Click to edit Master text styles</a:t>
            </a:r>
          </a:p>
        </p:txBody>
      </p:sp>
      <p:sp>
        <p:nvSpPr>
          <p:cNvPr id="5" name="Footer Placeholder 4"/>
          <p:cNvSpPr>
            <a:spLocks noGrp="1"/>
          </p:cNvSpPr>
          <p:nvPr>
            <p:ph type="ftr" sz="quarter" idx="13"/>
          </p:nvPr>
        </p:nvSpPr>
        <p:spPr/>
        <p:txBody>
          <a:bodyPr/>
          <a:lstStyle>
            <a:lvl1pPr>
              <a:defRPr/>
            </a:lvl1pPr>
          </a:lstStyle>
          <a:p>
            <a:pPr>
              <a:defRPr/>
            </a:pPr>
            <a:r>
              <a:rPr lang="en-GB" dirty="0" smtClean="0"/>
              <a:t>© Crown copyright 2014 Dstl</a:t>
            </a:r>
            <a:endParaRPr lang="en-GB" dirty="0"/>
          </a:p>
        </p:txBody>
      </p:sp>
      <p:sp>
        <p:nvSpPr>
          <p:cNvPr id="6" name="Date Placeholder 3"/>
          <p:cNvSpPr>
            <a:spLocks noGrp="1"/>
          </p:cNvSpPr>
          <p:nvPr>
            <p:ph type="dt" sz="half" idx="14"/>
          </p:nvPr>
        </p:nvSpPr>
        <p:spPr/>
        <p:txBody>
          <a:bodyPr/>
          <a:lstStyle>
            <a:lvl1pPr>
              <a:defRPr/>
            </a:lvl1pPr>
          </a:lstStyle>
          <a:p>
            <a:pPr>
              <a:defRPr/>
            </a:pPr>
            <a:r>
              <a:rPr lang="en-GB" dirty="0" smtClean="0"/>
              <a:t>24 June 2014</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Quad Chart (Four Quadrants)">
    <p:spTree>
      <p:nvGrpSpPr>
        <p:cNvPr id="1" name=""/>
        <p:cNvGrpSpPr/>
        <p:nvPr/>
      </p:nvGrpSpPr>
      <p:grpSpPr>
        <a:xfrm>
          <a:off x="0" y="0"/>
          <a:ext cx="0" cy="0"/>
          <a:chOff x="0" y="0"/>
          <a:chExt cx="0" cy="0"/>
        </a:xfrm>
      </p:grpSpPr>
      <p:sp>
        <p:nvSpPr>
          <p:cNvPr id="12" name="Content Placeholder 11"/>
          <p:cNvSpPr>
            <a:spLocks noGrp="1"/>
          </p:cNvSpPr>
          <p:nvPr>
            <p:ph sz="quarter" idx="12"/>
          </p:nvPr>
        </p:nvSpPr>
        <p:spPr>
          <a:xfrm>
            <a:off x="107913" y="3455988"/>
            <a:ext cx="4211674" cy="2087563"/>
          </a:xfrm>
          <a:ln w="12700">
            <a:solidFill>
              <a:schemeClr val="tx1"/>
            </a:solidFill>
          </a:ln>
        </p:spPr>
        <p:txBody>
          <a:bodyPr>
            <a:noAutofit/>
          </a:bodyPr>
          <a:lstStyle>
            <a:lvl1pPr marL="180000" indent="-180000">
              <a:lnSpc>
                <a:spcPct val="100000"/>
              </a:lnSpc>
              <a:spcBef>
                <a:spcPts val="300"/>
              </a:spcBef>
              <a:buNone/>
              <a:defRPr sz="800"/>
            </a:lvl1pPr>
            <a:lvl2pPr marL="360000" indent="-180000">
              <a:lnSpc>
                <a:spcPct val="100000"/>
              </a:lnSpc>
              <a:spcBef>
                <a:spcPts val="300"/>
              </a:spcBef>
              <a:buNone/>
              <a:defRPr sz="800"/>
            </a:lvl2pPr>
            <a:lvl3pPr marL="540000" indent="-180000">
              <a:lnSpc>
                <a:spcPct val="100000"/>
              </a:lnSpc>
              <a:spcBef>
                <a:spcPts val="300"/>
              </a:spcBef>
              <a:buNone/>
              <a:defRPr sz="800"/>
            </a:lvl3pPr>
            <a:lvl4pPr marL="720000" indent="-180000">
              <a:lnSpc>
                <a:spcPct val="100000"/>
              </a:lnSpc>
              <a:spcBef>
                <a:spcPts val="300"/>
              </a:spcBef>
              <a:buNone/>
              <a:defRPr sz="800"/>
            </a:lvl4pPr>
            <a:lvl5pPr marL="900000" indent="-180000">
              <a:lnSpc>
                <a:spcPct val="100000"/>
              </a:lnSpc>
              <a:spcBef>
                <a:spcPts val="300"/>
              </a:spcBef>
              <a:buNone/>
              <a:defRPr sz="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15" name="Content Placeholder 11"/>
          <p:cNvSpPr>
            <a:spLocks noGrp="1"/>
          </p:cNvSpPr>
          <p:nvPr>
            <p:ph sz="quarter" idx="13"/>
          </p:nvPr>
        </p:nvSpPr>
        <p:spPr>
          <a:xfrm>
            <a:off x="107913" y="1368425"/>
            <a:ext cx="4211674" cy="2087563"/>
          </a:xfrm>
          <a:ln w="12700">
            <a:solidFill>
              <a:schemeClr val="tx1"/>
            </a:solidFill>
          </a:ln>
        </p:spPr>
        <p:txBody>
          <a:bodyPr>
            <a:noAutofit/>
          </a:bodyPr>
          <a:lstStyle>
            <a:lvl1pPr marL="180000" indent="-180000">
              <a:lnSpc>
                <a:spcPct val="100000"/>
              </a:lnSpc>
              <a:spcBef>
                <a:spcPts val="300"/>
              </a:spcBef>
              <a:buNone/>
              <a:defRPr sz="800"/>
            </a:lvl1pPr>
            <a:lvl2pPr marL="360000" indent="-180000">
              <a:lnSpc>
                <a:spcPct val="100000"/>
              </a:lnSpc>
              <a:spcBef>
                <a:spcPts val="300"/>
              </a:spcBef>
              <a:buNone/>
              <a:defRPr sz="800"/>
            </a:lvl2pPr>
            <a:lvl3pPr marL="540000" indent="-180000">
              <a:lnSpc>
                <a:spcPct val="100000"/>
              </a:lnSpc>
              <a:spcBef>
                <a:spcPts val="300"/>
              </a:spcBef>
              <a:buNone/>
              <a:defRPr sz="800"/>
            </a:lvl3pPr>
            <a:lvl4pPr marL="720000" indent="-180000">
              <a:lnSpc>
                <a:spcPct val="100000"/>
              </a:lnSpc>
              <a:spcBef>
                <a:spcPts val="300"/>
              </a:spcBef>
              <a:buNone/>
              <a:defRPr sz="800"/>
            </a:lvl4pPr>
            <a:lvl5pPr marL="900000" indent="-180000">
              <a:lnSpc>
                <a:spcPct val="100000"/>
              </a:lnSpc>
              <a:spcBef>
                <a:spcPts val="300"/>
              </a:spcBef>
              <a:buNone/>
              <a:defRPr sz="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16" name="Content Placeholder 11"/>
          <p:cNvSpPr>
            <a:spLocks noGrp="1"/>
          </p:cNvSpPr>
          <p:nvPr>
            <p:ph sz="quarter" idx="14"/>
          </p:nvPr>
        </p:nvSpPr>
        <p:spPr>
          <a:xfrm>
            <a:off x="4319589" y="3455988"/>
            <a:ext cx="4211674" cy="2087563"/>
          </a:xfrm>
          <a:ln w="12700">
            <a:solidFill>
              <a:schemeClr val="tx1"/>
            </a:solidFill>
          </a:ln>
        </p:spPr>
        <p:txBody>
          <a:bodyPr>
            <a:noAutofit/>
          </a:bodyPr>
          <a:lstStyle>
            <a:lvl1pPr marL="180000" indent="-180000">
              <a:lnSpc>
                <a:spcPct val="100000"/>
              </a:lnSpc>
              <a:spcBef>
                <a:spcPts val="300"/>
              </a:spcBef>
              <a:buNone/>
              <a:defRPr sz="800"/>
            </a:lvl1pPr>
            <a:lvl2pPr marL="360000" indent="-180000">
              <a:lnSpc>
                <a:spcPct val="100000"/>
              </a:lnSpc>
              <a:spcBef>
                <a:spcPts val="300"/>
              </a:spcBef>
              <a:buNone/>
              <a:defRPr sz="800"/>
            </a:lvl2pPr>
            <a:lvl3pPr marL="540000" indent="-180000">
              <a:lnSpc>
                <a:spcPct val="100000"/>
              </a:lnSpc>
              <a:spcBef>
                <a:spcPts val="300"/>
              </a:spcBef>
              <a:buNone/>
              <a:defRPr sz="800"/>
            </a:lvl3pPr>
            <a:lvl4pPr marL="720000" indent="-180000">
              <a:lnSpc>
                <a:spcPct val="100000"/>
              </a:lnSpc>
              <a:spcBef>
                <a:spcPts val="300"/>
              </a:spcBef>
              <a:buNone/>
              <a:defRPr sz="800"/>
            </a:lvl4pPr>
            <a:lvl5pPr marL="900000" indent="-180000">
              <a:lnSpc>
                <a:spcPct val="100000"/>
              </a:lnSpc>
              <a:spcBef>
                <a:spcPts val="300"/>
              </a:spcBef>
              <a:buNone/>
              <a:defRPr sz="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17" name="Content Placeholder 11"/>
          <p:cNvSpPr>
            <a:spLocks noGrp="1"/>
          </p:cNvSpPr>
          <p:nvPr>
            <p:ph sz="quarter" idx="15"/>
          </p:nvPr>
        </p:nvSpPr>
        <p:spPr>
          <a:xfrm>
            <a:off x="4319589" y="1368425"/>
            <a:ext cx="4211674" cy="2087563"/>
          </a:xfrm>
          <a:ln w="12700">
            <a:solidFill>
              <a:schemeClr val="tx1"/>
            </a:solidFill>
          </a:ln>
        </p:spPr>
        <p:txBody>
          <a:bodyPr>
            <a:noAutofit/>
          </a:bodyPr>
          <a:lstStyle>
            <a:lvl1pPr marL="180000" indent="-180000">
              <a:lnSpc>
                <a:spcPct val="100000"/>
              </a:lnSpc>
              <a:spcBef>
                <a:spcPts val="300"/>
              </a:spcBef>
              <a:buNone/>
              <a:defRPr sz="800"/>
            </a:lvl1pPr>
            <a:lvl2pPr marL="360000" indent="-180000">
              <a:lnSpc>
                <a:spcPct val="100000"/>
              </a:lnSpc>
              <a:spcBef>
                <a:spcPts val="300"/>
              </a:spcBef>
              <a:buNone/>
              <a:defRPr sz="800"/>
            </a:lvl2pPr>
            <a:lvl3pPr marL="540000" indent="-180000">
              <a:lnSpc>
                <a:spcPct val="100000"/>
              </a:lnSpc>
              <a:spcBef>
                <a:spcPts val="300"/>
              </a:spcBef>
              <a:buNone/>
              <a:defRPr sz="800"/>
            </a:lvl3pPr>
            <a:lvl4pPr marL="720000" indent="-180000">
              <a:lnSpc>
                <a:spcPct val="100000"/>
              </a:lnSpc>
              <a:spcBef>
                <a:spcPts val="300"/>
              </a:spcBef>
              <a:buNone/>
              <a:defRPr sz="800"/>
            </a:lvl4pPr>
            <a:lvl5pPr marL="900000" indent="-180000">
              <a:lnSpc>
                <a:spcPct val="100000"/>
              </a:lnSpc>
              <a:spcBef>
                <a:spcPts val="300"/>
              </a:spcBef>
              <a:buNone/>
              <a:defRPr sz="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27" name="Text Placeholder 26"/>
          <p:cNvSpPr>
            <a:spLocks noGrp="1"/>
          </p:cNvSpPr>
          <p:nvPr>
            <p:ph type="body" sz="quarter" idx="16"/>
          </p:nvPr>
        </p:nvSpPr>
        <p:spPr>
          <a:xfrm>
            <a:off x="-1" y="-1"/>
            <a:ext cx="4319587" cy="1368425"/>
          </a:xfrm>
        </p:spPr>
        <p:txBody>
          <a:bodyPr>
            <a:normAutofit/>
          </a:bodyPr>
          <a:lstStyle>
            <a:lvl1pPr marL="0" indent="0">
              <a:lnSpc>
                <a:spcPct val="100000"/>
              </a:lnSpc>
              <a:spcBef>
                <a:spcPts val="600"/>
              </a:spcBef>
              <a:buNone/>
              <a:defRPr sz="1400" b="1"/>
            </a:lvl1pPr>
          </a:lstStyle>
          <a:p>
            <a:pPr lvl="0"/>
            <a:r>
              <a:rPr lang="en-US" smtClean="0"/>
              <a:t>Click to edit Master text styles</a:t>
            </a:r>
          </a:p>
        </p:txBody>
      </p:sp>
      <p:sp>
        <p:nvSpPr>
          <p:cNvPr id="28" name="Text Placeholder 26"/>
          <p:cNvSpPr>
            <a:spLocks noGrp="1"/>
          </p:cNvSpPr>
          <p:nvPr>
            <p:ph type="body" sz="quarter" idx="17"/>
          </p:nvPr>
        </p:nvSpPr>
        <p:spPr>
          <a:xfrm>
            <a:off x="4321176" y="-1"/>
            <a:ext cx="4319587" cy="1368425"/>
          </a:xfrm>
        </p:spPr>
        <p:txBody>
          <a:bodyPr>
            <a:normAutofit/>
          </a:bodyPr>
          <a:lstStyle>
            <a:lvl1pPr marL="0" indent="0">
              <a:lnSpc>
                <a:spcPct val="100000"/>
              </a:lnSpc>
              <a:spcBef>
                <a:spcPts val="600"/>
              </a:spcBef>
              <a:buNone/>
              <a:defRPr sz="1400" b="1"/>
            </a:lvl1pPr>
          </a:lstStyle>
          <a:p>
            <a:pPr lvl="0"/>
            <a:r>
              <a:rPr lang="en-US" smtClean="0"/>
              <a:t>Click to edit Master text styles</a:t>
            </a:r>
          </a:p>
        </p:txBody>
      </p:sp>
      <p:sp>
        <p:nvSpPr>
          <p:cNvPr id="10" name="Text Placeholder 7"/>
          <p:cNvSpPr>
            <a:spLocks noGrp="1"/>
          </p:cNvSpPr>
          <p:nvPr>
            <p:ph type="body" sz="quarter" idx="18"/>
          </p:nvPr>
        </p:nvSpPr>
        <p:spPr>
          <a:xfrm>
            <a:off x="3132138" y="5616575"/>
            <a:ext cx="2374900" cy="863600"/>
          </a:xfrm>
        </p:spPr>
        <p:txBody>
          <a:bodyPr anchor="ctr">
            <a:normAutofit/>
          </a:bodyPr>
          <a:lstStyle>
            <a:lvl1pPr marL="0" indent="0" algn="ctr">
              <a:lnSpc>
                <a:spcPts val="2400"/>
              </a:lnSpc>
              <a:spcAft>
                <a:spcPts val="0"/>
              </a:spcAft>
              <a:buNone/>
              <a:defRPr sz="1600" cap="all" baseline="0">
                <a:solidFill>
                  <a:schemeClr val="bg1"/>
                </a:solidFill>
              </a:defRPr>
            </a:lvl1pPr>
          </a:lstStyle>
          <a:p>
            <a:pPr lvl="0"/>
            <a:r>
              <a:rPr lang="en-US" smtClean="0"/>
              <a:t>Click to edit Master text styles</a:t>
            </a:r>
          </a:p>
        </p:txBody>
      </p:sp>
      <p:sp>
        <p:nvSpPr>
          <p:cNvPr id="9" name="Footer Placeholder 4"/>
          <p:cNvSpPr>
            <a:spLocks noGrp="1"/>
          </p:cNvSpPr>
          <p:nvPr>
            <p:ph type="ftr" sz="quarter" idx="19"/>
          </p:nvPr>
        </p:nvSpPr>
        <p:spPr/>
        <p:txBody>
          <a:bodyPr/>
          <a:lstStyle>
            <a:lvl1pPr>
              <a:defRPr/>
            </a:lvl1pPr>
          </a:lstStyle>
          <a:p>
            <a:pPr>
              <a:defRPr/>
            </a:pPr>
            <a:r>
              <a:rPr lang="en-GB" dirty="0" smtClean="0"/>
              <a:t>© Crown copyright 2014 Dstl</a:t>
            </a:r>
            <a:endParaRPr lang="en-GB" dirty="0"/>
          </a:p>
        </p:txBody>
      </p:sp>
      <p:sp>
        <p:nvSpPr>
          <p:cNvPr id="11" name="Date Placeholder 3"/>
          <p:cNvSpPr>
            <a:spLocks noGrp="1"/>
          </p:cNvSpPr>
          <p:nvPr>
            <p:ph type="dt" sz="half" idx="20"/>
          </p:nvPr>
        </p:nvSpPr>
        <p:spPr/>
        <p:txBody>
          <a:bodyPr/>
          <a:lstStyle>
            <a:lvl1pPr>
              <a:defRPr/>
            </a:lvl1pPr>
          </a:lstStyle>
          <a:p>
            <a:pPr>
              <a:defRPr/>
            </a:pPr>
            <a:r>
              <a:rPr lang="en-GB" dirty="0" smtClean="0"/>
              <a:t>24 June 2014</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Quad Chart (Single Quadrant)">
    <p:spTree>
      <p:nvGrpSpPr>
        <p:cNvPr id="1" name=""/>
        <p:cNvGrpSpPr/>
        <p:nvPr/>
      </p:nvGrpSpPr>
      <p:grpSpPr>
        <a:xfrm>
          <a:off x="0" y="0"/>
          <a:ext cx="0" cy="0"/>
          <a:chOff x="0" y="0"/>
          <a:chExt cx="0" cy="0"/>
        </a:xfrm>
      </p:grpSpPr>
      <p:sp>
        <p:nvSpPr>
          <p:cNvPr id="7" name="Content Placeholder 11"/>
          <p:cNvSpPr>
            <a:spLocks noGrp="1" noChangeAspect="1"/>
          </p:cNvSpPr>
          <p:nvPr>
            <p:ph sz="quarter" idx="13"/>
          </p:nvPr>
        </p:nvSpPr>
        <p:spPr>
          <a:xfrm>
            <a:off x="692586" y="1621712"/>
            <a:ext cx="7254000" cy="3595526"/>
          </a:xfrm>
          <a:ln w="12700">
            <a:solidFill>
              <a:schemeClr val="tx1"/>
            </a:solidFill>
          </a:ln>
        </p:spPr>
        <p:txBody>
          <a:bodyPr>
            <a:noAutofit/>
          </a:bodyPr>
          <a:lstStyle>
            <a:lvl1pPr marL="180000" indent="-180000">
              <a:lnSpc>
                <a:spcPct val="100000"/>
              </a:lnSpc>
              <a:spcBef>
                <a:spcPts val="300"/>
              </a:spcBef>
              <a:buNone/>
              <a:defRPr sz="1400"/>
            </a:lvl1pPr>
            <a:lvl2pPr marL="360000" indent="-180000">
              <a:lnSpc>
                <a:spcPct val="100000"/>
              </a:lnSpc>
              <a:spcBef>
                <a:spcPts val="300"/>
              </a:spcBef>
              <a:buNone/>
              <a:defRPr sz="1400"/>
            </a:lvl2pPr>
            <a:lvl3pPr marL="540000" indent="-180000">
              <a:lnSpc>
                <a:spcPct val="100000"/>
              </a:lnSpc>
              <a:spcBef>
                <a:spcPts val="300"/>
              </a:spcBef>
              <a:buNone/>
              <a:defRPr sz="1400"/>
            </a:lvl3pPr>
            <a:lvl4pPr marL="720000" indent="-180000">
              <a:lnSpc>
                <a:spcPct val="100000"/>
              </a:lnSpc>
              <a:spcBef>
                <a:spcPts val="300"/>
              </a:spcBef>
              <a:buNone/>
              <a:defRPr sz="1400"/>
            </a:lvl4pPr>
            <a:lvl5pPr marL="900000" indent="-180000">
              <a:lnSpc>
                <a:spcPct val="100000"/>
              </a:lnSpc>
              <a:spcBef>
                <a:spcPts val="300"/>
              </a:spcBef>
              <a:buNone/>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10" name="Text Placeholder 26"/>
          <p:cNvSpPr>
            <a:spLocks noGrp="1"/>
          </p:cNvSpPr>
          <p:nvPr>
            <p:ph type="body" sz="quarter" idx="16"/>
          </p:nvPr>
        </p:nvSpPr>
        <p:spPr>
          <a:xfrm>
            <a:off x="-1" y="-1"/>
            <a:ext cx="4319587" cy="1368425"/>
          </a:xfrm>
        </p:spPr>
        <p:txBody>
          <a:bodyPr>
            <a:normAutofit/>
          </a:bodyPr>
          <a:lstStyle>
            <a:lvl1pPr marL="0" indent="0">
              <a:lnSpc>
                <a:spcPct val="100000"/>
              </a:lnSpc>
              <a:spcBef>
                <a:spcPts val="600"/>
              </a:spcBef>
              <a:buNone/>
              <a:defRPr sz="1400" b="1"/>
            </a:lvl1pPr>
          </a:lstStyle>
          <a:p>
            <a:pPr lvl="0"/>
            <a:r>
              <a:rPr lang="en-US" smtClean="0"/>
              <a:t>Click to edit Master text styles</a:t>
            </a:r>
          </a:p>
        </p:txBody>
      </p:sp>
      <p:sp>
        <p:nvSpPr>
          <p:cNvPr id="11" name="Text Placeholder 26"/>
          <p:cNvSpPr>
            <a:spLocks noGrp="1"/>
          </p:cNvSpPr>
          <p:nvPr>
            <p:ph type="body" sz="quarter" idx="17"/>
          </p:nvPr>
        </p:nvSpPr>
        <p:spPr>
          <a:xfrm>
            <a:off x="4321176" y="-1"/>
            <a:ext cx="4319587" cy="1368425"/>
          </a:xfrm>
        </p:spPr>
        <p:txBody>
          <a:bodyPr>
            <a:normAutofit/>
          </a:bodyPr>
          <a:lstStyle>
            <a:lvl1pPr marL="0" indent="0">
              <a:lnSpc>
                <a:spcPct val="100000"/>
              </a:lnSpc>
              <a:spcBef>
                <a:spcPts val="600"/>
              </a:spcBef>
              <a:buNone/>
              <a:defRPr sz="1400" b="1"/>
            </a:lvl1pPr>
          </a:lstStyle>
          <a:p>
            <a:pPr lvl="0"/>
            <a:r>
              <a:rPr lang="en-US" smtClean="0"/>
              <a:t>Click to edit Master text styles</a:t>
            </a:r>
          </a:p>
        </p:txBody>
      </p:sp>
      <p:sp>
        <p:nvSpPr>
          <p:cNvPr id="8" name="Text Placeholder 7"/>
          <p:cNvSpPr>
            <a:spLocks noGrp="1"/>
          </p:cNvSpPr>
          <p:nvPr>
            <p:ph type="body" sz="quarter" idx="12"/>
          </p:nvPr>
        </p:nvSpPr>
        <p:spPr>
          <a:xfrm>
            <a:off x="3132138" y="5616575"/>
            <a:ext cx="2374900" cy="863600"/>
          </a:xfrm>
        </p:spPr>
        <p:txBody>
          <a:bodyPr anchor="ctr">
            <a:normAutofit/>
          </a:bodyPr>
          <a:lstStyle>
            <a:lvl1pPr marL="0" indent="0" algn="ctr">
              <a:lnSpc>
                <a:spcPts val="2400"/>
              </a:lnSpc>
              <a:spcAft>
                <a:spcPts val="0"/>
              </a:spcAft>
              <a:buNone/>
              <a:defRPr sz="1600" cap="all" baseline="0">
                <a:solidFill>
                  <a:schemeClr val="bg1"/>
                </a:solidFill>
              </a:defRPr>
            </a:lvl1pPr>
          </a:lstStyle>
          <a:p>
            <a:pPr lvl="0"/>
            <a:r>
              <a:rPr lang="en-US" smtClean="0"/>
              <a:t>Click to edit Master text styles</a:t>
            </a:r>
          </a:p>
        </p:txBody>
      </p:sp>
      <p:sp>
        <p:nvSpPr>
          <p:cNvPr id="6" name="Footer Placeholder 4"/>
          <p:cNvSpPr>
            <a:spLocks noGrp="1"/>
          </p:cNvSpPr>
          <p:nvPr>
            <p:ph type="ftr" sz="quarter" idx="18"/>
          </p:nvPr>
        </p:nvSpPr>
        <p:spPr/>
        <p:txBody>
          <a:bodyPr/>
          <a:lstStyle>
            <a:lvl1pPr>
              <a:defRPr/>
            </a:lvl1pPr>
          </a:lstStyle>
          <a:p>
            <a:pPr>
              <a:defRPr/>
            </a:pPr>
            <a:r>
              <a:rPr lang="en-GB" dirty="0" smtClean="0"/>
              <a:t>© Crown copyright 2014 Dstl</a:t>
            </a:r>
            <a:endParaRPr lang="en-GB" dirty="0"/>
          </a:p>
        </p:txBody>
      </p:sp>
      <p:sp>
        <p:nvSpPr>
          <p:cNvPr id="9" name="Date Placeholder 3"/>
          <p:cNvSpPr>
            <a:spLocks noGrp="1"/>
          </p:cNvSpPr>
          <p:nvPr>
            <p:ph type="dt" sz="half" idx="19"/>
          </p:nvPr>
        </p:nvSpPr>
        <p:spPr/>
        <p:txBody>
          <a:bodyPr/>
          <a:lstStyle>
            <a:lvl1pPr>
              <a:defRPr/>
            </a:lvl1pPr>
          </a:lstStyle>
          <a:p>
            <a:pPr>
              <a:defRPr/>
            </a:pPr>
            <a:r>
              <a:rPr lang="en-GB" dirty="0" smtClean="0"/>
              <a:t>24 June 2014</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Opening/Closing Slide">
    <p:spTree>
      <p:nvGrpSpPr>
        <p:cNvPr id="1" name=""/>
        <p:cNvGrpSpPr/>
        <p:nvPr/>
      </p:nvGrpSpPr>
      <p:grpSpPr>
        <a:xfrm>
          <a:off x="0" y="0"/>
          <a:ext cx="0" cy="0"/>
          <a:chOff x="0" y="0"/>
          <a:chExt cx="0" cy="0"/>
        </a:xfrm>
      </p:grpSpPr>
      <p:grpSp>
        <p:nvGrpSpPr>
          <p:cNvPr id="2" name="Group 6"/>
          <p:cNvGrpSpPr>
            <a:grpSpLocks/>
          </p:cNvGrpSpPr>
          <p:nvPr/>
        </p:nvGrpSpPr>
        <p:grpSpPr bwMode="auto">
          <a:xfrm>
            <a:off x="719138" y="1138238"/>
            <a:ext cx="7200900" cy="3340100"/>
            <a:chOff x="863962" y="1205021"/>
            <a:chExt cx="7200000" cy="3339418"/>
          </a:xfrm>
        </p:grpSpPr>
        <p:pic>
          <p:nvPicPr>
            <p:cNvPr id="3" name="Picture 5" descr="dstl-logo-trans-black.png"/>
            <p:cNvPicPr>
              <a:picLocks noChangeAspect="1"/>
            </p:cNvPicPr>
            <p:nvPr/>
          </p:nvPicPr>
          <p:blipFill>
            <a:blip r:embed="rId2" cstate="print"/>
            <a:srcRect/>
            <a:stretch>
              <a:fillRect/>
            </a:stretch>
          </p:blipFill>
          <p:spPr bwMode="auto">
            <a:xfrm>
              <a:off x="863962" y="1205021"/>
              <a:ext cx="7200000" cy="3339418"/>
            </a:xfrm>
            <a:prstGeom prst="rect">
              <a:avLst/>
            </a:prstGeom>
            <a:noFill/>
            <a:ln w="9525">
              <a:noFill/>
              <a:miter lim="800000"/>
              <a:headEnd/>
              <a:tailEnd/>
            </a:ln>
          </p:spPr>
        </p:pic>
        <p:pic>
          <p:nvPicPr>
            <p:cNvPr id="4" name="Picture 4" descr="dstl-logo-trans-blue.png"/>
            <p:cNvPicPr>
              <a:picLocks noChangeAspect="1"/>
            </p:cNvPicPr>
            <p:nvPr/>
          </p:nvPicPr>
          <p:blipFill>
            <a:blip r:embed="rId3" cstate="print"/>
            <a:srcRect/>
            <a:stretch>
              <a:fillRect/>
            </a:stretch>
          </p:blipFill>
          <p:spPr bwMode="hidden">
            <a:xfrm>
              <a:off x="863962" y="1205021"/>
              <a:ext cx="7200000" cy="3339418"/>
            </a:xfrm>
            <a:prstGeom prst="rect">
              <a:avLst/>
            </a:prstGeom>
            <a:noFill/>
            <a:ln w="9525">
              <a:noFill/>
              <a:miter lim="800000"/>
              <a:headEnd/>
              <a:tailEnd/>
            </a:ln>
          </p:spPr>
        </p:pic>
      </p:grpSp>
      <p:sp>
        <p:nvSpPr>
          <p:cNvPr id="5" name="Rectangle 7"/>
          <p:cNvSpPr/>
          <p:nvPr/>
        </p:nvSpPr>
        <p:spPr bwMode="white">
          <a:xfrm>
            <a:off x="0" y="5616575"/>
            <a:ext cx="1474788" cy="863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89761" tIns="44880" rIns="89761" bIns="44880" anchor="ctr"/>
          <a:lstStyle/>
          <a:p>
            <a:pPr algn="ctr" defTabSz="853318" fontAlgn="auto">
              <a:spcBef>
                <a:spcPts val="0"/>
              </a:spcBef>
              <a:spcAft>
                <a:spcPts val="0"/>
              </a:spcAft>
              <a:defRPr/>
            </a:pPr>
            <a:endParaRPr lang="en-GB" dirty="0"/>
          </a:p>
        </p:txBody>
      </p:sp>
      <p:sp>
        <p:nvSpPr>
          <p:cNvPr id="6" name="Footer Placeholder 2"/>
          <p:cNvSpPr>
            <a:spLocks noGrp="1"/>
          </p:cNvSpPr>
          <p:nvPr>
            <p:ph type="ftr" sz="quarter" idx="10"/>
          </p:nvPr>
        </p:nvSpPr>
        <p:spPr/>
        <p:txBody>
          <a:bodyPr/>
          <a:lstStyle>
            <a:lvl1pPr>
              <a:defRPr/>
            </a:lvl1pPr>
          </a:lstStyle>
          <a:p>
            <a:pPr>
              <a:defRPr/>
            </a:pPr>
            <a:r>
              <a:rPr lang="en-GB" dirty="0" smtClean="0"/>
              <a:t>© Crown copyright 2014 Dstl</a:t>
            </a:r>
            <a:endParaRPr lang="en-GB" dirty="0"/>
          </a:p>
        </p:txBody>
      </p:sp>
      <p:sp>
        <p:nvSpPr>
          <p:cNvPr id="7" name="Date Placeholder 3"/>
          <p:cNvSpPr>
            <a:spLocks noGrp="1"/>
          </p:cNvSpPr>
          <p:nvPr>
            <p:ph type="dt" sz="half" idx="11"/>
          </p:nvPr>
        </p:nvSpPr>
        <p:spPr/>
        <p:txBody>
          <a:bodyPr/>
          <a:lstStyle>
            <a:lvl1pPr>
              <a:defRPr/>
            </a:lvl1pPr>
          </a:lstStyle>
          <a:p>
            <a:pPr>
              <a:defRPr/>
            </a:pPr>
            <a:r>
              <a:rPr lang="en-GB" dirty="0" smtClean="0"/>
              <a:t>24 June 2014</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image" Target="../media/image4.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bwMode="hidden">
          <a:xfrm>
            <a:off x="0" y="5616575"/>
            <a:ext cx="8640763" cy="863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89761" tIns="44880" rIns="89761" bIns="44880" anchor="ctr"/>
          <a:lstStyle/>
          <a:p>
            <a:pPr algn="ctr" defTabSz="853318" fontAlgn="auto">
              <a:spcBef>
                <a:spcPts val="0"/>
              </a:spcBef>
              <a:spcAft>
                <a:spcPts val="0"/>
              </a:spcAft>
              <a:defRPr/>
            </a:pPr>
            <a:endParaRPr lang="en-GB" dirty="0"/>
          </a:p>
        </p:txBody>
      </p:sp>
      <p:sp>
        <p:nvSpPr>
          <p:cNvPr id="1027" name="Title Placeholder 1"/>
          <p:cNvSpPr>
            <a:spLocks noGrp="1"/>
          </p:cNvSpPr>
          <p:nvPr>
            <p:ph type="title"/>
          </p:nvPr>
        </p:nvSpPr>
        <p:spPr bwMode="auto">
          <a:xfrm>
            <a:off x="431800" y="258763"/>
            <a:ext cx="7777163" cy="1081087"/>
          </a:xfrm>
          <a:prstGeom prst="rect">
            <a:avLst/>
          </a:prstGeom>
          <a:noFill/>
          <a:ln w="9525">
            <a:noFill/>
            <a:miter lim="800000"/>
            <a:headEnd/>
            <a:tailEnd/>
          </a:ln>
        </p:spPr>
        <p:txBody>
          <a:bodyPr vert="horz" wrap="square" lIns="85332" tIns="42666" rIns="85332" bIns="42666" numCol="1" anchor="t" anchorCtr="0" compatLnSpc="1">
            <a:prstTxWarp prst="textNoShape">
              <a:avLst/>
            </a:prstTxWarp>
          </a:bodyPr>
          <a:lstStyle/>
          <a:p>
            <a:pPr lvl="0"/>
            <a:r>
              <a:rPr lang="en-US" dirty="0" smtClean="0"/>
              <a:t>Click to edit Master title style</a:t>
            </a:r>
            <a:endParaRPr lang="en-GB" dirty="0" smtClean="0"/>
          </a:p>
        </p:txBody>
      </p:sp>
      <p:sp>
        <p:nvSpPr>
          <p:cNvPr id="1028" name="Text Placeholder 2"/>
          <p:cNvSpPr>
            <a:spLocks noGrp="1"/>
          </p:cNvSpPr>
          <p:nvPr>
            <p:ph type="body" idx="1"/>
          </p:nvPr>
        </p:nvSpPr>
        <p:spPr bwMode="auto">
          <a:xfrm>
            <a:off x="431800" y="1538288"/>
            <a:ext cx="7777163" cy="3879850"/>
          </a:xfrm>
          <a:prstGeom prst="rect">
            <a:avLst/>
          </a:prstGeom>
          <a:noFill/>
          <a:ln w="9525">
            <a:noFill/>
            <a:miter lim="800000"/>
            <a:headEnd/>
            <a:tailEnd/>
          </a:ln>
        </p:spPr>
        <p:txBody>
          <a:bodyPr vert="horz" wrap="square" lIns="85332" tIns="42666" rIns="85332" bIns="42666"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smtClean="0"/>
          </a:p>
        </p:txBody>
      </p:sp>
      <p:sp>
        <p:nvSpPr>
          <p:cNvPr id="5" name="Footer Placeholder 4"/>
          <p:cNvSpPr>
            <a:spLocks noGrp="1"/>
          </p:cNvSpPr>
          <p:nvPr>
            <p:ph type="ftr" sz="quarter" idx="3"/>
          </p:nvPr>
        </p:nvSpPr>
        <p:spPr>
          <a:xfrm>
            <a:off x="1474788" y="6048375"/>
            <a:ext cx="1657350" cy="287338"/>
          </a:xfrm>
          <a:prstGeom prst="rect">
            <a:avLst/>
          </a:prstGeom>
        </p:spPr>
        <p:txBody>
          <a:bodyPr vert="horz" lIns="85332" tIns="42666" rIns="85332" bIns="42666" rtlCol="0" anchor="t"/>
          <a:lstStyle>
            <a:lvl1pPr algn="l" defTabSz="853318" fontAlgn="auto">
              <a:spcBef>
                <a:spcPts val="0"/>
              </a:spcBef>
              <a:spcAft>
                <a:spcPts val="0"/>
              </a:spcAft>
              <a:defRPr sz="800" b="1">
                <a:solidFill>
                  <a:schemeClr val="bg1"/>
                </a:solidFill>
                <a:latin typeface="Arial" pitchFamily="34" charset="0"/>
                <a:cs typeface="Arial" pitchFamily="34" charset="0"/>
              </a:defRPr>
            </a:lvl1pPr>
          </a:lstStyle>
          <a:p>
            <a:pPr>
              <a:defRPr/>
            </a:pPr>
            <a:r>
              <a:rPr lang="en-GB" dirty="0" smtClean="0"/>
              <a:t>© Crown copyright 2014 Dstl</a:t>
            </a:r>
            <a:endParaRPr lang="en-GB" dirty="0"/>
          </a:p>
        </p:txBody>
      </p:sp>
      <p:sp>
        <p:nvSpPr>
          <p:cNvPr id="4" name="Date Placeholder 3"/>
          <p:cNvSpPr>
            <a:spLocks noGrp="1"/>
          </p:cNvSpPr>
          <p:nvPr>
            <p:ph type="dt" sz="half" idx="2"/>
          </p:nvPr>
        </p:nvSpPr>
        <p:spPr>
          <a:xfrm>
            <a:off x="1474788" y="5761038"/>
            <a:ext cx="1657350" cy="287337"/>
          </a:xfrm>
          <a:prstGeom prst="rect">
            <a:avLst/>
          </a:prstGeom>
        </p:spPr>
        <p:txBody>
          <a:bodyPr vert="horz" lIns="85332" tIns="42666" rIns="85332" bIns="42666" rtlCol="0" anchor="b"/>
          <a:lstStyle>
            <a:lvl1pPr algn="l" defTabSz="853318" fontAlgn="auto">
              <a:spcBef>
                <a:spcPts val="0"/>
              </a:spcBef>
              <a:spcAft>
                <a:spcPts val="0"/>
              </a:spcAft>
              <a:defRPr sz="800" b="1">
                <a:solidFill>
                  <a:schemeClr val="bg1"/>
                </a:solidFill>
                <a:latin typeface="Arial" pitchFamily="34" charset="0"/>
                <a:cs typeface="Arial" pitchFamily="34" charset="0"/>
              </a:defRPr>
            </a:lvl1pPr>
          </a:lstStyle>
          <a:p>
            <a:pPr>
              <a:defRPr/>
            </a:pPr>
            <a:r>
              <a:rPr lang="en-GB" dirty="0" smtClean="0"/>
              <a:t>24 June 2014</a:t>
            </a:r>
          </a:p>
        </p:txBody>
      </p:sp>
      <p:grpSp>
        <p:nvGrpSpPr>
          <p:cNvPr id="1031" name="Group 14"/>
          <p:cNvGrpSpPr>
            <a:grpSpLocks/>
          </p:cNvGrpSpPr>
          <p:nvPr/>
        </p:nvGrpSpPr>
        <p:grpSpPr bwMode="auto">
          <a:xfrm>
            <a:off x="177800" y="5781675"/>
            <a:ext cx="1241425" cy="576263"/>
            <a:chOff x="177800" y="5782383"/>
            <a:chExt cx="1241809" cy="576001"/>
          </a:xfrm>
        </p:grpSpPr>
        <p:pic>
          <p:nvPicPr>
            <p:cNvPr id="1035" name="Picture 14" descr="\\rnet.dstl.gov.uk\home\921756d\my documents\My Pictures\Logos &amp; Crests\dstl-logo-trans-black.png"/>
            <p:cNvPicPr>
              <a:picLocks noChangeAspect="1" noChangeArrowheads="1"/>
            </p:cNvPicPr>
            <p:nvPr/>
          </p:nvPicPr>
          <p:blipFill>
            <a:blip r:embed="rId12" cstate="print"/>
            <a:srcRect/>
            <a:stretch>
              <a:fillRect/>
            </a:stretch>
          </p:blipFill>
          <p:spPr bwMode="auto">
            <a:xfrm>
              <a:off x="177800" y="5782384"/>
              <a:ext cx="1241809" cy="576000"/>
            </a:xfrm>
            <a:prstGeom prst="rect">
              <a:avLst/>
            </a:prstGeom>
            <a:noFill/>
            <a:ln w="9525">
              <a:noFill/>
              <a:miter lim="800000"/>
              <a:headEnd/>
              <a:tailEnd/>
            </a:ln>
          </p:spPr>
        </p:pic>
        <p:pic>
          <p:nvPicPr>
            <p:cNvPr id="1036" name="Picture 13" descr="\\rnet.dstl.gov.uk\home\921756d\my documents\My Pictures\Logos &amp; Crests\dstl-logo-trans-white.png"/>
            <p:cNvPicPr>
              <a:picLocks noChangeAspect="1" noChangeArrowheads="1"/>
            </p:cNvPicPr>
            <p:nvPr/>
          </p:nvPicPr>
          <p:blipFill>
            <a:blip r:embed="rId13" cstate="print"/>
            <a:srcRect/>
            <a:stretch>
              <a:fillRect/>
            </a:stretch>
          </p:blipFill>
          <p:spPr bwMode="hidden">
            <a:xfrm>
              <a:off x="177800" y="5782383"/>
              <a:ext cx="1241809" cy="576000"/>
            </a:xfrm>
            <a:prstGeom prst="rect">
              <a:avLst/>
            </a:prstGeom>
            <a:noFill/>
            <a:ln w="9525">
              <a:noFill/>
              <a:miter lim="800000"/>
              <a:headEnd/>
              <a:tailEnd/>
            </a:ln>
          </p:spPr>
        </p:pic>
      </p:grpSp>
      <p:grpSp>
        <p:nvGrpSpPr>
          <p:cNvPr id="1032" name="Group 17"/>
          <p:cNvGrpSpPr>
            <a:grpSpLocks/>
          </p:cNvGrpSpPr>
          <p:nvPr/>
        </p:nvGrpSpPr>
        <p:grpSpPr bwMode="auto">
          <a:xfrm>
            <a:off x="7685088" y="5784850"/>
            <a:ext cx="773112" cy="576263"/>
            <a:chOff x="7684553" y="5784298"/>
            <a:chExt cx="772854" cy="576467"/>
          </a:xfrm>
        </p:grpSpPr>
        <p:pic>
          <p:nvPicPr>
            <p:cNvPr id="1033" name="Picture 12" descr="\\rnet.dstl.gov.uk\home\921756d\my documents\My Pictures\Logos &amp; Crests\MOD\MOD_BLACK_AW.PNG"/>
            <p:cNvPicPr>
              <a:picLocks noChangeAspect="1" noChangeArrowheads="1"/>
            </p:cNvPicPr>
            <p:nvPr/>
          </p:nvPicPr>
          <p:blipFill>
            <a:blip r:embed="rId14" cstate="print"/>
            <a:srcRect/>
            <a:stretch>
              <a:fillRect/>
            </a:stretch>
          </p:blipFill>
          <p:spPr bwMode="auto">
            <a:xfrm>
              <a:off x="7684553" y="5784298"/>
              <a:ext cx="772627" cy="576000"/>
            </a:xfrm>
            <a:prstGeom prst="rect">
              <a:avLst/>
            </a:prstGeom>
            <a:noFill/>
            <a:ln w="9525">
              <a:noFill/>
              <a:miter lim="800000"/>
              <a:headEnd/>
              <a:tailEnd/>
            </a:ln>
          </p:spPr>
        </p:pic>
        <p:pic>
          <p:nvPicPr>
            <p:cNvPr id="1034" name="Picture 11" descr="\\rnet.dstl.gov.uk\home\921756d\my documents\My Pictures\Logos &amp; Crests\MOD\MOD_WHITE_AW.PNG"/>
            <p:cNvPicPr>
              <a:picLocks noChangeAspect="1" noChangeArrowheads="1"/>
            </p:cNvPicPr>
            <p:nvPr/>
          </p:nvPicPr>
          <p:blipFill>
            <a:blip r:embed="rId15" cstate="print"/>
            <a:srcRect/>
            <a:stretch>
              <a:fillRect/>
            </a:stretch>
          </p:blipFill>
          <p:spPr bwMode="hidden">
            <a:xfrm>
              <a:off x="7684780" y="5784765"/>
              <a:ext cx="772627" cy="576000"/>
            </a:xfrm>
            <a:prstGeom prst="rect">
              <a:avLst/>
            </a:prstGeom>
            <a:noFill/>
            <a:ln w="9525">
              <a:noFill/>
              <a:miter lim="800000"/>
              <a:headEnd/>
              <a:tailEnd/>
            </a:ln>
          </p:spPr>
        </p:pic>
      </p:gr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Lst>
  <p:timing>
    <p:tnLst>
      <p:par>
        <p:cTn id="1" dur="indefinite" restart="never" nodeType="tmRoot"/>
      </p:par>
    </p:tnLst>
  </p:timing>
  <p:hf sldNum="0" hdr="0"/>
  <p:txStyles>
    <p:titleStyle>
      <a:lvl1pPr algn="l" defTabSz="852488" rtl="0" eaLnBrk="1" fontAlgn="base" hangingPunct="1">
        <a:lnSpc>
          <a:spcPct val="120000"/>
        </a:lnSpc>
        <a:spcBef>
          <a:spcPct val="0"/>
        </a:spcBef>
        <a:spcAft>
          <a:spcPct val="0"/>
        </a:spcAft>
        <a:defRPr sz="3600" b="1" kern="1200">
          <a:solidFill>
            <a:schemeClr val="tx1"/>
          </a:solidFill>
          <a:latin typeface="Arial" pitchFamily="34" charset="0"/>
          <a:ea typeface="+mj-ea"/>
          <a:cs typeface="Arial" pitchFamily="34" charset="0"/>
        </a:defRPr>
      </a:lvl1pPr>
      <a:lvl2pPr algn="l" defTabSz="852488" rtl="0" eaLnBrk="1" fontAlgn="base" hangingPunct="1">
        <a:lnSpc>
          <a:spcPct val="120000"/>
        </a:lnSpc>
        <a:spcBef>
          <a:spcPct val="0"/>
        </a:spcBef>
        <a:spcAft>
          <a:spcPct val="0"/>
        </a:spcAft>
        <a:defRPr sz="3600" b="1">
          <a:solidFill>
            <a:schemeClr val="tx1"/>
          </a:solidFill>
          <a:latin typeface="Arial" charset="0"/>
          <a:cs typeface="Arial" charset="0"/>
        </a:defRPr>
      </a:lvl2pPr>
      <a:lvl3pPr algn="l" defTabSz="852488" rtl="0" eaLnBrk="1" fontAlgn="base" hangingPunct="1">
        <a:lnSpc>
          <a:spcPct val="120000"/>
        </a:lnSpc>
        <a:spcBef>
          <a:spcPct val="0"/>
        </a:spcBef>
        <a:spcAft>
          <a:spcPct val="0"/>
        </a:spcAft>
        <a:defRPr sz="3600" b="1">
          <a:solidFill>
            <a:schemeClr val="tx1"/>
          </a:solidFill>
          <a:latin typeface="Arial" charset="0"/>
          <a:cs typeface="Arial" charset="0"/>
        </a:defRPr>
      </a:lvl3pPr>
      <a:lvl4pPr algn="l" defTabSz="852488" rtl="0" eaLnBrk="1" fontAlgn="base" hangingPunct="1">
        <a:lnSpc>
          <a:spcPct val="120000"/>
        </a:lnSpc>
        <a:spcBef>
          <a:spcPct val="0"/>
        </a:spcBef>
        <a:spcAft>
          <a:spcPct val="0"/>
        </a:spcAft>
        <a:defRPr sz="3600" b="1">
          <a:solidFill>
            <a:schemeClr val="tx1"/>
          </a:solidFill>
          <a:latin typeface="Arial" charset="0"/>
          <a:cs typeface="Arial" charset="0"/>
        </a:defRPr>
      </a:lvl4pPr>
      <a:lvl5pPr algn="l" defTabSz="852488" rtl="0" eaLnBrk="1" fontAlgn="base" hangingPunct="1">
        <a:lnSpc>
          <a:spcPct val="120000"/>
        </a:lnSpc>
        <a:spcBef>
          <a:spcPct val="0"/>
        </a:spcBef>
        <a:spcAft>
          <a:spcPct val="0"/>
        </a:spcAft>
        <a:defRPr sz="3600" b="1">
          <a:solidFill>
            <a:schemeClr val="tx1"/>
          </a:solidFill>
          <a:latin typeface="Arial" charset="0"/>
          <a:cs typeface="Arial" charset="0"/>
        </a:defRPr>
      </a:lvl5pPr>
      <a:lvl6pPr marL="457200" algn="l" defTabSz="852488" rtl="0" eaLnBrk="1" fontAlgn="base" hangingPunct="1">
        <a:lnSpc>
          <a:spcPts val="4350"/>
        </a:lnSpc>
        <a:spcBef>
          <a:spcPct val="0"/>
        </a:spcBef>
        <a:spcAft>
          <a:spcPct val="0"/>
        </a:spcAft>
        <a:defRPr sz="2800" b="1">
          <a:solidFill>
            <a:schemeClr val="tx1"/>
          </a:solidFill>
          <a:latin typeface="Arial" charset="0"/>
          <a:cs typeface="Arial" charset="0"/>
        </a:defRPr>
      </a:lvl6pPr>
      <a:lvl7pPr marL="914400" algn="l" defTabSz="852488" rtl="0" eaLnBrk="1" fontAlgn="base" hangingPunct="1">
        <a:lnSpc>
          <a:spcPts val="4350"/>
        </a:lnSpc>
        <a:spcBef>
          <a:spcPct val="0"/>
        </a:spcBef>
        <a:spcAft>
          <a:spcPct val="0"/>
        </a:spcAft>
        <a:defRPr sz="2800" b="1">
          <a:solidFill>
            <a:schemeClr val="tx1"/>
          </a:solidFill>
          <a:latin typeface="Arial" charset="0"/>
          <a:cs typeface="Arial" charset="0"/>
        </a:defRPr>
      </a:lvl7pPr>
      <a:lvl8pPr marL="1371600" algn="l" defTabSz="852488" rtl="0" eaLnBrk="1" fontAlgn="base" hangingPunct="1">
        <a:lnSpc>
          <a:spcPts val="4350"/>
        </a:lnSpc>
        <a:spcBef>
          <a:spcPct val="0"/>
        </a:spcBef>
        <a:spcAft>
          <a:spcPct val="0"/>
        </a:spcAft>
        <a:defRPr sz="2800" b="1">
          <a:solidFill>
            <a:schemeClr val="tx1"/>
          </a:solidFill>
          <a:latin typeface="Arial" charset="0"/>
          <a:cs typeface="Arial" charset="0"/>
        </a:defRPr>
      </a:lvl8pPr>
      <a:lvl9pPr marL="1828800" algn="l" defTabSz="852488" rtl="0" eaLnBrk="1" fontAlgn="base" hangingPunct="1">
        <a:lnSpc>
          <a:spcPts val="4350"/>
        </a:lnSpc>
        <a:spcBef>
          <a:spcPct val="0"/>
        </a:spcBef>
        <a:spcAft>
          <a:spcPct val="0"/>
        </a:spcAft>
        <a:defRPr sz="2800" b="1">
          <a:solidFill>
            <a:schemeClr val="tx1"/>
          </a:solidFill>
          <a:latin typeface="Arial" charset="0"/>
          <a:cs typeface="Arial" charset="0"/>
        </a:defRPr>
      </a:lvl9pPr>
    </p:titleStyle>
    <p:bodyStyle>
      <a:lvl1pPr marL="319088" indent="-319088" algn="l" defTabSz="852488" rtl="0" eaLnBrk="1" fontAlgn="base" hangingPunct="1">
        <a:lnSpc>
          <a:spcPct val="120000"/>
        </a:lnSpc>
        <a:spcBef>
          <a:spcPts val="300"/>
        </a:spcBef>
        <a:spcAft>
          <a:spcPct val="0"/>
        </a:spcAft>
        <a:buFont typeface="Arial" charset="0"/>
        <a:buChar char="•"/>
        <a:defRPr sz="2400" kern="1200">
          <a:solidFill>
            <a:schemeClr val="tx1"/>
          </a:solidFill>
          <a:latin typeface="Arial" pitchFamily="34" charset="0"/>
          <a:ea typeface="+mn-ea"/>
          <a:cs typeface="Arial" pitchFamily="34" charset="0"/>
        </a:defRPr>
      </a:lvl1pPr>
      <a:lvl2pPr marL="692150" indent="-265113" algn="l" defTabSz="852488" rtl="0" eaLnBrk="1" fontAlgn="base" hangingPunct="1">
        <a:lnSpc>
          <a:spcPct val="120000"/>
        </a:lnSpc>
        <a:spcBef>
          <a:spcPts val="300"/>
        </a:spcBef>
        <a:spcAft>
          <a:spcPct val="0"/>
        </a:spcAft>
        <a:buFont typeface="Arial" charset="0"/>
        <a:buChar char="–"/>
        <a:defRPr sz="2000" kern="1200">
          <a:solidFill>
            <a:schemeClr val="tx1"/>
          </a:solidFill>
          <a:latin typeface="Arial" pitchFamily="34" charset="0"/>
          <a:ea typeface="+mn-ea"/>
          <a:cs typeface="Arial" pitchFamily="34" charset="0"/>
        </a:defRPr>
      </a:lvl2pPr>
      <a:lvl3pPr marL="1065213" indent="-212725" algn="l" defTabSz="852488" rtl="0" eaLnBrk="1" fontAlgn="base" hangingPunct="1">
        <a:lnSpc>
          <a:spcPct val="120000"/>
        </a:lnSpc>
        <a:spcBef>
          <a:spcPts val="300"/>
        </a:spcBef>
        <a:spcAft>
          <a:spcPct val="0"/>
        </a:spcAft>
        <a:buFont typeface="Arial" charset="0"/>
        <a:buChar char="•"/>
        <a:defRPr sz="2000" kern="1200">
          <a:solidFill>
            <a:schemeClr val="tx1"/>
          </a:solidFill>
          <a:latin typeface="Arial" pitchFamily="34" charset="0"/>
          <a:ea typeface="+mn-ea"/>
          <a:cs typeface="Arial" pitchFamily="34" charset="0"/>
        </a:defRPr>
      </a:lvl3pPr>
      <a:lvl4pPr marL="1492250" indent="-212725" algn="l" defTabSz="852488" rtl="0" eaLnBrk="1" fontAlgn="base" hangingPunct="1">
        <a:lnSpc>
          <a:spcPct val="120000"/>
        </a:lnSpc>
        <a:spcBef>
          <a:spcPts val="300"/>
        </a:spcBef>
        <a:spcAft>
          <a:spcPct val="0"/>
        </a:spcAft>
        <a:buFont typeface="Arial" charset="0"/>
        <a:buChar char="–"/>
        <a:defRPr kern="1200">
          <a:solidFill>
            <a:schemeClr val="tx1"/>
          </a:solidFill>
          <a:latin typeface="Arial" pitchFamily="34" charset="0"/>
          <a:ea typeface="+mn-ea"/>
          <a:cs typeface="Arial" pitchFamily="34" charset="0"/>
        </a:defRPr>
      </a:lvl4pPr>
      <a:lvl5pPr marL="1919288" indent="-212725" algn="l" defTabSz="852488" rtl="0" eaLnBrk="1" fontAlgn="base" hangingPunct="1">
        <a:lnSpc>
          <a:spcPct val="120000"/>
        </a:lnSpc>
        <a:spcBef>
          <a:spcPts val="300"/>
        </a:spcBef>
        <a:spcAft>
          <a:spcPct val="0"/>
        </a:spcAft>
        <a:buFont typeface="Arial" charset="0"/>
        <a:buChar char="»"/>
        <a:defRPr kern="1200">
          <a:solidFill>
            <a:schemeClr val="tx1"/>
          </a:solidFill>
          <a:latin typeface="Arial" pitchFamily="34" charset="0"/>
          <a:ea typeface="+mn-ea"/>
          <a:cs typeface="Arial" pitchFamily="34" charset="0"/>
        </a:defRPr>
      </a:lvl5pPr>
      <a:lvl6pPr marL="2346625" indent="-213330" algn="l" defTabSz="853318"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2773284" indent="-213330" algn="l" defTabSz="853318"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199943" indent="-213330" algn="l" defTabSz="853318"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626602" indent="-213330" algn="l" defTabSz="853318"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en-US"/>
      </a:defPPr>
      <a:lvl1pPr marL="0" algn="l" defTabSz="853318" rtl="0" eaLnBrk="1" latinLnBrk="0" hangingPunct="1">
        <a:defRPr sz="1700" kern="1200">
          <a:solidFill>
            <a:schemeClr val="tx1"/>
          </a:solidFill>
          <a:latin typeface="+mn-lt"/>
          <a:ea typeface="+mn-ea"/>
          <a:cs typeface="+mn-cs"/>
        </a:defRPr>
      </a:lvl1pPr>
      <a:lvl2pPr marL="426659" algn="l" defTabSz="853318" rtl="0" eaLnBrk="1" latinLnBrk="0" hangingPunct="1">
        <a:defRPr sz="1700" kern="1200">
          <a:solidFill>
            <a:schemeClr val="tx1"/>
          </a:solidFill>
          <a:latin typeface="+mn-lt"/>
          <a:ea typeface="+mn-ea"/>
          <a:cs typeface="+mn-cs"/>
        </a:defRPr>
      </a:lvl2pPr>
      <a:lvl3pPr marL="853318" algn="l" defTabSz="853318" rtl="0" eaLnBrk="1" latinLnBrk="0" hangingPunct="1">
        <a:defRPr sz="1700" kern="1200">
          <a:solidFill>
            <a:schemeClr val="tx1"/>
          </a:solidFill>
          <a:latin typeface="+mn-lt"/>
          <a:ea typeface="+mn-ea"/>
          <a:cs typeface="+mn-cs"/>
        </a:defRPr>
      </a:lvl3pPr>
      <a:lvl4pPr marL="1279977" algn="l" defTabSz="853318" rtl="0" eaLnBrk="1" latinLnBrk="0" hangingPunct="1">
        <a:defRPr sz="1700" kern="1200">
          <a:solidFill>
            <a:schemeClr val="tx1"/>
          </a:solidFill>
          <a:latin typeface="+mn-lt"/>
          <a:ea typeface="+mn-ea"/>
          <a:cs typeface="+mn-cs"/>
        </a:defRPr>
      </a:lvl4pPr>
      <a:lvl5pPr marL="1706636" algn="l" defTabSz="853318" rtl="0" eaLnBrk="1" latinLnBrk="0" hangingPunct="1">
        <a:defRPr sz="1700" kern="1200">
          <a:solidFill>
            <a:schemeClr val="tx1"/>
          </a:solidFill>
          <a:latin typeface="+mn-lt"/>
          <a:ea typeface="+mn-ea"/>
          <a:cs typeface="+mn-cs"/>
        </a:defRPr>
      </a:lvl5pPr>
      <a:lvl6pPr marL="2133295" algn="l" defTabSz="853318" rtl="0" eaLnBrk="1" latinLnBrk="0" hangingPunct="1">
        <a:defRPr sz="1700" kern="1200">
          <a:solidFill>
            <a:schemeClr val="tx1"/>
          </a:solidFill>
          <a:latin typeface="+mn-lt"/>
          <a:ea typeface="+mn-ea"/>
          <a:cs typeface="+mn-cs"/>
        </a:defRPr>
      </a:lvl6pPr>
      <a:lvl7pPr marL="2559954" algn="l" defTabSz="853318" rtl="0" eaLnBrk="1" latinLnBrk="0" hangingPunct="1">
        <a:defRPr sz="1700" kern="1200">
          <a:solidFill>
            <a:schemeClr val="tx1"/>
          </a:solidFill>
          <a:latin typeface="+mn-lt"/>
          <a:ea typeface="+mn-ea"/>
          <a:cs typeface="+mn-cs"/>
        </a:defRPr>
      </a:lvl7pPr>
      <a:lvl8pPr marL="2986613" algn="l" defTabSz="853318" rtl="0" eaLnBrk="1" latinLnBrk="0" hangingPunct="1">
        <a:defRPr sz="1700" kern="1200">
          <a:solidFill>
            <a:schemeClr val="tx1"/>
          </a:solidFill>
          <a:latin typeface="+mn-lt"/>
          <a:ea typeface="+mn-ea"/>
          <a:cs typeface="+mn-cs"/>
        </a:defRPr>
      </a:lvl8pPr>
      <a:lvl9pPr marL="3413272" algn="l" defTabSz="853318"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80.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p>
            <a:r>
              <a:rPr lang="en-GB" smtClean="0"/>
              <a:t>© Crown copyright 2014 Dstl</a:t>
            </a:r>
            <a:endParaRPr lang="en-GB" dirty="0"/>
          </a:p>
        </p:txBody>
      </p:sp>
      <p:sp>
        <p:nvSpPr>
          <p:cNvPr id="3" name="Date Placeholder 2"/>
          <p:cNvSpPr>
            <a:spLocks noGrp="1"/>
          </p:cNvSpPr>
          <p:nvPr>
            <p:ph type="dt" sz="half" idx="11"/>
          </p:nvPr>
        </p:nvSpPr>
        <p:spPr/>
        <p:txBody>
          <a:bodyPr/>
          <a:lstStyle/>
          <a:p>
            <a:r>
              <a:rPr lang="en-GB" smtClean="0"/>
              <a:t>24 June 2014</a:t>
            </a:r>
            <a:endParaRPr lang="en-GB" dirty="0" smtClean="0"/>
          </a:p>
        </p:txBody>
      </p:sp>
    </p:spTree>
    <p:extLst>
      <p:ext uri="{BB962C8B-B14F-4D97-AF65-F5344CB8AC3E}">
        <p14:creationId xmlns:p14="http://schemas.microsoft.com/office/powerpoint/2010/main" val="10502443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7"/>
          <p:cNvSpPr>
            <a:spLocks noGrp="1"/>
          </p:cNvSpPr>
          <p:nvPr>
            <p:ph type="ctrTitle"/>
          </p:nvPr>
        </p:nvSpPr>
        <p:spPr>
          <a:xfrm>
            <a:off x="431800" y="1511895"/>
            <a:ext cx="7775575" cy="1657350"/>
          </a:xfrm>
        </p:spPr>
        <p:txBody>
          <a:bodyPr>
            <a:normAutofit fontScale="90000"/>
          </a:bodyPr>
          <a:lstStyle/>
          <a:p>
            <a:r>
              <a:rPr lang="en-US" dirty="0" smtClean="0">
                <a:latin typeface="Arial" charset="0"/>
                <a:cs typeface="Arial" charset="0"/>
              </a:rPr>
              <a:t>An </a:t>
            </a:r>
            <a:r>
              <a:rPr lang="en-US" dirty="0">
                <a:latin typeface="Arial" charset="0"/>
                <a:cs typeface="Arial" charset="0"/>
              </a:rPr>
              <a:t>approach to model selection and </a:t>
            </a:r>
            <a:r>
              <a:rPr lang="en-US" dirty="0" smtClean="0">
                <a:latin typeface="Arial" charset="0"/>
                <a:cs typeface="Arial" charset="0"/>
              </a:rPr>
              <a:t>calibration for Bayesian inverse problems</a:t>
            </a:r>
          </a:p>
        </p:txBody>
      </p:sp>
      <p:sp>
        <p:nvSpPr>
          <p:cNvPr id="4099" name="Subtitle 18"/>
          <p:cNvSpPr>
            <a:spLocks noGrp="1"/>
          </p:cNvSpPr>
          <p:nvPr>
            <p:ph type="subTitle" idx="1"/>
          </p:nvPr>
        </p:nvSpPr>
        <p:spPr>
          <a:xfrm>
            <a:off x="431800" y="3779838"/>
            <a:ext cx="7775575" cy="1655762"/>
          </a:xfrm>
        </p:spPr>
        <p:txBody>
          <a:bodyPr/>
          <a:lstStyle/>
          <a:p>
            <a:r>
              <a:rPr lang="en-US" dirty="0" smtClean="0">
                <a:latin typeface="Arial" charset="0"/>
                <a:cs typeface="Arial" charset="0"/>
              </a:rPr>
              <a:t>Paul B. Westoby</a:t>
            </a:r>
          </a:p>
          <a:p>
            <a:r>
              <a:rPr lang="en-US" dirty="0" smtClean="0">
                <a:latin typeface="Arial" charset="0"/>
                <a:cs typeface="Arial" charset="0"/>
              </a:rPr>
              <a:t>Andrew R. Webb</a:t>
            </a:r>
          </a:p>
        </p:txBody>
      </p:sp>
      <p:sp>
        <p:nvSpPr>
          <p:cNvPr id="20" name="Text Placeholder 19"/>
          <p:cNvSpPr>
            <a:spLocks noGrp="1"/>
          </p:cNvSpPr>
          <p:nvPr>
            <p:ph type="body" sz="quarter" idx="12"/>
          </p:nvPr>
        </p:nvSpPr>
        <p:spPr/>
        <p:txBody>
          <a:bodyPr/>
          <a:lstStyle/>
          <a:p>
            <a:pPr>
              <a:defRPr/>
            </a:pPr>
            <a:r>
              <a:rPr lang="en-GB" dirty="0" err="1" smtClean="0"/>
              <a:t>Uk</a:t>
            </a:r>
            <a:r>
              <a:rPr lang="en-GB" dirty="0" smtClean="0"/>
              <a:t> official</a:t>
            </a:r>
            <a:endParaRPr lang="en-GB" dirty="0"/>
          </a:p>
        </p:txBody>
      </p:sp>
      <p:sp>
        <p:nvSpPr>
          <p:cNvPr id="4101" name="Footer Placeholder 4"/>
          <p:cNvSpPr>
            <a:spLocks noGrp="1"/>
          </p:cNvSpPr>
          <p:nvPr>
            <p:ph type="ftr" sz="quarter" idx="14"/>
          </p:nvPr>
        </p:nvSpPr>
        <p:spPr bwMode="auto">
          <a:xfrm>
            <a:off x="1474788" y="6048375"/>
            <a:ext cx="1657350" cy="287338"/>
          </a:xfrm>
          <a:noFill/>
          <a:ln>
            <a:miter lim="800000"/>
            <a:headEnd/>
            <a:tailEnd/>
          </a:ln>
        </p:spPr>
        <p:txBody>
          <a:bodyPr wrap="square" numCol="1" anchorCtr="0" compatLnSpc="1">
            <a:prstTxWarp prst="textNoShape">
              <a:avLst/>
            </a:prstTxWarp>
          </a:bodyPr>
          <a:lstStyle/>
          <a:p>
            <a:pPr defTabSz="852488" fontAlgn="base">
              <a:spcBef>
                <a:spcPct val="0"/>
              </a:spcBef>
              <a:spcAft>
                <a:spcPct val="0"/>
              </a:spcAft>
            </a:pPr>
            <a:r>
              <a:rPr lang="en-GB" dirty="0" smtClean="0">
                <a:latin typeface="Arial" charset="0"/>
                <a:cs typeface="Arial" charset="0"/>
              </a:rPr>
              <a:t>© Crown copyright 2014 Dstl</a:t>
            </a:r>
          </a:p>
        </p:txBody>
      </p:sp>
      <p:sp>
        <p:nvSpPr>
          <p:cNvPr id="4102" name="Date Placeholder 3"/>
          <p:cNvSpPr>
            <a:spLocks noGrp="1"/>
          </p:cNvSpPr>
          <p:nvPr>
            <p:ph type="dt" sz="quarter" idx="13"/>
          </p:nvPr>
        </p:nvSpPr>
        <p:spPr bwMode="auto">
          <a:xfrm>
            <a:off x="1474788" y="5761038"/>
            <a:ext cx="1657350" cy="287337"/>
          </a:xfrm>
          <a:noFill/>
          <a:ln>
            <a:miter lim="800000"/>
            <a:headEnd/>
            <a:tailEnd/>
          </a:ln>
        </p:spPr>
        <p:txBody>
          <a:bodyPr wrap="square" numCol="1" anchorCtr="0" compatLnSpc="1">
            <a:prstTxWarp prst="textNoShape">
              <a:avLst/>
            </a:prstTxWarp>
          </a:bodyPr>
          <a:lstStyle/>
          <a:p>
            <a:pPr>
              <a:defRPr/>
            </a:pPr>
            <a:r>
              <a:rPr lang="en-GB" dirty="0"/>
              <a:t>24 June 2014</a:t>
            </a:r>
          </a:p>
        </p:txBody>
      </p:sp>
      <p:pic>
        <p:nvPicPr>
          <p:cNvPr id="11" name="Picture 5" descr="Defense Threat Reduction Agency - United States of America"/>
          <p:cNvPicPr>
            <a:picLocks noChangeAspect="1" noChangeArrowheads="1"/>
          </p:cNvPicPr>
          <p:nvPr/>
        </p:nvPicPr>
        <p:blipFill>
          <a:blip r:embed="rId3" cstate="print"/>
          <a:srcRect/>
          <a:stretch>
            <a:fillRect/>
          </a:stretch>
        </p:blipFill>
        <p:spPr bwMode="auto">
          <a:xfrm>
            <a:off x="6807200" y="3888159"/>
            <a:ext cx="1400175" cy="14001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Outline of presentation</a:t>
            </a:r>
            <a:endParaRPr lang="en-GB" dirty="0"/>
          </a:p>
        </p:txBody>
      </p:sp>
      <p:sp>
        <p:nvSpPr>
          <p:cNvPr id="3" name="Content Placeholder 2"/>
          <p:cNvSpPr>
            <a:spLocks noGrp="1"/>
          </p:cNvSpPr>
          <p:nvPr>
            <p:ph idx="1"/>
          </p:nvPr>
        </p:nvSpPr>
        <p:spPr/>
        <p:txBody>
          <a:bodyPr>
            <a:normAutofit/>
          </a:bodyPr>
          <a:lstStyle/>
          <a:p>
            <a:r>
              <a:rPr lang="en-GB" dirty="0" smtClean="0"/>
              <a:t>Modelling physical systems</a:t>
            </a:r>
          </a:p>
          <a:p>
            <a:r>
              <a:rPr lang="en-GB" dirty="0" smtClean="0"/>
              <a:t>Bayesian inference</a:t>
            </a:r>
          </a:p>
          <a:p>
            <a:pPr lvl="1"/>
            <a:r>
              <a:rPr lang="en-GB" dirty="0" smtClean="0"/>
              <a:t>Issues</a:t>
            </a:r>
            <a:endParaRPr lang="en-GB" dirty="0"/>
          </a:p>
          <a:p>
            <a:r>
              <a:rPr lang="en-GB" dirty="0" smtClean="0"/>
              <a:t>Model selection, model averaging, model combination</a:t>
            </a:r>
          </a:p>
          <a:p>
            <a:r>
              <a:rPr lang="en-GB" dirty="0" smtClean="0"/>
              <a:t>Model selection as a calibration problem</a:t>
            </a:r>
          </a:p>
          <a:p>
            <a:pPr lvl="1"/>
            <a:r>
              <a:rPr lang="en-GB" dirty="0" smtClean="0"/>
              <a:t>Bayes factors</a:t>
            </a:r>
          </a:p>
          <a:p>
            <a:r>
              <a:rPr lang="en-GB" dirty="0" smtClean="0"/>
              <a:t>Summary</a:t>
            </a:r>
          </a:p>
        </p:txBody>
      </p:sp>
      <p:sp>
        <p:nvSpPr>
          <p:cNvPr id="4" name="Text Placeholder 3"/>
          <p:cNvSpPr>
            <a:spLocks noGrp="1"/>
          </p:cNvSpPr>
          <p:nvPr>
            <p:ph type="body" sz="quarter" idx="12"/>
          </p:nvPr>
        </p:nvSpPr>
        <p:spPr/>
        <p:txBody>
          <a:bodyPr/>
          <a:lstStyle/>
          <a:p>
            <a:r>
              <a:rPr lang="en-GB" dirty="0" err="1"/>
              <a:t>Uk</a:t>
            </a:r>
            <a:r>
              <a:rPr lang="en-GB" dirty="0"/>
              <a:t> </a:t>
            </a:r>
            <a:r>
              <a:rPr lang="en-GB" dirty="0" smtClean="0"/>
              <a:t>official</a:t>
            </a:r>
            <a:endParaRPr lang="en-GB" dirty="0"/>
          </a:p>
        </p:txBody>
      </p:sp>
      <p:sp>
        <p:nvSpPr>
          <p:cNvPr id="5" name="Footer Placeholder 4"/>
          <p:cNvSpPr>
            <a:spLocks noGrp="1"/>
          </p:cNvSpPr>
          <p:nvPr>
            <p:ph type="ftr" sz="quarter" idx="13"/>
          </p:nvPr>
        </p:nvSpPr>
        <p:spPr/>
        <p:txBody>
          <a:bodyPr/>
          <a:lstStyle/>
          <a:p>
            <a:pPr>
              <a:defRPr/>
            </a:pPr>
            <a:r>
              <a:rPr lang="en-GB" dirty="0" smtClean="0"/>
              <a:t>© Crown copyright 2014 Dstl</a:t>
            </a:r>
            <a:endParaRPr lang="en-GB" dirty="0"/>
          </a:p>
        </p:txBody>
      </p:sp>
      <p:sp>
        <p:nvSpPr>
          <p:cNvPr id="6" name="Date Placeholder 5"/>
          <p:cNvSpPr>
            <a:spLocks noGrp="1"/>
          </p:cNvSpPr>
          <p:nvPr>
            <p:ph type="dt" sz="half" idx="14"/>
          </p:nvPr>
        </p:nvSpPr>
        <p:spPr/>
        <p:txBody>
          <a:bodyPr/>
          <a:lstStyle/>
          <a:p>
            <a:pPr>
              <a:defRPr/>
            </a:pPr>
            <a:r>
              <a:rPr lang="en-GB" dirty="0"/>
              <a:t>24 June 2014</a:t>
            </a:r>
          </a:p>
        </p:txBody>
      </p:sp>
    </p:spTree>
    <p:extLst>
      <p:ext uri="{BB962C8B-B14F-4D97-AF65-F5344CB8AC3E}">
        <p14:creationId xmlns:p14="http://schemas.microsoft.com/office/powerpoint/2010/main" val="190774420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Introduction: modelling physical systems (1)</a:t>
            </a:r>
            <a:endParaRPr lang="en-GB" dirty="0"/>
          </a:p>
        </p:txBody>
      </p:sp>
      <p:sp>
        <p:nvSpPr>
          <p:cNvPr id="3" name="Content Placeholder 2"/>
          <p:cNvSpPr>
            <a:spLocks noGrp="1"/>
          </p:cNvSpPr>
          <p:nvPr>
            <p:ph idx="1"/>
          </p:nvPr>
        </p:nvSpPr>
        <p:spPr/>
        <p:txBody>
          <a:bodyPr/>
          <a:lstStyle/>
          <a:p>
            <a:r>
              <a:rPr lang="en-GB" dirty="0" smtClean="0"/>
              <a:t>Computer models of complex physical systems</a:t>
            </a:r>
          </a:p>
          <a:p>
            <a:pPr lvl="1"/>
            <a:r>
              <a:rPr lang="en-GB" dirty="0" smtClean="0"/>
              <a:t>Forward model: computer simulation</a:t>
            </a:r>
          </a:p>
          <a:p>
            <a:pPr lvl="1"/>
            <a:r>
              <a:rPr lang="en-GB" dirty="0" smtClean="0"/>
              <a:t>Complex set of differential equations</a:t>
            </a:r>
          </a:p>
          <a:p>
            <a:pPr lvl="1"/>
            <a:r>
              <a:rPr lang="en-GB" dirty="0" smtClean="0"/>
              <a:t>Sparse observations (spatially and temporally)</a:t>
            </a:r>
          </a:p>
          <a:p>
            <a:pPr lvl="1"/>
            <a:r>
              <a:rPr lang="en-GB" dirty="0" smtClean="0"/>
              <a:t>Disparate data types</a:t>
            </a:r>
          </a:p>
          <a:p>
            <a:pPr lvl="1"/>
            <a:r>
              <a:rPr lang="en-GB" dirty="0" smtClean="0"/>
              <a:t>Physics not represented faithfully in simulator (</a:t>
            </a:r>
            <a:r>
              <a:rPr lang="en-GB" i="1" dirty="0" smtClean="0"/>
              <a:t>model inadequacy</a:t>
            </a:r>
            <a:r>
              <a:rPr lang="en-GB" dirty="0" smtClean="0"/>
              <a:t>)</a:t>
            </a:r>
          </a:p>
          <a:p>
            <a:pPr lvl="1"/>
            <a:r>
              <a:rPr lang="en-GB" dirty="0"/>
              <a:t>Computer simulations are demanding</a:t>
            </a:r>
          </a:p>
          <a:p>
            <a:pPr lvl="1"/>
            <a:r>
              <a:rPr lang="en-GB" dirty="0" smtClean="0"/>
              <a:t>Numerical integration required</a:t>
            </a:r>
          </a:p>
          <a:p>
            <a:pPr lvl="1"/>
            <a:endParaRPr lang="en-GB" dirty="0"/>
          </a:p>
        </p:txBody>
      </p:sp>
      <p:sp>
        <p:nvSpPr>
          <p:cNvPr id="4" name="Text Placeholder 3"/>
          <p:cNvSpPr>
            <a:spLocks noGrp="1"/>
          </p:cNvSpPr>
          <p:nvPr>
            <p:ph type="body" sz="quarter" idx="12"/>
          </p:nvPr>
        </p:nvSpPr>
        <p:spPr/>
        <p:txBody>
          <a:bodyPr/>
          <a:lstStyle/>
          <a:p>
            <a:r>
              <a:rPr lang="en-GB" dirty="0" err="1"/>
              <a:t>Uk</a:t>
            </a:r>
            <a:r>
              <a:rPr lang="en-GB" dirty="0"/>
              <a:t> </a:t>
            </a:r>
            <a:r>
              <a:rPr lang="en-GB" dirty="0" smtClean="0"/>
              <a:t>official</a:t>
            </a:r>
            <a:endParaRPr lang="en-GB" dirty="0"/>
          </a:p>
        </p:txBody>
      </p:sp>
      <p:sp>
        <p:nvSpPr>
          <p:cNvPr id="5" name="Footer Placeholder 4"/>
          <p:cNvSpPr>
            <a:spLocks noGrp="1"/>
          </p:cNvSpPr>
          <p:nvPr>
            <p:ph type="ftr" sz="quarter" idx="13"/>
          </p:nvPr>
        </p:nvSpPr>
        <p:spPr/>
        <p:txBody>
          <a:bodyPr/>
          <a:lstStyle/>
          <a:p>
            <a:pPr>
              <a:defRPr/>
            </a:pPr>
            <a:r>
              <a:rPr lang="en-GB" dirty="0" smtClean="0"/>
              <a:t>© Crown copyright 2014 Dstl</a:t>
            </a:r>
            <a:endParaRPr lang="en-GB" dirty="0"/>
          </a:p>
        </p:txBody>
      </p:sp>
      <p:sp>
        <p:nvSpPr>
          <p:cNvPr id="6" name="Date Placeholder 5"/>
          <p:cNvSpPr>
            <a:spLocks noGrp="1"/>
          </p:cNvSpPr>
          <p:nvPr>
            <p:ph type="dt" sz="half" idx="14"/>
          </p:nvPr>
        </p:nvSpPr>
        <p:spPr/>
        <p:txBody>
          <a:bodyPr/>
          <a:lstStyle/>
          <a:p>
            <a:pPr>
              <a:defRPr/>
            </a:pPr>
            <a:r>
              <a:rPr lang="en-GB" dirty="0"/>
              <a:t>24 June 2014</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Introduction: modelling physical systems (2)</a:t>
            </a:r>
            <a:endParaRPr lang="en-GB" dirty="0"/>
          </a:p>
        </p:txBody>
      </p:sp>
      <p:sp>
        <p:nvSpPr>
          <p:cNvPr id="3" name="Content Placeholder 2"/>
          <p:cNvSpPr>
            <a:spLocks noGrp="1"/>
          </p:cNvSpPr>
          <p:nvPr>
            <p:ph idx="1"/>
          </p:nvPr>
        </p:nvSpPr>
        <p:spPr/>
        <p:txBody>
          <a:bodyPr/>
          <a:lstStyle/>
          <a:p>
            <a:r>
              <a:rPr lang="en-GB" dirty="0" smtClean="0"/>
              <a:t>Examples:</a:t>
            </a:r>
          </a:p>
          <a:p>
            <a:pPr lvl="1"/>
            <a:r>
              <a:rPr lang="en-GB" dirty="0" smtClean="0"/>
              <a:t>Meteorological modelling</a:t>
            </a:r>
          </a:p>
          <a:p>
            <a:pPr lvl="1"/>
            <a:r>
              <a:rPr lang="en-GB" dirty="0" smtClean="0"/>
              <a:t>Geophysics research</a:t>
            </a:r>
          </a:p>
          <a:p>
            <a:pPr lvl="1"/>
            <a:r>
              <a:rPr lang="en-GB" dirty="0" smtClean="0"/>
              <a:t>Galaxy formation</a:t>
            </a:r>
          </a:p>
          <a:p>
            <a:pPr lvl="1"/>
            <a:r>
              <a:rPr lang="en-GB" dirty="0" smtClean="0"/>
              <a:t>Dispersion of contaminants</a:t>
            </a:r>
          </a:p>
          <a:p>
            <a:r>
              <a:rPr lang="en-GB" dirty="0"/>
              <a:t>Many features in common</a:t>
            </a:r>
          </a:p>
          <a:p>
            <a:r>
              <a:rPr lang="en-GB" dirty="0" smtClean="0"/>
              <a:t>Aim: to address the inverse problem in order to achieve predictions at other times and locations</a:t>
            </a:r>
          </a:p>
          <a:p>
            <a:pPr lvl="1"/>
            <a:endParaRPr lang="en-GB" dirty="0"/>
          </a:p>
        </p:txBody>
      </p:sp>
      <p:sp>
        <p:nvSpPr>
          <p:cNvPr id="4" name="Text Placeholder 3"/>
          <p:cNvSpPr>
            <a:spLocks noGrp="1"/>
          </p:cNvSpPr>
          <p:nvPr>
            <p:ph type="body" sz="quarter" idx="12"/>
          </p:nvPr>
        </p:nvSpPr>
        <p:spPr/>
        <p:txBody>
          <a:bodyPr/>
          <a:lstStyle/>
          <a:p>
            <a:r>
              <a:rPr lang="en-GB" dirty="0" err="1"/>
              <a:t>Uk</a:t>
            </a:r>
            <a:r>
              <a:rPr lang="en-GB" dirty="0"/>
              <a:t> </a:t>
            </a:r>
            <a:r>
              <a:rPr lang="en-GB" dirty="0" smtClean="0"/>
              <a:t>official</a:t>
            </a:r>
            <a:endParaRPr lang="en-GB" dirty="0"/>
          </a:p>
        </p:txBody>
      </p:sp>
      <p:sp>
        <p:nvSpPr>
          <p:cNvPr id="5" name="Footer Placeholder 4"/>
          <p:cNvSpPr>
            <a:spLocks noGrp="1"/>
          </p:cNvSpPr>
          <p:nvPr>
            <p:ph type="ftr" sz="quarter" idx="13"/>
          </p:nvPr>
        </p:nvSpPr>
        <p:spPr/>
        <p:txBody>
          <a:bodyPr/>
          <a:lstStyle/>
          <a:p>
            <a:pPr>
              <a:defRPr/>
            </a:pPr>
            <a:r>
              <a:rPr lang="en-GB" dirty="0" smtClean="0"/>
              <a:t>© Crown copyright 2014 Dstl</a:t>
            </a:r>
            <a:endParaRPr lang="en-GB" dirty="0"/>
          </a:p>
        </p:txBody>
      </p:sp>
      <p:sp>
        <p:nvSpPr>
          <p:cNvPr id="6" name="Date Placeholder 5"/>
          <p:cNvSpPr>
            <a:spLocks noGrp="1"/>
          </p:cNvSpPr>
          <p:nvPr>
            <p:ph type="dt" sz="half" idx="14"/>
          </p:nvPr>
        </p:nvSpPr>
        <p:spPr/>
        <p:txBody>
          <a:bodyPr/>
          <a:lstStyle/>
          <a:p>
            <a:pPr>
              <a:defRPr/>
            </a:pPr>
            <a:r>
              <a:rPr lang="en-GB" dirty="0"/>
              <a:t>24 June 2014</a:t>
            </a:r>
          </a:p>
        </p:txBody>
      </p:sp>
      <p:pic>
        <p:nvPicPr>
          <p:cNvPr id="4098"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0510" t="8968" r="2117" b="5588"/>
          <a:stretch/>
        </p:blipFill>
        <p:spPr bwMode="auto">
          <a:xfrm>
            <a:off x="4464397" y="1367879"/>
            <a:ext cx="3312368" cy="28405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786146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Introduction: model uncertainty</a:t>
            </a:r>
            <a:endParaRPr lang="en-GB" dirty="0"/>
          </a:p>
        </p:txBody>
      </p:sp>
      <p:sp>
        <p:nvSpPr>
          <p:cNvPr id="3" name="Content Placeholder 2"/>
          <p:cNvSpPr>
            <a:spLocks noGrp="1"/>
          </p:cNvSpPr>
          <p:nvPr>
            <p:ph idx="1"/>
          </p:nvPr>
        </p:nvSpPr>
        <p:spPr/>
        <p:txBody>
          <a:bodyPr/>
          <a:lstStyle/>
          <a:p>
            <a:r>
              <a:rPr lang="en-GB" dirty="0" smtClean="0"/>
              <a:t>Parameter uncertainty</a:t>
            </a:r>
          </a:p>
          <a:p>
            <a:pPr lvl="1"/>
            <a:r>
              <a:rPr lang="en-GB" dirty="0"/>
              <a:t>uncertainty in the inputs to the </a:t>
            </a:r>
            <a:r>
              <a:rPr lang="en-GB" dirty="0" smtClean="0"/>
              <a:t>model (</a:t>
            </a:r>
            <a:r>
              <a:rPr lang="en-GB" i="1" dirty="0" smtClean="0"/>
              <a:t>internal uncertainty</a:t>
            </a:r>
            <a:r>
              <a:rPr lang="en-GB" dirty="0" smtClean="0"/>
              <a:t>)</a:t>
            </a:r>
          </a:p>
          <a:p>
            <a:r>
              <a:rPr lang="en-GB" dirty="0" smtClean="0"/>
              <a:t>Mismatch between </a:t>
            </a:r>
            <a:r>
              <a:rPr lang="en-GB" dirty="0"/>
              <a:t>the mathematical/computer model and the physical </a:t>
            </a:r>
            <a:r>
              <a:rPr lang="en-GB" dirty="0" smtClean="0"/>
              <a:t>system</a:t>
            </a:r>
          </a:p>
          <a:p>
            <a:pPr lvl="1"/>
            <a:r>
              <a:rPr lang="en-GB" dirty="0" smtClean="0"/>
              <a:t>Model inadequacy (</a:t>
            </a:r>
            <a:r>
              <a:rPr lang="en-GB" i="1" dirty="0" smtClean="0"/>
              <a:t>external uncertainty</a:t>
            </a:r>
            <a:r>
              <a:rPr lang="en-GB" dirty="0" smtClean="0"/>
              <a:t>)</a:t>
            </a:r>
          </a:p>
          <a:p>
            <a:r>
              <a:rPr lang="en-GB" dirty="0" smtClean="0"/>
              <a:t>Observation process </a:t>
            </a:r>
          </a:p>
          <a:p>
            <a:r>
              <a:rPr lang="en-GB" dirty="0" smtClean="0"/>
              <a:t>Computer code </a:t>
            </a:r>
          </a:p>
          <a:p>
            <a:r>
              <a:rPr lang="en-GB" dirty="0" smtClean="0"/>
              <a:t>Parametric variability</a:t>
            </a:r>
            <a:endParaRPr lang="en-GB" dirty="0"/>
          </a:p>
        </p:txBody>
      </p:sp>
      <p:sp>
        <p:nvSpPr>
          <p:cNvPr id="4" name="Text Placeholder 3"/>
          <p:cNvSpPr>
            <a:spLocks noGrp="1"/>
          </p:cNvSpPr>
          <p:nvPr>
            <p:ph type="body" sz="quarter" idx="12"/>
          </p:nvPr>
        </p:nvSpPr>
        <p:spPr/>
        <p:txBody>
          <a:bodyPr/>
          <a:lstStyle/>
          <a:p>
            <a:r>
              <a:rPr lang="en-GB" dirty="0" err="1"/>
              <a:t>Uk</a:t>
            </a:r>
            <a:r>
              <a:rPr lang="en-GB" dirty="0"/>
              <a:t> </a:t>
            </a:r>
            <a:r>
              <a:rPr lang="en-GB" dirty="0" smtClean="0"/>
              <a:t>official</a:t>
            </a:r>
            <a:endParaRPr lang="en-GB" dirty="0"/>
          </a:p>
        </p:txBody>
      </p:sp>
      <p:sp>
        <p:nvSpPr>
          <p:cNvPr id="5" name="Footer Placeholder 4"/>
          <p:cNvSpPr>
            <a:spLocks noGrp="1"/>
          </p:cNvSpPr>
          <p:nvPr>
            <p:ph type="ftr" sz="quarter" idx="13"/>
          </p:nvPr>
        </p:nvSpPr>
        <p:spPr/>
        <p:txBody>
          <a:bodyPr/>
          <a:lstStyle/>
          <a:p>
            <a:pPr>
              <a:defRPr/>
            </a:pPr>
            <a:r>
              <a:rPr lang="en-GB" dirty="0" smtClean="0"/>
              <a:t>© Crown copyright 2014 Dstl</a:t>
            </a:r>
            <a:endParaRPr lang="en-GB" dirty="0"/>
          </a:p>
        </p:txBody>
      </p:sp>
      <p:sp>
        <p:nvSpPr>
          <p:cNvPr id="6" name="Date Placeholder 5"/>
          <p:cNvSpPr>
            <a:spLocks noGrp="1"/>
          </p:cNvSpPr>
          <p:nvPr>
            <p:ph type="dt" sz="half" idx="14"/>
          </p:nvPr>
        </p:nvSpPr>
        <p:spPr/>
        <p:txBody>
          <a:bodyPr/>
          <a:lstStyle/>
          <a:p>
            <a:pPr>
              <a:defRPr/>
            </a:pPr>
            <a:r>
              <a:rPr lang="en-GB" dirty="0"/>
              <a:t>24 June 2014</a:t>
            </a:r>
          </a:p>
        </p:txBody>
      </p:sp>
    </p:spTree>
    <p:extLst>
      <p:ext uri="{BB962C8B-B14F-4D97-AF65-F5344CB8AC3E}">
        <p14:creationId xmlns:p14="http://schemas.microsoft.com/office/powerpoint/2010/main" val="122755409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Introduction: model selection and averaging</a:t>
            </a:r>
            <a:endParaRPr lang="en-GB" dirty="0"/>
          </a:p>
        </p:txBody>
      </p:sp>
      <p:sp>
        <p:nvSpPr>
          <p:cNvPr id="3" name="Content Placeholder 2"/>
          <p:cNvSpPr>
            <a:spLocks noGrp="1"/>
          </p:cNvSpPr>
          <p:nvPr>
            <p:ph idx="1"/>
          </p:nvPr>
        </p:nvSpPr>
        <p:spPr/>
        <p:txBody>
          <a:bodyPr>
            <a:normAutofit fontScale="85000" lnSpcReduction="20000"/>
          </a:bodyPr>
          <a:lstStyle/>
          <a:p>
            <a:r>
              <a:rPr lang="en-GB" dirty="0" smtClean="0"/>
              <a:t>A </a:t>
            </a:r>
            <a:r>
              <a:rPr lang="en-GB" dirty="0"/>
              <a:t>Bayesian analysis will provide preferences for a particular model given the data</a:t>
            </a:r>
          </a:p>
          <a:p>
            <a:r>
              <a:rPr lang="en-GB" dirty="0" smtClean="0"/>
              <a:t>Model </a:t>
            </a:r>
            <a:r>
              <a:rPr lang="en-GB" dirty="0"/>
              <a:t>comparison </a:t>
            </a:r>
          </a:p>
          <a:p>
            <a:pPr lvl="1"/>
            <a:r>
              <a:rPr lang="en-GB" i="1" dirty="0" smtClean="0"/>
              <a:t>Model selection</a:t>
            </a:r>
          </a:p>
          <a:p>
            <a:pPr lvl="2"/>
            <a:r>
              <a:rPr lang="en-GB" dirty="0" smtClean="0"/>
              <a:t>choose the </a:t>
            </a:r>
            <a:r>
              <a:rPr lang="en-GB" dirty="0"/>
              <a:t>‘best’ model out of the set of models considered </a:t>
            </a:r>
            <a:r>
              <a:rPr lang="en-GB" dirty="0" smtClean="0"/>
              <a:t>to be used </a:t>
            </a:r>
            <a:r>
              <a:rPr lang="en-GB" dirty="0"/>
              <a:t>for further analysis and </a:t>
            </a:r>
            <a:r>
              <a:rPr lang="en-GB" dirty="0" smtClean="0"/>
              <a:t>prediction</a:t>
            </a:r>
          </a:p>
          <a:p>
            <a:pPr lvl="2"/>
            <a:r>
              <a:rPr lang="en-GB" dirty="0"/>
              <a:t>Not which model is ‘true</a:t>
            </a:r>
            <a:r>
              <a:rPr lang="en-GB" dirty="0" smtClean="0"/>
              <a:t>’</a:t>
            </a:r>
          </a:p>
          <a:p>
            <a:pPr lvl="1"/>
            <a:r>
              <a:rPr lang="en-GB" i="1" dirty="0"/>
              <a:t>Model averaging</a:t>
            </a:r>
            <a:r>
              <a:rPr lang="en-GB" dirty="0"/>
              <a:t> </a:t>
            </a:r>
          </a:p>
          <a:p>
            <a:pPr lvl="2"/>
            <a:r>
              <a:rPr lang="en-GB" dirty="0"/>
              <a:t>all models are weighted according to the evidence provided by the data in support of the model and are retained for prediction</a:t>
            </a:r>
          </a:p>
          <a:p>
            <a:pPr lvl="1"/>
            <a:r>
              <a:rPr lang="en-GB" i="1" dirty="0" smtClean="0"/>
              <a:t>Model </a:t>
            </a:r>
            <a:r>
              <a:rPr lang="en-GB" i="1" dirty="0"/>
              <a:t>combination</a:t>
            </a:r>
          </a:p>
          <a:p>
            <a:pPr lvl="2"/>
            <a:r>
              <a:rPr lang="en-GB" dirty="0"/>
              <a:t>the outputs from different models are </a:t>
            </a:r>
            <a:r>
              <a:rPr lang="en-GB" dirty="0" smtClean="0"/>
              <a:t>combined</a:t>
            </a:r>
          </a:p>
        </p:txBody>
      </p:sp>
      <p:sp>
        <p:nvSpPr>
          <p:cNvPr id="4" name="Text Placeholder 3"/>
          <p:cNvSpPr>
            <a:spLocks noGrp="1"/>
          </p:cNvSpPr>
          <p:nvPr>
            <p:ph type="body" sz="quarter" idx="12"/>
          </p:nvPr>
        </p:nvSpPr>
        <p:spPr/>
        <p:txBody>
          <a:bodyPr/>
          <a:lstStyle/>
          <a:p>
            <a:r>
              <a:rPr lang="en-GB" dirty="0" err="1"/>
              <a:t>Uk</a:t>
            </a:r>
            <a:r>
              <a:rPr lang="en-GB" dirty="0"/>
              <a:t> </a:t>
            </a:r>
            <a:r>
              <a:rPr lang="en-GB" dirty="0" smtClean="0"/>
              <a:t>official</a:t>
            </a:r>
            <a:endParaRPr lang="en-GB" dirty="0"/>
          </a:p>
        </p:txBody>
      </p:sp>
      <p:sp>
        <p:nvSpPr>
          <p:cNvPr id="5" name="Footer Placeholder 4"/>
          <p:cNvSpPr>
            <a:spLocks noGrp="1"/>
          </p:cNvSpPr>
          <p:nvPr>
            <p:ph type="ftr" sz="quarter" idx="13"/>
          </p:nvPr>
        </p:nvSpPr>
        <p:spPr/>
        <p:txBody>
          <a:bodyPr/>
          <a:lstStyle/>
          <a:p>
            <a:pPr>
              <a:defRPr/>
            </a:pPr>
            <a:r>
              <a:rPr lang="en-GB" dirty="0" smtClean="0"/>
              <a:t>© Crown copyright 2014 Dstl</a:t>
            </a:r>
            <a:endParaRPr lang="en-GB" dirty="0"/>
          </a:p>
        </p:txBody>
      </p:sp>
      <p:sp>
        <p:nvSpPr>
          <p:cNvPr id="6" name="Date Placeholder 5"/>
          <p:cNvSpPr>
            <a:spLocks noGrp="1"/>
          </p:cNvSpPr>
          <p:nvPr>
            <p:ph type="dt" sz="half" idx="14"/>
          </p:nvPr>
        </p:nvSpPr>
        <p:spPr/>
        <p:txBody>
          <a:bodyPr/>
          <a:lstStyle/>
          <a:p>
            <a:pPr>
              <a:defRPr/>
            </a:pPr>
            <a:r>
              <a:rPr lang="en-GB" dirty="0"/>
              <a:t>24 June 2014</a:t>
            </a:r>
          </a:p>
        </p:txBody>
      </p:sp>
    </p:spTree>
    <p:extLst>
      <p:ext uri="{BB962C8B-B14F-4D97-AF65-F5344CB8AC3E}">
        <p14:creationId xmlns:p14="http://schemas.microsoft.com/office/powerpoint/2010/main" val="122755409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Problem statement</a:t>
            </a:r>
            <a:endParaRPr lang="en-GB" dirty="0"/>
          </a:p>
        </p:txBody>
      </p:sp>
      <p:sp>
        <p:nvSpPr>
          <p:cNvPr id="3" name="Content Placeholder 2"/>
          <p:cNvSpPr>
            <a:spLocks noGrp="1"/>
          </p:cNvSpPr>
          <p:nvPr>
            <p:ph idx="1"/>
          </p:nvPr>
        </p:nvSpPr>
        <p:spPr/>
        <p:txBody>
          <a:bodyPr>
            <a:normAutofit lnSpcReduction="10000"/>
          </a:bodyPr>
          <a:lstStyle/>
          <a:p>
            <a:r>
              <a:rPr lang="en-GB" dirty="0"/>
              <a:t>T</a:t>
            </a:r>
            <a:r>
              <a:rPr lang="en-GB" dirty="0" smtClean="0"/>
              <a:t>o </a:t>
            </a:r>
            <a:r>
              <a:rPr lang="en-GB" dirty="0"/>
              <a:t>determine the properties of a release </a:t>
            </a:r>
            <a:r>
              <a:rPr lang="en-GB" dirty="0" smtClean="0"/>
              <a:t>given </a:t>
            </a:r>
            <a:r>
              <a:rPr lang="en-GB" dirty="0"/>
              <a:t>sensor </a:t>
            </a:r>
            <a:r>
              <a:rPr lang="en-GB" dirty="0" smtClean="0"/>
              <a:t>measurements, </a:t>
            </a:r>
            <a:r>
              <a:rPr lang="en-GB" dirty="0"/>
              <a:t>with a view to providing a reliable picture of the developing situation </a:t>
            </a:r>
            <a:endParaRPr lang="en-GB" dirty="0" smtClean="0"/>
          </a:p>
          <a:p>
            <a:r>
              <a:rPr lang="en-GB" dirty="0" smtClean="0"/>
              <a:t>The </a:t>
            </a:r>
            <a:r>
              <a:rPr lang="en-GB" dirty="0"/>
              <a:t>choice of model includes </a:t>
            </a:r>
            <a:endParaRPr lang="en-GB" dirty="0" smtClean="0"/>
          </a:p>
          <a:p>
            <a:pPr lvl="1"/>
            <a:r>
              <a:rPr lang="en-GB" dirty="0" smtClean="0"/>
              <a:t>the </a:t>
            </a:r>
            <a:r>
              <a:rPr lang="en-GB" dirty="0"/>
              <a:t>choice of physical </a:t>
            </a:r>
            <a:r>
              <a:rPr lang="en-GB" dirty="0" smtClean="0"/>
              <a:t>model for </a:t>
            </a:r>
            <a:r>
              <a:rPr lang="en-GB" dirty="0"/>
              <a:t>the environmental </a:t>
            </a:r>
            <a:r>
              <a:rPr lang="en-GB" dirty="0" smtClean="0"/>
              <a:t>conditions</a:t>
            </a:r>
          </a:p>
          <a:p>
            <a:pPr lvl="1"/>
            <a:r>
              <a:rPr lang="en-GB" dirty="0" smtClean="0"/>
              <a:t>the </a:t>
            </a:r>
            <a:r>
              <a:rPr lang="en-GB" dirty="0"/>
              <a:t>model complexity </a:t>
            </a:r>
            <a:r>
              <a:rPr lang="en-GB" dirty="0" smtClean="0"/>
              <a:t>(e.g. the </a:t>
            </a:r>
            <a:r>
              <a:rPr lang="en-GB" dirty="0"/>
              <a:t>fidelity of the terrain </a:t>
            </a:r>
            <a:r>
              <a:rPr lang="en-GB" dirty="0" smtClean="0"/>
              <a:t>model)</a:t>
            </a:r>
          </a:p>
          <a:p>
            <a:r>
              <a:rPr lang="en-GB" dirty="0" smtClean="0"/>
              <a:t>Model </a:t>
            </a:r>
            <a:r>
              <a:rPr lang="en-GB" dirty="0"/>
              <a:t>must be calibrated using historical trials </a:t>
            </a:r>
            <a:r>
              <a:rPr lang="en-GB" dirty="0" smtClean="0"/>
              <a:t>data</a:t>
            </a:r>
          </a:p>
          <a:p>
            <a:r>
              <a:rPr lang="en-GB" dirty="0" smtClean="0"/>
              <a:t>Combine </a:t>
            </a:r>
            <a:r>
              <a:rPr lang="en-GB" dirty="0"/>
              <a:t>the calibration and the Bayesian inverse modelling procedures</a:t>
            </a:r>
            <a:endParaRPr lang="en-GB" dirty="0" smtClean="0"/>
          </a:p>
        </p:txBody>
      </p:sp>
      <p:sp>
        <p:nvSpPr>
          <p:cNvPr id="4" name="Text Placeholder 3"/>
          <p:cNvSpPr>
            <a:spLocks noGrp="1"/>
          </p:cNvSpPr>
          <p:nvPr>
            <p:ph type="body" sz="quarter" idx="12"/>
          </p:nvPr>
        </p:nvSpPr>
        <p:spPr/>
        <p:txBody>
          <a:bodyPr/>
          <a:lstStyle/>
          <a:p>
            <a:r>
              <a:rPr lang="en-GB" dirty="0" err="1"/>
              <a:t>Uk</a:t>
            </a:r>
            <a:r>
              <a:rPr lang="en-GB" dirty="0"/>
              <a:t> </a:t>
            </a:r>
            <a:r>
              <a:rPr lang="en-GB" dirty="0" smtClean="0"/>
              <a:t>official</a:t>
            </a:r>
            <a:endParaRPr lang="en-GB" dirty="0"/>
          </a:p>
        </p:txBody>
      </p:sp>
      <p:sp>
        <p:nvSpPr>
          <p:cNvPr id="5" name="Footer Placeholder 4"/>
          <p:cNvSpPr>
            <a:spLocks noGrp="1"/>
          </p:cNvSpPr>
          <p:nvPr>
            <p:ph type="ftr" sz="quarter" idx="13"/>
          </p:nvPr>
        </p:nvSpPr>
        <p:spPr/>
        <p:txBody>
          <a:bodyPr/>
          <a:lstStyle/>
          <a:p>
            <a:pPr>
              <a:defRPr/>
            </a:pPr>
            <a:r>
              <a:rPr lang="en-GB" dirty="0" smtClean="0"/>
              <a:t>© Crown copyright 2014 Dstl</a:t>
            </a:r>
            <a:endParaRPr lang="en-GB" dirty="0"/>
          </a:p>
        </p:txBody>
      </p:sp>
      <p:sp>
        <p:nvSpPr>
          <p:cNvPr id="6" name="Date Placeholder 5"/>
          <p:cNvSpPr>
            <a:spLocks noGrp="1"/>
          </p:cNvSpPr>
          <p:nvPr>
            <p:ph type="dt" sz="half" idx="14"/>
          </p:nvPr>
        </p:nvSpPr>
        <p:spPr/>
        <p:txBody>
          <a:bodyPr/>
          <a:lstStyle/>
          <a:p>
            <a:pPr>
              <a:defRPr/>
            </a:pPr>
            <a:r>
              <a:rPr lang="en-GB" dirty="0"/>
              <a:t>24 June 2014</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Bayesian inference</a:t>
            </a: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sz="half" idx="2"/>
              </p:nvPr>
            </p:nvSpPr>
            <p:spPr/>
            <p:txBody>
              <a:bodyPr/>
              <a:lstStyle/>
              <a:p>
                <a:r>
                  <a:rPr lang="en-GB" dirty="0" smtClean="0"/>
                  <a:t>We seek the posterior distribution</a:t>
                </a:r>
                <a:endParaRPr lang="en-GB" dirty="0"/>
              </a:p>
              <a:p>
                <a:pPr marL="0" indent="0">
                  <a:buNone/>
                </a:pPr>
                <a14:m>
                  <m:oMathPara xmlns:m="http://schemas.openxmlformats.org/officeDocument/2006/math">
                    <m:oMathParaPr>
                      <m:jc m:val="centerGroup"/>
                    </m:oMathParaPr>
                    <m:oMath xmlns:m="http://schemas.openxmlformats.org/officeDocument/2006/math">
                      <m:r>
                        <a:rPr lang="en-GB" i="1">
                          <a:latin typeface="Cambria Math"/>
                        </a:rPr>
                        <m:t>𝑝</m:t>
                      </m:r>
                      <m:d>
                        <m:dPr>
                          <m:ctrlPr>
                            <a:rPr lang="en-GB" i="1">
                              <a:latin typeface="Cambria Math"/>
                            </a:rPr>
                          </m:ctrlPr>
                        </m:dPr>
                        <m:e>
                          <m:r>
                            <a:rPr lang="en-GB" i="1">
                              <a:latin typeface="Cambria Math"/>
                            </a:rPr>
                            <m:t>𝜃</m:t>
                          </m:r>
                          <m:r>
                            <a:rPr lang="en-GB" i="1">
                              <a:latin typeface="Cambria Math"/>
                            </a:rPr>
                            <m:t>|</m:t>
                          </m:r>
                          <m:r>
                            <a:rPr lang="en-GB" i="1">
                              <a:latin typeface="Cambria Math"/>
                            </a:rPr>
                            <m:t>𝑜</m:t>
                          </m:r>
                          <m:r>
                            <a:rPr lang="en-GB" i="1">
                              <a:latin typeface="Cambria Math"/>
                            </a:rPr>
                            <m:t>;</m:t>
                          </m:r>
                          <m:r>
                            <a:rPr lang="en-GB" i="1">
                              <a:latin typeface="Cambria Math"/>
                              <a:ea typeface="Cambria Math"/>
                            </a:rPr>
                            <m:t>ℳ</m:t>
                          </m:r>
                        </m:e>
                      </m:d>
                    </m:oMath>
                  </m:oMathPara>
                </a14:m>
                <a:endParaRPr lang="en-GB" dirty="0" smtClean="0"/>
              </a:p>
              <a:p>
                <a:r>
                  <a:rPr lang="en-GB" dirty="0" smtClean="0"/>
                  <a:t>MCMC methods to generate samples asymptotically from the posterior</a:t>
                </a:r>
              </a:p>
              <a:p>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sz="half" idx="2"/>
              </p:nvPr>
            </p:nvSpPr>
            <p:spPr>
              <a:blipFill rotWithShape="1">
                <a:blip r:embed="rId3"/>
                <a:stretch>
                  <a:fillRect l="-2236" t="-311"/>
                </a:stretch>
              </a:blipFill>
            </p:spPr>
            <p:txBody>
              <a:bodyPr/>
              <a:lstStyle/>
              <a:p>
                <a:r>
                  <a:rPr lang="en-GB">
                    <a:noFill/>
                  </a:rPr>
                  <a:t> </a:t>
                </a:r>
              </a:p>
            </p:txBody>
          </p:sp>
        </mc:Fallback>
      </mc:AlternateContent>
      <p:sp>
        <p:nvSpPr>
          <p:cNvPr id="4" name="Text Placeholder 3"/>
          <p:cNvSpPr>
            <a:spLocks noGrp="1"/>
          </p:cNvSpPr>
          <p:nvPr>
            <p:ph type="body" sz="quarter" idx="12"/>
          </p:nvPr>
        </p:nvSpPr>
        <p:spPr/>
        <p:txBody>
          <a:bodyPr/>
          <a:lstStyle/>
          <a:p>
            <a:r>
              <a:rPr lang="en-GB" dirty="0" err="1"/>
              <a:t>Uk</a:t>
            </a:r>
            <a:r>
              <a:rPr lang="en-GB" dirty="0"/>
              <a:t> </a:t>
            </a:r>
            <a:r>
              <a:rPr lang="en-GB" dirty="0" smtClean="0"/>
              <a:t>official</a:t>
            </a:r>
            <a:endParaRPr lang="en-GB" dirty="0"/>
          </a:p>
        </p:txBody>
      </p:sp>
      <mc:AlternateContent xmlns:mc="http://schemas.openxmlformats.org/markup-compatibility/2006" xmlns:a14="http://schemas.microsoft.com/office/drawing/2010/main">
        <mc:Choice Requires="a14">
          <p:sp>
            <p:nvSpPr>
              <p:cNvPr id="5" name="Text Placeholder 4"/>
              <p:cNvSpPr>
                <a:spLocks noGrp="1"/>
              </p:cNvSpPr>
              <p:nvPr>
                <p:ph type="body" sz="quarter" idx="16"/>
              </p:nvPr>
            </p:nvSpPr>
            <p:spPr/>
            <p:txBody>
              <a:bodyPr>
                <a:normAutofit lnSpcReduction="10000"/>
              </a:bodyPr>
              <a:lstStyle/>
              <a:p>
                <a:r>
                  <a:rPr lang="en-GB" dirty="0" smtClean="0"/>
                  <a:t>Output </a:t>
                </a:r>
                <a14:m>
                  <m:oMath xmlns:m="http://schemas.openxmlformats.org/officeDocument/2006/math">
                    <m:r>
                      <a:rPr lang="en-GB" b="0" i="1" smtClean="0">
                        <a:latin typeface="Cambria Math"/>
                      </a:rPr>
                      <m:t>𝑧</m:t>
                    </m:r>
                    <m:r>
                      <a:rPr lang="en-GB" i="1">
                        <a:latin typeface="Cambria Math"/>
                      </a:rPr>
                      <m:t>=</m:t>
                    </m:r>
                    <m:r>
                      <a:rPr lang="en-GB" b="0" i="1" smtClean="0">
                        <a:latin typeface="Cambria Math"/>
                      </a:rPr>
                      <m:t>𝑔</m:t>
                    </m:r>
                    <m:r>
                      <a:rPr lang="en-GB" i="1">
                        <a:latin typeface="Cambria Math"/>
                      </a:rPr>
                      <m:t>(</m:t>
                    </m:r>
                    <m:r>
                      <a:rPr lang="el-GR" b="0" i="1">
                        <a:latin typeface="Cambria Math"/>
                      </a:rPr>
                      <m:t>𝜃</m:t>
                    </m:r>
                    <m:r>
                      <a:rPr lang="el-GR" i="1">
                        <a:latin typeface="Cambria Math"/>
                      </a:rPr>
                      <m:t>,</m:t>
                    </m:r>
                    <m:r>
                      <a:rPr lang="el-GR" b="0" i="1">
                        <a:latin typeface="Cambria Math"/>
                      </a:rPr>
                      <m:t>𝜙</m:t>
                    </m:r>
                    <m:r>
                      <a:rPr lang="el-GR" i="1">
                        <a:latin typeface="Cambria Math"/>
                      </a:rPr>
                      <m:t>; </m:t>
                    </m:r>
                    <m:r>
                      <a:rPr lang="en-GB" i="1" smtClean="0">
                        <a:latin typeface="Cambria Math"/>
                        <a:ea typeface="Cambria Math"/>
                      </a:rPr>
                      <m:t>ℳ</m:t>
                    </m:r>
                    <m:r>
                      <a:rPr lang="en-GB" i="1">
                        <a:latin typeface="Cambria Math"/>
                      </a:rPr>
                      <m:t>)</m:t>
                    </m:r>
                  </m:oMath>
                </a14:m>
                <a:endParaRPr lang="en-GB" dirty="0" smtClean="0"/>
              </a:p>
              <a:p>
                <a:r>
                  <a:rPr lang="en-GB" dirty="0" smtClean="0"/>
                  <a:t>Two sets of input parameters</a:t>
                </a:r>
              </a:p>
              <a:p>
                <a:pPr lvl="1"/>
                <a14:m>
                  <m:oMath xmlns:m="http://schemas.openxmlformats.org/officeDocument/2006/math">
                    <m:r>
                      <a:rPr lang="en-GB" b="0" i="1" smtClean="0">
                        <a:latin typeface="Cambria Math"/>
                      </a:rPr>
                      <m:t>𝜃</m:t>
                    </m:r>
                  </m:oMath>
                </a14:m>
                <a:r>
                  <a:rPr lang="en-GB" dirty="0" smtClean="0"/>
                  <a:t>: source terms</a:t>
                </a:r>
              </a:p>
              <a:p>
                <a:pPr lvl="1"/>
                <a14:m>
                  <m:oMath xmlns:m="http://schemas.openxmlformats.org/officeDocument/2006/math">
                    <m:r>
                      <a:rPr lang="en-GB" b="0" i="1" smtClean="0">
                        <a:latin typeface="Cambria Math"/>
                      </a:rPr>
                      <m:t>𝜙</m:t>
                    </m:r>
                  </m:oMath>
                </a14:m>
                <a:r>
                  <a:rPr lang="en-GB" dirty="0" smtClean="0"/>
                  <a:t>: environmental</a:t>
                </a:r>
              </a:p>
              <a:p>
                <a:r>
                  <a:rPr lang="en-GB" dirty="0" smtClean="0"/>
                  <a:t>Observations, </a:t>
                </a:r>
                <a14:m>
                  <m:oMath xmlns:m="http://schemas.openxmlformats.org/officeDocument/2006/math">
                    <m:r>
                      <a:rPr lang="en-GB" b="0" i="1" smtClean="0">
                        <a:latin typeface="Cambria Math"/>
                      </a:rPr>
                      <m:t>𝑜</m:t>
                    </m:r>
                  </m:oMath>
                </a14:m>
                <a:endParaRPr lang="en-GB" dirty="0" smtClean="0"/>
              </a:p>
              <a:p>
                <a:r>
                  <a:rPr lang="en-GB" dirty="0" smtClean="0"/>
                  <a:t>Probabilistic </a:t>
                </a:r>
                <a:r>
                  <a:rPr lang="en-GB" dirty="0"/>
                  <a:t>models of sensors</a:t>
                </a:r>
                <a:endParaRPr lang="en-GB" dirty="0" smtClean="0"/>
              </a:p>
              <a:p>
                <a:pPr marL="0" indent="0">
                  <a:buNone/>
                </a:pPr>
                <a14:m>
                  <m:oMathPara xmlns:m="http://schemas.openxmlformats.org/officeDocument/2006/math">
                    <m:oMathParaPr>
                      <m:jc m:val="centerGroup"/>
                    </m:oMathParaPr>
                    <m:oMath xmlns:m="http://schemas.openxmlformats.org/officeDocument/2006/math">
                      <m:r>
                        <a:rPr lang="en-GB" i="1">
                          <a:latin typeface="Cambria Math"/>
                        </a:rPr>
                        <m:t>𝑝</m:t>
                      </m:r>
                      <m:d>
                        <m:dPr>
                          <m:ctrlPr>
                            <a:rPr lang="en-GB" b="1" i="1">
                              <a:latin typeface="Cambria Math"/>
                            </a:rPr>
                          </m:ctrlPr>
                        </m:dPr>
                        <m:e>
                          <m:r>
                            <a:rPr lang="en-GB" i="1">
                              <a:latin typeface="Cambria Math"/>
                            </a:rPr>
                            <m:t>𝑜</m:t>
                          </m:r>
                          <m:r>
                            <a:rPr lang="en-GB" b="1" i="1">
                              <a:latin typeface="Cambria Math"/>
                            </a:rPr>
                            <m:t>|</m:t>
                          </m:r>
                          <m:r>
                            <a:rPr lang="en-GB" i="1">
                              <a:latin typeface="Cambria Math"/>
                            </a:rPr>
                            <m:t>𝑧</m:t>
                          </m:r>
                        </m:e>
                      </m:d>
                      <m:r>
                        <a:rPr lang="en-GB" b="1" i="1">
                          <a:latin typeface="Cambria Math"/>
                        </a:rPr>
                        <m:t>=</m:t>
                      </m:r>
                      <m:r>
                        <a:rPr lang="en-GB" i="1">
                          <a:latin typeface="Cambria Math"/>
                        </a:rPr>
                        <m:t>𝑝</m:t>
                      </m:r>
                      <m:d>
                        <m:dPr>
                          <m:ctrlPr>
                            <a:rPr lang="en-GB" i="1">
                              <a:latin typeface="Cambria Math"/>
                            </a:rPr>
                          </m:ctrlPr>
                        </m:dPr>
                        <m:e>
                          <m:r>
                            <a:rPr lang="en-GB" i="1">
                              <a:latin typeface="Cambria Math"/>
                            </a:rPr>
                            <m:t>𝑜</m:t>
                          </m:r>
                          <m:r>
                            <a:rPr lang="en-GB" b="1" i="1">
                              <a:latin typeface="Cambria Math"/>
                            </a:rPr>
                            <m:t>|</m:t>
                          </m:r>
                          <m:r>
                            <a:rPr lang="el-GR" i="1">
                              <a:latin typeface="Cambria Math"/>
                            </a:rPr>
                            <m:t>𝜃</m:t>
                          </m:r>
                          <m:r>
                            <a:rPr lang="el-GR" i="1">
                              <a:latin typeface="Cambria Math"/>
                            </a:rPr>
                            <m:t>,</m:t>
                          </m:r>
                          <m:r>
                            <a:rPr lang="el-GR" i="1">
                              <a:latin typeface="Cambria Math"/>
                            </a:rPr>
                            <m:t>𝜙</m:t>
                          </m:r>
                          <m:r>
                            <a:rPr lang="el-GR" i="1">
                              <a:latin typeface="Cambria Math"/>
                            </a:rPr>
                            <m:t>;</m:t>
                          </m:r>
                          <m:r>
                            <a:rPr lang="el-GR" i="1">
                              <a:latin typeface="Cambria Math"/>
                              <a:ea typeface="Cambria Math"/>
                            </a:rPr>
                            <m:t>ℳ</m:t>
                          </m:r>
                        </m:e>
                      </m:d>
                    </m:oMath>
                  </m:oMathPara>
                </a14:m>
                <a:endParaRPr lang="en-GB" dirty="0"/>
              </a:p>
            </p:txBody>
          </p:sp>
        </mc:Choice>
        <mc:Fallback xmlns="">
          <p:sp>
            <p:nvSpPr>
              <p:cNvPr id="5" name="Text Placeholder 4"/>
              <p:cNvSpPr>
                <a:spLocks noGrp="1" noRot="1" noChangeAspect="1" noMove="1" noResize="1" noEditPoints="1" noAdjustHandles="1" noChangeArrowheads="1" noChangeShapeType="1" noTextEdit="1"/>
              </p:cNvSpPr>
              <p:nvPr>
                <p:ph type="body" sz="quarter" idx="16"/>
              </p:nvPr>
            </p:nvSpPr>
            <p:spPr>
              <a:blipFill rotWithShape="1">
                <a:blip r:embed="rId4"/>
                <a:stretch>
                  <a:fillRect l="-2396" t="-932"/>
                </a:stretch>
              </a:blipFill>
            </p:spPr>
            <p:txBody>
              <a:bodyPr/>
              <a:lstStyle/>
              <a:p>
                <a:r>
                  <a:rPr lang="en-GB">
                    <a:noFill/>
                  </a:rPr>
                  <a:t> </a:t>
                </a:r>
              </a:p>
            </p:txBody>
          </p:sp>
        </mc:Fallback>
      </mc:AlternateContent>
      <p:sp>
        <p:nvSpPr>
          <p:cNvPr id="6" name="Footer Placeholder 5"/>
          <p:cNvSpPr>
            <a:spLocks noGrp="1"/>
          </p:cNvSpPr>
          <p:nvPr>
            <p:ph type="ftr" sz="quarter" idx="17"/>
          </p:nvPr>
        </p:nvSpPr>
        <p:spPr/>
        <p:txBody>
          <a:bodyPr/>
          <a:lstStyle/>
          <a:p>
            <a:pPr>
              <a:defRPr/>
            </a:pPr>
            <a:r>
              <a:rPr lang="en-GB" dirty="0" smtClean="0"/>
              <a:t>© Crown copyright 2014 Dstl</a:t>
            </a:r>
            <a:endParaRPr lang="en-GB" dirty="0"/>
          </a:p>
        </p:txBody>
      </p:sp>
      <p:sp>
        <p:nvSpPr>
          <p:cNvPr id="7" name="Date Placeholder 6"/>
          <p:cNvSpPr>
            <a:spLocks noGrp="1"/>
          </p:cNvSpPr>
          <p:nvPr>
            <p:ph type="dt" sz="half" idx="18"/>
          </p:nvPr>
        </p:nvSpPr>
        <p:spPr/>
        <p:txBody>
          <a:bodyPr/>
          <a:lstStyle/>
          <a:p>
            <a:pPr>
              <a:defRPr/>
            </a:pPr>
            <a:r>
              <a:rPr lang="en-GB" dirty="0"/>
              <a:t>24 June 2014</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Bayesian inference: issues</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Prior model</a:t>
            </a:r>
          </a:p>
          <a:p>
            <a:r>
              <a:rPr lang="en-GB" dirty="0" smtClean="0"/>
              <a:t>Likelihood model </a:t>
            </a:r>
          </a:p>
          <a:p>
            <a:pPr lvl="1"/>
            <a:r>
              <a:rPr lang="en-GB" dirty="0" smtClean="0"/>
              <a:t>Computation of forward model</a:t>
            </a:r>
          </a:p>
          <a:p>
            <a:pPr lvl="2"/>
            <a:r>
              <a:rPr lang="en-GB" dirty="0" smtClean="0"/>
              <a:t>Choice of dispersion model, sensor models</a:t>
            </a:r>
          </a:p>
          <a:p>
            <a:r>
              <a:rPr lang="en-GB" dirty="0" smtClean="0"/>
              <a:t>Model complexity</a:t>
            </a:r>
          </a:p>
          <a:p>
            <a:pPr lvl="1"/>
            <a:r>
              <a:rPr lang="en-GB" dirty="0" smtClean="0"/>
              <a:t>Complexity </a:t>
            </a:r>
            <a:r>
              <a:rPr lang="en-GB" dirty="0"/>
              <a:t>of terrain and meteorological </a:t>
            </a:r>
            <a:r>
              <a:rPr lang="en-GB" dirty="0" smtClean="0"/>
              <a:t>model</a:t>
            </a:r>
          </a:p>
          <a:p>
            <a:pPr lvl="1"/>
            <a:r>
              <a:rPr lang="en-GB" dirty="0" smtClean="0"/>
              <a:t>Choice of dispersion model</a:t>
            </a:r>
          </a:p>
          <a:p>
            <a:r>
              <a:rPr lang="en-GB" dirty="0" smtClean="0"/>
              <a:t>MCMC procedure</a:t>
            </a:r>
          </a:p>
          <a:p>
            <a:pPr lvl="1"/>
            <a:r>
              <a:rPr lang="en-GB" dirty="0" smtClean="0"/>
              <a:t>Generation of samples</a:t>
            </a:r>
          </a:p>
          <a:p>
            <a:pPr lvl="1"/>
            <a:r>
              <a:rPr lang="en-GB" dirty="0" smtClean="0"/>
              <a:t>Convergence of Markov chain</a:t>
            </a:r>
          </a:p>
        </p:txBody>
      </p:sp>
      <p:sp>
        <p:nvSpPr>
          <p:cNvPr id="4" name="Text Placeholder 3"/>
          <p:cNvSpPr>
            <a:spLocks noGrp="1"/>
          </p:cNvSpPr>
          <p:nvPr>
            <p:ph type="body" sz="quarter" idx="12"/>
          </p:nvPr>
        </p:nvSpPr>
        <p:spPr/>
        <p:txBody>
          <a:bodyPr/>
          <a:lstStyle/>
          <a:p>
            <a:r>
              <a:rPr lang="en-GB" dirty="0" err="1"/>
              <a:t>Uk</a:t>
            </a:r>
            <a:r>
              <a:rPr lang="en-GB" dirty="0"/>
              <a:t> </a:t>
            </a:r>
            <a:r>
              <a:rPr lang="en-GB" dirty="0" smtClean="0"/>
              <a:t>official</a:t>
            </a:r>
            <a:endParaRPr lang="en-GB" dirty="0"/>
          </a:p>
        </p:txBody>
      </p:sp>
      <p:sp>
        <p:nvSpPr>
          <p:cNvPr id="5" name="Footer Placeholder 4"/>
          <p:cNvSpPr>
            <a:spLocks noGrp="1"/>
          </p:cNvSpPr>
          <p:nvPr>
            <p:ph type="ftr" sz="quarter" idx="13"/>
          </p:nvPr>
        </p:nvSpPr>
        <p:spPr/>
        <p:txBody>
          <a:bodyPr/>
          <a:lstStyle/>
          <a:p>
            <a:pPr>
              <a:defRPr/>
            </a:pPr>
            <a:r>
              <a:rPr lang="en-GB" dirty="0" smtClean="0"/>
              <a:t>© Crown copyright 2014 Dstl</a:t>
            </a:r>
            <a:endParaRPr lang="en-GB" dirty="0"/>
          </a:p>
        </p:txBody>
      </p:sp>
      <p:sp>
        <p:nvSpPr>
          <p:cNvPr id="6" name="Date Placeholder 5"/>
          <p:cNvSpPr>
            <a:spLocks noGrp="1"/>
          </p:cNvSpPr>
          <p:nvPr>
            <p:ph type="dt" sz="half" idx="14"/>
          </p:nvPr>
        </p:nvSpPr>
        <p:spPr/>
        <p:txBody>
          <a:bodyPr/>
          <a:lstStyle/>
          <a:p>
            <a:pPr>
              <a:defRPr/>
            </a:pPr>
            <a:r>
              <a:rPr lang="en-GB" dirty="0"/>
              <a:t>24 June 2014</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Bayesian inference: model selection</a:t>
            </a: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32038" y="1539066"/>
                <a:ext cx="7775337" cy="3861261"/>
              </a:xfrm>
            </p:spPr>
            <p:txBody>
              <a:bodyPr>
                <a:normAutofit lnSpcReduction="10000"/>
              </a:bodyPr>
              <a:lstStyle/>
              <a:p>
                <a:r>
                  <a:rPr lang="en-GB" dirty="0" smtClean="0"/>
                  <a:t>Bayesian inverse modelling</a:t>
                </a:r>
              </a:p>
              <a:p>
                <a:pPr marL="0" indent="0">
                  <a:buNone/>
                </a:pPr>
                <a14:m>
                  <m:oMathPara xmlns:m="http://schemas.openxmlformats.org/officeDocument/2006/math">
                    <m:oMathParaPr>
                      <m:jc m:val="centerGroup"/>
                    </m:oMathParaPr>
                    <m:oMath xmlns:m="http://schemas.openxmlformats.org/officeDocument/2006/math">
                      <m:r>
                        <a:rPr lang="en-GB" i="1">
                          <a:latin typeface="Cambria Math"/>
                        </a:rPr>
                        <m:t>𝑝</m:t>
                      </m:r>
                      <m:d>
                        <m:dPr>
                          <m:ctrlPr>
                            <a:rPr lang="en-GB" i="1">
                              <a:latin typeface="Cambria Math"/>
                            </a:rPr>
                          </m:ctrlPr>
                        </m:dPr>
                        <m:e>
                          <m:r>
                            <a:rPr lang="en-GB" i="1">
                              <a:latin typeface="Cambria Math"/>
                            </a:rPr>
                            <m:t>𝜃</m:t>
                          </m:r>
                          <m:r>
                            <a:rPr lang="en-GB" i="1">
                              <a:latin typeface="Cambria Math"/>
                            </a:rPr>
                            <m:t>|</m:t>
                          </m:r>
                          <m:r>
                            <a:rPr lang="en-GB" i="1">
                              <a:latin typeface="Cambria Math"/>
                            </a:rPr>
                            <m:t>ℳ</m:t>
                          </m:r>
                          <m:r>
                            <a:rPr lang="en-GB" i="1">
                              <a:latin typeface="Cambria Math"/>
                            </a:rPr>
                            <m:t>, </m:t>
                          </m:r>
                          <m:r>
                            <a:rPr lang="en-GB" b="0" i="1">
                              <a:latin typeface="Cambria Math"/>
                            </a:rPr>
                            <m:t>𝑜</m:t>
                          </m:r>
                          <m:r>
                            <a:rPr lang="en-GB" i="1">
                              <a:latin typeface="Cambria Math"/>
                            </a:rPr>
                            <m:t>; </m:t>
                          </m:r>
                          <m:r>
                            <a:rPr lang="en-GB" i="1">
                              <a:latin typeface="Cambria Math"/>
                            </a:rPr>
                            <m:t>𝒟</m:t>
                          </m:r>
                        </m:e>
                      </m:d>
                      <m:r>
                        <a:rPr lang="en-GB" i="1">
                          <a:latin typeface="Cambria Math"/>
                        </a:rPr>
                        <m:t>=</m:t>
                      </m:r>
                      <m:f>
                        <m:fPr>
                          <m:ctrlPr>
                            <a:rPr lang="en-GB" i="1">
                              <a:latin typeface="Cambria Math"/>
                            </a:rPr>
                          </m:ctrlPr>
                        </m:fPr>
                        <m:num>
                          <m:r>
                            <a:rPr lang="en-GB" i="1">
                              <a:latin typeface="Cambria Math"/>
                            </a:rPr>
                            <m:t>𝑝</m:t>
                          </m:r>
                          <m:d>
                            <m:dPr>
                              <m:ctrlPr>
                                <a:rPr lang="en-GB" i="1">
                                  <a:latin typeface="Cambria Math"/>
                                </a:rPr>
                              </m:ctrlPr>
                            </m:dPr>
                            <m:e>
                              <m:r>
                                <a:rPr lang="en-GB" i="1">
                                  <a:latin typeface="Cambria Math"/>
                                </a:rPr>
                                <m:t>𝜃</m:t>
                              </m:r>
                              <m:r>
                                <a:rPr lang="en-GB" i="1">
                                  <a:latin typeface="Cambria Math"/>
                                </a:rPr>
                                <m:t>|</m:t>
                              </m:r>
                              <m:r>
                                <a:rPr lang="en-GB" i="1">
                                  <a:latin typeface="Cambria Math"/>
                                </a:rPr>
                                <m:t>ℳ</m:t>
                              </m:r>
                              <m:r>
                                <a:rPr lang="en-GB" i="1">
                                  <a:latin typeface="Cambria Math"/>
                                </a:rPr>
                                <m:t>,</m:t>
                              </m:r>
                              <m:r>
                                <a:rPr lang="en-GB" i="1">
                                  <a:latin typeface="Cambria Math"/>
                                </a:rPr>
                                <m:t>𝒟</m:t>
                              </m:r>
                            </m:e>
                          </m:d>
                          <m:r>
                            <a:rPr lang="en-GB" i="1">
                              <a:latin typeface="Cambria Math"/>
                            </a:rPr>
                            <m:t>𝑝</m:t>
                          </m:r>
                          <m:d>
                            <m:dPr>
                              <m:ctrlPr>
                                <a:rPr lang="en-GB" i="1">
                                  <a:latin typeface="Cambria Math"/>
                                </a:rPr>
                              </m:ctrlPr>
                            </m:dPr>
                            <m:e>
                              <m:r>
                                <a:rPr lang="en-GB" b="0" i="1">
                                  <a:latin typeface="Cambria Math"/>
                                </a:rPr>
                                <m:t>𝑜</m:t>
                              </m:r>
                              <m:r>
                                <a:rPr lang="en-GB" i="1">
                                  <a:latin typeface="Cambria Math"/>
                                </a:rPr>
                                <m:t>|</m:t>
                              </m:r>
                              <m:r>
                                <a:rPr lang="en-GB" i="1">
                                  <a:latin typeface="Cambria Math"/>
                                </a:rPr>
                                <m:t>ℳ</m:t>
                              </m:r>
                              <m:r>
                                <a:rPr lang="en-GB" i="1">
                                  <a:latin typeface="Cambria Math"/>
                                </a:rPr>
                                <m:t>,</m:t>
                              </m:r>
                              <m:r>
                                <a:rPr lang="en-GB" i="1">
                                  <a:latin typeface="Cambria Math"/>
                                </a:rPr>
                                <m:t>𝜃</m:t>
                              </m:r>
                              <m:r>
                                <a:rPr lang="en-GB" i="1">
                                  <a:latin typeface="Cambria Math"/>
                                </a:rPr>
                                <m:t>,</m:t>
                              </m:r>
                              <m:r>
                                <a:rPr lang="en-GB" i="1">
                                  <a:latin typeface="Cambria Math"/>
                                </a:rPr>
                                <m:t>𝒟</m:t>
                              </m:r>
                            </m:e>
                          </m:d>
                        </m:num>
                        <m:den>
                          <m:r>
                            <a:rPr lang="en-GB" i="1">
                              <a:latin typeface="Cambria Math"/>
                            </a:rPr>
                            <m:t>𝑝</m:t>
                          </m:r>
                          <m:d>
                            <m:dPr>
                              <m:ctrlPr>
                                <a:rPr lang="en-GB" i="1">
                                  <a:latin typeface="Cambria Math"/>
                                </a:rPr>
                              </m:ctrlPr>
                            </m:dPr>
                            <m:e>
                              <m:r>
                                <a:rPr lang="en-GB" b="0" i="1">
                                  <a:latin typeface="Cambria Math"/>
                                </a:rPr>
                                <m:t>𝑜</m:t>
                              </m:r>
                              <m:r>
                                <a:rPr lang="en-GB" i="1">
                                  <a:latin typeface="Cambria Math"/>
                                </a:rPr>
                                <m:t>|</m:t>
                              </m:r>
                              <m:r>
                                <a:rPr lang="en-GB" i="1">
                                  <a:latin typeface="Cambria Math"/>
                                </a:rPr>
                                <m:t>𝒟</m:t>
                              </m:r>
                              <m:r>
                                <a:rPr lang="en-GB" i="1">
                                  <a:latin typeface="Cambria Math"/>
                                </a:rPr>
                                <m:t>, </m:t>
                              </m:r>
                              <m:r>
                                <a:rPr lang="en-GB" i="1">
                                  <a:latin typeface="Cambria Math"/>
                                </a:rPr>
                                <m:t>ℳ</m:t>
                              </m:r>
                            </m:e>
                          </m:d>
                        </m:den>
                      </m:f>
                    </m:oMath>
                  </m:oMathPara>
                </a14:m>
                <a:endParaRPr lang="en-GB" dirty="0" smtClean="0"/>
              </a:p>
              <a:p>
                <a:pPr lvl="1"/>
                <a14:m>
                  <m:oMath xmlns:m="http://schemas.openxmlformats.org/officeDocument/2006/math">
                    <m:r>
                      <a:rPr lang="en-GB" b="0" i="1">
                        <a:latin typeface="Cambria Math"/>
                      </a:rPr>
                      <m:t>𝑜</m:t>
                    </m:r>
                  </m:oMath>
                </a14:m>
                <a:r>
                  <a:rPr lang="en-GB" dirty="0"/>
                  <a:t>: observational </a:t>
                </a:r>
                <a:r>
                  <a:rPr lang="en-GB" dirty="0" smtClean="0"/>
                  <a:t>data</a:t>
                </a:r>
              </a:p>
              <a:p>
                <a:pPr lvl="1"/>
                <a14:m>
                  <m:oMath xmlns:m="http://schemas.openxmlformats.org/officeDocument/2006/math">
                    <m:r>
                      <a:rPr lang="en-GB" b="0" i="1" smtClean="0">
                        <a:latin typeface="Cambria Math"/>
                      </a:rPr>
                      <m:t>𝜃</m:t>
                    </m:r>
                  </m:oMath>
                </a14:m>
                <a:r>
                  <a:rPr lang="en-GB" dirty="0" smtClean="0"/>
                  <a:t>: model inputs</a:t>
                </a:r>
                <a:endParaRPr lang="en-GB" dirty="0"/>
              </a:p>
              <a:p>
                <a:pPr lvl="1"/>
                <a14:m>
                  <m:oMath xmlns:m="http://schemas.openxmlformats.org/officeDocument/2006/math">
                    <m:r>
                      <a:rPr lang="en-GB" i="1" smtClean="0">
                        <a:latin typeface="Cambria Math"/>
                        <a:ea typeface="Cambria Math"/>
                      </a:rPr>
                      <m:t>𝒟</m:t>
                    </m:r>
                  </m:oMath>
                </a14:m>
                <a:r>
                  <a:rPr lang="en-GB" dirty="0" smtClean="0"/>
                  <a:t>: historical data (or </a:t>
                </a:r>
                <a:r>
                  <a:rPr lang="en-GB" i="1" dirty="0" smtClean="0"/>
                  <a:t>calibration</a:t>
                </a:r>
                <a:r>
                  <a:rPr lang="en-GB" dirty="0" smtClean="0"/>
                  <a:t> data)</a:t>
                </a:r>
              </a:p>
              <a:p>
                <a:pPr lvl="1"/>
                <a14:m>
                  <m:oMath xmlns:m="http://schemas.openxmlformats.org/officeDocument/2006/math">
                    <m:r>
                      <a:rPr lang="en-GB" i="1" smtClean="0">
                        <a:latin typeface="Cambria Math"/>
                        <a:ea typeface="Cambria Math"/>
                      </a:rPr>
                      <m:t>ℳ</m:t>
                    </m:r>
                  </m:oMath>
                </a14:m>
                <a:r>
                  <a:rPr lang="en-GB" dirty="0" smtClean="0"/>
                  <a:t>: model </a:t>
                </a:r>
              </a:p>
              <a:p>
                <a:pPr lvl="1"/>
                <a14:m>
                  <m:oMath xmlns:m="http://schemas.openxmlformats.org/officeDocument/2006/math">
                    <m:r>
                      <a:rPr lang="en-GB" i="1">
                        <a:latin typeface="Cambria Math"/>
                      </a:rPr>
                      <m:t>𝑝</m:t>
                    </m:r>
                    <m:d>
                      <m:dPr>
                        <m:ctrlPr>
                          <a:rPr lang="en-GB" i="1">
                            <a:latin typeface="Cambria Math"/>
                          </a:rPr>
                        </m:ctrlPr>
                      </m:dPr>
                      <m:e>
                        <m:r>
                          <a:rPr lang="en-GB" i="1">
                            <a:latin typeface="Cambria Math"/>
                          </a:rPr>
                          <m:t>𝜃</m:t>
                        </m:r>
                        <m:r>
                          <a:rPr lang="en-GB" i="1">
                            <a:latin typeface="Cambria Math"/>
                          </a:rPr>
                          <m:t>|</m:t>
                        </m:r>
                        <m:r>
                          <a:rPr lang="en-GB" i="1">
                            <a:latin typeface="Cambria Math"/>
                          </a:rPr>
                          <m:t>ℳ</m:t>
                        </m:r>
                        <m:r>
                          <a:rPr lang="en-GB" i="1">
                            <a:latin typeface="Cambria Math"/>
                          </a:rPr>
                          <m:t>,</m:t>
                        </m:r>
                        <m:r>
                          <a:rPr lang="en-GB" i="1">
                            <a:latin typeface="Cambria Math"/>
                          </a:rPr>
                          <m:t>𝒟</m:t>
                        </m:r>
                      </m:e>
                    </m:d>
                  </m:oMath>
                </a14:m>
                <a:r>
                  <a:rPr lang="en-GB" dirty="0" smtClean="0"/>
                  <a:t>: prior probability distribution of </a:t>
                </a:r>
                <a14:m>
                  <m:oMath xmlns:m="http://schemas.openxmlformats.org/officeDocument/2006/math">
                    <m:r>
                      <a:rPr lang="en-GB" b="0" i="1" smtClean="0">
                        <a:latin typeface="Cambria Math"/>
                      </a:rPr>
                      <m:t>𝜃</m:t>
                    </m:r>
                  </m:oMath>
                </a14:m>
                <a:r>
                  <a:rPr lang="en-GB" dirty="0" smtClean="0"/>
                  <a:t> (</a:t>
                </a:r>
                <a14:m>
                  <m:oMath xmlns:m="http://schemas.openxmlformats.org/officeDocument/2006/math">
                    <m:r>
                      <a:rPr lang="en-GB" b="0" i="1" dirty="0" smtClean="0">
                        <a:latin typeface="Cambria Math"/>
                      </a:rPr>
                      <m:t>𝜋</m:t>
                    </m:r>
                    <m:d>
                      <m:dPr>
                        <m:ctrlPr>
                          <a:rPr lang="en-GB" b="0" i="1" dirty="0" smtClean="0">
                            <a:latin typeface="Cambria Math"/>
                          </a:rPr>
                        </m:ctrlPr>
                      </m:dPr>
                      <m:e>
                        <m:r>
                          <a:rPr lang="en-GB" b="0" i="1" dirty="0" smtClean="0">
                            <a:latin typeface="Cambria Math"/>
                          </a:rPr>
                          <m:t>𝜃</m:t>
                        </m:r>
                      </m:e>
                    </m:d>
                  </m:oMath>
                </a14:m>
                <a:r>
                  <a:rPr lang="en-GB" dirty="0" smtClean="0"/>
                  <a:t>)</a:t>
                </a:r>
              </a:p>
              <a:p>
                <a:pPr lvl="1"/>
                <a14:m>
                  <m:oMath xmlns:m="http://schemas.openxmlformats.org/officeDocument/2006/math">
                    <m:r>
                      <a:rPr lang="en-GB" i="1">
                        <a:latin typeface="Cambria Math"/>
                      </a:rPr>
                      <m:t>𝑝</m:t>
                    </m:r>
                    <m:d>
                      <m:dPr>
                        <m:ctrlPr>
                          <a:rPr lang="en-GB" i="1">
                            <a:latin typeface="Cambria Math"/>
                          </a:rPr>
                        </m:ctrlPr>
                      </m:dPr>
                      <m:e>
                        <m:r>
                          <a:rPr lang="en-GB" b="0" i="1">
                            <a:latin typeface="Cambria Math"/>
                          </a:rPr>
                          <m:t>𝑜</m:t>
                        </m:r>
                        <m:r>
                          <a:rPr lang="en-GB" i="1">
                            <a:latin typeface="Cambria Math"/>
                          </a:rPr>
                          <m:t>|</m:t>
                        </m:r>
                        <m:r>
                          <a:rPr lang="en-GB" i="1">
                            <a:latin typeface="Cambria Math"/>
                          </a:rPr>
                          <m:t>ℳ</m:t>
                        </m:r>
                        <m:r>
                          <a:rPr lang="en-GB" i="1">
                            <a:latin typeface="Cambria Math"/>
                          </a:rPr>
                          <m:t>,</m:t>
                        </m:r>
                        <m:r>
                          <a:rPr lang="en-GB" i="1">
                            <a:latin typeface="Cambria Math"/>
                          </a:rPr>
                          <m:t>𝜃</m:t>
                        </m:r>
                        <m:r>
                          <a:rPr lang="en-GB" i="1">
                            <a:latin typeface="Cambria Math"/>
                          </a:rPr>
                          <m:t>,</m:t>
                        </m:r>
                        <m:r>
                          <a:rPr lang="en-GB" i="1">
                            <a:latin typeface="Cambria Math"/>
                          </a:rPr>
                          <m:t>𝒟</m:t>
                        </m:r>
                      </m:e>
                    </m:d>
                  </m:oMath>
                </a14:m>
                <a:r>
                  <a:rPr lang="en-GB" dirty="0" smtClean="0"/>
                  <a:t>: likelihood function (</a:t>
                </a:r>
                <a14:m>
                  <m:oMath xmlns:m="http://schemas.openxmlformats.org/officeDocument/2006/math">
                    <m:r>
                      <a:rPr lang="en-GB" b="0" i="1" smtClean="0">
                        <a:latin typeface="Cambria Math"/>
                      </a:rPr>
                      <m:t>𝐿</m:t>
                    </m:r>
                    <m:d>
                      <m:dPr>
                        <m:ctrlPr>
                          <a:rPr lang="en-GB" b="0" i="1" smtClean="0">
                            <a:latin typeface="Cambria Math"/>
                          </a:rPr>
                        </m:ctrlPr>
                      </m:dPr>
                      <m:e>
                        <m:r>
                          <a:rPr lang="en-GB" b="0" i="1" smtClean="0">
                            <a:latin typeface="Cambria Math"/>
                          </a:rPr>
                          <m:t>𝜃</m:t>
                        </m:r>
                      </m:e>
                    </m:d>
                  </m:oMath>
                </a14:m>
                <a:r>
                  <a:rPr lang="en-GB" dirty="0" smtClean="0"/>
                  <a:t>)</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32038" y="1539066"/>
                <a:ext cx="7775337" cy="3861261"/>
              </a:xfrm>
              <a:blipFill rotWithShape="1">
                <a:blip r:embed="rId3"/>
                <a:stretch>
                  <a:fillRect l="-1176" t="-946"/>
                </a:stretch>
              </a:blipFill>
            </p:spPr>
            <p:txBody>
              <a:bodyPr/>
              <a:lstStyle/>
              <a:p>
                <a:r>
                  <a:rPr lang="en-GB">
                    <a:noFill/>
                  </a:rPr>
                  <a:t> </a:t>
                </a:r>
              </a:p>
            </p:txBody>
          </p:sp>
        </mc:Fallback>
      </mc:AlternateContent>
      <p:sp>
        <p:nvSpPr>
          <p:cNvPr id="4" name="Text Placeholder 3"/>
          <p:cNvSpPr>
            <a:spLocks noGrp="1"/>
          </p:cNvSpPr>
          <p:nvPr>
            <p:ph type="body" sz="quarter" idx="12"/>
          </p:nvPr>
        </p:nvSpPr>
        <p:spPr/>
        <p:txBody>
          <a:bodyPr/>
          <a:lstStyle/>
          <a:p>
            <a:r>
              <a:rPr lang="en-GB" dirty="0" err="1"/>
              <a:t>Uk</a:t>
            </a:r>
            <a:r>
              <a:rPr lang="en-GB" dirty="0"/>
              <a:t> </a:t>
            </a:r>
            <a:r>
              <a:rPr lang="en-GB" dirty="0" smtClean="0"/>
              <a:t>official</a:t>
            </a:r>
            <a:endParaRPr lang="en-GB" dirty="0"/>
          </a:p>
        </p:txBody>
      </p:sp>
      <p:sp>
        <p:nvSpPr>
          <p:cNvPr id="5" name="Footer Placeholder 4"/>
          <p:cNvSpPr>
            <a:spLocks noGrp="1"/>
          </p:cNvSpPr>
          <p:nvPr>
            <p:ph type="ftr" sz="quarter" idx="13"/>
          </p:nvPr>
        </p:nvSpPr>
        <p:spPr/>
        <p:txBody>
          <a:bodyPr/>
          <a:lstStyle/>
          <a:p>
            <a:pPr>
              <a:defRPr/>
            </a:pPr>
            <a:r>
              <a:rPr lang="en-GB" dirty="0" smtClean="0"/>
              <a:t>© Crown copyright 2014 Dstl</a:t>
            </a:r>
            <a:endParaRPr lang="en-GB" dirty="0"/>
          </a:p>
        </p:txBody>
      </p:sp>
      <p:sp>
        <p:nvSpPr>
          <p:cNvPr id="6" name="Date Placeholder 5"/>
          <p:cNvSpPr>
            <a:spLocks noGrp="1"/>
          </p:cNvSpPr>
          <p:nvPr>
            <p:ph type="dt" sz="half" idx="14"/>
          </p:nvPr>
        </p:nvSpPr>
        <p:spPr/>
        <p:txBody>
          <a:bodyPr/>
          <a:lstStyle/>
          <a:p>
            <a:pPr>
              <a:defRPr/>
            </a:pPr>
            <a:r>
              <a:rPr lang="en-GB" dirty="0"/>
              <a:t>24 June 2014</a:t>
            </a:r>
          </a:p>
        </p:txBody>
      </p:sp>
    </p:spTree>
    <p:extLst>
      <p:ext uri="{BB962C8B-B14F-4D97-AF65-F5344CB8AC3E}">
        <p14:creationId xmlns:p14="http://schemas.microsoft.com/office/powerpoint/2010/main" val="314642616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Model selection: as a calibration problem (1)</a:t>
            </a: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a:bodyPr>
              <a:lstStyle/>
              <a:p>
                <a:r>
                  <a:rPr lang="en-GB" dirty="0" smtClean="0"/>
                  <a:t>Calibration data: </a:t>
                </a:r>
                <a14:m>
                  <m:oMath xmlns:m="http://schemas.openxmlformats.org/officeDocument/2006/math">
                    <m:r>
                      <a:rPr lang="en-GB" i="1">
                        <a:latin typeface="Cambria Math"/>
                      </a:rPr>
                      <m:t>𝒟</m:t>
                    </m:r>
                    <m:r>
                      <a:rPr lang="en-GB" i="1">
                        <a:latin typeface="Cambria Math"/>
                      </a:rPr>
                      <m:t>=</m:t>
                    </m:r>
                    <m:d>
                      <m:dPr>
                        <m:begChr m:val="{"/>
                        <m:endChr m:val="}"/>
                        <m:ctrlPr>
                          <a:rPr lang="en-GB" i="1">
                            <a:latin typeface="Cambria Math"/>
                          </a:rPr>
                        </m:ctrlPr>
                      </m:dPr>
                      <m:e>
                        <m:d>
                          <m:dPr>
                            <m:ctrlPr>
                              <a:rPr lang="en-GB" i="1">
                                <a:latin typeface="Cambria Math"/>
                              </a:rPr>
                            </m:ctrlPr>
                          </m:dPr>
                          <m:e>
                            <m:sSub>
                              <m:sSubPr>
                                <m:ctrlPr>
                                  <a:rPr lang="en-GB" i="1">
                                    <a:latin typeface="Cambria Math"/>
                                  </a:rPr>
                                </m:ctrlPr>
                              </m:sSubPr>
                              <m:e>
                                <m:r>
                                  <a:rPr lang="en-GB" b="0" i="1">
                                    <a:latin typeface="Cambria Math"/>
                                  </a:rPr>
                                  <m:t>𝜃</m:t>
                                </m:r>
                              </m:e>
                              <m:sub>
                                <m:r>
                                  <a:rPr lang="en-GB" i="1">
                                    <a:latin typeface="Cambria Math"/>
                                  </a:rPr>
                                  <m:t>𝑖</m:t>
                                </m:r>
                              </m:sub>
                            </m:sSub>
                            <m:r>
                              <a:rPr lang="en-GB" i="1">
                                <a:latin typeface="Cambria Math"/>
                              </a:rPr>
                              <m:t>,</m:t>
                            </m:r>
                            <m:sSub>
                              <m:sSubPr>
                                <m:ctrlPr>
                                  <a:rPr lang="en-GB" i="1">
                                    <a:latin typeface="Cambria Math"/>
                                  </a:rPr>
                                </m:ctrlPr>
                              </m:sSubPr>
                              <m:e>
                                <m:r>
                                  <a:rPr lang="en-GB" b="0" i="1">
                                    <a:latin typeface="Cambria Math"/>
                                  </a:rPr>
                                  <m:t>𝑜</m:t>
                                </m:r>
                              </m:e>
                              <m:sub>
                                <m:r>
                                  <a:rPr lang="en-GB" i="1">
                                    <a:latin typeface="Cambria Math"/>
                                  </a:rPr>
                                  <m:t>𝑖</m:t>
                                </m:r>
                              </m:sub>
                            </m:sSub>
                          </m:e>
                        </m:d>
                        <m:r>
                          <a:rPr lang="en-GB" i="1">
                            <a:latin typeface="Cambria Math"/>
                          </a:rPr>
                          <m:t>, </m:t>
                        </m:r>
                        <m:r>
                          <a:rPr lang="en-GB" i="1">
                            <a:latin typeface="Cambria Math"/>
                          </a:rPr>
                          <m:t>𝑖</m:t>
                        </m:r>
                        <m:r>
                          <a:rPr lang="en-GB" i="1">
                            <a:latin typeface="Cambria Math"/>
                          </a:rPr>
                          <m:t>=1, …, </m:t>
                        </m:r>
                        <m:r>
                          <a:rPr lang="en-GB" i="1">
                            <a:latin typeface="Cambria Math"/>
                          </a:rPr>
                          <m:t>𝑁</m:t>
                        </m:r>
                      </m:e>
                    </m:d>
                  </m:oMath>
                </a14:m>
                <a:endParaRPr lang="en-GB" dirty="0" smtClean="0"/>
              </a:p>
              <a:p>
                <a:r>
                  <a:rPr lang="en-GB" dirty="0" smtClean="0"/>
                  <a:t>Operational data: </a:t>
                </a:r>
                <a14:m>
                  <m:oMath xmlns:m="http://schemas.openxmlformats.org/officeDocument/2006/math">
                    <m:sSub>
                      <m:sSubPr>
                        <m:ctrlPr>
                          <a:rPr lang="en-GB" b="0" i="1" smtClean="0">
                            <a:latin typeface="Cambria Math"/>
                          </a:rPr>
                        </m:ctrlPr>
                      </m:sSubPr>
                      <m:e>
                        <m:r>
                          <a:rPr lang="en-GB" b="0" i="1" smtClean="0">
                            <a:latin typeface="Cambria Math"/>
                          </a:rPr>
                          <m:t>𝑜</m:t>
                        </m:r>
                      </m:e>
                      <m:sub>
                        <m:r>
                          <a:rPr lang="en-GB" b="0" i="1" smtClean="0">
                            <a:latin typeface="Cambria Math"/>
                          </a:rPr>
                          <m:t>𝑠</m:t>
                        </m:r>
                      </m:sub>
                    </m:sSub>
                  </m:oMath>
                </a14:m>
                <a:endParaRPr lang="en-GB" dirty="0" smtClean="0"/>
              </a:p>
              <a:p>
                <a:r>
                  <a:rPr lang="en-GB" dirty="0" smtClean="0"/>
                  <a:t>We seek </a:t>
                </a:r>
                <a14:m>
                  <m:oMath xmlns:m="http://schemas.openxmlformats.org/officeDocument/2006/math">
                    <m:r>
                      <a:rPr lang="en-GB" b="0" i="1" smtClean="0">
                        <a:latin typeface="Cambria Math"/>
                      </a:rPr>
                      <m:t>𝑝</m:t>
                    </m:r>
                    <m:d>
                      <m:dPr>
                        <m:ctrlPr>
                          <a:rPr lang="en-GB" b="1" i="1" smtClean="0">
                            <a:latin typeface="Cambria Math"/>
                          </a:rPr>
                        </m:ctrlPr>
                      </m:dPr>
                      <m:e>
                        <m:sSub>
                          <m:sSubPr>
                            <m:ctrlPr>
                              <a:rPr lang="en-GB" i="1" smtClean="0">
                                <a:latin typeface="Cambria Math"/>
                              </a:rPr>
                            </m:ctrlPr>
                          </m:sSubPr>
                          <m:e>
                            <m:r>
                              <a:rPr lang="en-GB" b="0" i="1" smtClean="0">
                                <a:latin typeface="Cambria Math"/>
                              </a:rPr>
                              <m:t>𝜃</m:t>
                            </m:r>
                          </m:e>
                          <m:sub>
                            <m:r>
                              <a:rPr lang="en-GB" b="0" i="1" smtClean="0">
                                <a:latin typeface="Cambria Math"/>
                              </a:rPr>
                              <m:t>𝑠</m:t>
                            </m:r>
                          </m:sub>
                        </m:sSub>
                        <m:r>
                          <a:rPr lang="en-GB" b="0" i="1" smtClean="0">
                            <a:latin typeface="Cambria Math"/>
                          </a:rPr>
                          <m:t>,</m:t>
                        </m:r>
                        <m:sSub>
                          <m:sSubPr>
                            <m:ctrlPr>
                              <a:rPr lang="en-GB" b="0" i="1" smtClean="0">
                                <a:latin typeface="Cambria Math"/>
                              </a:rPr>
                            </m:ctrlPr>
                          </m:sSubPr>
                          <m:e>
                            <m:r>
                              <a:rPr lang="en-GB" b="0" i="1" smtClean="0">
                                <a:latin typeface="Cambria Math"/>
                              </a:rPr>
                              <m:t>𝜙</m:t>
                            </m:r>
                          </m:e>
                          <m:sub>
                            <m:r>
                              <a:rPr lang="en-GB" b="0" i="1" smtClean="0">
                                <a:latin typeface="Cambria Math"/>
                              </a:rPr>
                              <m:t>𝑠</m:t>
                            </m:r>
                          </m:sub>
                        </m:sSub>
                        <m:r>
                          <a:rPr lang="en-GB" b="0" i="1" smtClean="0">
                            <a:latin typeface="Cambria Math"/>
                          </a:rPr>
                          <m:t>|</m:t>
                        </m:r>
                        <m:sSub>
                          <m:sSubPr>
                            <m:ctrlPr>
                              <a:rPr lang="en-GB" b="0" i="1" smtClean="0">
                                <a:latin typeface="Cambria Math"/>
                              </a:rPr>
                            </m:ctrlPr>
                          </m:sSubPr>
                          <m:e>
                            <m:r>
                              <a:rPr lang="en-GB" b="0" i="1" smtClean="0">
                                <a:latin typeface="Cambria Math"/>
                              </a:rPr>
                              <m:t>𝑜</m:t>
                            </m:r>
                          </m:e>
                          <m:sub>
                            <m:r>
                              <a:rPr lang="en-GB" b="0" i="1" smtClean="0">
                                <a:latin typeface="Cambria Math"/>
                              </a:rPr>
                              <m:t>𝑠</m:t>
                            </m:r>
                          </m:sub>
                        </m:sSub>
                        <m:r>
                          <a:rPr lang="en-GB" b="1" i="1" smtClean="0">
                            <a:latin typeface="Cambria Math"/>
                          </a:rPr>
                          <m:t>,</m:t>
                        </m:r>
                        <m:r>
                          <a:rPr lang="en-GB" b="0" i="1" smtClean="0">
                            <a:latin typeface="Cambria Math"/>
                            <a:ea typeface="Cambria Math"/>
                          </a:rPr>
                          <m:t>𝒟</m:t>
                        </m:r>
                      </m:e>
                    </m:d>
                  </m:oMath>
                </a14:m>
                <a:r>
                  <a:rPr lang="en-GB" dirty="0" smtClean="0"/>
                  <a:t>, which we could express as a sum over models</a:t>
                </a:r>
              </a:p>
              <a:p>
                <a:pPr lvl="1"/>
                <a14:m>
                  <m:oMath xmlns:m="http://schemas.openxmlformats.org/officeDocument/2006/math">
                    <m:r>
                      <a:rPr lang="en-GB" i="1">
                        <a:latin typeface="Cambria Math"/>
                      </a:rPr>
                      <m:t>𝑝</m:t>
                    </m:r>
                    <m:d>
                      <m:dPr>
                        <m:ctrlPr>
                          <a:rPr lang="en-GB" b="1" i="1">
                            <a:latin typeface="Cambria Math"/>
                          </a:rPr>
                        </m:ctrlPr>
                      </m:dPr>
                      <m:e>
                        <m:sSub>
                          <m:sSubPr>
                            <m:ctrlPr>
                              <a:rPr lang="en-GB" i="1">
                                <a:latin typeface="Cambria Math"/>
                              </a:rPr>
                            </m:ctrlPr>
                          </m:sSubPr>
                          <m:e>
                            <m:r>
                              <a:rPr lang="en-GB" i="1">
                                <a:latin typeface="Cambria Math"/>
                              </a:rPr>
                              <m:t>𝜃</m:t>
                            </m:r>
                          </m:e>
                          <m:sub>
                            <m:r>
                              <a:rPr lang="en-GB" i="1">
                                <a:latin typeface="Cambria Math"/>
                              </a:rPr>
                              <m:t>𝑠</m:t>
                            </m:r>
                          </m:sub>
                        </m:sSub>
                        <m:r>
                          <a:rPr lang="en-GB" i="1">
                            <a:latin typeface="Cambria Math"/>
                          </a:rPr>
                          <m:t>,</m:t>
                        </m:r>
                        <m:sSub>
                          <m:sSubPr>
                            <m:ctrlPr>
                              <a:rPr lang="en-GB" i="1">
                                <a:latin typeface="Cambria Math"/>
                              </a:rPr>
                            </m:ctrlPr>
                          </m:sSubPr>
                          <m:e>
                            <m:r>
                              <a:rPr lang="en-GB" i="1">
                                <a:latin typeface="Cambria Math"/>
                              </a:rPr>
                              <m:t>𝜙</m:t>
                            </m:r>
                          </m:e>
                          <m:sub>
                            <m:r>
                              <a:rPr lang="en-GB" i="1">
                                <a:latin typeface="Cambria Math"/>
                              </a:rPr>
                              <m:t>𝑠</m:t>
                            </m:r>
                          </m:sub>
                        </m:sSub>
                        <m:r>
                          <a:rPr lang="en-GB" i="1">
                            <a:latin typeface="Cambria Math"/>
                          </a:rPr>
                          <m:t>|</m:t>
                        </m:r>
                        <m:sSub>
                          <m:sSubPr>
                            <m:ctrlPr>
                              <a:rPr lang="en-GB" b="0" i="1" smtClean="0">
                                <a:latin typeface="Cambria Math"/>
                              </a:rPr>
                            </m:ctrlPr>
                          </m:sSubPr>
                          <m:e>
                            <m:r>
                              <a:rPr lang="en-GB" i="1">
                                <a:latin typeface="Cambria Math"/>
                              </a:rPr>
                              <m:t>𝑜</m:t>
                            </m:r>
                          </m:e>
                          <m:sub>
                            <m:r>
                              <a:rPr lang="en-GB" b="0" i="1" smtClean="0">
                                <a:latin typeface="Cambria Math"/>
                              </a:rPr>
                              <m:t>𝑠</m:t>
                            </m:r>
                          </m:sub>
                        </m:sSub>
                        <m:r>
                          <a:rPr lang="en-GB" b="1" i="1" smtClean="0">
                            <a:latin typeface="Cambria Math"/>
                          </a:rPr>
                          <m:t>,</m:t>
                        </m:r>
                        <m:r>
                          <a:rPr lang="en-GB" b="0" i="1" smtClean="0">
                            <a:latin typeface="Cambria Math"/>
                            <a:ea typeface="Cambria Math"/>
                          </a:rPr>
                          <m:t>𝒟</m:t>
                        </m:r>
                      </m:e>
                    </m:d>
                    <m:r>
                      <a:rPr lang="en-GB" b="1" i="1">
                        <a:latin typeface="Cambria Math"/>
                      </a:rPr>
                      <m:t>=</m:t>
                    </m:r>
                    <m:nary>
                      <m:naryPr>
                        <m:chr m:val="∑"/>
                        <m:supHide m:val="on"/>
                        <m:ctrlPr>
                          <a:rPr lang="en-GB" b="1" i="1">
                            <a:latin typeface="Cambria Math"/>
                          </a:rPr>
                        </m:ctrlPr>
                      </m:naryPr>
                      <m:sub>
                        <m:r>
                          <m:rPr>
                            <m:brk m:alnAt="7"/>
                          </m:rPr>
                          <a:rPr lang="en-GB" i="1">
                            <a:latin typeface="Cambria Math"/>
                          </a:rPr>
                          <m:t>𝑘</m:t>
                        </m:r>
                      </m:sub>
                      <m:sup/>
                      <m:e>
                        <m:r>
                          <a:rPr lang="en-GB" i="1">
                            <a:latin typeface="Cambria Math"/>
                          </a:rPr>
                          <m:t>𝑝</m:t>
                        </m:r>
                        <m:d>
                          <m:dPr>
                            <m:ctrlPr>
                              <a:rPr lang="en-GB" i="1">
                                <a:latin typeface="Cambria Math"/>
                              </a:rPr>
                            </m:ctrlPr>
                          </m:dPr>
                          <m:e>
                            <m:sSub>
                              <m:sSubPr>
                                <m:ctrlPr>
                                  <a:rPr lang="en-GB" i="1">
                                    <a:latin typeface="Cambria Math"/>
                                  </a:rPr>
                                </m:ctrlPr>
                              </m:sSubPr>
                              <m:e>
                                <m:r>
                                  <a:rPr lang="en-GB" i="1">
                                    <a:latin typeface="Cambria Math"/>
                                  </a:rPr>
                                  <m:t>𝜃</m:t>
                                </m:r>
                              </m:e>
                              <m:sub>
                                <m:r>
                                  <a:rPr lang="en-GB" i="1">
                                    <a:latin typeface="Cambria Math"/>
                                  </a:rPr>
                                  <m:t>𝑠</m:t>
                                </m:r>
                              </m:sub>
                            </m:sSub>
                            <m:r>
                              <a:rPr lang="en-GB" i="1">
                                <a:latin typeface="Cambria Math"/>
                              </a:rPr>
                              <m:t>,</m:t>
                            </m:r>
                            <m:sSub>
                              <m:sSubPr>
                                <m:ctrlPr>
                                  <a:rPr lang="en-GB" i="1">
                                    <a:latin typeface="Cambria Math"/>
                                  </a:rPr>
                                </m:ctrlPr>
                              </m:sSubPr>
                              <m:e>
                                <m:r>
                                  <a:rPr lang="en-GB" i="1">
                                    <a:latin typeface="Cambria Math"/>
                                  </a:rPr>
                                  <m:t>𝜙</m:t>
                                </m:r>
                              </m:e>
                              <m:sub>
                                <m:r>
                                  <a:rPr lang="en-GB" i="1">
                                    <a:latin typeface="Cambria Math"/>
                                  </a:rPr>
                                  <m:t>𝑠</m:t>
                                </m:r>
                              </m:sub>
                            </m:sSub>
                            <m:r>
                              <a:rPr lang="en-GB" i="1">
                                <a:latin typeface="Cambria Math"/>
                              </a:rPr>
                              <m:t>|</m:t>
                            </m:r>
                            <m:sSub>
                              <m:sSubPr>
                                <m:ctrlPr>
                                  <a:rPr lang="en-GB" b="0" i="1" smtClean="0">
                                    <a:latin typeface="Cambria Math"/>
                                  </a:rPr>
                                </m:ctrlPr>
                              </m:sSubPr>
                              <m:e>
                                <m:r>
                                  <a:rPr lang="en-GB" i="1">
                                    <a:latin typeface="Cambria Math"/>
                                  </a:rPr>
                                  <m:t>𝑜</m:t>
                                </m:r>
                              </m:e>
                              <m:sub>
                                <m:r>
                                  <a:rPr lang="en-GB" b="0" i="1" smtClean="0">
                                    <a:latin typeface="Cambria Math"/>
                                  </a:rPr>
                                  <m:t>𝑠</m:t>
                                </m:r>
                              </m:sub>
                            </m:sSub>
                            <m:r>
                              <a:rPr lang="en-GB" i="1">
                                <a:latin typeface="Cambria Math"/>
                              </a:rPr>
                              <m:t>,</m:t>
                            </m:r>
                            <m:sSub>
                              <m:sSubPr>
                                <m:ctrlPr>
                                  <a:rPr lang="en-GB" i="1">
                                    <a:latin typeface="Cambria Math"/>
                                    <a:ea typeface="Cambria Math"/>
                                  </a:rPr>
                                </m:ctrlPr>
                              </m:sSubPr>
                              <m:e>
                                <m:r>
                                  <a:rPr lang="en-GB" i="1">
                                    <a:latin typeface="Cambria Math"/>
                                    <a:ea typeface="Cambria Math"/>
                                  </a:rPr>
                                  <m:t>ℳ</m:t>
                                </m:r>
                              </m:e>
                              <m:sub>
                                <m:r>
                                  <a:rPr lang="en-GB" i="1">
                                    <a:latin typeface="Cambria Math"/>
                                    <a:ea typeface="Cambria Math"/>
                                  </a:rPr>
                                  <m:t>𝑘</m:t>
                                </m:r>
                              </m:sub>
                            </m:sSub>
                          </m:e>
                        </m:d>
                      </m:e>
                    </m:nary>
                    <m:r>
                      <a:rPr lang="en-GB" i="1">
                        <a:latin typeface="Cambria Math"/>
                      </a:rPr>
                      <m:t>𝑝</m:t>
                    </m:r>
                    <m:d>
                      <m:dPr>
                        <m:ctrlPr>
                          <a:rPr lang="en-GB" i="1">
                            <a:latin typeface="Cambria Math"/>
                          </a:rPr>
                        </m:ctrlPr>
                      </m:dPr>
                      <m:e>
                        <m:sSub>
                          <m:sSubPr>
                            <m:ctrlPr>
                              <a:rPr lang="en-GB" i="1">
                                <a:latin typeface="Cambria Math"/>
                                <a:ea typeface="Cambria Math"/>
                              </a:rPr>
                            </m:ctrlPr>
                          </m:sSubPr>
                          <m:e>
                            <m:r>
                              <a:rPr lang="en-GB" i="1">
                                <a:latin typeface="Cambria Math"/>
                                <a:ea typeface="Cambria Math"/>
                              </a:rPr>
                              <m:t>ℳ</m:t>
                            </m:r>
                          </m:e>
                          <m:sub>
                            <m:r>
                              <a:rPr lang="en-GB" i="1">
                                <a:latin typeface="Cambria Math"/>
                                <a:ea typeface="Cambria Math"/>
                              </a:rPr>
                              <m:t>𝑘</m:t>
                            </m:r>
                          </m:sub>
                        </m:sSub>
                        <m:r>
                          <a:rPr lang="en-GB" i="1">
                            <a:latin typeface="Cambria Math"/>
                            <a:ea typeface="Cambria Math"/>
                          </a:rPr>
                          <m:t>|</m:t>
                        </m:r>
                        <m:sSub>
                          <m:sSubPr>
                            <m:ctrlPr>
                              <a:rPr lang="en-GB" b="0" i="1" smtClean="0">
                                <a:latin typeface="Cambria Math"/>
                                <a:ea typeface="Cambria Math"/>
                              </a:rPr>
                            </m:ctrlPr>
                          </m:sSubPr>
                          <m:e>
                            <m:r>
                              <a:rPr lang="en-GB" i="1">
                                <a:latin typeface="Cambria Math"/>
                                <a:ea typeface="Cambria Math"/>
                              </a:rPr>
                              <m:t>𝑜</m:t>
                            </m:r>
                          </m:e>
                          <m:sub>
                            <m:r>
                              <a:rPr lang="en-GB" b="0" i="1" smtClean="0">
                                <a:latin typeface="Cambria Math"/>
                                <a:ea typeface="Cambria Math"/>
                              </a:rPr>
                              <m:t>𝑠</m:t>
                            </m:r>
                          </m:sub>
                        </m:sSub>
                        <m:r>
                          <a:rPr lang="en-GB" i="1">
                            <a:latin typeface="Cambria Math"/>
                            <a:ea typeface="Cambria Math"/>
                          </a:rPr>
                          <m:t>,</m:t>
                        </m:r>
                        <m:r>
                          <a:rPr lang="en-GB" i="1">
                            <a:latin typeface="Cambria Math"/>
                            <a:ea typeface="Cambria Math"/>
                          </a:rPr>
                          <m:t>𝒟</m:t>
                        </m:r>
                      </m:e>
                    </m:d>
                  </m:oMath>
                </a14:m>
                <a:endParaRPr lang="en-GB" dirty="0" smtClean="0"/>
              </a:p>
              <a:p>
                <a:pPr lvl="1"/>
                <a14:m>
                  <m:oMath xmlns:m="http://schemas.openxmlformats.org/officeDocument/2006/math">
                    <m:r>
                      <a:rPr lang="en-GB" i="1">
                        <a:latin typeface="Cambria Math"/>
                      </a:rPr>
                      <m:t>𝑝</m:t>
                    </m:r>
                    <m:d>
                      <m:dPr>
                        <m:ctrlPr>
                          <a:rPr lang="en-GB" i="1">
                            <a:latin typeface="Cambria Math"/>
                          </a:rPr>
                        </m:ctrlPr>
                      </m:dPr>
                      <m:e>
                        <m:sSub>
                          <m:sSubPr>
                            <m:ctrlPr>
                              <a:rPr lang="en-GB" i="1">
                                <a:latin typeface="Cambria Math"/>
                                <a:ea typeface="Cambria Math"/>
                              </a:rPr>
                            </m:ctrlPr>
                          </m:sSubPr>
                          <m:e>
                            <m:r>
                              <a:rPr lang="en-GB" i="1">
                                <a:latin typeface="Cambria Math"/>
                                <a:ea typeface="Cambria Math"/>
                              </a:rPr>
                              <m:t>ℳ</m:t>
                            </m:r>
                          </m:e>
                          <m:sub>
                            <m:r>
                              <a:rPr lang="en-GB" i="1">
                                <a:latin typeface="Cambria Math"/>
                                <a:ea typeface="Cambria Math"/>
                              </a:rPr>
                              <m:t>𝑘</m:t>
                            </m:r>
                          </m:sub>
                        </m:sSub>
                        <m:r>
                          <a:rPr lang="en-GB" i="1">
                            <a:latin typeface="Cambria Math"/>
                            <a:ea typeface="Cambria Math"/>
                          </a:rPr>
                          <m:t>|</m:t>
                        </m:r>
                        <m:sSub>
                          <m:sSubPr>
                            <m:ctrlPr>
                              <a:rPr lang="en-GB" b="0" i="1" smtClean="0">
                                <a:latin typeface="Cambria Math"/>
                                <a:ea typeface="Cambria Math"/>
                              </a:rPr>
                            </m:ctrlPr>
                          </m:sSubPr>
                          <m:e>
                            <m:r>
                              <a:rPr lang="en-GB" b="0" i="1">
                                <a:latin typeface="Cambria Math"/>
                                <a:ea typeface="Cambria Math"/>
                              </a:rPr>
                              <m:t>𝑜</m:t>
                            </m:r>
                          </m:e>
                          <m:sub>
                            <m:r>
                              <a:rPr lang="en-GB" b="0" i="1" smtClean="0">
                                <a:latin typeface="Cambria Math"/>
                                <a:ea typeface="Cambria Math"/>
                              </a:rPr>
                              <m:t>𝑠</m:t>
                            </m:r>
                          </m:sub>
                        </m:sSub>
                        <m:r>
                          <a:rPr lang="en-GB" i="1">
                            <a:latin typeface="Cambria Math"/>
                            <a:ea typeface="Cambria Math"/>
                          </a:rPr>
                          <m:t>,</m:t>
                        </m:r>
                        <m:r>
                          <a:rPr lang="en-GB" i="1">
                            <a:latin typeface="Cambria Math"/>
                            <a:ea typeface="Cambria Math"/>
                          </a:rPr>
                          <m:t>𝒟</m:t>
                        </m:r>
                      </m:e>
                    </m:d>
                  </m:oMath>
                </a14:m>
                <a:r>
                  <a:rPr lang="en-GB" dirty="0" smtClean="0"/>
                  <a:t>: model prior based on calibration data, updated by current set of observations, </a:t>
                </a:r>
                <a14:m>
                  <m:oMath xmlns:m="http://schemas.openxmlformats.org/officeDocument/2006/math">
                    <m:sSub>
                      <m:sSubPr>
                        <m:ctrlPr>
                          <a:rPr lang="en-GB" b="0" i="1" smtClean="0">
                            <a:latin typeface="Cambria Math"/>
                          </a:rPr>
                        </m:ctrlPr>
                      </m:sSubPr>
                      <m:e>
                        <m:r>
                          <a:rPr lang="en-GB" b="0" i="1" smtClean="0">
                            <a:latin typeface="Cambria Math"/>
                          </a:rPr>
                          <m:t>𝑜</m:t>
                        </m:r>
                      </m:e>
                      <m:sub>
                        <m:r>
                          <a:rPr lang="en-GB" b="0" i="1" smtClean="0">
                            <a:latin typeface="Cambria Math"/>
                          </a:rPr>
                          <m:t>𝑠</m:t>
                        </m:r>
                      </m:sub>
                    </m:sSub>
                  </m:oMath>
                </a14:m>
                <a:endParaRPr lang="en-GB" dirty="0" smtClean="0"/>
              </a:p>
              <a:p>
                <a:pPr marL="0" indent="0">
                  <a:buNone/>
                </a:pPr>
                <a14:m>
                  <m:oMathPara xmlns:m="http://schemas.openxmlformats.org/officeDocument/2006/math">
                    <m:oMathParaPr>
                      <m:jc m:val="centerGroup"/>
                    </m:oMathParaPr>
                    <m:oMath xmlns:m="http://schemas.openxmlformats.org/officeDocument/2006/math">
                      <m:r>
                        <a:rPr lang="en-GB" i="1">
                          <a:latin typeface="Cambria Math"/>
                        </a:rPr>
                        <m:t>𝑝</m:t>
                      </m:r>
                      <m:d>
                        <m:dPr>
                          <m:ctrlPr>
                            <a:rPr lang="en-GB" i="1">
                              <a:latin typeface="Cambria Math"/>
                            </a:rPr>
                          </m:ctrlPr>
                        </m:dPr>
                        <m:e>
                          <m:sSub>
                            <m:sSubPr>
                              <m:ctrlPr>
                                <a:rPr lang="en-GB" i="1">
                                  <a:latin typeface="Cambria Math"/>
                                  <a:ea typeface="Cambria Math"/>
                                </a:rPr>
                              </m:ctrlPr>
                            </m:sSubPr>
                            <m:e>
                              <m:r>
                                <a:rPr lang="en-GB" i="1">
                                  <a:latin typeface="Cambria Math"/>
                                  <a:ea typeface="Cambria Math"/>
                                </a:rPr>
                                <m:t>ℳ</m:t>
                              </m:r>
                            </m:e>
                            <m:sub>
                              <m:r>
                                <a:rPr lang="en-GB" i="1">
                                  <a:latin typeface="Cambria Math"/>
                                  <a:ea typeface="Cambria Math"/>
                                </a:rPr>
                                <m:t>𝑘</m:t>
                              </m:r>
                            </m:sub>
                          </m:sSub>
                          <m:r>
                            <a:rPr lang="en-GB" i="1">
                              <a:latin typeface="Cambria Math"/>
                              <a:ea typeface="Cambria Math"/>
                            </a:rPr>
                            <m:t>|</m:t>
                          </m:r>
                          <m:sSub>
                            <m:sSubPr>
                              <m:ctrlPr>
                                <a:rPr lang="en-GB" b="0" i="1" smtClean="0">
                                  <a:latin typeface="Cambria Math"/>
                                  <a:ea typeface="Cambria Math"/>
                                </a:rPr>
                              </m:ctrlPr>
                            </m:sSubPr>
                            <m:e>
                              <m:r>
                                <a:rPr lang="en-GB" b="0" i="1">
                                  <a:latin typeface="Cambria Math"/>
                                  <a:ea typeface="Cambria Math"/>
                                </a:rPr>
                                <m:t>𝑜</m:t>
                              </m:r>
                            </m:e>
                            <m:sub>
                              <m:r>
                                <a:rPr lang="en-GB" b="0" i="1" smtClean="0">
                                  <a:latin typeface="Cambria Math"/>
                                  <a:ea typeface="Cambria Math"/>
                                </a:rPr>
                                <m:t>𝑠</m:t>
                              </m:r>
                            </m:sub>
                          </m:sSub>
                          <m:r>
                            <a:rPr lang="en-GB" i="1">
                              <a:latin typeface="Cambria Math"/>
                              <a:ea typeface="Cambria Math"/>
                            </a:rPr>
                            <m:t>,</m:t>
                          </m:r>
                          <m:r>
                            <a:rPr lang="en-GB" i="1">
                              <a:latin typeface="Cambria Math"/>
                              <a:ea typeface="Cambria Math"/>
                            </a:rPr>
                            <m:t>𝒟</m:t>
                          </m:r>
                        </m:e>
                      </m:d>
                      <m:r>
                        <a:rPr lang="en-GB" i="1">
                          <a:latin typeface="Cambria Math"/>
                          <a:ea typeface="Cambria Math"/>
                        </a:rPr>
                        <m:t>∝</m:t>
                      </m:r>
                      <m:r>
                        <a:rPr lang="en-GB" i="1">
                          <a:latin typeface="Cambria Math"/>
                          <a:ea typeface="Cambria Math"/>
                        </a:rPr>
                        <m:t>𝑝</m:t>
                      </m:r>
                      <m:d>
                        <m:dPr>
                          <m:ctrlPr>
                            <a:rPr lang="en-GB" i="1">
                              <a:latin typeface="Cambria Math"/>
                              <a:ea typeface="Cambria Math"/>
                            </a:rPr>
                          </m:ctrlPr>
                        </m:dPr>
                        <m:e>
                          <m:sSub>
                            <m:sSubPr>
                              <m:ctrlPr>
                                <a:rPr lang="en-GB" i="1">
                                  <a:latin typeface="Cambria Math"/>
                                  <a:ea typeface="Cambria Math"/>
                                </a:rPr>
                              </m:ctrlPr>
                            </m:sSubPr>
                            <m:e>
                              <m:r>
                                <a:rPr lang="en-GB" i="1">
                                  <a:latin typeface="Cambria Math"/>
                                  <a:ea typeface="Cambria Math"/>
                                </a:rPr>
                                <m:t>𝑜</m:t>
                              </m:r>
                            </m:e>
                            <m:sub>
                              <m:r>
                                <a:rPr lang="en-GB" i="1">
                                  <a:latin typeface="Cambria Math"/>
                                  <a:ea typeface="Cambria Math"/>
                                </a:rPr>
                                <m:t>𝑠</m:t>
                              </m:r>
                            </m:sub>
                          </m:sSub>
                          <m:r>
                            <a:rPr lang="en-GB" i="1">
                              <a:latin typeface="Cambria Math"/>
                              <a:ea typeface="Cambria Math"/>
                            </a:rPr>
                            <m:t>,</m:t>
                          </m:r>
                          <m:r>
                            <a:rPr lang="en-GB" i="1">
                              <a:latin typeface="Cambria Math"/>
                              <a:ea typeface="Cambria Math"/>
                            </a:rPr>
                            <m:t>𝒟</m:t>
                          </m:r>
                          <m:r>
                            <a:rPr lang="en-GB" i="1">
                              <a:latin typeface="Cambria Math"/>
                              <a:ea typeface="Cambria Math"/>
                            </a:rPr>
                            <m:t>|</m:t>
                          </m:r>
                          <m:sSub>
                            <m:sSubPr>
                              <m:ctrlPr>
                                <a:rPr lang="en-GB" i="1">
                                  <a:latin typeface="Cambria Math"/>
                                  <a:ea typeface="Cambria Math"/>
                                </a:rPr>
                              </m:ctrlPr>
                            </m:sSubPr>
                            <m:e>
                              <m:r>
                                <a:rPr lang="en-GB" i="1">
                                  <a:latin typeface="Cambria Math"/>
                                  <a:ea typeface="Cambria Math"/>
                                </a:rPr>
                                <m:t>ℳ</m:t>
                              </m:r>
                            </m:e>
                            <m:sub>
                              <m:r>
                                <a:rPr lang="en-GB" i="1">
                                  <a:latin typeface="Cambria Math"/>
                                  <a:ea typeface="Cambria Math"/>
                                </a:rPr>
                                <m:t>𝑘</m:t>
                              </m:r>
                            </m:sub>
                          </m:sSub>
                        </m:e>
                      </m:d>
                      <m:r>
                        <a:rPr lang="en-GB" i="1">
                          <a:latin typeface="Cambria Math"/>
                          <a:ea typeface="Cambria Math"/>
                        </a:rPr>
                        <m:t>𝑝</m:t>
                      </m:r>
                      <m:d>
                        <m:dPr>
                          <m:ctrlPr>
                            <a:rPr lang="en-GB" i="1">
                              <a:latin typeface="Cambria Math"/>
                              <a:ea typeface="Cambria Math"/>
                            </a:rPr>
                          </m:ctrlPr>
                        </m:dPr>
                        <m:e>
                          <m:sSub>
                            <m:sSubPr>
                              <m:ctrlPr>
                                <a:rPr lang="en-GB" i="1">
                                  <a:latin typeface="Cambria Math"/>
                                  <a:ea typeface="Cambria Math"/>
                                </a:rPr>
                              </m:ctrlPr>
                            </m:sSubPr>
                            <m:e>
                              <m:r>
                                <a:rPr lang="en-GB" i="1">
                                  <a:latin typeface="Cambria Math"/>
                                  <a:ea typeface="Cambria Math"/>
                                </a:rPr>
                                <m:t>ℳ</m:t>
                              </m:r>
                            </m:e>
                            <m:sub>
                              <m:r>
                                <a:rPr lang="en-GB" i="1">
                                  <a:latin typeface="Cambria Math"/>
                                  <a:ea typeface="Cambria Math"/>
                                </a:rPr>
                                <m:t>𝑘</m:t>
                              </m:r>
                            </m:sub>
                          </m:sSub>
                        </m:e>
                      </m:d>
                    </m:oMath>
                  </m:oMathPara>
                </a14:m>
                <a:endParaRPr lang="en-GB" dirty="0" smtClean="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1">
                <a:blip r:embed="rId3"/>
                <a:stretch>
                  <a:fillRect l="-1176" t="-314" r="-863"/>
                </a:stretch>
              </a:blipFill>
            </p:spPr>
            <p:txBody>
              <a:bodyPr/>
              <a:lstStyle/>
              <a:p>
                <a:r>
                  <a:rPr lang="en-GB">
                    <a:noFill/>
                  </a:rPr>
                  <a:t> </a:t>
                </a:r>
              </a:p>
            </p:txBody>
          </p:sp>
        </mc:Fallback>
      </mc:AlternateContent>
      <p:sp>
        <p:nvSpPr>
          <p:cNvPr id="4" name="Text Placeholder 3"/>
          <p:cNvSpPr>
            <a:spLocks noGrp="1"/>
          </p:cNvSpPr>
          <p:nvPr>
            <p:ph type="body" sz="quarter" idx="12"/>
          </p:nvPr>
        </p:nvSpPr>
        <p:spPr/>
        <p:txBody>
          <a:bodyPr/>
          <a:lstStyle/>
          <a:p>
            <a:r>
              <a:rPr lang="en-GB" dirty="0" err="1"/>
              <a:t>Uk</a:t>
            </a:r>
            <a:r>
              <a:rPr lang="en-GB" dirty="0"/>
              <a:t> </a:t>
            </a:r>
            <a:r>
              <a:rPr lang="en-GB" dirty="0" smtClean="0"/>
              <a:t>official</a:t>
            </a:r>
            <a:endParaRPr lang="en-GB" dirty="0"/>
          </a:p>
        </p:txBody>
      </p:sp>
      <p:sp>
        <p:nvSpPr>
          <p:cNvPr id="5" name="Footer Placeholder 4"/>
          <p:cNvSpPr>
            <a:spLocks noGrp="1"/>
          </p:cNvSpPr>
          <p:nvPr>
            <p:ph type="ftr" sz="quarter" idx="13"/>
          </p:nvPr>
        </p:nvSpPr>
        <p:spPr/>
        <p:txBody>
          <a:bodyPr/>
          <a:lstStyle/>
          <a:p>
            <a:pPr>
              <a:defRPr/>
            </a:pPr>
            <a:r>
              <a:rPr lang="en-GB" dirty="0" smtClean="0"/>
              <a:t>© Crown copyright 2014 Dstl</a:t>
            </a:r>
            <a:endParaRPr lang="en-GB" dirty="0"/>
          </a:p>
        </p:txBody>
      </p:sp>
      <p:sp>
        <p:nvSpPr>
          <p:cNvPr id="6" name="Date Placeholder 5"/>
          <p:cNvSpPr>
            <a:spLocks noGrp="1"/>
          </p:cNvSpPr>
          <p:nvPr>
            <p:ph type="dt" sz="half" idx="14"/>
          </p:nvPr>
        </p:nvSpPr>
        <p:spPr/>
        <p:txBody>
          <a:bodyPr/>
          <a:lstStyle/>
          <a:p>
            <a:pPr>
              <a:defRPr/>
            </a:pPr>
            <a:r>
              <a:rPr lang="en-GB" dirty="0"/>
              <a:t>24 June 2014</a:t>
            </a:r>
          </a:p>
        </p:txBody>
      </p:sp>
    </p:spTree>
    <p:extLst>
      <p:ext uri="{BB962C8B-B14F-4D97-AF65-F5344CB8AC3E}">
        <p14:creationId xmlns:p14="http://schemas.microsoft.com/office/powerpoint/2010/main" val="352983983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Model selection: as a calibration problem </a:t>
            </a:r>
            <a:r>
              <a:rPr lang="en-GB" dirty="0" smtClean="0"/>
              <a:t>(2)</a:t>
            </a: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GB" dirty="0" smtClean="0"/>
                  <a:t>Pairwise comparison of models may be summarised by the posterior odds</a:t>
                </a:r>
              </a:p>
              <a:p>
                <a:pPr marL="2081512" lvl="5" indent="0">
                  <a:buNone/>
                </a:pPr>
                <a14:m>
                  <m:oMathPara xmlns:m="http://schemas.openxmlformats.org/officeDocument/2006/math">
                    <m:oMathParaPr>
                      <m:jc m:val="centerGroup"/>
                    </m:oMathParaPr>
                    <m:oMath xmlns:m="http://schemas.openxmlformats.org/officeDocument/2006/math">
                      <m:f>
                        <m:fPr>
                          <m:ctrlPr>
                            <a:rPr lang="en-GB" i="1">
                              <a:latin typeface="Cambria Math"/>
                            </a:rPr>
                          </m:ctrlPr>
                        </m:fPr>
                        <m:num>
                          <m:r>
                            <a:rPr lang="en-GB" i="1">
                              <a:latin typeface="Cambria Math"/>
                            </a:rPr>
                            <m:t>𝑝</m:t>
                          </m:r>
                          <m:d>
                            <m:dPr>
                              <m:ctrlPr>
                                <a:rPr lang="en-GB" i="1">
                                  <a:latin typeface="Cambria Math"/>
                                </a:rPr>
                              </m:ctrlPr>
                            </m:dPr>
                            <m:e>
                              <m:sSub>
                                <m:sSubPr>
                                  <m:ctrlPr>
                                    <a:rPr lang="en-GB" i="1">
                                      <a:latin typeface="Cambria Math"/>
                                    </a:rPr>
                                  </m:ctrlPr>
                                </m:sSubPr>
                                <m:e>
                                  <m:r>
                                    <a:rPr lang="en-GB" i="1">
                                      <a:latin typeface="Cambria Math"/>
                                    </a:rPr>
                                    <m:t>𝑀</m:t>
                                  </m:r>
                                </m:e>
                                <m:sub>
                                  <m:r>
                                    <a:rPr lang="en-GB" i="1">
                                      <a:latin typeface="Cambria Math"/>
                                    </a:rPr>
                                    <m:t>𝑘</m:t>
                                  </m:r>
                                </m:sub>
                              </m:sSub>
                              <m:r>
                                <a:rPr lang="en-GB" i="1">
                                  <a:latin typeface="Cambria Math"/>
                                </a:rPr>
                                <m:t>|</m:t>
                              </m:r>
                              <m:sSub>
                                <m:sSubPr>
                                  <m:ctrlPr>
                                    <a:rPr lang="en-GB" b="0" i="1" smtClean="0">
                                      <a:latin typeface="Cambria Math"/>
                                    </a:rPr>
                                  </m:ctrlPr>
                                </m:sSubPr>
                                <m:e>
                                  <m:r>
                                    <a:rPr lang="en-GB" b="0" i="1" smtClean="0">
                                      <a:latin typeface="Cambria Math"/>
                                    </a:rPr>
                                    <m:t>𝑜</m:t>
                                  </m:r>
                                </m:e>
                                <m:sub>
                                  <m:r>
                                    <a:rPr lang="en-GB" b="0" i="1" smtClean="0">
                                      <a:latin typeface="Cambria Math"/>
                                    </a:rPr>
                                    <m:t>𝑠</m:t>
                                  </m:r>
                                </m:sub>
                              </m:sSub>
                              <m:r>
                                <a:rPr lang="en-GB" b="0" i="1" smtClean="0">
                                  <a:latin typeface="Cambria Math"/>
                                </a:rPr>
                                <m:t>,</m:t>
                              </m:r>
                              <m:r>
                                <a:rPr lang="en-GB" i="1">
                                  <a:latin typeface="Cambria Math"/>
                                </a:rPr>
                                <m:t>𝒟</m:t>
                              </m:r>
                            </m:e>
                          </m:d>
                        </m:num>
                        <m:den>
                          <m:r>
                            <a:rPr lang="en-GB" i="1">
                              <a:latin typeface="Cambria Math"/>
                            </a:rPr>
                            <m:t>𝑝</m:t>
                          </m:r>
                          <m:d>
                            <m:dPr>
                              <m:ctrlPr>
                                <a:rPr lang="en-GB" i="1">
                                  <a:latin typeface="Cambria Math"/>
                                </a:rPr>
                              </m:ctrlPr>
                            </m:dPr>
                            <m:e>
                              <m:sSub>
                                <m:sSubPr>
                                  <m:ctrlPr>
                                    <a:rPr lang="en-GB" i="1">
                                      <a:latin typeface="Cambria Math"/>
                                    </a:rPr>
                                  </m:ctrlPr>
                                </m:sSubPr>
                                <m:e>
                                  <m:r>
                                    <a:rPr lang="en-GB" i="1">
                                      <a:latin typeface="Cambria Math"/>
                                    </a:rPr>
                                    <m:t>𝑀</m:t>
                                  </m:r>
                                </m:e>
                                <m:sub>
                                  <m:r>
                                    <a:rPr lang="en-GB" i="1">
                                      <a:latin typeface="Cambria Math"/>
                                    </a:rPr>
                                    <m:t>𝑗</m:t>
                                  </m:r>
                                </m:sub>
                              </m:sSub>
                              <m:r>
                                <a:rPr lang="en-GB" i="1">
                                  <a:latin typeface="Cambria Math"/>
                                </a:rPr>
                                <m:t>|</m:t>
                              </m:r>
                              <m:sSub>
                                <m:sSubPr>
                                  <m:ctrlPr>
                                    <a:rPr lang="en-GB" b="0" i="1" smtClean="0">
                                      <a:latin typeface="Cambria Math"/>
                                    </a:rPr>
                                  </m:ctrlPr>
                                </m:sSubPr>
                                <m:e>
                                  <m:r>
                                    <a:rPr lang="en-GB" b="0" i="1" smtClean="0">
                                      <a:latin typeface="Cambria Math"/>
                                    </a:rPr>
                                    <m:t>𝑜</m:t>
                                  </m:r>
                                </m:e>
                                <m:sub>
                                  <m:r>
                                    <a:rPr lang="en-GB" b="0" i="1" smtClean="0">
                                      <a:latin typeface="Cambria Math"/>
                                    </a:rPr>
                                    <m:t>𝑠</m:t>
                                  </m:r>
                                </m:sub>
                              </m:sSub>
                              <m:r>
                                <a:rPr lang="en-GB" b="0" i="1" smtClean="0">
                                  <a:latin typeface="Cambria Math"/>
                                </a:rPr>
                                <m:t>,</m:t>
                              </m:r>
                              <m:r>
                                <a:rPr lang="en-GB" i="1">
                                  <a:latin typeface="Cambria Math"/>
                                </a:rPr>
                                <m:t>𝒟</m:t>
                              </m:r>
                            </m:e>
                          </m:d>
                        </m:den>
                      </m:f>
                      <m:r>
                        <a:rPr lang="en-GB" i="1">
                          <a:latin typeface="Cambria Math"/>
                        </a:rPr>
                        <m:t>=</m:t>
                      </m:r>
                      <m:f>
                        <m:fPr>
                          <m:ctrlPr>
                            <a:rPr lang="en-GB" i="1">
                              <a:latin typeface="Cambria Math"/>
                            </a:rPr>
                          </m:ctrlPr>
                        </m:fPr>
                        <m:num>
                          <m:r>
                            <a:rPr lang="en-GB" i="1">
                              <a:latin typeface="Cambria Math"/>
                            </a:rPr>
                            <m:t>𝑝</m:t>
                          </m:r>
                          <m:d>
                            <m:dPr>
                              <m:ctrlPr>
                                <a:rPr lang="en-GB" i="1">
                                  <a:latin typeface="Cambria Math"/>
                                </a:rPr>
                              </m:ctrlPr>
                            </m:dPr>
                            <m:e>
                              <m:sSub>
                                <m:sSubPr>
                                  <m:ctrlPr>
                                    <a:rPr lang="en-GB" b="0" i="1" smtClean="0">
                                      <a:latin typeface="Cambria Math"/>
                                    </a:rPr>
                                  </m:ctrlPr>
                                </m:sSubPr>
                                <m:e>
                                  <m:r>
                                    <a:rPr lang="en-GB" b="0" i="1" smtClean="0">
                                      <a:latin typeface="Cambria Math"/>
                                    </a:rPr>
                                    <m:t>𝑜</m:t>
                                  </m:r>
                                </m:e>
                                <m:sub>
                                  <m:r>
                                    <a:rPr lang="en-GB" b="0" i="1" smtClean="0">
                                      <a:latin typeface="Cambria Math"/>
                                    </a:rPr>
                                    <m:t>𝑠</m:t>
                                  </m:r>
                                </m:sub>
                              </m:sSub>
                              <m:r>
                                <a:rPr lang="en-GB" b="0" i="1" smtClean="0">
                                  <a:latin typeface="Cambria Math"/>
                                </a:rPr>
                                <m:t>,</m:t>
                              </m:r>
                              <m:sSub>
                                <m:sSubPr>
                                  <m:ctrlPr>
                                    <a:rPr lang="en-GB" i="1">
                                      <a:latin typeface="Cambria Math"/>
                                    </a:rPr>
                                  </m:ctrlPr>
                                </m:sSubPr>
                                <m:e>
                                  <m:r>
                                    <a:rPr lang="en-GB" i="1">
                                      <a:latin typeface="Cambria Math"/>
                                    </a:rPr>
                                    <m:t>𝒟</m:t>
                                  </m:r>
                                  <m:r>
                                    <a:rPr lang="en-GB" i="1">
                                      <a:latin typeface="Cambria Math"/>
                                    </a:rPr>
                                    <m:t>|</m:t>
                                  </m:r>
                                  <m:r>
                                    <a:rPr lang="en-GB" i="1">
                                      <a:latin typeface="Cambria Math"/>
                                    </a:rPr>
                                    <m:t>𝑀</m:t>
                                  </m:r>
                                </m:e>
                                <m:sub>
                                  <m:r>
                                    <a:rPr lang="en-GB" i="1">
                                      <a:latin typeface="Cambria Math"/>
                                    </a:rPr>
                                    <m:t>𝑘</m:t>
                                  </m:r>
                                </m:sub>
                              </m:sSub>
                            </m:e>
                          </m:d>
                        </m:num>
                        <m:den>
                          <m:r>
                            <a:rPr lang="en-GB" i="1">
                              <a:latin typeface="Cambria Math"/>
                            </a:rPr>
                            <m:t>𝑝</m:t>
                          </m:r>
                          <m:d>
                            <m:dPr>
                              <m:ctrlPr>
                                <a:rPr lang="en-GB" i="1">
                                  <a:latin typeface="Cambria Math"/>
                                </a:rPr>
                              </m:ctrlPr>
                            </m:dPr>
                            <m:e>
                              <m:sSub>
                                <m:sSubPr>
                                  <m:ctrlPr>
                                    <a:rPr lang="en-GB" b="0" i="1" smtClean="0">
                                      <a:latin typeface="Cambria Math"/>
                                    </a:rPr>
                                  </m:ctrlPr>
                                </m:sSubPr>
                                <m:e>
                                  <m:r>
                                    <a:rPr lang="en-GB" b="0" i="1" smtClean="0">
                                      <a:latin typeface="Cambria Math"/>
                                    </a:rPr>
                                    <m:t>𝑜</m:t>
                                  </m:r>
                                </m:e>
                                <m:sub>
                                  <m:r>
                                    <a:rPr lang="en-GB" b="0" i="1" smtClean="0">
                                      <a:latin typeface="Cambria Math"/>
                                    </a:rPr>
                                    <m:t>𝑠</m:t>
                                  </m:r>
                                </m:sub>
                              </m:sSub>
                              <m:r>
                                <a:rPr lang="en-GB" b="0" i="1" smtClean="0">
                                  <a:latin typeface="Cambria Math"/>
                                </a:rPr>
                                <m:t>,</m:t>
                              </m:r>
                              <m:r>
                                <a:rPr lang="en-GB" i="1">
                                  <a:latin typeface="Cambria Math"/>
                                </a:rPr>
                                <m:t>𝒟</m:t>
                              </m:r>
                              <m:r>
                                <a:rPr lang="en-GB" i="1">
                                  <a:latin typeface="Cambria Math"/>
                                </a:rPr>
                                <m:t>|</m:t>
                              </m:r>
                              <m:sSub>
                                <m:sSubPr>
                                  <m:ctrlPr>
                                    <a:rPr lang="en-GB" i="1">
                                      <a:latin typeface="Cambria Math"/>
                                    </a:rPr>
                                  </m:ctrlPr>
                                </m:sSubPr>
                                <m:e>
                                  <m:r>
                                    <a:rPr lang="en-GB" i="1">
                                      <a:latin typeface="Cambria Math"/>
                                    </a:rPr>
                                    <m:t>𝑀</m:t>
                                  </m:r>
                                </m:e>
                                <m:sub>
                                  <m:r>
                                    <a:rPr lang="en-GB" i="1">
                                      <a:latin typeface="Cambria Math"/>
                                    </a:rPr>
                                    <m:t>𝑗</m:t>
                                  </m:r>
                                </m:sub>
                              </m:sSub>
                            </m:e>
                          </m:d>
                        </m:den>
                      </m:f>
                      <m:r>
                        <a:rPr lang="en-GB" i="1">
                          <a:latin typeface="Cambria Math"/>
                        </a:rPr>
                        <m:t>×</m:t>
                      </m:r>
                      <m:f>
                        <m:fPr>
                          <m:ctrlPr>
                            <a:rPr lang="en-GB" i="1">
                              <a:latin typeface="Cambria Math"/>
                            </a:rPr>
                          </m:ctrlPr>
                        </m:fPr>
                        <m:num>
                          <m:r>
                            <a:rPr lang="en-GB" i="1">
                              <a:latin typeface="Cambria Math"/>
                            </a:rPr>
                            <m:t>𝑝</m:t>
                          </m:r>
                          <m:d>
                            <m:dPr>
                              <m:ctrlPr>
                                <a:rPr lang="en-GB" i="1">
                                  <a:latin typeface="Cambria Math"/>
                                </a:rPr>
                              </m:ctrlPr>
                            </m:dPr>
                            <m:e>
                              <m:sSub>
                                <m:sSubPr>
                                  <m:ctrlPr>
                                    <a:rPr lang="en-GB" i="1">
                                      <a:latin typeface="Cambria Math"/>
                                    </a:rPr>
                                  </m:ctrlPr>
                                </m:sSubPr>
                                <m:e>
                                  <m:r>
                                    <a:rPr lang="en-GB" i="1">
                                      <a:latin typeface="Cambria Math"/>
                                    </a:rPr>
                                    <m:t>𝑀</m:t>
                                  </m:r>
                                </m:e>
                                <m:sub>
                                  <m:r>
                                    <a:rPr lang="en-GB" i="1">
                                      <a:latin typeface="Cambria Math"/>
                                    </a:rPr>
                                    <m:t>𝑘</m:t>
                                  </m:r>
                                </m:sub>
                              </m:sSub>
                            </m:e>
                          </m:d>
                        </m:num>
                        <m:den>
                          <m:r>
                            <a:rPr lang="en-GB" i="1">
                              <a:latin typeface="Cambria Math"/>
                            </a:rPr>
                            <m:t>𝑝</m:t>
                          </m:r>
                          <m:d>
                            <m:dPr>
                              <m:ctrlPr>
                                <a:rPr lang="en-GB" i="1">
                                  <a:latin typeface="Cambria Math"/>
                                </a:rPr>
                              </m:ctrlPr>
                            </m:dPr>
                            <m:e>
                              <m:sSub>
                                <m:sSubPr>
                                  <m:ctrlPr>
                                    <a:rPr lang="en-GB" i="1">
                                      <a:latin typeface="Cambria Math"/>
                                    </a:rPr>
                                  </m:ctrlPr>
                                </m:sSubPr>
                                <m:e>
                                  <m:r>
                                    <a:rPr lang="en-GB" i="1">
                                      <a:latin typeface="Cambria Math"/>
                                    </a:rPr>
                                    <m:t>𝑀</m:t>
                                  </m:r>
                                </m:e>
                                <m:sub>
                                  <m:r>
                                    <a:rPr lang="en-GB" i="1">
                                      <a:latin typeface="Cambria Math"/>
                                    </a:rPr>
                                    <m:t>𝑗</m:t>
                                  </m:r>
                                </m:sub>
                              </m:sSub>
                            </m:e>
                          </m:d>
                        </m:den>
                      </m:f>
                    </m:oMath>
                  </m:oMathPara>
                </a14:m>
                <a:endParaRPr lang="en-GB" dirty="0"/>
              </a:p>
              <a:p>
                <a:pPr marL="373062" lvl="1" indent="0">
                  <a:buNone/>
                </a:pPr>
                <a:r>
                  <a:rPr lang="en-GB" dirty="0"/>
                  <a:t>which updates the prior odds, </a:t>
                </a:r>
                <a14:m>
                  <m:oMath xmlns:m="http://schemas.openxmlformats.org/officeDocument/2006/math">
                    <m:f>
                      <m:fPr>
                        <m:ctrlPr>
                          <a:rPr lang="en-GB" i="1">
                            <a:latin typeface="Cambria Math"/>
                          </a:rPr>
                        </m:ctrlPr>
                      </m:fPr>
                      <m:num>
                        <m:r>
                          <a:rPr lang="en-GB" i="1">
                            <a:latin typeface="Cambria Math"/>
                          </a:rPr>
                          <m:t>𝑝</m:t>
                        </m:r>
                        <m:d>
                          <m:dPr>
                            <m:ctrlPr>
                              <a:rPr lang="en-GB" i="1">
                                <a:latin typeface="Cambria Math"/>
                              </a:rPr>
                            </m:ctrlPr>
                          </m:dPr>
                          <m:e>
                            <m:sSub>
                              <m:sSubPr>
                                <m:ctrlPr>
                                  <a:rPr lang="en-GB" i="1">
                                    <a:latin typeface="Cambria Math"/>
                                  </a:rPr>
                                </m:ctrlPr>
                              </m:sSubPr>
                              <m:e>
                                <m:r>
                                  <a:rPr lang="en-GB" i="1">
                                    <a:latin typeface="Cambria Math"/>
                                  </a:rPr>
                                  <m:t>𝑀</m:t>
                                </m:r>
                              </m:e>
                              <m:sub>
                                <m:r>
                                  <a:rPr lang="en-GB" i="1">
                                    <a:latin typeface="Cambria Math"/>
                                  </a:rPr>
                                  <m:t>𝑘</m:t>
                                </m:r>
                              </m:sub>
                            </m:sSub>
                          </m:e>
                        </m:d>
                      </m:num>
                      <m:den>
                        <m:r>
                          <a:rPr lang="en-GB" i="1">
                            <a:latin typeface="Cambria Math"/>
                          </a:rPr>
                          <m:t>𝑝</m:t>
                        </m:r>
                        <m:d>
                          <m:dPr>
                            <m:ctrlPr>
                              <a:rPr lang="en-GB" i="1">
                                <a:latin typeface="Cambria Math"/>
                              </a:rPr>
                            </m:ctrlPr>
                          </m:dPr>
                          <m:e>
                            <m:sSub>
                              <m:sSubPr>
                                <m:ctrlPr>
                                  <a:rPr lang="en-GB" i="1">
                                    <a:latin typeface="Cambria Math"/>
                                  </a:rPr>
                                </m:ctrlPr>
                              </m:sSubPr>
                              <m:e>
                                <m:r>
                                  <a:rPr lang="en-GB" i="1">
                                    <a:latin typeface="Cambria Math"/>
                                  </a:rPr>
                                  <m:t>𝑀</m:t>
                                </m:r>
                              </m:e>
                              <m:sub>
                                <m:r>
                                  <a:rPr lang="en-GB" i="1">
                                    <a:latin typeface="Cambria Math"/>
                                  </a:rPr>
                                  <m:t>𝑗</m:t>
                                </m:r>
                              </m:sub>
                            </m:sSub>
                          </m:e>
                        </m:d>
                      </m:den>
                    </m:f>
                  </m:oMath>
                </a14:m>
                <a:r>
                  <a:rPr lang="en-GB" dirty="0"/>
                  <a:t>, through the </a:t>
                </a:r>
                <a:r>
                  <a:rPr lang="en-GB" i="1" dirty="0"/>
                  <a:t>Bayes Factor</a:t>
                </a:r>
                <a:r>
                  <a:rPr lang="en-GB" dirty="0"/>
                  <a:t>, </a:t>
                </a:r>
                <a14:m>
                  <m:oMath xmlns:m="http://schemas.openxmlformats.org/officeDocument/2006/math">
                    <m:sSub>
                      <m:sSubPr>
                        <m:ctrlPr>
                          <a:rPr lang="en-GB" i="1">
                            <a:latin typeface="Cambria Math"/>
                          </a:rPr>
                        </m:ctrlPr>
                      </m:sSubPr>
                      <m:e>
                        <m:r>
                          <a:rPr lang="en-GB" i="1">
                            <a:latin typeface="Cambria Math"/>
                          </a:rPr>
                          <m:t>𝐵</m:t>
                        </m:r>
                      </m:e>
                      <m:sub>
                        <m:r>
                          <a:rPr lang="en-GB" i="1">
                            <a:latin typeface="Cambria Math"/>
                          </a:rPr>
                          <m:t>𝑘𝑗</m:t>
                        </m:r>
                      </m:sub>
                    </m:sSub>
                  </m:oMath>
                </a14:m>
                <a:r>
                  <a:rPr lang="en-GB" dirty="0"/>
                  <a:t>, given by</a:t>
                </a:r>
                <a:endParaRPr lang="en-GB" dirty="0" smtClean="0"/>
              </a:p>
              <a:p>
                <a:pPr marL="373062" lvl="1" indent="0">
                  <a:buNone/>
                </a:pPr>
                <a14:m>
                  <m:oMathPara xmlns:m="http://schemas.openxmlformats.org/officeDocument/2006/math">
                    <m:oMathParaPr>
                      <m:jc m:val="centerGroup"/>
                    </m:oMathParaPr>
                    <m:oMath xmlns:m="http://schemas.openxmlformats.org/officeDocument/2006/math">
                      <m:sSub>
                        <m:sSubPr>
                          <m:ctrlPr>
                            <a:rPr lang="en-GB" i="1">
                              <a:latin typeface="Cambria Math"/>
                            </a:rPr>
                          </m:ctrlPr>
                        </m:sSubPr>
                        <m:e>
                          <m:r>
                            <a:rPr lang="en-GB" i="1">
                              <a:latin typeface="Cambria Math"/>
                            </a:rPr>
                            <m:t>𝐵</m:t>
                          </m:r>
                        </m:e>
                        <m:sub>
                          <m:r>
                            <a:rPr lang="en-GB" i="1">
                              <a:latin typeface="Cambria Math"/>
                            </a:rPr>
                            <m:t>𝑘𝑗</m:t>
                          </m:r>
                        </m:sub>
                      </m:sSub>
                      <m:r>
                        <a:rPr lang="en-GB" i="1">
                          <a:latin typeface="Cambria Math"/>
                        </a:rPr>
                        <m:t>=</m:t>
                      </m:r>
                      <m:f>
                        <m:fPr>
                          <m:ctrlPr>
                            <a:rPr lang="en-GB" i="1">
                              <a:latin typeface="Cambria Math"/>
                            </a:rPr>
                          </m:ctrlPr>
                        </m:fPr>
                        <m:num>
                          <m:r>
                            <a:rPr lang="en-GB" i="1">
                              <a:latin typeface="Cambria Math"/>
                            </a:rPr>
                            <m:t>𝑝</m:t>
                          </m:r>
                          <m:d>
                            <m:dPr>
                              <m:ctrlPr>
                                <a:rPr lang="en-GB" i="1">
                                  <a:latin typeface="Cambria Math"/>
                                </a:rPr>
                              </m:ctrlPr>
                            </m:dPr>
                            <m:e>
                              <m:sSub>
                                <m:sSubPr>
                                  <m:ctrlPr>
                                    <a:rPr lang="en-GB" b="0" i="1" smtClean="0">
                                      <a:latin typeface="Cambria Math"/>
                                    </a:rPr>
                                  </m:ctrlPr>
                                </m:sSubPr>
                                <m:e>
                                  <m:r>
                                    <a:rPr lang="en-GB" b="0" i="1" smtClean="0">
                                      <a:latin typeface="Cambria Math"/>
                                    </a:rPr>
                                    <m:t>𝑜</m:t>
                                  </m:r>
                                </m:e>
                                <m:sub>
                                  <m:r>
                                    <a:rPr lang="en-GB" b="0" i="1" smtClean="0">
                                      <a:latin typeface="Cambria Math"/>
                                    </a:rPr>
                                    <m:t>𝑠</m:t>
                                  </m:r>
                                </m:sub>
                              </m:sSub>
                              <m:r>
                                <a:rPr lang="en-GB" b="0" i="1" smtClean="0">
                                  <a:latin typeface="Cambria Math"/>
                                </a:rPr>
                                <m:t>,</m:t>
                              </m:r>
                              <m:sSub>
                                <m:sSubPr>
                                  <m:ctrlPr>
                                    <a:rPr lang="en-GB" i="1">
                                      <a:latin typeface="Cambria Math"/>
                                    </a:rPr>
                                  </m:ctrlPr>
                                </m:sSubPr>
                                <m:e>
                                  <m:r>
                                    <a:rPr lang="en-GB" i="1">
                                      <a:latin typeface="Cambria Math"/>
                                    </a:rPr>
                                    <m:t>𝒟</m:t>
                                  </m:r>
                                  <m:r>
                                    <a:rPr lang="en-GB" i="1">
                                      <a:latin typeface="Cambria Math"/>
                                    </a:rPr>
                                    <m:t>|</m:t>
                                  </m:r>
                                  <m:r>
                                    <a:rPr lang="en-GB" i="1">
                                      <a:latin typeface="Cambria Math"/>
                                    </a:rPr>
                                    <m:t>𝑀</m:t>
                                  </m:r>
                                </m:e>
                                <m:sub>
                                  <m:r>
                                    <a:rPr lang="en-GB" i="1">
                                      <a:latin typeface="Cambria Math"/>
                                    </a:rPr>
                                    <m:t>𝑘</m:t>
                                  </m:r>
                                </m:sub>
                              </m:sSub>
                            </m:e>
                          </m:d>
                        </m:num>
                        <m:den>
                          <m:r>
                            <a:rPr lang="en-GB" i="1">
                              <a:latin typeface="Cambria Math"/>
                            </a:rPr>
                            <m:t>𝑝</m:t>
                          </m:r>
                          <m:d>
                            <m:dPr>
                              <m:ctrlPr>
                                <a:rPr lang="en-GB" i="1">
                                  <a:latin typeface="Cambria Math"/>
                                </a:rPr>
                              </m:ctrlPr>
                            </m:dPr>
                            <m:e>
                              <m:sSub>
                                <m:sSubPr>
                                  <m:ctrlPr>
                                    <a:rPr lang="en-GB" b="0" i="1" smtClean="0">
                                      <a:latin typeface="Cambria Math"/>
                                    </a:rPr>
                                  </m:ctrlPr>
                                </m:sSubPr>
                                <m:e>
                                  <m:r>
                                    <a:rPr lang="en-GB" b="0" i="1" smtClean="0">
                                      <a:latin typeface="Cambria Math"/>
                                    </a:rPr>
                                    <m:t>𝑜</m:t>
                                  </m:r>
                                </m:e>
                                <m:sub>
                                  <m:r>
                                    <a:rPr lang="en-GB" b="0" i="1" smtClean="0">
                                      <a:latin typeface="Cambria Math"/>
                                    </a:rPr>
                                    <m:t>𝑠</m:t>
                                  </m:r>
                                </m:sub>
                              </m:sSub>
                              <m:r>
                                <a:rPr lang="en-GB" b="0" i="1" smtClean="0">
                                  <a:latin typeface="Cambria Math"/>
                                </a:rPr>
                                <m:t>,</m:t>
                              </m:r>
                              <m:r>
                                <a:rPr lang="en-GB" i="1">
                                  <a:latin typeface="Cambria Math"/>
                                </a:rPr>
                                <m:t>𝒟</m:t>
                              </m:r>
                              <m:r>
                                <a:rPr lang="en-GB" i="1">
                                  <a:latin typeface="Cambria Math"/>
                                </a:rPr>
                                <m:t>|</m:t>
                              </m:r>
                              <m:sSub>
                                <m:sSubPr>
                                  <m:ctrlPr>
                                    <a:rPr lang="en-GB" i="1">
                                      <a:latin typeface="Cambria Math"/>
                                    </a:rPr>
                                  </m:ctrlPr>
                                </m:sSubPr>
                                <m:e>
                                  <m:r>
                                    <a:rPr lang="en-GB" i="1">
                                      <a:latin typeface="Cambria Math"/>
                                    </a:rPr>
                                    <m:t>𝑀</m:t>
                                  </m:r>
                                </m:e>
                                <m:sub>
                                  <m:r>
                                    <a:rPr lang="en-GB" i="1">
                                      <a:latin typeface="Cambria Math"/>
                                    </a:rPr>
                                    <m:t>𝑗</m:t>
                                  </m:r>
                                </m:sub>
                              </m:sSub>
                            </m:e>
                          </m:d>
                        </m:den>
                      </m:f>
                    </m:oMath>
                  </m:oMathPara>
                </a14:m>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1">
                <a:blip r:embed="rId3"/>
                <a:stretch>
                  <a:fillRect l="-1176" t="-314"/>
                </a:stretch>
              </a:blipFill>
            </p:spPr>
            <p:txBody>
              <a:bodyPr/>
              <a:lstStyle/>
              <a:p>
                <a:r>
                  <a:rPr lang="en-GB">
                    <a:noFill/>
                  </a:rPr>
                  <a:t> </a:t>
                </a:r>
              </a:p>
            </p:txBody>
          </p:sp>
        </mc:Fallback>
      </mc:AlternateContent>
      <p:sp>
        <p:nvSpPr>
          <p:cNvPr id="4" name="Text Placeholder 3"/>
          <p:cNvSpPr>
            <a:spLocks noGrp="1"/>
          </p:cNvSpPr>
          <p:nvPr>
            <p:ph type="body" sz="quarter" idx="12"/>
          </p:nvPr>
        </p:nvSpPr>
        <p:spPr/>
        <p:txBody>
          <a:bodyPr/>
          <a:lstStyle/>
          <a:p>
            <a:r>
              <a:rPr lang="en-GB" dirty="0" err="1"/>
              <a:t>Uk</a:t>
            </a:r>
            <a:r>
              <a:rPr lang="en-GB" dirty="0"/>
              <a:t> </a:t>
            </a:r>
            <a:r>
              <a:rPr lang="en-GB" dirty="0" smtClean="0"/>
              <a:t>official</a:t>
            </a:r>
            <a:endParaRPr lang="en-GB" dirty="0"/>
          </a:p>
        </p:txBody>
      </p:sp>
      <p:sp>
        <p:nvSpPr>
          <p:cNvPr id="5" name="Footer Placeholder 4"/>
          <p:cNvSpPr>
            <a:spLocks noGrp="1"/>
          </p:cNvSpPr>
          <p:nvPr>
            <p:ph type="ftr" sz="quarter" idx="13"/>
          </p:nvPr>
        </p:nvSpPr>
        <p:spPr/>
        <p:txBody>
          <a:bodyPr/>
          <a:lstStyle/>
          <a:p>
            <a:pPr>
              <a:defRPr/>
            </a:pPr>
            <a:r>
              <a:rPr lang="en-GB" smtClean="0"/>
              <a:t>© Crown copyright 2014 Dstl</a:t>
            </a:r>
            <a:endParaRPr lang="en-GB" dirty="0"/>
          </a:p>
        </p:txBody>
      </p:sp>
      <p:sp>
        <p:nvSpPr>
          <p:cNvPr id="6" name="Date Placeholder 5"/>
          <p:cNvSpPr>
            <a:spLocks noGrp="1"/>
          </p:cNvSpPr>
          <p:nvPr>
            <p:ph type="dt" sz="half" idx="14"/>
          </p:nvPr>
        </p:nvSpPr>
        <p:spPr/>
        <p:txBody>
          <a:bodyPr/>
          <a:lstStyle/>
          <a:p>
            <a:pPr>
              <a:defRPr/>
            </a:pPr>
            <a:r>
              <a:rPr lang="en-GB" dirty="0"/>
              <a:t>24 June 2014</a:t>
            </a:r>
          </a:p>
        </p:txBody>
      </p:sp>
    </p:spTree>
    <p:extLst>
      <p:ext uri="{BB962C8B-B14F-4D97-AF65-F5344CB8AC3E}">
        <p14:creationId xmlns:p14="http://schemas.microsoft.com/office/powerpoint/2010/main" val="294500520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Model selection: as a calibration problem (3)</a:t>
            </a: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GB" dirty="0" smtClean="0"/>
                  <a:t>The </a:t>
                </a:r>
                <a:r>
                  <a:rPr lang="en-GB" dirty="0"/>
                  <a:t>Bayes factor, </a:t>
                </a:r>
                <a14:m>
                  <m:oMath xmlns:m="http://schemas.openxmlformats.org/officeDocument/2006/math">
                    <m:sSub>
                      <m:sSubPr>
                        <m:ctrlPr>
                          <a:rPr lang="en-GB" b="0" i="1" smtClean="0">
                            <a:latin typeface="Cambria Math"/>
                          </a:rPr>
                        </m:ctrlPr>
                      </m:sSubPr>
                      <m:e>
                        <m:r>
                          <a:rPr lang="en-GB" i="1">
                            <a:latin typeface="Cambria Math"/>
                          </a:rPr>
                          <m:t>𝐵</m:t>
                        </m:r>
                      </m:e>
                      <m:sub>
                        <m:r>
                          <a:rPr lang="en-GB" b="0" i="1" smtClean="0">
                            <a:latin typeface="Cambria Math"/>
                          </a:rPr>
                          <m:t>𝑘𝑗</m:t>
                        </m:r>
                      </m:sub>
                    </m:sSub>
                  </m:oMath>
                </a14:m>
                <a:r>
                  <a:rPr lang="en-GB" dirty="0"/>
                  <a:t>, may be written as a product of Bayes factors evaluated on separate data sets,</a:t>
                </a:r>
                <a:r>
                  <a:rPr lang="en-GB" dirty="0" smtClean="0"/>
                  <a:t>. </a:t>
                </a:r>
              </a:p>
              <a:p>
                <a:pPr marL="1173162" lvl="3" indent="0">
                  <a:buNone/>
                </a:pPr>
                <a14:m>
                  <m:oMathPara xmlns:m="http://schemas.openxmlformats.org/officeDocument/2006/math">
                    <m:oMathParaPr>
                      <m:jc m:val="centerGroup"/>
                    </m:oMathParaPr>
                    <m:oMath xmlns:m="http://schemas.openxmlformats.org/officeDocument/2006/math">
                      <m:sSub>
                        <m:sSubPr>
                          <m:ctrlPr>
                            <a:rPr lang="en-GB" i="1">
                              <a:latin typeface="Cambria Math"/>
                            </a:rPr>
                          </m:ctrlPr>
                        </m:sSubPr>
                        <m:e>
                          <m:r>
                            <a:rPr lang="en-GB" i="1">
                              <a:latin typeface="Cambria Math"/>
                            </a:rPr>
                            <m:t>𝐵</m:t>
                          </m:r>
                        </m:e>
                        <m:sub>
                          <m:r>
                            <a:rPr lang="en-GB" i="1">
                              <a:latin typeface="Cambria Math"/>
                            </a:rPr>
                            <m:t>𝑘𝑗</m:t>
                          </m:r>
                        </m:sub>
                      </m:sSub>
                      <m:r>
                        <a:rPr lang="en-GB" i="1">
                          <a:latin typeface="Cambria Math"/>
                        </a:rPr>
                        <m:t>=</m:t>
                      </m:r>
                      <m:sSubSup>
                        <m:sSubSupPr>
                          <m:ctrlPr>
                            <a:rPr lang="en-GB" i="1">
                              <a:latin typeface="Cambria Math"/>
                            </a:rPr>
                          </m:ctrlPr>
                        </m:sSubSupPr>
                        <m:e>
                          <m:r>
                            <a:rPr lang="en-GB" i="1">
                              <a:latin typeface="Cambria Math"/>
                            </a:rPr>
                            <m:t>𝐵</m:t>
                          </m:r>
                        </m:e>
                        <m:sub>
                          <m:r>
                            <a:rPr lang="en-GB" i="1">
                              <a:latin typeface="Cambria Math"/>
                            </a:rPr>
                            <m:t>𝑘𝑗</m:t>
                          </m:r>
                        </m:sub>
                        <m:sup>
                          <m:r>
                            <a:rPr lang="en-GB" i="1">
                              <a:latin typeface="Cambria Math"/>
                            </a:rPr>
                            <m:t>𝑠</m:t>
                          </m:r>
                        </m:sup>
                      </m:sSubSup>
                      <m:nary>
                        <m:naryPr>
                          <m:chr m:val="∏"/>
                          <m:limLoc m:val="undOvr"/>
                          <m:ctrlPr>
                            <a:rPr lang="en-GB" i="1">
                              <a:latin typeface="Cambria Math"/>
                            </a:rPr>
                          </m:ctrlPr>
                        </m:naryPr>
                        <m:sub>
                          <m:r>
                            <a:rPr lang="en-GB" i="1">
                              <a:latin typeface="Cambria Math"/>
                            </a:rPr>
                            <m:t>𝑖</m:t>
                          </m:r>
                          <m:r>
                            <a:rPr lang="en-GB" i="1">
                              <a:latin typeface="Cambria Math"/>
                            </a:rPr>
                            <m:t>=1</m:t>
                          </m:r>
                        </m:sub>
                        <m:sup>
                          <m:r>
                            <a:rPr lang="en-GB" i="1">
                              <a:latin typeface="Cambria Math"/>
                            </a:rPr>
                            <m:t>𝑁</m:t>
                          </m:r>
                        </m:sup>
                        <m:e>
                          <m:sSubSup>
                            <m:sSubSupPr>
                              <m:ctrlPr>
                                <a:rPr lang="en-GB" i="1">
                                  <a:latin typeface="Cambria Math"/>
                                </a:rPr>
                              </m:ctrlPr>
                            </m:sSubSupPr>
                            <m:e>
                              <m:r>
                                <a:rPr lang="en-GB" i="1">
                                  <a:latin typeface="Cambria Math"/>
                                </a:rPr>
                                <m:t>𝐵</m:t>
                              </m:r>
                            </m:e>
                            <m:sub>
                              <m:r>
                                <a:rPr lang="en-GB" i="1">
                                  <a:latin typeface="Cambria Math"/>
                                </a:rPr>
                                <m:t>𝑘𝑗</m:t>
                              </m:r>
                            </m:sub>
                            <m:sup>
                              <m:r>
                                <a:rPr lang="en-GB" i="1">
                                  <a:latin typeface="Cambria Math"/>
                                </a:rPr>
                                <m:t>𝑖</m:t>
                              </m:r>
                            </m:sup>
                          </m:sSubSup>
                        </m:e>
                      </m:nary>
                    </m:oMath>
                  </m:oMathPara>
                </a14:m>
                <a:endParaRPr lang="en-GB" dirty="0"/>
              </a:p>
              <a:p>
                <a:pPr marL="373062" lvl="1" indent="0">
                  <a:buNone/>
                </a:pPr>
                <a14:m>
                  <m:oMath xmlns:m="http://schemas.openxmlformats.org/officeDocument/2006/math">
                    <m:sSubSup>
                      <m:sSubSupPr>
                        <m:ctrlPr>
                          <a:rPr lang="en-GB" b="0" i="1" smtClean="0">
                            <a:latin typeface="Cambria Math"/>
                          </a:rPr>
                        </m:ctrlPr>
                      </m:sSubSupPr>
                      <m:e>
                        <m:r>
                          <a:rPr lang="en-GB" b="0" i="1" smtClean="0">
                            <a:latin typeface="Cambria Math"/>
                          </a:rPr>
                          <m:t>𝐵</m:t>
                        </m:r>
                      </m:e>
                      <m:sub>
                        <m:r>
                          <a:rPr lang="en-GB" b="0" i="1" smtClean="0">
                            <a:latin typeface="Cambria Math"/>
                          </a:rPr>
                          <m:t>𝑘𝑗</m:t>
                        </m:r>
                      </m:sub>
                      <m:sup>
                        <m:r>
                          <a:rPr lang="en-GB" b="0" i="1" smtClean="0">
                            <a:latin typeface="Cambria Math"/>
                          </a:rPr>
                          <m:t>𝑠</m:t>
                        </m:r>
                      </m:sup>
                    </m:sSubSup>
                  </m:oMath>
                </a14:m>
                <a:r>
                  <a:rPr lang="en-GB" dirty="0" smtClean="0"/>
                  <a:t> - Bayes factor on operational data</a:t>
                </a:r>
              </a:p>
              <a:p>
                <a:pPr marL="373062" lvl="1" indent="0">
                  <a:buNone/>
                </a:pPr>
                <a14:m>
                  <m:oMath xmlns:m="http://schemas.openxmlformats.org/officeDocument/2006/math">
                    <m:sSubSup>
                      <m:sSubSupPr>
                        <m:ctrlPr>
                          <a:rPr lang="en-GB" b="0" i="1" smtClean="0">
                            <a:latin typeface="Cambria Math"/>
                          </a:rPr>
                        </m:ctrlPr>
                      </m:sSubSupPr>
                      <m:e>
                        <m:r>
                          <a:rPr lang="en-GB" b="0" i="1" smtClean="0">
                            <a:latin typeface="Cambria Math"/>
                          </a:rPr>
                          <m:t>𝐵</m:t>
                        </m:r>
                      </m:e>
                      <m:sub>
                        <m:r>
                          <a:rPr lang="en-GB" b="0" i="1" smtClean="0">
                            <a:latin typeface="Cambria Math"/>
                          </a:rPr>
                          <m:t>𝑘𝑗</m:t>
                        </m:r>
                      </m:sub>
                      <m:sup>
                        <m:r>
                          <a:rPr lang="en-GB" b="0" i="1" smtClean="0">
                            <a:latin typeface="Cambria Math"/>
                          </a:rPr>
                          <m:t>𝑖</m:t>
                        </m:r>
                      </m:sup>
                    </m:sSubSup>
                  </m:oMath>
                </a14:m>
                <a:r>
                  <a:rPr lang="en-GB" dirty="0" smtClean="0"/>
                  <a:t> - Bayes factor on calibration set </a:t>
                </a:r>
                <a14:m>
                  <m:oMath xmlns:m="http://schemas.openxmlformats.org/officeDocument/2006/math">
                    <m:r>
                      <a:rPr lang="en-GB" b="0" i="1" smtClean="0">
                        <a:latin typeface="Cambria Math"/>
                      </a:rPr>
                      <m:t>𝑖</m:t>
                    </m:r>
                  </m:oMath>
                </a14:m>
                <a:endParaRPr lang="en-GB" dirty="0" smtClean="0"/>
              </a:p>
              <a:p>
                <a:r>
                  <a:rPr lang="en-GB" dirty="0" smtClean="0"/>
                  <a:t>For the calibration data, </a:t>
                </a:r>
                <a14:m>
                  <m:oMath xmlns:m="http://schemas.openxmlformats.org/officeDocument/2006/math">
                    <m:sSubSup>
                      <m:sSubSupPr>
                        <m:ctrlPr>
                          <a:rPr lang="en-GB" i="1">
                            <a:latin typeface="Cambria Math"/>
                          </a:rPr>
                        </m:ctrlPr>
                      </m:sSubSupPr>
                      <m:e>
                        <m:r>
                          <a:rPr lang="en-GB" i="1">
                            <a:latin typeface="Cambria Math"/>
                          </a:rPr>
                          <m:t>𝐵</m:t>
                        </m:r>
                      </m:e>
                      <m:sub>
                        <m:r>
                          <a:rPr lang="en-GB" i="1">
                            <a:latin typeface="Cambria Math"/>
                          </a:rPr>
                          <m:t>𝑘𝑗</m:t>
                        </m:r>
                      </m:sub>
                      <m:sup>
                        <m:r>
                          <a:rPr lang="en-GB" i="1">
                            <a:latin typeface="Cambria Math"/>
                          </a:rPr>
                          <m:t>𝑖</m:t>
                        </m:r>
                      </m:sup>
                    </m:sSubSup>
                  </m:oMath>
                </a14:m>
                <a:r>
                  <a:rPr lang="en-GB" dirty="0" smtClean="0"/>
                  <a:t> calculated ‘off-line’</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1">
                <a:blip r:embed="rId3"/>
                <a:stretch>
                  <a:fillRect l="-1176" r="-627"/>
                </a:stretch>
              </a:blipFill>
            </p:spPr>
            <p:txBody>
              <a:bodyPr/>
              <a:lstStyle/>
              <a:p>
                <a:r>
                  <a:rPr lang="en-GB">
                    <a:noFill/>
                  </a:rPr>
                  <a:t> </a:t>
                </a:r>
              </a:p>
            </p:txBody>
          </p:sp>
        </mc:Fallback>
      </mc:AlternateContent>
      <p:sp>
        <p:nvSpPr>
          <p:cNvPr id="4" name="Text Placeholder 3"/>
          <p:cNvSpPr>
            <a:spLocks noGrp="1"/>
          </p:cNvSpPr>
          <p:nvPr>
            <p:ph type="body" sz="quarter" idx="12"/>
          </p:nvPr>
        </p:nvSpPr>
        <p:spPr/>
        <p:txBody>
          <a:bodyPr/>
          <a:lstStyle/>
          <a:p>
            <a:r>
              <a:rPr lang="en-GB" dirty="0" err="1"/>
              <a:t>Uk</a:t>
            </a:r>
            <a:r>
              <a:rPr lang="en-GB" dirty="0"/>
              <a:t> </a:t>
            </a:r>
            <a:r>
              <a:rPr lang="en-GB" dirty="0" smtClean="0"/>
              <a:t>official</a:t>
            </a:r>
            <a:endParaRPr lang="en-GB" dirty="0"/>
          </a:p>
        </p:txBody>
      </p:sp>
      <p:sp>
        <p:nvSpPr>
          <p:cNvPr id="5" name="Footer Placeholder 4"/>
          <p:cNvSpPr>
            <a:spLocks noGrp="1"/>
          </p:cNvSpPr>
          <p:nvPr>
            <p:ph type="ftr" sz="quarter" idx="13"/>
          </p:nvPr>
        </p:nvSpPr>
        <p:spPr/>
        <p:txBody>
          <a:bodyPr/>
          <a:lstStyle/>
          <a:p>
            <a:pPr>
              <a:defRPr/>
            </a:pPr>
            <a:r>
              <a:rPr lang="en-GB" dirty="0" smtClean="0"/>
              <a:t>© Crown copyright 2014 Dstl</a:t>
            </a:r>
            <a:endParaRPr lang="en-GB" dirty="0"/>
          </a:p>
        </p:txBody>
      </p:sp>
      <p:sp>
        <p:nvSpPr>
          <p:cNvPr id="6" name="Date Placeholder 5"/>
          <p:cNvSpPr>
            <a:spLocks noGrp="1"/>
          </p:cNvSpPr>
          <p:nvPr>
            <p:ph type="dt" sz="half" idx="14"/>
          </p:nvPr>
        </p:nvSpPr>
        <p:spPr/>
        <p:txBody>
          <a:bodyPr/>
          <a:lstStyle/>
          <a:p>
            <a:pPr>
              <a:defRPr/>
            </a:pPr>
            <a:r>
              <a:rPr lang="en-GB" dirty="0"/>
              <a:t>24 June 2014</a:t>
            </a:r>
          </a:p>
        </p:txBody>
      </p:sp>
    </p:spTree>
    <p:extLst>
      <p:ext uri="{BB962C8B-B14F-4D97-AF65-F5344CB8AC3E}">
        <p14:creationId xmlns:p14="http://schemas.microsoft.com/office/powerpoint/2010/main" val="356011687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Application to source term estimation</a:t>
            </a: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14:m>
                  <m:oMath xmlns:m="http://schemas.openxmlformats.org/officeDocument/2006/math">
                    <m:r>
                      <a:rPr lang="en-GB" b="0" i="1" smtClean="0">
                        <a:latin typeface="Cambria Math"/>
                      </a:rPr>
                      <m:t>𝜃</m:t>
                    </m:r>
                  </m:oMath>
                </a14:m>
                <a:r>
                  <a:rPr lang="en-GB" dirty="0" smtClean="0"/>
                  <a:t> – source term parameters</a:t>
                </a:r>
              </a:p>
              <a:p>
                <a14:m>
                  <m:oMath xmlns:m="http://schemas.openxmlformats.org/officeDocument/2006/math">
                    <m:r>
                      <a:rPr lang="en-GB" b="0" i="1" smtClean="0">
                        <a:latin typeface="Cambria Math"/>
                      </a:rPr>
                      <m:t>𝜙</m:t>
                    </m:r>
                  </m:oMath>
                </a14:m>
                <a:r>
                  <a:rPr lang="en-GB" dirty="0" smtClean="0"/>
                  <a:t> – environmental conditions</a:t>
                </a:r>
              </a:p>
              <a:p>
                <a14:m>
                  <m:oMath xmlns:m="http://schemas.openxmlformats.org/officeDocument/2006/math">
                    <m:r>
                      <a:rPr lang="en-GB" i="1" smtClean="0">
                        <a:latin typeface="Cambria Math"/>
                        <a:ea typeface="Cambria Math"/>
                      </a:rPr>
                      <m:t>ℳ</m:t>
                    </m:r>
                  </m:oMath>
                </a14:m>
                <a:r>
                  <a:rPr lang="en-GB" dirty="0" smtClean="0"/>
                  <a:t> </a:t>
                </a:r>
                <a:r>
                  <a:rPr lang="en-GB" dirty="0"/>
                  <a:t>–</a:t>
                </a:r>
                <a:r>
                  <a:rPr lang="en-GB" dirty="0" smtClean="0"/>
                  <a:t> model choice</a:t>
                </a:r>
              </a:p>
              <a:p>
                <a14:m>
                  <m:oMath xmlns:m="http://schemas.openxmlformats.org/officeDocument/2006/math">
                    <m:r>
                      <a:rPr lang="en-GB" i="1">
                        <a:latin typeface="Cambria Math"/>
                      </a:rPr>
                      <m:t>𝑜</m:t>
                    </m:r>
                  </m:oMath>
                </a14:m>
                <a:r>
                  <a:rPr lang="en-GB" dirty="0"/>
                  <a:t> – sensor observations </a:t>
                </a:r>
                <a:endParaRPr lang="en-GB" b="0" i="1" dirty="0" smtClean="0">
                  <a:latin typeface="Cambria Math"/>
                </a:endParaRPr>
              </a:p>
              <a:p>
                <a14:m>
                  <m:oMath xmlns:m="http://schemas.openxmlformats.org/officeDocument/2006/math">
                    <m:r>
                      <a:rPr lang="en-GB" b="0" i="1" smtClean="0">
                        <a:latin typeface="Cambria Math"/>
                      </a:rPr>
                      <m:t>𝑧</m:t>
                    </m:r>
                  </m:oMath>
                </a14:m>
                <a:r>
                  <a:rPr lang="en-GB" dirty="0" smtClean="0"/>
                  <a:t> – model output</a:t>
                </a:r>
              </a:p>
              <a:p>
                <a14:m>
                  <m:oMath xmlns:m="http://schemas.openxmlformats.org/officeDocument/2006/math">
                    <m:r>
                      <a:rPr lang="en-GB" b="0" i="1" smtClean="0">
                        <a:latin typeface="Cambria Math"/>
                      </a:rPr>
                      <m:t>𝑝</m:t>
                    </m:r>
                    <m:d>
                      <m:dPr>
                        <m:ctrlPr>
                          <a:rPr lang="en-GB" i="1" smtClean="0">
                            <a:latin typeface="Cambria Math"/>
                          </a:rPr>
                        </m:ctrlPr>
                      </m:dPr>
                      <m:e>
                        <m:r>
                          <a:rPr lang="en-GB" b="0" i="1" smtClean="0">
                            <a:latin typeface="Cambria Math"/>
                          </a:rPr>
                          <m:t>𝑜</m:t>
                        </m:r>
                        <m:r>
                          <a:rPr lang="en-GB" b="0" i="1" smtClean="0">
                            <a:latin typeface="Cambria Math"/>
                          </a:rPr>
                          <m:t>|</m:t>
                        </m:r>
                        <m:r>
                          <a:rPr lang="en-GB" b="0" i="1" smtClean="0">
                            <a:latin typeface="Cambria Math"/>
                          </a:rPr>
                          <m:t>𝑧</m:t>
                        </m:r>
                      </m:e>
                    </m:d>
                  </m:oMath>
                </a14:m>
                <a:r>
                  <a:rPr lang="en-GB" dirty="0" smtClean="0"/>
                  <a:t> </a:t>
                </a:r>
                <a:r>
                  <a:rPr lang="en-GB" dirty="0"/>
                  <a:t>–</a:t>
                </a:r>
                <a:r>
                  <a:rPr lang="en-GB" dirty="0" smtClean="0"/>
                  <a:t> sensor model</a:t>
                </a:r>
              </a:p>
              <a:p>
                <a:endParaRPr lang="en-GB" dirty="0" smtClean="0"/>
              </a:p>
              <a:p>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1">
                <a:blip r:embed="rId3"/>
                <a:stretch>
                  <a:fillRect l="-1176" t="-314"/>
                </a:stretch>
              </a:blipFill>
            </p:spPr>
            <p:txBody>
              <a:bodyPr/>
              <a:lstStyle/>
              <a:p>
                <a:r>
                  <a:rPr lang="en-GB">
                    <a:noFill/>
                  </a:rPr>
                  <a:t> </a:t>
                </a:r>
              </a:p>
            </p:txBody>
          </p:sp>
        </mc:Fallback>
      </mc:AlternateContent>
      <p:sp>
        <p:nvSpPr>
          <p:cNvPr id="4" name="Text Placeholder 3"/>
          <p:cNvSpPr>
            <a:spLocks noGrp="1"/>
          </p:cNvSpPr>
          <p:nvPr>
            <p:ph type="body" sz="quarter" idx="12"/>
          </p:nvPr>
        </p:nvSpPr>
        <p:spPr/>
        <p:txBody>
          <a:bodyPr/>
          <a:lstStyle/>
          <a:p>
            <a:r>
              <a:rPr lang="en-GB" dirty="0" err="1"/>
              <a:t>Uk</a:t>
            </a:r>
            <a:r>
              <a:rPr lang="en-GB" dirty="0"/>
              <a:t> </a:t>
            </a:r>
            <a:r>
              <a:rPr lang="en-GB" dirty="0" smtClean="0"/>
              <a:t>official</a:t>
            </a:r>
            <a:endParaRPr lang="en-GB" dirty="0"/>
          </a:p>
        </p:txBody>
      </p:sp>
      <p:sp>
        <p:nvSpPr>
          <p:cNvPr id="5" name="Footer Placeholder 4"/>
          <p:cNvSpPr>
            <a:spLocks noGrp="1"/>
          </p:cNvSpPr>
          <p:nvPr>
            <p:ph type="ftr" sz="quarter" idx="13"/>
          </p:nvPr>
        </p:nvSpPr>
        <p:spPr/>
        <p:txBody>
          <a:bodyPr/>
          <a:lstStyle/>
          <a:p>
            <a:pPr>
              <a:defRPr/>
            </a:pPr>
            <a:r>
              <a:rPr lang="en-GB" smtClean="0"/>
              <a:t>© Crown copyright 2014 Dstl</a:t>
            </a:r>
            <a:endParaRPr lang="en-GB" dirty="0"/>
          </a:p>
        </p:txBody>
      </p:sp>
      <p:sp>
        <p:nvSpPr>
          <p:cNvPr id="6" name="Date Placeholder 5"/>
          <p:cNvSpPr>
            <a:spLocks noGrp="1"/>
          </p:cNvSpPr>
          <p:nvPr>
            <p:ph type="dt" sz="half" idx="14"/>
          </p:nvPr>
        </p:nvSpPr>
        <p:spPr/>
        <p:txBody>
          <a:bodyPr/>
          <a:lstStyle/>
          <a:p>
            <a:pPr>
              <a:defRPr/>
            </a:pPr>
            <a:r>
              <a:rPr lang="en-GB" smtClean="0"/>
              <a:t>24 June 2014</a:t>
            </a:r>
            <a:endParaRPr lang="en-GB" dirty="0" smtClean="0"/>
          </a:p>
        </p:txBody>
      </p:sp>
    </p:spTree>
    <p:extLst>
      <p:ext uri="{BB962C8B-B14F-4D97-AF65-F5344CB8AC3E}">
        <p14:creationId xmlns:p14="http://schemas.microsoft.com/office/powerpoint/2010/main" val="322320195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Summary</a:t>
            </a:r>
            <a:endParaRPr lang="en-GB" dirty="0"/>
          </a:p>
        </p:txBody>
      </p:sp>
      <p:sp>
        <p:nvSpPr>
          <p:cNvPr id="3" name="Content Placeholder 2"/>
          <p:cNvSpPr>
            <a:spLocks noGrp="1"/>
          </p:cNvSpPr>
          <p:nvPr>
            <p:ph idx="1"/>
          </p:nvPr>
        </p:nvSpPr>
        <p:spPr/>
        <p:txBody>
          <a:bodyPr>
            <a:normAutofit/>
          </a:bodyPr>
          <a:lstStyle/>
          <a:p>
            <a:r>
              <a:rPr lang="en-GB" dirty="0" smtClean="0"/>
              <a:t>Bayesian approach to model selection using</a:t>
            </a:r>
          </a:p>
          <a:p>
            <a:pPr lvl="1"/>
            <a:r>
              <a:rPr lang="en-GB" dirty="0" smtClean="0"/>
              <a:t>Historical trials data (calibration data)</a:t>
            </a:r>
          </a:p>
          <a:p>
            <a:pPr lvl="1"/>
            <a:r>
              <a:rPr lang="en-GB" dirty="0" smtClean="0"/>
              <a:t>Operational data</a:t>
            </a:r>
          </a:p>
          <a:p>
            <a:r>
              <a:rPr lang="en-GB" dirty="0" smtClean="0"/>
              <a:t>Bayes factors</a:t>
            </a:r>
          </a:p>
          <a:p>
            <a:pPr lvl="1"/>
            <a:r>
              <a:rPr lang="en-GB" dirty="0" smtClean="0"/>
              <a:t>Pre-computed and </a:t>
            </a:r>
            <a:r>
              <a:rPr lang="en-GB" dirty="0"/>
              <a:t>stored with other </a:t>
            </a:r>
            <a:r>
              <a:rPr lang="en-GB" i="1" dirty="0"/>
              <a:t>meta-data</a:t>
            </a:r>
            <a:r>
              <a:rPr lang="en-GB" dirty="0"/>
              <a:t> for the </a:t>
            </a:r>
            <a:r>
              <a:rPr lang="en-GB" dirty="0" smtClean="0"/>
              <a:t>calibration data sets</a:t>
            </a:r>
          </a:p>
          <a:p>
            <a:r>
              <a:rPr lang="en-GB" dirty="0" smtClean="0"/>
              <a:t>Easy inclusion/exclusion </a:t>
            </a:r>
            <a:r>
              <a:rPr lang="en-GB" dirty="0"/>
              <a:t>of trials in the model selection process</a:t>
            </a:r>
          </a:p>
          <a:p>
            <a:pPr lvl="1"/>
            <a:endParaRPr lang="en-GB" dirty="0"/>
          </a:p>
        </p:txBody>
      </p:sp>
      <p:sp>
        <p:nvSpPr>
          <p:cNvPr id="4" name="Text Placeholder 3"/>
          <p:cNvSpPr>
            <a:spLocks noGrp="1"/>
          </p:cNvSpPr>
          <p:nvPr>
            <p:ph type="body" sz="quarter" idx="12"/>
          </p:nvPr>
        </p:nvSpPr>
        <p:spPr/>
        <p:txBody>
          <a:bodyPr/>
          <a:lstStyle/>
          <a:p>
            <a:r>
              <a:rPr lang="en-GB" dirty="0" err="1"/>
              <a:t>Uk</a:t>
            </a:r>
            <a:r>
              <a:rPr lang="en-GB" dirty="0"/>
              <a:t> </a:t>
            </a:r>
            <a:r>
              <a:rPr lang="en-GB" dirty="0" smtClean="0"/>
              <a:t>official</a:t>
            </a:r>
            <a:endParaRPr lang="en-GB" dirty="0"/>
          </a:p>
        </p:txBody>
      </p:sp>
      <p:sp>
        <p:nvSpPr>
          <p:cNvPr id="5" name="Footer Placeholder 4"/>
          <p:cNvSpPr>
            <a:spLocks noGrp="1"/>
          </p:cNvSpPr>
          <p:nvPr>
            <p:ph type="ftr" sz="quarter" idx="13"/>
          </p:nvPr>
        </p:nvSpPr>
        <p:spPr/>
        <p:txBody>
          <a:bodyPr/>
          <a:lstStyle/>
          <a:p>
            <a:pPr>
              <a:defRPr/>
            </a:pPr>
            <a:r>
              <a:rPr lang="en-GB" dirty="0" smtClean="0"/>
              <a:t>© Crown copyright 2014 Dstl</a:t>
            </a:r>
            <a:endParaRPr lang="en-GB" dirty="0"/>
          </a:p>
        </p:txBody>
      </p:sp>
      <p:sp>
        <p:nvSpPr>
          <p:cNvPr id="6" name="Date Placeholder 5"/>
          <p:cNvSpPr>
            <a:spLocks noGrp="1"/>
          </p:cNvSpPr>
          <p:nvPr>
            <p:ph type="dt" sz="half" idx="14"/>
          </p:nvPr>
        </p:nvSpPr>
        <p:spPr/>
        <p:txBody>
          <a:bodyPr/>
          <a:lstStyle/>
          <a:p>
            <a:pPr>
              <a:defRPr/>
            </a:pPr>
            <a:r>
              <a:rPr lang="en-GB" dirty="0"/>
              <a:t>24 June 2014</a:t>
            </a:r>
          </a:p>
        </p:txBody>
      </p:sp>
    </p:spTree>
    <p:extLst>
      <p:ext uri="{BB962C8B-B14F-4D97-AF65-F5344CB8AC3E}">
        <p14:creationId xmlns:p14="http://schemas.microsoft.com/office/powerpoint/2010/main" val="408393856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Footer Placeholder 1"/>
          <p:cNvSpPr>
            <a:spLocks noGrp="1"/>
          </p:cNvSpPr>
          <p:nvPr>
            <p:ph type="ftr" sz="quarter" idx="10"/>
          </p:nvPr>
        </p:nvSpPr>
        <p:spPr bwMode="auto">
          <a:noFill/>
          <a:ln>
            <a:miter lim="800000"/>
            <a:headEnd/>
            <a:tailEnd/>
          </a:ln>
        </p:spPr>
        <p:txBody>
          <a:bodyPr wrap="square" numCol="1" anchorCtr="0" compatLnSpc="1">
            <a:prstTxWarp prst="textNoShape">
              <a:avLst/>
            </a:prstTxWarp>
          </a:bodyPr>
          <a:lstStyle/>
          <a:p>
            <a:pPr defTabSz="852488" fontAlgn="base">
              <a:spcBef>
                <a:spcPct val="0"/>
              </a:spcBef>
              <a:spcAft>
                <a:spcPct val="0"/>
              </a:spcAft>
            </a:pPr>
            <a:r>
              <a:rPr lang="en-GB" dirty="0" smtClean="0">
                <a:latin typeface="Arial" charset="0"/>
                <a:cs typeface="Arial" charset="0"/>
              </a:rPr>
              <a:t>© Crown copyright 2014 Dstl</a:t>
            </a:r>
          </a:p>
        </p:txBody>
      </p:sp>
      <p:sp>
        <p:nvSpPr>
          <p:cNvPr id="5123" name="Date Placeholder 2"/>
          <p:cNvSpPr>
            <a:spLocks noGrp="1"/>
          </p:cNvSpPr>
          <p:nvPr>
            <p:ph type="dt" sz="quarter" idx="11"/>
          </p:nvPr>
        </p:nvSpPr>
        <p:spPr bwMode="auto">
          <a:noFill/>
          <a:ln>
            <a:miter lim="800000"/>
            <a:headEnd/>
            <a:tailEnd/>
          </a:ln>
        </p:spPr>
        <p:txBody>
          <a:bodyPr wrap="square" numCol="1" anchorCtr="0" compatLnSpc="1">
            <a:prstTxWarp prst="textNoShape">
              <a:avLst/>
            </a:prstTxWarp>
          </a:bodyPr>
          <a:lstStyle/>
          <a:p>
            <a:pPr>
              <a:defRPr/>
            </a:pPr>
            <a:r>
              <a:rPr lang="en-GB" dirty="0"/>
              <a:t>24 June 2014</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stltemplatev13">
  <a:themeElements>
    <a:clrScheme name="Dstl">
      <a:dk1>
        <a:srgbClr val="005C7E"/>
      </a:dk1>
      <a:lt1>
        <a:sysClr val="window" lastClr="FFFFFF"/>
      </a:lt1>
      <a:dk2>
        <a:srgbClr val="005C7E"/>
      </a:dk2>
      <a:lt2>
        <a:srgbClr val="FFFFFF"/>
      </a:lt2>
      <a:accent1>
        <a:srgbClr val="F5821F"/>
      </a:accent1>
      <a:accent2>
        <a:srgbClr val="BDD73D"/>
      </a:accent2>
      <a:accent3>
        <a:srgbClr val="0092CF"/>
      </a:accent3>
      <a:accent4>
        <a:srgbClr val="EE3224"/>
      </a:accent4>
      <a:accent5>
        <a:srgbClr val="A7B1B7"/>
      </a:accent5>
      <a:accent6>
        <a:srgbClr val="506D15"/>
      </a:accent6>
      <a:hlink>
        <a:srgbClr val="0092CF"/>
      </a:hlink>
      <a:folHlink>
        <a:srgbClr val="7379B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none" rtlCol="0">
        <a:spAutoFit/>
      </a:bodyPr>
      <a:lstStyle>
        <a:defPPr>
          <a:lnSpc>
            <a:spcPts val="2850"/>
          </a:lnSpc>
          <a:spcBef>
            <a:spcPts val="2400"/>
          </a:spcBef>
          <a:defRPr sz="2400" dirty="0" smtClean="0">
            <a:latin typeface="Arial" pitchFamily="34" charset="0"/>
            <a:cs typeface="Arial" pitchFamily="34" charset="0"/>
          </a:defRPr>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dstltemplatev13</Template>
  <TotalTime>2491</TotalTime>
  <Words>3072</Words>
  <Application>Microsoft Office PowerPoint</Application>
  <PresentationFormat>Custom</PresentationFormat>
  <Paragraphs>367</Paragraphs>
  <Slides>17</Slides>
  <Notes>16</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dstltemplatev13</vt:lpstr>
      <vt:lpstr>PowerPoint Presentation</vt:lpstr>
      <vt:lpstr>An approach to model selection and calibration for Bayesian inverse problems</vt:lpstr>
      <vt:lpstr>Outline of presentation</vt:lpstr>
      <vt:lpstr>Introduction: modelling physical systems (1)</vt:lpstr>
      <vt:lpstr>Introduction: modelling physical systems (2)</vt:lpstr>
      <vt:lpstr>Introduction: model uncertainty</vt:lpstr>
      <vt:lpstr>Introduction: model selection and averaging</vt:lpstr>
      <vt:lpstr>Problem statement</vt:lpstr>
      <vt:lpstr>Bayesian inference</vt:lpstr>
      <vt:lpstr>Bayesian inference: issues</vt:lpstr>
      <vt:lpstr>Bayesian inference: model selection</vt:lpstr>
      <vt:lpstr>Model selection: as a calibration problem (1)</vt:lpstr>
      <vt:lpstr>Model selection: as a calibration problem (2)</vt:lpstr>
      <vt:lpstr>Model selection: as a calibration problem (3)</vt:lpstr>
      <vt:lpstr>Application to source term estimation</vt:lpstr>
      <vt:lpstr>Summary</vt:lpstr>
      <vt:lpstr>PowerPoint Presentation</vt:lpstr>
    </vt:vector>
  </TitlesOfParts>
  <Company>DSTL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Andrew Webb</dc:creator>
  <cp:lastModifiedBy>Scott Katie L</cp:lastModifiedBy>
  <cp:revision>119</cp:revision>
  <cp:lastPrinted>2014-06-10T13:29:42Z</cp:lastPrinted>
  <dcterms:created xsi:type="dcterms:W3CDTF">2013-10-30T09:31:45Z</dcterms:created>
  <dcterms:modified xsi:type="dcterms:W3CDTF">2014-06-20T14:49:25Z</dcterms:modified>
</cp:coreProperties>
</file>