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1" r:id="rId2"/>
    <p:sldId id="257" r:id="rId3"/>
    <p:sldId id="279" r:id="rId4"/>
    <p:sldId id="278" r:id="rId5"/>
    <p:sldId id="274" r:id="rId6"/>
    <p:sldId id="265" r:id="rId7"/>
    <p:sldId id="295" r:id="rId8"/>
    <p:sldId id="258" r:id="rId9"/>
    <p:sldId id="259" r:id="rId10"/>
    <p:sldId id="260" r:id="rId11"/>
    <p:sldId id="262" r:id="rId12"/>
    <p:sldId id="261" r:id="rId13"/>
    <p:sldId id="263" r:id="rId14"/>
    <p:sldId id="264" r:id="rId15"/>
    <p:sldId id="267" r:id="rId16"/>
    <p:sldId id="268" r:id="rId17"/>
    <p:sldId id="269" r:id="rId18"/>
    <p:sldId id="271" r:id="rId19"/>
    <p:sldId id="296" r:id="rId20"/>
    <p:sldId id="277" r:id="rId21"/>
    <p:sldId id="283" r:id="rId22"/>
    <p:sldId id="284" r:id="rId23"/>
    <p:sldId id="285" r:id="rId24"/>
    <p:sldId id="286" r:id="rId25"/>
    <p:sldId id="287" r:id="rId26"/>
    <p:sldId id="288" r:id="rId27"/>
    <p:sldId id="293" r:id="rId28"/>
    <p:sldId id="294" r:id="rId29"/>
    <p:sldId id="275" r:id="rId30"/>
    <p:sldId id="276" r:id="rId31"/>
    <p:sldId id="280" r:id="rId32"/>
    <p:sldId id="291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03B73-EA1E-4967-B21C-FE83776D5F90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E6D68-AB9F-49C9-B4F6-4BA1F64D0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5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757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1622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6487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52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DE0D8E-ADAB-4974-AF97-AEC708F0CED1}" type="slidenum">
              <a:rPr lang="ar-SA" smtClean="0"/>
              <a:pPr eaLnBrk="1" hangingPunct="1"/>
              <a:t>6</a:t>
            </a:fld>
            <a:endParaRPr lang="en-US" smtClean="0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6AE81-60A7-47EC-8FF0-54C3E0B56FD3}" type="slidenum">
              <a:rPr lang="ar-SA">
                <a:ea typeface="MS PGothic" pitchFamily="34" charset="-128"/>
              </a:rPr>
              <a:pPr eaLnBrk="1" hangingPunct="1"/>
              <a:t>6</a:t>
            </a:fld>
            <a:endParaRPr lang="en-US">
              <a:ea typeface="MS PGothic" pitchFamily="34" charset="-128"/>
              <a:cs typeface="Arial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5" tIns="45718" rIns="91435" bIns="45718"/>
          <a:lstStyle/>
          <a:p>
            <a:pPr eaLnBrk="1" hangingPunct="1"/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757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1622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6487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52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A4CAFD1-09C4-4855-89F3-95354A47E79F}" type="slidenum">
              <a:rPr lang="ar-SA" smtClean="0"/>
              <a:pPr eaLnBrk="1" hangingPunct="1"/>
              <a:t>13</a:t>
            </a:fld>
            <a:endParaRPr lang="en-US" smtClean="0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b"/>
          <a:lstStyle>
            <a:lvl1pPr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46974B6-879D-42FE-9693-1C4E716BE765}" type="slidenum">
              <a:rPr lang="en-US">
                <a:ea typeface="MS PGothic" pitchFamily="34" charset="-128"/>
              </a:rPr>
              <a:pPr/>
              <a:t>13</a:t>
            </a:fld>
            <a:endParaRPr lang="en-US">
              <a:ea typeface="MS PGothic" pitchFamily="34" charset="-128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67238" cy="3427413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</p:spPr>
        <p:txBody>
          <a:bodyPr wrap="none" lIns="91435" tIns="45718" rIns="91435" bIns="45718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757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16227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6487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528" indent="-224325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0A5CE2-DA2D-4E6B-9887-A767913A7497}" type="slidenum">
              <a:rPr lang="ar-SA"/>
              <a:pPr eaLnBrk="1" hangingPunct="1"/>
              <a:t>24</a:t>
            </a:fld>
            <a:endParaRPr lang="en-US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15684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47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2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2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0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3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0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2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7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08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1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A1FF-4C76-4DD8-B257-C4A6A780E3E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32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97050" y="203200"/>
            <a:ext cx="7346950" cy="6403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80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050" y="203200"/>
            <a:ext cx="7346950" cy="9175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4600" y="1319213"/>
            <a:ext cx="3138488" cy="5287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805488" y="1319213"/>
            <a:ext cx="3140075" cy="2566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805488" y="4038600"/>
            <a:ext cx="3140075" cy="2568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8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EA1FF-4C76-4DD8-B257-C4A6A780E3EC}" type="datetimeFigureOut">
              <a:rPr lang="en-US" smtClean="0"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5208C-5C48-4F58-929F-2C7743E0E1D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15684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6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nnon.Fox@st.dhs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rhashmonay\My%20Documents\proposals\presentations\MOV09861.MP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2232025"/>
          </a:xfrm>
        </p:spPr>
        <p:txBody>
          <a:bodyPr>
            <a:noAutofit/>
          </a:bodyPr>
          <a:lstStyle/>
          <a:p>
            <a:r>
              <a:rPr lang="en-US" sz="3600" dirty="0"/>
              <a:t>Measurement of Source Terms and Plume Chemical Evolution for Massive Ammonia and Chlorine Releases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048000"/>
            <a:ext cx="7848600" cy="38100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Ram A. </a:t>
            </a:r>
            <a:r>
              <a:rPr lang="en-US" dirty="0" err="1"/>
              <a:t>Hashmonay</a:t>
            </a:r>
            <a:r>
              <a:rPr lang="en-US" dirty="0"/>
              <a:t>, Sc.D.</a:t>
            </a:r>
          </a:p>
          <a:p>
            <a:pPr algn="l"/>
            <a:r>
              <a:rPr lang="en-US" dirty="0"/>
              <a:t>CTO, </a:t>
            </a:r>
            <a:r>
              <a:rPr lang="en-US" dirty="0" err="1"/>
              <a:t>Atmosfir</a:t>
            </a:r>
            <a:r>
              <a:rPr lang="en-US" dirty="0"/>
              <a:t> Optics Ltd. </a:t>
            </a:r>
          </a:p>
          <a:p>
            <a:pPr algn="l"/>
            <a:r>
              <a:rPr lang="en-US" dirty="0"/>
              <a:t>8801 Fast Park Drive, Suite </a:t>
            </a:r>
            <a:r>
              <a:rPr lang="en-US" dirty="0" smtClean="0"/>
              <a:t>301, Raleigh</a:t>
            </a:r>
            <a:r>
              <a:rPr lang="en-US" dirty="0"/>
              <a:t>, NC 27617</a:t>
            </a:r>
          </a:p>
          <a:p>
            <a:pPr algn="l"/>
            <a:r>
              <a:rPr lang="en-US" u="sng" dirty="0" smtClean="0"/>
              <a:t>ram@atmosfir.net</a:t>
            </a:r>
            <a:r>
              <a:rPr lang="en-US" dirty="0" smtClean="0"/>
              <a:t>  P (919</a:t>
            </a:r>
            <a:r>
              <a:rPr lang="en-US" dirty="0"/>
              <a:t>) 747-8895, M (919) 616-6336</a:t>
            </a:r>
          </a:p>
          <a:p>
            <a:pPr algn="l"/>
            <a:r>
              <a:rPr lang="en-US" dirty="0"/>
              <a:t> </a:t>
            </a:r>
          </a:p>
          <a:p>
            <a:pPr algn="l"/>
            <a:r>
              <a:rPr lang="en-US" dirty="0"/>
              <a:t>Shannon B. Fox, Ph.D.</a:t>
            </a:r>
          </a:p>
          <a:p>
            <a:pPr algn="l"/>
            <a:r>
              <a:rPr lang="en-US" dirty="0"/>
              <a:t>Senior Research Scientist / Project Manager</a:t>
            </a:r>
          </a:p>
          <a:p>
            <a:pPr algn="l"/>
            <a:r>
              <a:rPr lang="en-US" dirty="0"/>
              <a:t>U.S. Department of Homeland Security </a:t>
            </a:r>
            <a:r>
              <a:rPr lang="en-US" dirty="0" smtClean="0"/>
              <a:t>– </a:t>
            </a:r>
          </a:p>
          <a:p>
            <a:pPr algn="l"/>
            <a:r>
              <a:rPr lang="en-US" dirty="0" smtClean="0"/>
              <a:t>Chemical </a:t>
            </a:r>
            <a:r>
              <a:rPr lang="en-US" dirty="0"/>
              <a:t>Security Analysis Center (CSAC)</a:t>
            </a:r>
          </a:p>
          <a:p>
            <a:pPr algn="l"/>
            <a:r>
              <a:rPr lang="en-US" dirty="0"/>
              <a:t>3401 Ricketts Point Road, Aberdeen Proving Ground, MD, 21010</a:t>
            </a:r>
          </a:p>
          <a:p>
            <a:pPr algn="l"/>
            <a:r>
              <a:rPr lang="en-US" u="sng" dirty="0">
                <a:hlinkClick r:id="rId2"/>
              </a:rPr>
              <a:t>Shannon.Fox@st.dhs.gov</a:t>
            </a:r>
            <a:r>
              <a:rPr lang="en-US" dirty="0"/>
              <a:t>, 410-417-0906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641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n-US" dirty="0" smtClean="0"/>
              <a:t>Source Term Measurement Design </a:t>
            </a:r>
            <a:endParaRPr 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03859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/>
              <a:t>Monitors’ dynamic range (From release to off-gassing</a:t>
            </a:r>
            <a:r>
              <a:rPr lang="en-US" sz="3600" dirty="0" smtClean="0"/>
              <a:t>)</a:t>
            </a:r>
            <a:r>
              <a:rPr lang="en-US" sz="3600" dirty="0" smtClean="0"/>
              <a:t> </a:t>
            </a:r>
            <a:endParaRPr lang="en-US" sz="3600" dirty="0" smtClean="0"/>
          </a:p>
          <a:p>
            <a:pPr>
              <a:lnSpc>
                <a:spcPct val="80000"/>
              </a:lnSpc>
            </a:pPr>
            <a:r>
              <a:rPr lang="en-US" sz="3600" dirty="0" smtClean="0"/>
              <a:t>Flux measurements in at least two planes downwind – two measurement configurations and custom combinations are presented</a:t>
            </a:r>
          </a:p>
          <a:p>
            <a:pPr>
              <a:lnSpc>
                <a:spcPct val="80000"/>
              </a:lnSpc>
            </a:pPr>
            <a:r>
              <a:rPr lang="en-US" sz="3600" dirty="0" smtClean="0"/>
              <a:t>Chemical and phase evolution monitoring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084806196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7050" y="304800"/>
            <a:ext cx="7346950" cy="917575"/>
          </a:xfrm>
        </p:spPr>
        <p:txBody>
          <a:bodyPr/>
          <a:lstStyle/>
          <a:p>
            <a:pPr indent="0"/>
            <a:r>
              <a:rPr lang="en-US" sz="2400" smtClean="0"/>
              <a:t>2005 Back Blast Artillery, 2006 &amp; 2008 Tracked Vehicles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6430963" cy="52879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8958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2971800"/>
            <a:ext cx="4567237" cy="246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4764088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29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n-US" dirty="0" smtClean="0"/>
              <a:t>Customized </a:t>
            </a:r>
            <a:r>
              <a:rPr lang="en-US" dirty="0" smtClean="0"/>
              <a:t>Monitors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6430963" cy="5287963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799013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2971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274320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4800"/>
            <a:ext cx="26828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57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804150" cy="917575"/>
          </a:xfrm>
        </p:spPr>
        <p:txBody>
          <a:bodyPr>
            <a:normAutofit fontScale="90000"/>
          </a:bodyPr>
          <a:lstStyle/>
          <a:p>
            <a:pPr indent="0"/>
            <a:r>
              <a:rPr lang="en-US" sz="2400" dirty="0" smtClean="0"/>
              <a:t>OP-FTIR: </a:t>
            </a:r>
            <a:r>
              <a:rPr lang="en-US" sz="2400" dirty="0" smtClean="0"/>
              <a:t>the </a:t>
            </a:r>
            <a:r>
              <a:rPr lang="en-US" sz="2400" dirty="0" smtClean="0"/>
              <a:t>ultimate petrochemical and chemical industry </a:t>
            </a:r>
            <a:r>
              <a:rPr lang="en-US" sz="2400" dirty="0" smtClean="0"/>
              <a:t>emission</a:t>
            </a:r>
            <a:r>
              <a:rPr lang="en-US" sz="2400" dirty="0" smtClean="0"/>
              <a:t> </a:t>
            </a:r>
            <a:r>
              <a:rPr lang="en-US" sz="2400" dirty="0" smtClean="0"/>
              <a:t>monitoring system for VOCs, inorganics, </a:t>
            </a:r>
            <a:r>
              <a:rPr lang="en-US" sz="2400" dirty="0" smtClean="0"/>
              <a:t>PM, and </a:t>
            </a:r>
            <a:r>
              <a:rPr lang="en-US" sz="2400" dirty="0" smtClean="0"/>
              <a:t>GHG</a:t>
            </a:r>
          </a:p>
        </p:txBody>
      </p:sp>
      <p:sp>
        <p:nvSpPr>
          <p:cNvPr id="14339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4038600" cy="6019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/>
              <a:t>Hundreds of compounds (organic and inorganic)</a:t>
            </a:r>
          </a:p>
          <a:p>
            <a:pPr>
              <a:buFontTx/>
              <a:buChar char="•"/>
            </a:pPr>
            <a:r>
              <a:rPr lang="en-US" sz="2000" dirty="0" smtClean="0"/>
              <a:t>High temporal resolution (concentration roses)</a:t>
            </a:r>
          </a:p>
          <a:p>
            <a:pPr>
              <a:buFontTx/>
              <a:buChar char="•"/>
            </a:pPr>
            <a:r>
              <a:rPr lang="en-US" sz="2000" dirty="0" smtClean="0"/>
              <a:t>Multiple path provides spatial information and </a:t>
            </a:r>
            <a:r>
              <a:rPr lang="en-US" sz="2000" dirty="0" smtClean="0"/>
              <a:t>allows </a:t>
            </a:r>
            <a:r>
              <a:rPr lang="en-US" sz="2000" dirty="0" smtClean="0"/>
              <a:t>measurement of flux (OTM-10)</a:t>
            </a:r>
          </a:p>
          <a:p>
            <a:pPr>
              <a:buFontTx/>
              <a:buChar char="•"/>
            </a:pPr>
            <a:r>
              <a:rPr lang="en-US" sz="2000" dirty="0" smtClean="0"/>
              <a:t>Can be situated in two planes downwind to investigate downwind chemical and phase evolution</a:t>
            </a:r>
            <a:endParaRPr lang="en-US" sz="2000" dirty="0" smtClean="0"/>
          </a:p>
        </p:txBody>
      </p:sp>
      <p:pic>
        <p:nvPicPr>
          <p:cNvPr id="14340" name="Picture 3" descr="FI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05"/>
          <a:stretch>
            <a:fillRect/>
          </a:stretch>
        </p:blipFill>
        <p:spPr bwMode="auto">
          <a:xfrm>
            <a:off x="4343400" y="1676400"/>
            <a:ext cx="48006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Ret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91000"/>
            <a:ext cx="1708150" cy="18288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8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 txBox="1">
            <a:spLocks noGrp="1" noChangeArrowheads="1"/>
          </p:cNvSpPr>
          <p:nvPr/>
        </p:nvSpPr>
        <p:spPr bwMode="auto">
          <a:xfrm>
            <a:off x="6502400" y="62293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z="1400">
              <a:cs typeface="Arial" charset="0"/>
            </a:endParaRPr>
          </a:p>
          <a:p>
            <a:pPr eaLnBrk="1" hangingPunct="1"/>
            <a:fld id="{AEC5C6C9-CD66-44A6-8155-05003577213B}" type="slidenum">
              <a:rPr lang="ar-SA" sz="1400">
                <a:cs typeface="Arial" charset="0"/>
              </a:rPr>
              <a:pPr eaLnBrk="1" hangingPunct="1"/>
              <a:t>6</a:t>
            </a:fld>
            <a:endParaRPr lang="en-US" sz="1400">
              <a:cs typeface="Arial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85813"/>
            <a:ext cx="9144000" cy="822325"/>
          </a:xfrm>
        </p:spPr>
        <p:txBody>
          <a:bodyPr>
            <a:normAutofit fontScale="90000"/>
          </a:bodyPr>
          <a:lstStyle/>
          <a:p>
            <a:pPr indent="0" eaLnBrk="1" hangingPunct="1"/>
            <a:r>
              <a:rPr lang="en-US" sz="2400" smtClean="0"/>
              <a:t>USEPA OTM-10</a:t>
            </a:r>
            <a:br>
              <a:rPr lang="en-US" sz="2400" smtClean="0"/>
            </a:br>
            <a:r>
              <a:rPr lang="en-US" sz="2400" smtClean="0"/>
              <a:t>http://www.epa.gov/ttn/emc/tmethods.html </a:t>
            </a:r>
          </a:p>
        </p:txBody>
      </p:sp>
      <p:graphicFrame>
        <p:nvGraphicFramePr>
          <p:cNvPr id="22532" name="Object 49"/>
          <p:cNvGraphicFramePr>
            <a:graphicFrameLocks noGrp="1" noChangeAspect="1"/>
          </p:cNvGraphicFramePr>
          <p:nvPr>
            <p:ph type="clipArt" sz="half" idx="4294967295"/>
          </p:nvPr>
        </p:nvGraphicFramePr>
        <p:xfrm>
          <a:off x="7216775" y="4295775"/>
          <a:ext cx="1284288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hart" r:id="rId4" imgW="3733822" imgH="4800499" progId="MSGraph.Chart.8">
                  <p:embed followColorScheme="full"/>
                </p:oleObj>
              </mc:Choice>
              <mc:Fallback>
                <p:oleObj name="Chart" r:id="rId4" imgW="3733822" imgH="480049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6775" y="4295775"/>
                        <a:ext cx="1284288" cy="229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3" name="Picture 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005013"/>
            <a:ext cx="4927600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4" name="Group 58"/>
          <p:cNvGrpSpPr>
            <a:grpSpLocks/>
          </p:cNvGrpSpPr>
          <p:nvPr/>
        </p:nvGrpSpPr>
        <p:grpSpPr bwMode="auto">
          <a:xfrm>
            <a:off x="4581525" y="2187575"/>
            <a:ext cx="4419600" cy="3090863"/>
            <a:chOff x="2784" y="1234"/>
            <a:chExt cx="2784" cy="2223"/>
          </a:xfrm>
        </p:grpSpPr>
        <p:pic>
          <p:nvPicPr>
            <p:cNvPr id="22535" name="Picture 5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248"/>
              <a:ext cx="2784" cy="220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6" name="Rectangle 55"/>
            <p:cNvSpPr>
              <a:spLocks noChangeArrowheads="1"/>
            </p:cNvSpPr>
            <p:nvPr/>
          </p:nvSpPr>
          <p:spPr bwMode="auto">
            <a:xfrm>
              <a:off x="3468" y="3041"/>
              <a:ext cx="2100" cy="20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22537" name="Rectangle 57"/>
            <p:cNvSpPr>
              <a:spLocks noChangeArrowheads="1"/>
            </p:cNvSpPr>
            <p:nvPr/>
          </p:nvSpPr>
          <p:spPr bwMode="auto">
            <a:xfrm>
              <a:off x="4303" y="1234"/>
              <a:ext cx="1265" cy="198"/>
            </a:xfrm>
            <a:prstGeom prst="rect">
              <a:avLst/>
            </a:prstGeom>
            <a:solidFill>
              <a:srgbClr val="EEEE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l"/>
              <a:endParaRPr lang="en-US" sz="1800"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865688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927"/>
            <a:ext cx="8229600" cy="1143000"/>
          </a:xfrm>
        </p:spPr>
        <p:txBody>
          <a:bodyPr/>
          <a:lstStyle/>
          <a:p>
            <a:pPr indent="0"/>
            <a:r>
              <a:rPr lang="en-US" sz="2400" dirty="0" smtClean="0"/>
              <a:t>The </a:t>
            </a:r>
            <a:r>
              <a:rPr lang="en-US" sz="2400" dirty="0" smtClean="0"/>
              <a:t>Radial Plume Mapping </a:t>
            </a:r>
            <a:r>
              <a:rPr lang="en-US" sz="2400" dirty="0" smtClean="0"/>
              <a:t> Configurations</a:t>
            </a:r>
            <a:endParaRPr lang="en-US" sz="2400" dirty="0" smtClean="0"/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396240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90600"/>
            <a:ext cx="481806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5088"/>
            <a:ext cx="4495800" cy="298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966968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83058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209800" y="381000"/>
            <a:ext cx="6705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800" b="1">
                <a:solidFill>
                  <a:srgbClr val="0070B9"/>
                </a:solidFill>
                <a:ea typeface="MS PGothic" pitchFamily="34" charset="-128"/>
              </a:rPr>
              <a:t>Side View of OTM 10 Configuration</a:t>
            </a:r>
          </a:p>
        </p:txBody>
      </p:sp>
    </p:spTree>
    <p:extLst>
      <p:ext uri="{BB962C8B-B14F-4D97-AF65-F5344CB8AC3E}">
        <p14:creationId xmlns:p14="http://schemas.microsoft.com/office/powerpoint/2010/main" val="2984642737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G_0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839200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39296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IMG_0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8001000" cy="533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328011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IMG_0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55638"/>
            <a:ext cx="7315200" cy="55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106040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 txBox="1">
            <a:spLocks noGrp="1" noChangeArrowheads="1"/>
          </p:cNvSpPr>
          <p:nvPr/>
        </p:nvSpPr>
        <p:spPr bwMode="auto">
          <a:xfrm>
            <a:off x="6502400" y="622935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z="1400">
              <a:cs typeface="Arial" charset="0"/>
            </a:endParaRPr>
          </a:p>
          <a:p>
            <a:pPr eaLnBrk="1" hangingPunct="1"/>
            <a:fld id="{1247C022-690A-4872-8DCF-410FFB421651}" type="slidenum">
              <a:rPr lang="en-US" sz="1400">
                <a:cs typeface="Arial" charset="0"/>
              </a:rPr>
              <a:pPr eaLnBrk="1" hangingPunct="1"/>
              <a:t>12</a:t>
            </a:fld>
            <a:endParaRPr lang="en-US" sz="1400">
              <a:cs typeface="Arial" charset="0"/>
            </a:endParaRPr>
          </a:p>
        </p:txBody>
      </p:sp>
      <p:grpSp>
        <p:nvGrpSpPr>
          <p:cNvPr id="18435" name="Group 37"/>
          <p:cNvGrpSpPr>
            <a:grpSpLocks/>
          </p:cNvGrpSpPr>
          <p:nvPr/>
        </p:nvGrpSpPr>
        <p:grpSpPr bwMode="auto">
          <a:xfrm>
            <a:off x="685800" y="1295400"/>
            <a:ext cx="7543800" cy="4876800"/>
            <a:chOff x="336" y="960"/>
            <a:chExt cx="4752" cy="2544"/>
          </a:xfrm>
        </p:grpSpPr>
        <p:pic>
          <p:nvPicPr>
            <p:cNvPr id="18436" name="Picture 10" descr="MCCA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960"/>
              <a:ext cx="4731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7" name="Text Box 19"/>
            <p:cNvSpPr txBox="1">
              <a:spLocks noChangeArrowheads="1"/>
            </p:cNvSpPr>
            <p:nvPr/>
          </p:nvSpPr>
          <p:spPr bwMode="auto">
            <a:xfrm>
              <a:off x="4204" y="1015"/>
              <a:ext cx="884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en-US" b="1">
                  <a:cs typeface="Arial" charset="0"/>
                </a:rPr>
                <a:t>         </a:t>
              </a:r>
              <a:r>
                <a:rPr lang="en-US" b="1">
                  <a:solidFill>
                    <a:schemeClr val="bg1"/>
                  </a:solidFill>
                  <a:cs typeface="Arial" charset="0"/>
                </a:rPr>
                <a:t>N                                                   </a:t>
              </a:r>
            </a:p>
            <a:p>
              <a:pPr algn="l" eaLnBrk="1" hangingPunct="1"/>
              <a:endParaRPr lang="en-US" b="1">
                <a:solidFill>
                  <a:schemeClr val="bg1"/>
                </a:solidFill>
                <a:cs typeface="Arial" charset="0"/>
              </a:endParaRPr>
            </a:p>
            <a:p>
              <a:pPr algn="l" eaLnBrk="1" hangingPunct="1"/>
              <a:r>
                <a:rPr lang="en-US" b="1">
                  <a:solidFill>
                    <a:schemeClr val="bg1"/>
                  </a:solidFill>
                  <a:cs typeface="Arial" charset="0"/>
                </a:rPr>
                <a:t>W              E         </a:t>
              </a:r>
            </a:p>
            <a:p>
              <a:pPr algn="l" eaLnBrk="1" hangingPunct="1"/>
              <a:endParaRPr lang="en-US" b="1">
                <a:solidFill>
                  <a:schemeClr val="bg1"/>
                </a:solidFill>
                <a:cs typeface="Arial" charset="0"/>
              </a:endParaRPr>
            </a:p>
            <a:p>
              <a:pPr algn="l" eaLnBrk="1" hangingPunct="1"/>
              <a:r>
                <a:rPr lang="en-US" b="1">
                  <a:solidFill>
                    <a:schemeClr val="bg1"/>
                  </a:solidFill>
                  <a:cs typeface="Arial" charset="0"/>
                </a:rPr>
                <a:t>      </a:t>
              </a:r>
              <a:r>
                <a:rPr lang="en-US" sz="900" b="1">
                  <a:solidFill>
                    <a:schemeClr val="bg1"/>
                  </a:solidFill>
                  <a:cs typeface="Arial" charset="0"/>
                </a:rPr>
                <a:t>   </a:t>
              </a:r>
              <a:r>
                <a:rPr lang="en-US" b="1">
                  <a:solidFill>
                    <a:schemeClr val="bg1"/>
                  </a:solidFill>
                  <a:cs typeface="Arial" charset="0"/>
                </a:rPr>
                <a:t> S</a:t>
              </a:r>
            </a:p>
            <a:p>
              <a:pPr algn="l" eaLnBrk="1" hangingPunct="1"/>
              <a:endParaRPr lang="en-US" sz="1800">
                <a:solidFill>
                  <a:schemeClr val="bg1"/>
                </a:solidFill>
                <a:cs typeface="Arial" charset="0"/>
              </a:endParaRPr>
            </a:p>
          </p:txBody>
        </p:sp>
        <p:grpSp>
          <p:nvGrpSpPr>
            <p:cNvPr id="18438" name="Group 20"/>
            <p:cNvGrpSpPr>
              <a:grpSpLocks/>
            </p:cNvGrpSpPr>
            <p:nvPr/>
          </p:nvGrpSpPr>
          <p:grpSpPr bwMode="auto">
            <a:xfrm>
              <a:off x="4368" y="1200"/>
              <a:ext cx="387" cy="231"/>
              <a:chOff x="7517" y="3664"/>
              <a:chExt cx="840" cy="840"/>
            </a:xfrm>
          </p:grpSpPr>
          <p:sp>
            <p:nvSpPr>
              <p:cNvPr id="18458" name="Line 21"/>
              <p:cNvSpPr>
                <a:spLocks noChangeShapeType="1"/>
              </p:cNvSpPr>
              <p:nvPr/>
            </p:nvSpPr>
            <p:spPr bwMode="auto">
              <a:xfrm flipV="1">
                <a:off x="7941" y="3664"/>
                <a:ext cx="0" cy="84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 type="stealth" w="lg" len="lg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9" name="Line 22"/>
              <p:cNvSpPr>
                <a:spLocks noChangeShapeType="1"/>
              </p:cNvSpPr>
              <p:nvPr/>
            </p:nvSpPr>
            <p:spPr bwMode="auto">
              <a:xfrm flipV="1">
                <a:off x="7517" y="4070"/>
                <a:ext cx="840" cy="0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 type="stealth" w="lg" len="lg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39" name="Text Box 46"/>
            <p:cNvSpPr txBox="1">
              <a:spLocks noChangeArrowheads="1"/>
            </p:cNvSpPr>
            <p:nvPr/>
          </p:nvSpPr>
          <p:spPr bwMode="auto">
            <a:xfrm>
              <a:off x="2371" y="2567"/>
              <a:ext cx="81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Cell Room</a:t>
              </a:r>
            </a:p>
          </p:txBody>
        </p:sp>
        <p:sp>
          <p:nvSpPr>
            <p:cNvPr id="18440" name="AutoShape 12"/>
            <p:cNvSpPr>
              <a:spLocks noChangeArrowheads="1"/>
            </p:cNvSpPr>
            <p:nvPr/>
          </p:nvSpPr>
          <p:spPr bwMode="auto">
            <a:xfrm rot="2152014">
              <a:off x="4179" y="2663"/>
              <a:ext cx="379" cy="162"/>
            </a:xfrm>
            <a:prstGeom prst="leftArrow">
              <a:avLst>
                <a:gd name="adj1" fmla="val 50000"/>
                <a:gd name="adj2" fmla="val 5848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41" name="Text Box 13"/>
            <p:cNvSpPr txBox="1">
              <a:spLocks noChangeArrowheads="1"/>
            </p:cNvSpPr>
            <p:nvPr/>
          </p:nvSpPr>
          <p:spPr bwMode="auto">
            <a:xfrm>
              <a:off x="3976" y="2922"/>
              <a:ext cx="1011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Prevailing wind</a:t>
              </a:r>
            </a:p>
          </p:txBody>
        </p:sp>
        <p:sp>
          <p:nvSpPr>
            <p:cNvPr id="18442" name="Line 11"/>
            <p:cNvSpPr>
              <a:spLocks noChangeShapeType="1"/>
            </p:cNvSpPr>
            <p:nvPr/>
          </p:nvSpPr>
          <p:spPr bwMode="auto">
            <a:xfrm flipV="1">
              <a:off x="579" y="1144"/>
              <a:ext cx="1860" cy="197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3" name="Rectangle 16"/>
            <p:cNvSpPr>
              <a:spLocks noChangeArrowheads="1"/>
            </p:cNvSpPr>
            <p:nvPr/>
          </p:nvSpPr>
          <p:spPr bwMode="auto">
            <a:xfrm>
              <a:off x="498" y="3149"/>
              <a:ext cx="121" cy="9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44" name="Text Box 24"/>
            <p:cNvSpPr txBox="1">
              <a:spLocks noChangeArrowheads="1"/>
            </p:cNvSpPr>
            <p:nvPr/>
          </p:nvSpPr>
          <p:spPr bwMode="auto">
            <a:xfrm>
              <a:off x="336" y="2689"/>
              <a:ext cx="809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cs typeface="Arial" charset="0"/>
                </a:rPr>
                <a:t>OTM 10 Plane</a:t>
              </a:r>
            </a:p>
          </p:txBody>
        </p:sp>
        <p:sp>
          <p:nvSpPr>
            <p:cNvPr id="18445" name="Rectangle 14"/>
            <p:cNvSpPr>
              <a:spLocks noChangeArrowheads="1"/>
            </p:cNvSpPr>
            <p:nvPr/>
          </p:nvSpPr>
          <p:spPr bwMode="auto">
            <a:xfrm>
              <a:off x="1469" y="2049"/>
              <a:ext cx="80" cy="6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46" name="Rectangle 15"/>
            <p:cNvSpPr>
              <a:spLocks noChangeArrowheads="1"/>
            </p:cNvSpPr>
            <p:nvPr/>
          </p:nvSpPr>
          <p:spPr bwMode="auto">
            <a:xfrm>
              <a:off x="1469" y="2210"/>
              <a:ext cx="80" cy="6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47" name="Rectangle 17"/>
            <p:cNvSpPr>
              <a:spLocks noChangeArrowheads="1"/>
            </p:cNvSpPr>
            <p:nvPr/>
          </p:nvSpPr>
          <p:spPr bwMode="auto">
            <a:xfrm>
              <a:off x="1469" y="1888"/>
              <a:ext cx="80" cy="6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48" name="Text Box 25"/>
            <p:cNvSpPr txBox="1">
              <a:spLocks noChangeArrowheads="1"/>
            </p:cNvSpPr>
            <p:nvPr/>
          </p:nvSpPr>
          <p:spPr bwMode="auto">
            <a:xfrm>
              <a:off x="943" y="2016"/>
              <a:ext cx="566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  <a:cs typeface="Arial" charset="0"/>
                </a:rPr>
                <a:t>Lumex</a:t>
              </a: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 </a:t>
              </a:r>
            </a:p>
          </p:txBody>
        </p:sp>
        <p:sp>
          <p:nvSpPr>
            <p:cNvPr id="18449" name="Text Box 32"/>
            <p:cNvSpPr txBox="1">
              <a:spLocks noChangeArrowheads="1"/>
            </p:cNvSpPr>
            <p:nvPr/>
          </p:nvSpPr>
          <p:spPr bwMode="auto">
            <a:xfrm>
              <a:off x="3495" y="2179"/>
              <a:ext cx="1532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Roof Vents (Monitored)</a:t>
              </a:r>
            </a:p>
          </p:txBody>
        </p:sp>
        <p:sp>
          <p:nvSpPr>
            <p:cNvPr id="18450" name="Line 34"/>
            <p:cNvSpPr>
              <a:spLocks noChangeShapeType="1"/>
            </p:cNvSpPr>
            <p:nvPr/>
          </p:nvSpPr>
          <p:spPr bwMode="auto">
            <a:xfrm flipH="1" flipV="1">
              <a:off x="3126" y="2198"/>
              <a:ext cx="369" cy="64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Line 35"/>
            <p:cNvSpPr>
              <a:spLocks noChangeShapeType="1"/>
            </p:cNvSpPr>
            <p:nvPr/>
          </p:nvSpPr>
          <p:spPr bwMode="auto">
            <a:xfrm flipH="1">
              <a:off x="3126" y="2262"/>
              <a:ext cx="369" cy="6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Text Box 36"/>
            <p:cNvSpPr txBox="1">
              <a:spLocks noChangeArrowheads="1"/>
            </p:cNvSpPr>
            <p:nvPr/>
          </p:nvSpPr>
          <p:spPr bwMode="auto">
            <a:xfrm>
              <a:off x="2722" y="1017"/>
              <a:ext cx="1213" cy="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50m Water Tower</a:t>
              </a:r>
            </a:p>
          </p:txBody>
        </p:sp>
        <p:sp>
          <p:nvSpPr>
            <p:cNvPr id="18453" name="Rectangle 38"/>
            <p:cNvSpPr>
              <a:spLocks noChangeArrowheads="1"/>
            </p:cNvSpPr>
            <p:nvPr/>
          </p:nvSpPr>
          <p:spPr bwMode="auto">
            <a:xfrm>
              <a:off x="1630" y="2179"/>
              <a:ext cx="323" cy="647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54" name="Rectangle 39"/>
            <p:cNvSpPr>
              <a:spLocks noChangeArrowheads="1"/>
            </p:cNvSpPr>
            <p:nvPr/>
          </p:nvSpPr>
          <p:spPr bwMode="auto">
            <a:xfrm>
              <a:off x="1833" y="2826"/>
              <a:ext cx="1334" cy="355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l"/>
              <a:endParaRPr lang="en-US" sz="1800">
                <a:cs typeface="Arial" charset="0"/>
              </a:endParaRPr>
            </a:p>
          </p:txBody>
        </p:sp>
        <p:sp>
          <p:nvSpPr>
            <p:cNvPr id="18455" name="Text Box 42"/>
            <p:cNvSpPr txBox="1">
              <a:spLocks noChangeArrowheads="1"/>
            </p:cNvSpPr>
            <p:nvPr/>
          </p:nvSpPr>
          <p:spPr bwMode="auto">
            <a:xfrm>
              <a:off x="1064" y="3052"/>
              <a:ext cx="727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cs typeface="Arial" charset="0"/>
                </a:rPr>
                <a:t>Outside Sources</a:t>
              </a:r>
            </a:p>
          </p:txBody>
        </p:sp>
        <p:sp>
          <p:nvSpPr>
            <p:cNvPr id="18456" name="Line 43"/>
            <p:cNvSpPr>
              <a:spLocks noChangeShapeType="1"/>
            </p:cNvSpPr>
            <p:nvPr/>
          </p:nvSpPr>
          <p:spPr bwMode="auto">
            <a:xfrm flipV="1">
              <a:off x="1508" y="3020"/>
              <a:ext cx="325" cy="3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Line 44"/>
            <p:cNvSpPr>
              <a:spLocks noChangeShapeType="1"/>
            </p:cNvSpPr>
            <p:nvPr/>
          </p:nvSpPr>
          <p:spPr bwMode="auto">
            <a:xfrm flipV="1">
              <a:off x="1508" y="2826"/>
              <a:ext cx="202" cy="226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5917230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grid_ani_06092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8281988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763000" cy="257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97050" y="203200"/>
            <a:ext cx="734695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27A4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120650" algn="l" eaLnBrk="0" hangingPunct="0"/>
            <a:r>
              <a:rPr kumimoji="1" lang="en-US" sz="2400" b="1"/>
              <a:t>VRPM Plume Reconstructions</a:t>
            </a:r>
            <a:br>
              <a:rPr kumimoji="1" lang="en-US" sz="2400" b="1"/>
            </a:br>
            <a:r>
              <a:rPr kumimoji="1" lang="en-US" sz="1600" b="1"/>
              <a:t>Chlor-Alkali Plant</a:t>
            </a:r>
          </a:p>
        </p:txBody>
      </p:sp>
    </p:spTree>
    <p:extLst>
      <p:ext uri="{BB962C8B-B14F-4D97-AF65-F5344CB8AC3E}">
        <p14:creationId xmlns:p14="http://schemas.microsoft.com/office/powerpoint/2010/main" val="3049760075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-19653" y="1371600"/>
            <a:ext cx="5195455" cy="4724400"/>
            <a:chOff x="672" y="96"/>
            <a:chExt cx="4608" cy="4176"/>
          </a:xfrm>
        </p:grpSpPr>
        <p:pic>
          <p:nvPicPr>
            <p:cNvPr id="21508" name="Picture 4" descr="Final_EPA 50bi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96"/>
              <a:ext cx="4560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09" name="Picture 5" descr="OXY 50binclean_4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208"/>
              <a:ext cx="4608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721" y="241"/>
              <a:ext cx="289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sz="1800">
                <a:cs typeface="Arial" charset="0"/>
              </a:endParaRP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721" y="2305"/>
              <a:ext cx="289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26" y="1064537"/>
            <a:ext cx="444477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774268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Large confetti"/>
          <p:cNvSpPr>
            <a:spLocks noChangeArrowheads="1"/>
          </p:cNvSpPr>
          <p:nvPr/>
        </p:nvSpPr>
        <p:spPr bwMode="auto">
          <a:xfrm rot="223386">
            <a:off x="2667000" y="3276600"/>
            <a:ext cx="4267200" cy="1066800"/>
          </a:xfrm>
          <a:prstGeom prst="parallelogram">
            <a:avLst>
              <a:gd name="adj" fmla="val 100000"/>
            </a:avLst>
          </a:prstGeom>
          <a:pattFill prst="lgConfetti">
            <a:fgClr>
              <a:srgbClr val="FFCC66"/>
            </a:fgClr>
            <a:bgClr>
              <a:schemeClr val="bg1"/>
            </a:bgClr>
          </a:pattFill>
          <a:ln w="9525">
            <a:solidFill>
              <a:srgbClr val="FFCC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970088" y="685800"/>
            <a:ext cx="6629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120650" algn="ctr" eaLnBrk="0" hangingPunct="0"/>
            <a:r>
              <a:rPr kumimoji="1" lang="en-US" sz="2300"/>
              <a:t>Four Corners Configuration</a:t>
            </a:r>
            <a:endParaRPr kumimoji="1" lang="en-US" sz="1700"/>
          </a:p>
        </p:txBody>
      </p:sp>
      <p:grpSp>
        <p:nvGrpSpPr>
          <p:cNvPr id="404484" name="Group 4"/>
          <p:cNvGrpSpPr>
            <a:grpSpLocks/>
          </p:cNvGrpSpPr>
          <p:nvPr/>
        </p:nvGrpSpPr>
        <p:grpSpPr bwMode="auto">
          <a:xfrm>
            <a:off x="3048000" y="3352800"/>
            <a:ext cx="4876800" cy="2135188"/>
            <a:chOff x="1920" y="2111"/>
            <a:chExt cx="3072" cy="1345"/>
          </a:xfrm>
        </p:grpSpPr>
        <p:sp>
          <p:nvSpPr>
            <p:cNvPr id="27684" name="Oval 5" descr="50%"/>
            <p:cNvSpPr>
              <a:spLocks noChangeArrowheads="1"/>
            </p:cNvSpPr>
            <p:nvPr/>
          </p:nvSpPr>
          <p:spPr bwMode="auto">
            <a:xfrm rot="212288">
              <a:off x="2014" y="2111"/>
              <a:ext cx="2595" cy="1171"/>
            </a:xfrm>
            <a:prstGeom prst="ellipse">
              <a:avLst/>
            </a:prstGeom>
            <a:pattFill prst="pct50">
              <a:fgClr>
                <a:schemeClr val="bg2">
                  <a:alpha val="50195"/>
                </a:schemeClr>
              </a:fgClr>
              <a:bgClr>
                <a:schemeClr val="bg1">
                  <a:alpha val="50195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5" name="Rectangle 6"/>
            <p:cNvSpPr>
              <a:spLocks noChangeArrowheads="1"/>
            </p:cNvSpPr>
            <p:nvPr/>
          </p:nvSpPr>
          <p:spPr bwMode="auto">
            <a:xfrm rot="260032">
              <a:off x="1920" y="2736"/>
              <a:ext cx="1776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6" name="Rectangle 7"/>
            <p:cNvSpPr>
              <a:spLocks noChangeArrowheads="1"/>
            </p:cNvSpPr>
            <p:nvPr/>
          </p:nvSpPr>
          <p:spPr bwMode="auto">
            <a:xfrm rot="-2555565">
              <a:off x="3216" y="2544"/>
              <a:ext cx="1776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4488" name="Group 8"/>
          <p:cNvGrpSpPr>
            <a:grpSpLocks/>
          </p:cNvGrpSpPr>
          <p:nvPr/>
        </p:nvGrpSpPr>
        <p:grpSpPr bwMode="auto">
          <a:xfrm>
            <a:off x="5715000" y="3124200"/>
            <a:ext cx="2057400" cy="1524000"/>
            <a:chOff x="3120" y="1872"/>
            <a:chExt cx="1296" cy="960"/>
          </a:xfrm>
        </p:grpSpPr>
        <p:sp>
          <p:nvSpPr>
            <p:cNvPr id="27678" name="Line 9"/>
            <p:cNvSpPr>
              <a:spLocks noChangeShapeType="1"/>
            </p:cNvSpPr>
            <p:nvPr/>
          </p:nvSpPr>
          <p:spPr bwMode="auto">
            <a:xfrm flipH="1">
              <a:off x="3120" y="1920"/>
              <a:ext cx="1152" cy="9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10"/>
            <p:cNvSpPr>
              <a:spLocks noChangeShapeType="1"/>
            </p:cNvSpPr>
            <p:nvPr/>
          </p:nvSpPr>
          <p:spPr bwMode="auto">
            <a:xfrm flipH="1">
              <a:off x="3120" y="1920"/>
              <a:ext cx="1152" cy="72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11"/>
            <p:cNvSpPr>
              <a:spLocks noChangeShapeType="1"/>
            </p:cNvSpPr>
            <p:nvPr/>
          </p:nvSpPr>
          <p:spPr bwMode="auto">
            <a:xfrm flipH="1">
              <a:off x="3120" y="1920"/>
              <a:ext cx="1152" cy="43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81" name="Group 12"/>
            <p:cNvGrpSpPr>
              <a:grpSpLocks/>
            </p:cNvGrpSpPr>
            <p:nvPr/>
          </p:nvGrpSpPr>
          <p:grpSpPr bwMode="auto">
            <a:xfrm>
              <a:off x="4224" y="1872"/>
              <a:ext cx="192" cy="96"/>
              <a:chOff x="4512" y="1872"/>
              <a:chExt cx="192" cy="96"/>
            </a:xfrm>
          </p:grpSpPr>
          <p:sp>
            <p:nvSpPr>
              <p:cNvPr id="27682" name="AutoShape 13"/>
              <p:cNvSpPr>
                <a:spLocks noChangeArrowheads="1"/>
              </p:cNvSpPr>
              <p:nvPr/>
            </p:nvSpPr>
            <p:spPr bwMode="auto">
              <a:xfrm>
                <a:off x="4560" y="1920"/>
                <a:ext cx="144" cy="48"/>
              </a:xfrm>
              <a:prstGeom prst="cube">
                <a:avLst>
                  <a:gd name="adj" fmla="val 25000"/>
                </a:avLst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3" name="AutoShape 14"/>
              <p:cNvSpPr>
                <a:spLocks noChangeArrowheads="1"/>
              </p:cNvSpPr>
              <p:nvPr/>
            </p:nvSpPr>
            <p:spPr bwMode="auto">
              <a:xfrm rot="-6543782">
                <a:off x="4584" y="1800"/>
                <a:ext cx="48" cy="192"/>
              </a:xfrm>
              <a:prstGeom prst="can">
                <a:avLst>
                  <a:gd name="adj" fmla="val 100000"/>
                </a:avLst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4495" name="Group 15"/>
          <p:cNvGrpSpPr>
            <a:grpSpLocks/>
          </p:cNvGrpSpPr>
          <p:nvPr/>
        </p:nvGrpSpPr>
        <p:grpSpPr bwMode="auto">
          <a:xfrm>
            <a:off x="1828800" y="3810000"/>
            <a:ext cx="3886200" cy="1066800"/>
            <a:chOff x="672" y="2304"/>
            <a:chExt cx="2448" cy="672"/>
          </a:xfrm>
        </p:grpSpPr>
        <p:sp>
          <p:nvSpPr>
            <p:cNvPr id="27670" name="AutoShape 16" descr="80%"/>
            <p:cNvSpPr>
              <a:spLocks noChangeArrowheads="1"/>
            </p:cNvSpPr>
            <p:nvPr/>
          </p:nvSpPr>
          <p:spPr bwMode="auto">
            <a:xfrm>
              <a:off x="2976" y="2304"/>
              <a:ext cx="144" cy="672"/>
            </a:xfrm>
            <a:prstGeom prst="cube">
              <a:avLst>
                <a:gd name="adj" fmla="val 25000"/>
              </a:avLst>
            </a:prstGeom>
            <a:pattFill prst="pct80">
              <a:fgClr>
                <a:srgbClr val="C0C0C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671" name="Group 17"/>
            <p:cNvGrpSpPr>
              <a:grpSpLocks/>
            </p:cNvGrpSpPr>
            <p:nvPr/>
          </p:nvGrpSpPr>
          <p:grpSpPr bwMode="auto">
            <a:xfrm>
              <a:off x="672" y="2400"/>
              <a:ext cx="2304" cy="480"/>
              <a:chOff x="672" y="2400"/>
              <a:chExt cx="2304" cy="480"/>
            </a:xfrm>
          </p:grpSpPr>
          <p:sp>
            <p:nvSpPr>
              <p:cNvPr id="27672" name="Line 18"/>
              <p:cNvSpPr>
                <a:spLocks noChangeShapeType="1"/>
              </p:cNvSpPr>
              <p:nvPr/>
            </p:nvSpPr>
            <p:spPr bwMode="auto">
              <a:xfrm>
                <a:off x="864" y="2640"/>
                <a:ext cx="2112" cy="24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3" name="Line 19"/>
              <p:cNvSpPr>
                <a:spLocks noChangeShapeType="1"/>
              </p:cNvSpPr>
              <p:nvPr/>
            </p:nvSpPr>
            <p:spPr bwMode="auto">
              <a:xfrm flipV="1">
                <a:off x="864" y="2400"/>
                <a:ext cx="2112" cy="24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4" name="Line 20"/>
              <p:cNvSpPr>
                <a:spLocks noChangeShapeType="1"/>
              </p:cNvSpPr>
              <p:nvPr/>
            </p:nvSpPr>
            <p:spPr bwMode="auto">
              <a:xfrm>
                <a:off x="912" y="2640"/>
                <a:ext cx="2064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75" name="Group 21"/>
              <p:cNvGrpSpPr>
                <a:grpSpLocks/>
              </p:cNvGrpSpPr>
              <p:nvPr/>
            </p:nvGrpSpPr>
            <p:grpSpPr bwMode="auto">
              <a:xfrm>
                <a:off x="672" y="2614"/>
                <a:ext cx="192" cy="96"/>
                <a:chOff x="672" y="2592"/>
                <a:chExt cx="192" cy="96"/>
              </a:xfrm>
            </p:grpSpPr>
            <p:sp>
              <p:nvSpPr>
                <p:cNvPr id="27676" name="AutoShape 22"/>
                <p:cNvSpPr>
                  <a:spLocks noChangeArrowheads="1"/>
                </p:cNvSpPr>
                <p:nvPr/>
              </p:nvSpPr>
              <p:spPr bwMode="auto">
                <a:xfrm>
                  <a:off x="672" y="2640"/>
                  <a:ext cx="144" cy="48"/>
                </a:xfrm>
                <a:prstGeom prst="cube">
                  <a:avLst>
                    <a:gd name="adj" fmla="val 25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77" name="AutoShape 23"/>
                <p:cNvSpPr>
                  <a:spLocks noChangeArrowheads="1"/>
                </p:cNvSpPr>
                <p:nvPr/>
              </p:nvSpPr>
              <p:spPr bwMode="auto">
                <a:xfrm rot="5400000">
                  <a:off x="744" y="2520"/>
                  <a:ext cx="48" cy="192"/>
                </a:xfrm>
                <a:prstGeom prst="can">
                  <a:avLst>
                    <a:gd name="adj" fmla="val 100000"/>
                  </a:avLst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7655" name="Group 24"/>
          <p:cNvGrpSpPr>
            <a:grpSpLocks/>
          </p:cNvGrpSpPr>
          <p:nvPr/>
        </p:nvGrpSpPr>
        <p:grpSpPr bwMode="auto">
          <a:xfrm>
            <a:off x="5486400" y="1371600"/>
            <a:ext cx="1219200" cy="1143000"/>
            <a:chOff x="2592" y="864"/>
            <a:chExt cx="768" cy="720"/>
          </a:xfrm>
        </p:grpSpPr>
        <p:grpSp>
          <p:nvGrpSpPr>
            <p:cNvPr id="27665" name="Group 25"/>
            <p:cNvGrpSpPr>
              <a:grpSpLocks/>
            </p:cNvGrpSpPr>
            <p:nvPr/>
          </p:nvGrpSpPr>
          <p:grpSpPr bwMode="auto">
            <a:xfrm rot="-1778779">
              <a:off x="2784" y="1152"/>
              <a:ext cx="528" cy="432"/>
              <a:chOff x="864" y="1152"/>
              <a:chExt cx="192" cy="528"/>
            </a:xfrm>
          </p:grpSpPr>
          <p:sp>
            <p:nvSpPr>
              <p:cNvPr id="27667" name="Line 26"/>
              <p:cNvSpPr>
                <a:spLocks noChangeShapeType="1"/>
              </p:cNvSpPr>
              <p:nvPr/>
            </p:nvSpPr>
            <p:spPr bwMode="auto">
              <a:xfrm>
                <a:off x="960" y="1152"/>
                <a:ext cx="0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8" name="Line 27"/>
              <p:cNvSpPr>
                <a:spLocks noChangeShapeType="1"/>
              </p:cNvSpPr>
              <p:nvPr/>
            </p:nvSpPr>
            <p:spPr bwMode="auto">
              <a:xfrm>
                <a:off x="960" y="1152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9" name="Line 28"/>
              <p:cNvSpPr>
                <a:spLocks noChangeShapeType="1"/>
              </p:cNvSpPr>
              <p:nvPr/>
            </p:nvSpPr>
            <p:spPr bwMode="auto">
              <a:xfrm flipH="1">
                <a:off x="864" y="1152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66" name="Text Box 29"/>
            <p:cNvSpPr txBox="1">
              <a:spLocks noChangeArrowheads="1"/>
            </p:cNvSpPr>
            <p:nvPr/>
          </p:nvSpPr>
          <p:spPr bwMode="auto">
            <a:xfrm>
              <a:off x="2592" y="864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sz="2400">
                  <a:ea typeface="MS PGothic" pitchFamily="34" charset="-128"/>
                </a:rPr>
                <a:t>Wind</a:t>
              </a:r>
            </a:p>
          </p:txBody>
        </p:sp>
      </p:grpSp>
      <p:grpSp>
        <p:nvGrpSpPr>
          <p:cNvPr id="404510" name="Group 30"/>
          <p:cNvGrpSpPr>
            <a:grpSpLocks/>
          </p:cNvGrpSpPr>
          <p:nvPr/>
        </p:nvGrpSpPr>
        <p:grpSpPr bwMode="auto">
          <a:xfrm>
            <a:off x="2057400" y="2209800"/>
            <a:ext cx="5257800" cy="1981200"/>
            <a:chOff x="816" y="1296"/>
            <a:chExt cx="3312" cy="1248"/>
          </a:xfrm>
        </p:grpSpPr>
        <p:sp>
          <p:nvSpPr>
            <p:cNvPr id="27658" name="Line 31"/>
            <p:cNvSpPr>
              <a:spLocks noChangeShapeType="1"/>
            </p:cNvSpPr>
            <p:nvPr/>
          </p:nvSpPr>
          <p:spPr bwMode="auto">
            <a:xfrm flipH="1">
              <a:off x="816" y="1392"/>
              <a:ext cx="816" cy="1152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Line 32"/>
            <p:cNvSpPr>
              <a:spLocks noChangeShapeType="1"/>
            </p:cNvSpPr>
            <p:nvPr/>
          </p:nvSpPr>
          <p:spPr bwMode="auto">
            <a:xfrm flipH="1">
              <a:off x="816" y="1632"/>
              <a:ext cx="816" cy="912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Line 33"/>
            <p:cNvSpPr>
              <a:spLocks noChangeShapeType="1"/>
            </p:cNvSpPr>
            <p:nvPr/>
          </p:nvSpPr>
          <p:spPr bwMode="auto">
            <a:xfrm flipH="1">
              <a:off x="816" y="1920"/>
              <a:ext cx="816" cy="624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Line 34"/>
            <p:cNvSpPr>
              <a:spLocks noChangeShapeType="1"/>
            </p:cNvSpPr>
            <p:nvPr/>
          </p:nvSpPr>
          <p:spPr bwMode="auto">
            <a:xfrm flipH="1">
              <a:off x="1776" y="1872"/>
              <a:ext cx="2352" cy="0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35"/>
            <p:cNvSpPr>
              <a:spLocks noChangeShapeType="1"/>
            </p:cNvSpPr>
            <p:nvPr/>
          </p:nvSpPr>
          <p:spPr bwMode="auto">
            <a:xfrm flipH="1" flipV="1">
              <a:off x="1776" y="1632"/>
              <a:ext cx="2352" cy="240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Line 36"/>
            <p:cNvSpPr>
              <a:spLocks noChangeShapeType="1"/>
            </p:cNvSpPr>
            <p:nvPr/>
          </p:nvSpPr>
          <p:spPr bwMode="auto">
            <a:xfrm flipH="1" flipV="1">
              <a:off x="1776" y="1392"/>
              <a:ext cx="2352" cy="480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4" name="AutoShape 37" descr="80%"/>
            <p:cNvSpPr>
              <a:spLocks noChangeArrowheads="1"/>
            </p:cNvSpPr>
            <p:nvPr/>
          </p:nvSpPr>
          <p:spPr bwMode="auto">
            <a:xfrm>
              <a:off x="1632" y="1296"/>
              <a:ext cx="144" cy="672"/>
            </a:xfrm>
            <a:prstGeom prst="cube">
              <a:avLst>
                <a:gd name="adj" fmla="val 25000"/>
              </a:avLst>
            </a:prstGeom>
            <a:pattFill prst="pct80">
              <a:fgClr>
                <a:srgbClr val="C0C0C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4518" name="Text Box 38"/>
          <p:cNvSpPr txBox="1">
            <a:spLocks noChangeArrowheads="1"/>
          </p:cNvSpPr>
          <p:nvPr/>
        </p:nvSpPr>
        <p:spPr bwMode="auto">
          <a:xfrm>
            <a:off x="2209800" y="5410200"/>
            <a:ext cx="541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000">
                <a:ea typeface="MS PGothic" pitchFamily="34" charset="-128"/>
              </a:rPr>
              <a:t>Surround the pond  with four OTM 10 planes</a:t>
            </a:r>
          </a:p>
        </p:txBody>
      </p:sp>
    </p:spTree>
    <p:extLst>
      <p:ext uri="{BB962C8B-B14F-4D97-AF65-F5344CB8AC3E}">
        <p14:creationId xmlns:p14="http://schemas.microsoft.com/office/powerpoint/2010/main" val="761435148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5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Large confetti"/>
          <p:cNvSpPr>
            <a:spLocks noChangeArrowheads="1"/>
          </p:cNvSpPr>
          <p:nvPr/>
        </p:nvSpPr>
        <p:spPr bwMode="auto">
          <a:xfrm rot="223386">
            <a:off x="2667000" y="3276600"/>
            <a:ext cx="4267200" cy="1066800"/>
          </a:xfrm>
          <a:prstGeom prst="parallelogram">
            <a:avLst>
              <a:gd name="adj" fmla="val 100000"/>
            </a:avLst>
          </a:prstGeom>
          <a:pattFill prst="lgConfetti">
            <a:fgClr>
              <a:srgbClr val="FFCC66"/>
            </a:fgClr>
            <a:bgClr>
              <a:schemeClr val="bg1"/>
            </a:bgClr>
          </a:pattFill>
          <a:ln w="9525">
            <a:solidFill>
              <a:srgbClr val="FFCC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1219200" y="2895600"/>
            <a:ext cx="4648200" cy="2514600"/>
            <a:chOff x="720" y="1872"/>
            <a:chExt cx="2928" cy="1584"/>
          </a:xfrm>
        </p:grpSpPr>
        <p:sp>
          <p:nvSpPr>
            <p:cNvPr id="28707" name="Oval 4" descr="50%"/>
            <p:cNvSpPr>
              <a:spLocks noChangeArrowheads="1"/>
            </p:cNvSpPr>
            <p:nvPr/>
          </p:nvSpPr>
          <p:spPr bwMode="auto">
            <a:xfrm rot="21540645" flipH="1">
              <a:off x="1823" y="2062"/>
              <a:ext cx="1825" cy="768"/>
            </a:xfrm>
            <a:prstGeom prst="ellipse">
              <a:avLst/>
            </a:prstGeom>
            <a:pattFill prst="pct50">
              <a:fgClr>
                <a:schemeClr val="bg2">
                  <a:alpha val="50195"/>
                </a:schemeClr>
              </a:fgClr>
              <a:bgClr>
                <a:schemeClr val="bg1">
                  <a:alpha val="50195"/>
                </a:schemeClr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08" name="Rectangle 5"/>
            <p:cNvSpPr>
              <a:spLocks noChangeArrowheads="1"/>
            </p:cNvSpPr>
            <p:nvPr/>
          </p:nvSpPr>
          <p:spPr bwMode="auto">
            <a:xfrm rot="19024844" flipH="1">
              <a:off x="720" y="1872"/>
              <a:ext cx="1776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09" name="Rectangle 6"/>
            <p:cNvSpPr>
              <a:spLocks noChangeArrowheads="1"/>
            </p:cNvSpPr>
            <p:nvPr/>
          </p:nvSpPr>
          <p:spPr bwMode="auto">
            <a:xfrm rot="253826" flipH="1">
              <a:off x="1632" y="2736"/>
              <a:ext cx="1776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676" name="Group 7"/>
          <p:cNvGrpSpPr>
            <a:grpSpLocks/>
          </p:cNvGrpSpPr>
          <p:nvPr/>
        </p:nvGrpSpPr>
        <p:grpSpPr bwMode="auto">
          <a:xfrm>
            <a:off x="5715000" y="3124200"/>
            <a:ext cx="2057400" cy="1524000"/>
            <a:chOff x="3600" y="1968"/>
            <a:chExt cx="1296" cy="960"/>
          </a:xfrm>
        </p:grpSpPr>
        <p:sp>
          <p:nvSpPr>
            <p:cNvPr id="28701" name="Line 8"/>
            <p:cNvSpPr>
              <a:spLocks noChangeShapeType="1"/>
            </p:cNvSpPr>
            <p:nvPr/>
          </p:nvSpPr>
          <p:spPr bwMode="auto">
            <a:xfrm flipH="1">
              <a:off x="3600" y="2016"/>
              <a:ext cx="1152" cy="912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9"/>
            <p:cNvSpPr>
              <a:spLocks noChangeShapeType="1"/>
            </p:cNvSpPr>
            <p:nvPr/>
          </p:nvSpPr>
          <p:spPr bwMode="auto">
            <a:xfrm flipH="1">
              <a:off x="3600" y="2016"/>
              <a:ext cx="1152" cy="720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10"/>
            <p:cNvSpPr>
              <a:spLocks noChangeShapeType="1"/>
            </p:cNvSpPr>
            <p:nvPr/>
          </p:nvSpPr>
          <p:spPr bwMode="auto">
            <a:xfrm flipH="1">
              <a:off x="3600" y="2016"/>
              <a:ext cx="1152" cy="432"/>
            </a:xfrm>
            <a:prstGeom prst="line">
              <a:avLst/>
            </a:prstGeom>
            <a:noFill/>
            <a:ln w="25400">
              <a:solidFill>
                <a:srgbClr val="FF0000">
                  <a:alpha val="50195"/>
                </a:srgb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8704" name="Group 11"/>
            <p:cNvGrpSpPr>
              <a:grpSpLocks/>
            </p:cNvGrpSpPr>
            <p:nvPr/>
          </p:nvGrpSpPr>
          <p:grpSpPr bwMode="auto">
            <a:xfrm>
              <a:off x="4704" y="1968"/>
              <a:ext cx="192" cy="96"/>
              <a:chOff x="4512" y="1872"/>
              <a:chExt cx="192" cy="96"/>
            </a:xfrm>
          </p:grpSpPr>
          <p:sp>
            <p:nvSpPr>
              <p:cNvPr id="28705" name="AutoShape 12"/>
              <p:cNvSpPr>
                <a:spLocks noChangeArrowheads="1"/>
              </p:cNvSpPr>
              <p:nvPr/>
            </p:nvSpPr>
            <p:spPr bwMode="auto">
              <a:xfrm>
                <a:off x="4560" y="1920"/>
                <a:ext cx="144" cy="48"/>
              </a:xfrm>
              <a:prstGeom prst="cube">
                <a:avLst>
                  <a:gd name="adj" fmla="val 25000"/>
                </a:avLst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06" name="AutoShape 13"/>
              <p:cNvSpPr>
                <a:spLocks noChangeArrowheads="1"/>
              </p:cNvSpPr>
              <p:nvPr/>
            </p:nvSpPr>
            <p:spPr bwMode="auto">
              <a:xfrm rot="-6543782">
                <a:off x="4584" y="1800"/>
                <a:ext cx="48" cy="192"/>
              </a:xfrm>
              <a:prstGeom prst="can">
                <a:avLst>
                  <a:gd name="adj" fmla="val 100000"/>
                </a:avLst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8677" name="Group 14"/>
          <p:cNvGrpSpPr>
            <a:grpSpLocks/>
          </p:cNvGrpSpPr>
          <p:nvPr/>
        </p:nvGrpSpPr>
        <p:grpSpPr bwMode="auto">
          <a:xfrm>
            <a:off x="1828800" y="3810000"/>
            <a:ext cx="3886200" cy="1066800"/>
            <a:chOff x="1152" y="2400"/>
            <a:chExt cx="2448" cy="672"/>
          </a:xfrm>
        </p:grpSpPr>
        <p:sp>
          <p:nvSpPr>
            <p:cNvPr id="28693" name="AutoShape 15" descr="80%"/>
            <p:cNvSpPr>
              <a:spLocks noChangeArrowheads="1"/>
            </p:cNvSpPr>
            <p:nvPr/>
          </p:nvSpPr>
          <p:spPr bwMode="auto">
            <a:xfrm>
              <a:off x="3456" y="2400"/>
              <a:ext cx="144" cy="672"/>
            </a:xfrm>
            <a:prstGeom prst="cube">
              <a:avLst>
                <a:gd name="adj" fmla="val 25000"/>
              </a:avLst>
            </a:prstGeom>
            <a:pattFill prst="pct80">
              <a:fgClr>
                <a:srgbClr val="C0C0C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694" name="Group 16"/>
            <p:cNvGrpSpPr>
              <a:grpSpLocks/>
            </p:cNvGrpSpPr>
            <p:nvPr/>
          </p:nvGrpSpPr>
          <p:grpSpPr bwMode="auto">
            <a:xfrm>
              <a:off x="1152" y="2496"/>
              <a:ext cx="2304" cy="480"/>
              <a:chOff x="1152" y="2496"/>
              <a:chExt cx="2304" cy="480"/>
            </a:xfrm>
          </p:grpSpPr>
          <p:sp>
            <p:nvSpPr>
              <p:cNvPr id="28695" name="Line 17"/>
              <p:cNvSpPr>
                <a:spLocks noChangeShapeType="1"/>
              </p:cNvSpPr>
              <p:nvPr/>
            </p:nvSpPr>
            <p:spPr bwMode="auto">
              <a:xfrm>
                <a:off x="1344" y="2736"/>
                <a:ext cx="2112" cy="240"/>
              </a:xfrm>
              <a:prstGeom prst="line">
                <a:avLst/>
              </a:prstGeom>
              <a:noFill/>
              <a:ln w="25400">
                <a:solidFill>
                  <a:srgbClr val="FF0000">
                    <a:alpha val="50195"/>
                  </a:srgbClr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6" name="Line 18"/>
              <p:cNvSpPr>
                <a:spLocks noChangeShapeType="1"/>
              </p:cNvSpPr>
              <p:nvPr/>
            </p:nvSpPr>
            <p:spPr bwMode="auto">
              <a:xfrm flipV="1">
                <a:off x="1344" y="2496"/>
                <a:ext cx="2112" cy="240"/>
              </a:xfrm>
              <a:prstGeom prst="line">
                <a:avLst/>
              </a:prstGeom>
              <a:noFill/>
              <a:ln w="25400">
                <a:solidFill>
                  <a:srgbClr val="FF0000">
                    <a:alpha val="50195"/>
                  </a:srgbClr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7" name="Line 19"/>
              <p:cNvSpPr>
                <a:spLocks noChangeShapeType="1"/>
              </p:cNvSpPr>
              <p:nvPr/>
            </p:nvSpPr>
            <p:spPr bwMode="auto">
              <a:xfrm>
                <a:off x="1392" y="2736"/>
                <a:ext cx="2064" cy="0"/>
              </a:xfrm>
              <a:prstGeom prst="line">
                <a:avLst/>
              </a:prstGeom>
              <a:noFill/>
              <a:ln w="25400">
                <a:solidFill>
                  <a:srgbClr val="FF0000">
                    <a:alpha val="50195"/>
                  </a:srgbClr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8698" name="Group 20"/>
              <p:cNvGrpSpPr>
                <a:grpSpLocks/>
              </p:cNvGrpSpPr>
              <p:nvPr/>
            </p:nvGrpSpPr>
            <p:grpSpPr bwMode="auto">
              <a:xfrm>
                <a:off x="1152" y="2710"/>
                <a:ext cx="192" cy="96"/>
                <a:chOff x="672" y="2592"/>
                <a:chExt cx="192" cy="96"/>
              </a:xfrm>
            </p:grpSpPr>
            <p:sp>
              <p:nvSpPr>
                <p:cNvPr id="28699" name="AutoShape 21"/>
                <p:cNvSpPr>
                  <a:spLocks noChangeArrowheads="1"/>
                </p:cNvSpPr>
                <p:nvPr/>
              </p:nvSpPr>
              <p:spPr bwMode="auto">
                <a:xfrm>
                  <a:off x="672" y="2640"/>
                  <a:ext cx="144" cy="48"/>
                </a:xfrm>
                <a:prstGeom prst="cube">
                  <a:avLst>
                    <a:gd name="adj" fmla="val 25000"/>
                  </a:avLst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700" name="AutoShape 22"/>
                <p:cNvSpPr>
                  <a:spLocks noChangeArrowheads="1"/>
                </p:cNvSpPr>
                <p:nvPr/>
              </p:nvSpPr>
              <p:spPr bwMode="auto">
                <a:xfrm rot="5400000">
                  <a:off x="744" y="2520"/>
                  <a:ext cx="48" cy="192"/>
                </a:xfrm>
                <a:prstGeom prst="can">
                  <a:avLst>
                    <a:gd name="adj" fmla="val 100000"/>
                  </a:avLst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8678" name="Group 23"/>
          <p:cNvGrpSpPr>
            <a:grpSpLocks/>
          </p:cNvGrpSpPr>
          <p:nvPr/>
        </p:nvGrpSpPr>
        <p:grpSpPr bwMode="auto">
          <a:xfrm rot="6754828">
            <a:off x="5791200" y="1600200"/>
            <a:ext cx="838200" cy="685800"/>
            <a:chOff x="864" y="1152"/>
            <a:chExt cx="192" cy="528"/>
          </a:xfrm>
        </p:grpSpPr>
        <p:sp>
          <p:nvSpPr>
            <p:cNvPr id="28690" name="Line 24"/>
            <p:cNvSpPr>
              <a:spLocks noChangeShapeType="1"/>
            </p:cNvSpPr>
            <p:nvPr/>
          </p:nvSpPr>
          <p:spPr bwMode="auto">
            <a:xfrm>
              <a:off x="960" y="1152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Line 25"/>
            <p:cNvSpPr>
              <a:spLocks noChangeShapeType="1"/>
            </p:cNvSpPr>
            <p:nvPr/>
          </p:nvSpPr>
          <p:spPr bwMode="auto">
            <a:xfrm>
              <a:off x="960" y="1152"/>
              <a:ext cx="96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Line 26"/>
            <p:cNvSpPr>
              <a:spLocks noChangeShapeType="1"/>
            </p:cNvSpPr>
            <p:nvPr/>
          </p:nvSpPr>
          <p:spPr bwMode="auto">
            <a:xfrm flipH="1">
              <a:off x="864" y="1152"/>
              <a:ext cx="96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9" name="Text Box 27"/>
          <p:cNvSpPr txBox="1">
            <a:spLocks noChangeArrowheads="1"/>
          </p:cNvSpPr>
          <p:nvPr/>
        </p:nvSpPr>
        <p:spPr bwMode="auto">
          <a:xfrm>
            <a:off x="5715000" y="990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400">
                <a:ea typeface="MS PGothic" pitchFamily="34" charset="-128"/>
              </a:rPr>
              <a:t>Wind</a:t>
            </a:r>
          </a:p>
        </p:txBody>
      </p:sp>
      <p:grpSp>
        <p:nvGrpSpPr>
          <p:cNvPr id="28680" name="Group 28"/>
          <p:cNvGrpSpPr>
            <a:grpSpLocks/>
          </p:cNvGrpSpPr>
          <p:nvPr/>
        </p:nvGrpSpPr>
        <p:grpSpPr bwMode="auto">
          <a:xfrm>
            <a:off x="2057400" y="2209800"/>
            <a:ext cx="5257800" cy="1981200"/>
            <a:chOff x="1296" y="1392"/>
            <a:chExt cx="3312" cy="1248"/>
          </a:xfrm>
        </p:grpSpPr>
        <p:sp>
          <p:nvSpPr>
            <p:cNvPr id="28683" name="Line 29"/>
            <p:cNvSpPr>
              <a:spLocks noChangeShapeType="1"/>
            </p:cNvSpPr>
            <p:nvPr/>
          </p:nvSpPr>
          <p:spPr bwMode="auto">
            <a:xfrm flipH="1">
              <a:off x="1296" y="1488"/>
              <a:ext cx="816" cy="115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30"/>
            <p:cNvSpPr>
              <a:spLocks noChangeShapeType="1"/>
            </p:cNvSpPr>
            <p:nvPr/>
          </p:nvSpPr>
          <p:spPr bwMode="auto">
            <a:xfrm flipH="1">
              <a:off x="1296" y="1728"/>
              <a:ext cx="816" cy="9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31"/>
            <p:cNvSpPr>
              <a:spLocks noChangeShapeType="1"/>
            </p:cNvSpPr>
            <p:nvPr/>
          </p:nvSpPr>
          <p:spPr bwMode="auto">
            <a:xfrm flipH="1">
              <a:off x="1296" y="2016"/>
              <a:ext cx="816" cy="6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32"/>
            <p:cNvSpPr>
              <a:spLocks noChangeShapeType="1"/>
            </p:cNvSpPr>
            <p:nvPr/>
          </p:nvSpPr>
          <p:spPr bwMode="auto">
            <a:xfrm flipH="1">
              <a:off x="2256" y="1968"/>
              <a:ext cx="235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33"/>
            <p:cNvSpPr>
              <a:spLocks noChangeShapeType="1"/>
            </p:cNvSpPr>
            <p:nvPr/>
          </p:nvSpPr>
          <p:spPr bwMode="auto">
            <a:xfrm flipH="1" flipV="1">
              <a:off x="2256" y="1728"/>
              <a:ext cx="2352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Line 34"/>
            <p:cNvSpPr>
              <a:spLocks noChangeShapeType="1"/>
            </p:cNvSpPr>
            <p:nvPr/>
          </p:nvSpPr>
          <p:spPr bwMode="auto">
            <a:xfrm flipH="1" flipV="1">
              <a:off x="2256" y="1488"/>
              <a:ext cx="2352" cy="4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AutoShape 35" descr="80%"/>
            <p:cNvSpPr>
              <a:spLocks noChangeArrowheads="1"/>
            </p:cNvSpPr>
            <p:nvPr/>
          </p:nvSpPr>
          <p:spPr bwMode="auto">
            <a:xfrm>
              <a:off x="2112" y="1392"/>
              <a:ext cx="144" cy="672"/>
            </a:xfrm>
            <a:prstGeom prst="cube">
              <a:avLst>
                <a:gd name="adj" fmla="val 25000"/>
              </a:avLst>
            </a:prstGeom>
            <a:pattFill prst="pct80">
              <a:fgClr>
                <a:srgbClr val="C0C0C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5540" name="Text Box 36"/>
          <p:cNvSpPr txBox="1">
            <a:spLocks noChangeArrowheads="1"/>
          </p:cNvSpPr>
          <p:nvPr/>
        </p:nvSpPr>
        <p:spPr bwMode="auto">
          <a:xfrm>
            <a:off x="1143000" y="5334000"/>
            <a:ext cx="7620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000">
                <a:ea typeface="MS PGothic" pitchFamily="34" charset="-128"/>
              </a:rPr>
              <a:t>4-Corners Technique is forgiving to wind direction changes</a:t>
            </a:r>
          </a:p>
          <a:p>
            <a:pPr algn="l">
              <a:spcBef>
                <a:spcPct val="50000"/>
              </a:spcBef>
            </a:pPr>
            <a:r>
              <a:rPr lang="en-US" sz="2000">
                <a:ea typeface="MS PGothic" pitchFamily="34" charset="-128"/>
              </a:rPr>
              <a:t>Set up and leave configuration for a long period of time</a:t>
            </a:r>
          </a:p>
        </p:txBody>
      </p:sp>
      <p:sp>
        <p:nvSpPr>
          <p:cNvPr id="28682" name="Rectangle 37"/>
          <p:cNvSpPr>
            <a:spLocks noChangeArrowheads="1"/>
          </p:cNvSpPr>
          <p:nvPr/>
        </p:nvSpPr>
        <p:spPr bwMode="auto">
          <a:xfrm>
            <a:off x="2057400" y="441325"/>
            <a:ext cx="6629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120650" algn="ctr" eaLnBrk="0" hangingPunct="0"/>
            <a:r>
              <a:rPr kumimoji="1" lang="en-US" sz="2300"/>
              <a:t>Four Corners Configuration</a:t>
            </a:r>
            <a:endParaRPr kumimoji="1" lang="en-US" sz="1700"/>
          </a:p>
        </p:txBody>
      </p:sp>
    </p:spTree>
    <p:extLst>
      <p:ext uri="{BB962C8B-B14F-4D97-AF65-F5344CB8AC3E}">
        <p14:creationId xmlns:p14="http://schemas.microsoft.com/office/powerpoint/2010/main" val="3666167756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4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600200" y="609600"/>
            <a:ext cx="624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120650" algn="ctr" eaLnBrk="0" hangingPunct="0"/>
            <a:r>
              <a:rPr kumimoji="1" lang="en-US" sz="2300">
                <a:solidFill>
                  <a:srgbClr val="0070C0"/>
                </a:solidFill>
              </a:rPr>
              <a:t>OTM 10 For Produced Water Ponds</a:t>
            </a:r>
          </a:p>
        </p:txBody>
      </p:sp>
      <p:pic>
        <p:nvPicPr>
          <p:cNvPr id="29699" name="Picture 3" descr="IMG_83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1463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2196" name="Group 4"/>
          <p:cNvGrpSpPr>
            <a:grpSpLocks/>
          </p:cNvGrpSpPr>
          <p:nvPr/>
        </p:nvGrpSpPr>
        <p:grpSpPr bwMode="auto">
          <a:xfrm>
            <a:off x="2822575" y="3489325"/>
            <a:ext cx="6075363" cy="1135063"/>
            <a:chOff x="528" y="1488"/>
            <a:chExt cx="4992" cy="960"/>
          </a:xfrm>
        </p:grpSpPr>
        <p:grpSp>
          <p:nvGrpSpPr>
            <p:cNvPr id="29718" name="Group 5"/>
            <p:cNvGrpSpPr>
              <a:grpSpLocks/>
            </p:cNvGrpSpPr>
            <p:nvPr/>
          </p:nvGrpSpPr>
          <p:grpSpPr bwMode="auto">
            <a:xfrm>
              <a:off x="3072" y="1488"/>
              <a:ext cx="2448" cy="576"/>
              <a:chOff x="3072" y="1488"/>
              <a:chExt cx="2448" cy="576"/>
            </a:xfrm>
          </p:grpSpPr>
          <p:sp>
            <p:nvSpPr>
              <p:cNvPr id="29731" name="Line 6"/>
              <p:cNvSpPr>
                <a:spLocks noChangeShapeType="1"/>
              </p:cNvSpPr>
              <p:nvPr/>
            </p:nvSpPr>
            <p:spPr bwMode="auto">
              <a:xfrm flipH="1" flipV="1">
                <a:off x="3072" y="1776"/>
                <a:ext cx="2448" cy="288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2" name="Line 7"/>
              <p:cNvSpPr>
                <a:spLocks noChangeShapeType="1"/>
              </p:cNvSpPr>
              <p:nvPr/>
            </p:nvSpPr>
            <p:spPr bwMode="auto">
              <a:xfrm flipH="1" flipV="1">
                <a:off x="3072" y="1632"/>
                <a:ext cx="2448" cy="432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3" name="Line 8"/>
              <p:cNvSpPr>
                <a:spLocks noChangeShapeType="1"/>
              </p:cNvSpPr>
              <p:nvPr/>
            </p:nvSpPr>
            <p:spPr bwMode="auto">
              <a:xfrm flipH="1" flipV="1">
                <a:off x="3072" y="1488"/>
                <a:ext cx="2448" cy="576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19" name="Group 9"/>
            <p:cNvGrpSpPr>
              <a:grpSpLocks/>
            </p:cNvGrpSpPr>
            <p:nvPr/>
          </p:nvGrpSpPr>
          <p:grpSpPr bwMode="auto">
            <a:xfrm>
              <a:off x="576" y="1488"/>
              <a:ext cx="2496" cy="432"/>
              <a:chOff x="576" y="1488"/>
              <a:chExt cx="2496" cy="432"/>
            </a:xfrm>
          </p:grpSpPr>
          <p:sp>
            <p:nvSpPr>
              <p:cNvPr id="29728" name="Line 10"/>
              <p:cNvSpPr>
                <a:spLocks noChangeShapeType="1"/>
              </p:cNvSpPr>
              <p:nvPr/>
            </p:nvSpPr>
            <p:spPr bwMode="auto">
              <a:xfrm flipV="1">
                <a:off x="576" y="1488"/>
                <a:ext cx="2496" cy="432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9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496" cy="288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0" name="Line 12"/>
              <p:cNvSpPr>
                <a:spLocks noChangeShapeType="1"/>
              </p:cNvSpPr>
              <p:nvPr/>
            </p:nvSpPr>
            <p:spPr bwMode="auto">
              <a:xfrm flipV="1">
                <a:off x="624" y="1776"/>
                <a:ext cx="2448" cy="144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20" name="Group 13"/>
            <p:cNvGrpSpPr>
              <a:grpSpLocks/>
            </p:cNvGrpSpPr>
            <p:nvPr/>
          </p:nvGrpSpPr>
          <p:grpSpPr bwMode="auto">
            <a:xfrm>
              <a:off x="528" y="1968"/>
              <a:ext cx="96" cy="480"/>
              <a:chOff x="528" y="1968"/>
              <a:chExt cx="96" cy="480"/>
            </a:xfrm>
          </p:grpSpPr>
          <p:sp>
            <p:nvSpPr>
              <p:cNvPr id="29725" name="Line 14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480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6" name="Line 15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288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7" name="Line 16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96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21" name="Group 17"/>
            <p:cNvGrpSpPr>
              <a:grpSpLocks/>
            </p:cNvGrpSpPr>
            <p:nvPr/>
          </p:nvGrpSpPr>
          <p:grpSpPr bwMode="auto">
            <a:xfrm>
              <a:off x="528" y="2064"/>
              <a:ext cx="4992" cy="384"/>
              <a:chOff x="528" y="2064"/>
              <a:chExt cx="4992" cy="384"/>
            </a:xfrm>
          </p:grpSpPr>
          <p:sp>
            <p:nvSpPr>
              <p:cNvPr id="29722" name="Line 18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38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3" name="Line 19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192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4" name="Line 20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" name="Group 4"/>
          <p:cNvGrpSpPr>
            <a:grpSpLocks/>
          </p:cNvGrpSpPr>
          <p:nvPr/>
        </p:nvGrpSpPr>
        <p:grpSpPr bwMode="auto">
          <a:xfrm>
            <a:off x="2743200" y="3489325"/>
            <a:ext cx="6075363" cy="1135063"/>
            <a:chOff x="528" y="1488"/>
            <a:chExt cx="4992" cy="960"/>
          </a:xfrm>
        </p:grpSpPr>
        <p:grpSp>
          <p:nvGrpSpPr>
            <p:cNvPr id="29702" name="Group 5"/>
            <p:cNvGrpSpPr>
              <a:grpSpLocks/>
            </p:cNvGrpSpPr>
            <p:nvPr/>
          </p:nvGrpSpPr>
          <p:grpSpPr bwMode="auto">
            <a:xfrm>
              <a:off x="3072" y="1488"/>
              <a:ext cx="2448" cy="576"/>
              <a:chOff x="3072" y="1488"/>
              <a:chExt cx="2448" cy="576"/>
            </a:xfrm>
          </p:grpSpPr>
          <p:sp>
            <p:nvSpPr>
              <p:cNvPr id="29715" name="Line 6"/>
              <p:cNvSpPr>
                <a:spLocks noChangeShapeType="1"/>
              </p:cNvSpPr>
              <p:nvPr/>
            </p:nvSpPr>
            <p:spPr bwMode="auto">
              <a:xfrm flipH="1" flipV="1">
                <a:off x="3072" y="1776"/>
                <a:ext cx="2448" cy="288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6" name="Line 7"/>
              <p:cNvSpPr>
                <a:spLocks noChangeShapeType="1"/>
              </p:cNvSpPr>
              <p:nvPr/>
            </p:nvSpPr>
            <p:spPr bwMode="auto">
              <a:xfrm flipH="1" flipV="1">
                <a:off x="3072" y="1632"/>
                <a:ext cx="2448" cy="432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7" name="Line 8"/>
              <p:cNvSpPr>
                <a:spLocks noChangeShapeType="1"/>
              </p:cNvSpPr>
              <p:nvPr/>
            </p:nvSpPr>
            <p:spPr bwMode="auto">
              <a:xfrm flipH="1" flipV="1">
                <a:off x="3072" y="1488"/>
                <a:ext cx="2448" cy="576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03" name="Group 9"/>
            <p:cNvGrpSpPr>
              <a:grpSpLocks/>
            </p:cNvGrpSpPr>
            <p:nvPr/>
          </p:nvGrpSpPr>
          <p:grpSpPr bwMode="auto">
            <a:xfrm>
              <a:off x="576" y="1488"/>
              <a:ext cx="2496" cy="432"/>
              <a:chOff x="576" y="1488"/>
              <a:chExt cx="2496" cy="432"/>
            </a:xfrm>
          </p:grpSpPr>
          <p:sp>
            <p:nvSpPr>
              <p:cNvPr id="29712" name="Line 10"/>
              <p:cNvSpPr>
                <a:spLocks noChangeShapeType="1"/>
              </p:cNvSpPr>
              <p:nvPr/>
            </p:nvSpPr>
            <p:spPr bwMode="auto">
              <a:xfrm flipV="1">
                <a:off x="576" y="1488"/>
                <a:ext cx="2496" cy="432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3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496" cy="288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4" name="Line 12"/>
              <p:cNvSpPr>
                <a:spLocks noChangeShapeType="1"/>
              </p:cNvSpPr>
              <p:nvPr/>
            </p:nvSpPr>
            <p:spPr bwMode="auto">
              <a:xfrm flipV="1">
                <a:off x="624" y="1776"/>
                <a:ext cx="2448" cy="144"/>
              </a:xfrm>
              <a:prstGeom prst="line">
                <a:avLst/>
              </a:prstGeom>
              <a:noFill/>
              <a:ln w="254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04" name="Group 13"/>
            <p:cNvGrpSpPr>
              <a:grpSpLocks/>
            </p:cNvGrpSpPr>
            <p:nvPr/>
          </p:nvGrpSpPr>
          <p:grpSpPr bwMode="auto">
            <a:xfrm>
              <a:off x="528" y="1968"/>
              <a:ext cx="96" cy="480"/>
              <a:chOff x="528" y="1968"/>
              <a:chExt cx="96" cy="480"/>
            </a:xfrm>
          </p:grpSpPr>
          <p:sp>
            <p:nvSpPr>
              <p:cNvPr id="29709" name="Line 14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480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0" name="Line 15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288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1" name="Line 16"/>
              <p:cNvSpPr>
                <a:spLocks noChangeShapeType="1"/>
              </p:cNvSpPr>
              <p:nvPr/>
            </p:nvSpPr>
            <p:spPr bwMode="auto">
              <a:xfrm flipH="1">
                <a:off x="528" y="1968"/>
                <a:ext cx="96" cy="96"/>
              </a:xfrm>
              <a:prstGeom prst="line">
                <a:avLst/>
              </a:prstGeom>
              <a:noFill/>
              <a:ln w="254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05" name="Group 17"/>
            <p:cNvGrpSpPr>
              <a:grpSpLocks/>
            </p:cNvGrpSpPr>
            <p:nvPr/>
          </p:nvGrpSpPr>
          <p:grpSpPr bwMode="auto">
            <a:xfrm>
              <a:off x="528" y="2064"/>
              <a:ext cx="4992" cy="384"/>
              <a:chOff x="528" y="2064"/>
              <a:chExt cx="4992" cy="384"/>
            </a:xfrm>
          </p:grpSpPr>
          <p:sp>
            <p:nvSpPr>
              <p:cNvPr id="29706" name="Line 18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38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7" name="Line 19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192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8" name="Line 20"/>
              <p:cNvSpPr>
                <a:spLocks noChangeShapeType="1"/>
              </p:cNvSpPr>
              <p:nvPr/>
            </p:nvSpPr>
            <p:spPr bwMode="auto">
              <a:xfrm flipH="1">
                <a:off x="528" y="2064"/>
                <a:ext cx="499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0803691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7050" y="228600"/>
            <a:ext cx="7346950" cy="917575"/>
          </a:xfrm>
        </p:spPr>
        <p:txBody>
          <a:bodyPr/>
          <a:lstStyle/>
          <a:p>
            <a:pPr indent="0"/>
            <a:r>
              <a:rPr lang="en-US" smtClean="0"/>
              <a:t>Delayed Coker at a Refinery</a:t>
            </a:r>
          </a:p>
        </p:txBody>
      </p:sp>
      <p:sp>
        <p:nvSpPr>
          <p:cNvPr id="31747" name="Rectangle 20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229600" cy="1295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Use of Differential Absorption LIDAR (“DIAL”) and Vertical Radial Plume Mapping (“VPRM”) to measure emissions of total alkanes, </a:t>
            </a:r>
            <a:r>
              <a:rPr lang="en-US" sz="2000" dirty="0" err="1" smtClean="0"/>
              <a:t>speciated</a:t>
            </a:r>
            <a:r>
              <a:rPr lang="en-US" sz="2000" dirty="0" smtClean="0"/>
              <a:t> olefins, </a:t>
            </a:r>
            <a:r>
              <a:rPr lang="en-US" sz="2000" dirty="0" err="1" smtClean="0"/>
              <a:t>speciated</a:t>
            </a:r>
            <a:r>
              <a:rPr lang="en-US" sz="2000" dirty="0" smtClean="0"/>
              <a:t> air toxics and methane from a delayed </a:t>
            </a:r>
            <a:r>
              <a:rPr lang="en-US" sz="2000" dirty="0" err="1" smtClean="0"/>
              <a:t>coker</a:t>
            </a:r>
            <a:r>
              <a:rPr lang="en-US" sz="2000" dirty="0" smtClean="0"/>
              <a:t>.</a:t>
            </a:r>
          </a:p>
        </p:txBody>
      </p:sp>
      <p:pic>
        <p:nvPicPr>
          <p:cNvPr id="31748" name="Picture 6" descr="Cok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0"/>
            <a:ext cx="36941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49" name="Object 6"/>
          <p:cNvGraphicFramePr>
            <a:graphicFrameLocks noChangeAspect="1"/>
          </p:cNvGraphicFramePr>
          <p:nvPr/>
        </p:nvGraphicFramePr>
        <p:xfrm>
          <a:off x="4572000" y="2819400"/>
          <a:ext cx="4379913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Slide" r:id="rId4" imgW="4570388" imgH="3427437" progId="PowerPoint.Slide.12">
                  <p:embed/>
                </p:oleObj>
              </mc:Choice>
              <mc:Fallback>
                <p:oleObj name="Slide" r:id="rId4" imgW="4570388" imgH="342743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000" t="10667" r="10001" b="13333"/>
                      <a:stretch>
                        <a:fillRect/>
                      </a:stretch>
                    </p:blipFill>
                    <p:spPr bwMode="auto">
                      <a:xfrm>
                        <a:off x="4572000" y="2819400"/>
                        <a:ext cx="4379913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6057124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85"/>
          <a:stretch>
            <a:fillRect/>
          </a:stretch>
        </p:blipFill>
        <p:spPr bwMode="auto">
          <a:xfrm>
            <a:off x="4495800" y="304800"/>
            <a:ext cx="4295274" cy="280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404" y="2723508"/>
            <a:ext cx="3571235" cy="413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6" t="20987" r="28067" b="15227"/>
          <a:stretch>
            <a:fillRect/>
          </a:stretch>
        </p:blipFill>
        <p:spPr bwMode="auto">
          <a:xfrm>
            <a:off x="0" y="39658"/>
            <a:ext cx="4536624" cy="323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4"/>
          <a:stretch>
            <a:fillRect/>
          </a:stretch>
        </p:blipFill>
        <p:spPr bwMode="auto">
          <a:xfrm>
            <a:off x="0" y="3657600"/>
            <a:ext cx="501338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35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855"/>
            <a:ext cx="8229600" cy="1143000"/>
          </a:xfrm>
        </p:spPr>
        <p:txBody>
          <a:bodyPr/>
          <a:lstStyle/>
          <a:p>
            <a:pPr indent="0"/>
            <a:r>
              <a:rPr lang="en-US" sz="2400" dirty="0" smtClean="0"/>
              <a:t>2005 – 2008 Military Activities Generated Dust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6430963" cy="52879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89000"/>
            <a:ext cx="8229600" cy="544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8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n-US" smtClean="0"/>
              <a:t>2007 Low Flying Helicopter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028700"/>
            <a:ext cx="7100887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7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n-US" smtClean="0"/>
          </a:p>
        </p:txBody>
      </p:sp>
      <p:pic>
        <p:nvPicPr>
          <p:cNvPr id="430084" name="MOV09861.MPG">
            <a:hlinkClick r:id="" action="ppaction://media"/>
          </p:cNvPr>
          <p:cNvPicPr>
            <a:picLocks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3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300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08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3008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758113" cy="529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44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6400800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0"/>
            <a:r>
              <a:rPr lang="en-US" smtClean="0"/>
              <a:t>First Opportunity for Hybrid Approach</a:t>
            </a:r>
          </a:p>
        </p:txBody>
      </p:sp>
    </p:spTree>
    <p:extLst>
      <p:ext uri="{BB962C8B-B14F-4D97-AF65-F5344CB8AC3E}">
        <p14:creationId xmlns:p14="http://schemas.microsoft.com/office/powerpoint/2010/main" val="21987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990600"/>
            <a:ext cx="4246562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3113"/>
            <a:ext cx="5026025" cy="35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24"/>
          <p:cNvSpPr>
            <a:spLocks noGrp="1" noChangeArrowheads="1"/>
          </p:cNvSpPr>
          <p:nvPr>
            <p:ph type="title"/>
          </p:nvPr>
        </p:nvSpPr>
        <p:spPr>
          <a:xfrm>
            <a:off x="1600200" y="1"/>
            <a:ext cx="7346950" cy="990600"/>
          </a:xfrm>
        </p:spPr>
        <p:txBody>
          <a:bodyPr>
            <a:noAutofit/>
          </a:bodyPr>
          <a:lstStyle/>
          <a:p>
            <a:pPr indent="0"/>
            <a:r>
              <a:rPr lang="en-US" sz="3200" dirty="0" smtClean="0"/>
              <a:t>LT - Point-DM </a:t>
            </a:r>
            <a:r>
              <a:rPr lang="en-US" sz="3200" dirty="0" smtClean="0"/>
              <a:t>Hybrid Approach: </a:t>
            </a:r>
            <a:r>
              <a:rPr lang="en-US" sz="3200" dirty="0" smtClean="0"/>
              <a:t>Calibration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3131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n-US" smtClean="0"/>
          </a:p>
        </p:txBody>
      </p:sp>
      <p:pic>
        <p:nvPicPr>
          <p:cNvPr id="2560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5078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6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458200" cy="838200"/>
          </a:xfrm>
        </p:spPr>
        <p:txBody>
          <a:bodyPr>
            <a:normAutofit fontScale="90000"/>
          </a:bodyPr>
          <a:lstStyle/>
          <a:p>
            <a:pPr indent="0"/>
            <a:r>
              <a:rPr lang="en-US" dirty="0" smtClean="0"/>
              <a:t>LT/Point-DM Approach: Small Sources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98625"/>
            <a:ext cx="67056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3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2286000" y="152400"/>
            <a:ext cx="6705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2800" b="1">
              <a:solidFill>
                <a:srgbClr val="0070B9"/>
              </a:solidFill>
              <a:ea typeface="MS PGothic" pitchFamily="34" charset="-128"/>
            </a:endParaRPr>
          </a:p>
        </p:txBody>
      </p:sp>
      <p:grpSp>
        <p:nvGrpSpPr>
          <p:cNvPr id="31747" name="Group 23"/>
          <p:cNvGrpSpPr>
            <a:grpSpLocks/>
          </p:cNvGrpSpPr>
          <p:nvPr/>
        </p:nvGrpSpPr>
        <p:grpSpPr bwMode="auto">
          <a:xfrm>
            <a:off x="0" y="811213"/>
            <a:ext cx="8001000" cy="6046787"/>
            <a:chOff x="0" y="511"/>
            <a:chExt cx="5040" cy="3809"/>
          </a:xfrm>
        </p:grpSpPr>
        <p:pic>
          <p:nvPicPr>
            <p:cNvPr id="3174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11"/>
              <a:ext cx="2159" cy="3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554"/>
              <a:ext cx="1584" cy="1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1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1776"/>
              <a:ext cx="1584" cy="1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2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2976"/>
              <a:ext cx="1584" cy="1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3" name="Line 8"/>
            <p:cNvSpPr>
              <a:spLocks noChangeShapeType="1"/>
            </p:cNvSpPr>
            <p:nvPr/>
          </p:nvSpPr>
          <p:spPr bwMode="auto">
            <a:xfrm>
              <a:off x="3456" y="624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4" name="Line 9"/>
            <p:cNvSpPr>
              <a:spLocks noChangeShapeType="1"/>
            </p:cNvSpPr>
            <p:nvPr/>
          </p:nvSpPr>
          <p:spPr bwMode="auto">
            <a:xfrm>
              <a:off x="4032" y="1104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5" name="Line 10"/>
            <p:cNvSpPr>
              <a:spLocks noChangeShapeType="1"/>
            </p:cNvSpPr>
            <p:nvPr/>
          </p:nvSpPr>
          <p:spPr bwMode="auto">
            <a:xfrm>
              <a:off x="3456" y="3072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6" name="Line 11"/>
            <p:cNvSpPr>
              <a:spLocks noChangeShapeType="1"/>
            </p:cNvSpPr>
            <p:nvPr/>
          </p:nvSpPr>
          <p:spPr bwMode="auto">
            <a:xfrm>
              <a:off x="4032" y="3504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7" name="Line 12"/>
            <p:cNvSpPr>
              <a:spLocks noChangeShapeType="1"/>
            </p:cNvSpPr>
            <p:nvPr/>
          </p:nvSpPr>
          <p:spPr bwMode="auto">
            <a:xfrm>
              <a:off x="4032" y="2352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8" name="Line 13"/>
            <p:cNvSpPr>
              <a:spLocks noChangeShapeType="1"/>
            </p:cNvSpPr>
            <p:nvPr/>
          </p:nvSpPr>
          <p:spPr bwMode="auto">
            <a:xfrm>
              <a:off x="3456" y="1872"/>
              <a:ext cx="96" cy="336"/>
            </a:xfrm>
            <a:prstGeom prst="line">
              <a:avLst/>
            </a:prstGeom>
            <a:noFill/>
            <a:ln w="25400" cap="rnd">
              <a:solidFill>
                <a:srgbClr val="FF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Oval 14"/>
            <p:cNvSpPr>
              <a:spLocks noChangeArrowheads="1"/>
            </p:cNvSpPr>
            <p:nvPr/>
          </p:nvSpPr>
          <p:spPr bwMode="auto">
            <a:xfrm>
              <a:off x="4800" y="2448"/>
              <a:ext cx="48" cy="48"/>
            </a:xfrm>
            <a:prstGeom prst="ellipse">
              <a:avLst/>
            </a:prstGeom>
            <a:noFill/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0" name="Oval 15"/>
            <p:cNvSpPr>
              <a:spLocks noChangeArrowheads="1"/>
            </p:cNvSpPr>
            <p:nvPr/>
          </p:nvSpPr>
          <p:spPr bwMode="auto">
            <a:xfrm>
              <a:off x="4896" y="2544"/>
              <a:ext cx="48" cy="48"/>
            </a:xfrm>
            <a:prstGeom prst="ellipse">
              <a:avLst/>
            </a:prstGeom>
            <a:noFill/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1" name="Oval 16"/>
            <p:cNvSpPr>
              <a:spLocks noChangeArrowheads="1"/>
            </p:cNvSpPr>
            <p:nvPr/>
          </p:nvSpPr>
          <p:spPr bwMode="auto">
            <a:xfrm>
              <a:off x="4992" y="2640"/>
              <a:ext cx="48" cy="48"/>
            </a:xfrm>
            <a:prstGeom prst="ellipse">
              <a:avLst/>
            </a:prstGeom>
            <a:noFill/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2" name="Oval 17"/>
            <p:cNvSpPr>
              <a:spLocks noChangeArrowheads="1"/>
            </p:cNvSpPr>
            <p:nvPr/>
          </p:nvSpPr>
          <p:spPr bwMode="auto">
            <a:xfrm>
              <a:off x="3716" y="2022"/>
              <a:ext cx="48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3" name="Oval 19"/>
            <p:cNvSpPr>
              <a:spLocks noChangeArrowheads="1"/>
            </p:cNvSpPr>
            <p:nvPr/>
          </p:nvSpPr>
          <p:spPr bwMode="auto">
            <a:xfrm>
              <a:off x="3725" y="2208"/>
              <a:ext cx="48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4" name="Oval 20"/>
            <p:cNvSpPr>
              <a:spLocks noChangeArrowheads="1"/>
            </p:cNvSpPr>
            <p:nvPr/>
          </p:nvSpPr>
          <p:spPr bwMode="auto">
            <a:xfrm>
              <a:off x="3734" y="2368"/>
              <a:ext cx="48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5" name="Oval 21"/>
            <p:cNvSpPr>
              <a:spLocks noChangeArrowheads="1"/>
            </p:cNvSpPr>
            <p:nvPr/>
          </p:nvSpPr>
          <p:spPr bwMode="auto">
            <a:xfrm>
              <a:off x="3744" y="3216"/>
              <a:ext cx="48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6" name="Oval 22"/>
            <p:cNvSpPr>
              <a:spLocks noChangeArrowheads="1"/>
            </p:cNvSpPr>
            <p:nvPr/>
          </p:nvSpPr>
          <p:spPr bwMode="auto">
            <a:xfrm>
              <a:off x="3744" y="3552"/>
              <a:ext cx="48" cy="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12700" cap="rnd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48" name="Rectangle 24"/>
          <p:cNvSpPr>
            <a:spLocks noGrp="1" noChangeArrowheads="1"/>
          </p:cNvSpPr>
          <p:nvPr>
            <p:ph type="title"/>
          </p:nvPr>
        </p:nvSpPr>
        <p:spPr>
          <a:xfrm>
            <a:off x="1713705" y="-1"/>
            <a:ext cx="7264039" cy="921327"/>
          </a:xfrm>
        </p:spPr>
        <p:txBody>
          <a:bodyPr/>
          <a:lstStyle/>
          <a:p>
            <a:pPr indent="0"/>
            <a:r>
              <a:rPr lang="en-US" dirty="0" smtClean="0"/>
              <a:t>Hybrid vs. Grid of Point-DM</a:t>
            </a:r>
          </a:p>
        </p:txBody>
      </p:sp>
    </p:spTree>
    <p:extLst>
      <p:ext uri="{BB962C8B-B14F-4D97-AF65-F5344CB8AC3E}">
        <p14:creationId xmlns:p14="http://schemas.microsoft.com/office/powerpoint/2010/main" val="403698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n-US" smtClean="0"/>
              <a:t>Magic: Mie Theory Works Again</a:t>
            </a:r>
          </a:p>
        </p:txBody>
      </p: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6"/>
          <a:stretch>
            <a:fillRect/>
          </a:stretch>
        </p:blipFill>
        <p:spPr bwMode="auto">
          <a:xfrm>
            <a:off x="152400" y="1143000"/>
            <a:ext cx="5084763" cy="5410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3497263" cy="35814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257800"/>
            <a:ext cx="3810000" cy="2968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10"/>
          <p:cNvSpPr>
            <a:spLocks noChangeArrowheads="1"/>
          </p:cNvSpPr>
          <p:nvPr/>
        </p:nvSpPr>
        <p:spPr bwMode="auto">
          <a:xfrm>
            <a:off x="2057400" y="5105400"/>
            <a:ext cx="144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120650" algn="l" eaLnBrk="0" hangingPunct="0"/>
            <a:r>
              <a:rPr lang="en-US" sz="1400"/>
              <a:t>Mean 10 </a:t>
            </a:r>
            <a:r>
              <a:rPr lang="en-US" sz="1400">
                <a:latin typeface="Symbol" pitchFamily="18" charset="2"/>
              </a:rPr>
              <a:t>m</a:t>
            </a:r>
            <a:r>
              <a:rPr lang="en-US" sz="1400"/>
              <a:t>m</a:t>
            </a:r>
            <a:br>
              <a:rPr lang="en-US" sz="1400"/>
            </a:br>
            <a:r>
              <a:rPr lang="en-US" sz="1400"/>
              <a:t>SD 2 </a:t>
            </a:r>
            <a:r>
              <a:rPr lang="en-US" sz="1400">
                <a:latin typeface="Symbol" pitchFamily="18" charset="2"/>
              </a:rPr>
              <a:t>m</a:t>
            </a:r>
            <a:r>
              <a:rPr lang="en-US" sz="1400"/>
              <a:t>m</a:t>
            </a:r>
            <a:endParaRPr lang="en-US" sz="2800"/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2209800" y="2514600"/>
            <a:ext cx="144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120650" algn="l" eaLnBrk="0" hangingPunct="0"/>
            <a:r>
              <a:rPr lang="en-US" sz="1400"/>
              <a:t>Mean 7</a:t>
            </a:r>
            <a:r>
              <a:rPr lang="en-US" sz="1400">
                <a:latin typeface="Symbol" pitchFamily="18" charset="2"/>
              </a:rPr>
              <a:t>m</a:t>
            </a:r>
            <a:r>
              <a:rPr lang="en-US" sz="1400"/>
              <a:t>m</a:t>
            </a:r>
            <a:br>
              <a:rPr lang="en-US" sz="1400"/>
            </a:br>
            <a:r>
              <a:rPr lang="en-US" sz="1400"/>
              <a:t>SD 2 </a:t>
            </a:r>
            <a:r>
              <a:rPr lang="en-US" sz="1400">
                <a:latin typeface="Symbol" pitchFamily="18" charset="2"/>
              </a:rPr>
              <a:t>m</a:t>
            </a:r>
            <a:r>
              <a:rPr lang="en-US" sz="1400"/>
              <a:t>m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0551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52575" y="1320800"/>
            <a:ext cx="6038850" cy="4862513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1187450" y="582613"/>
            <a:ext cx="6769100" cy="609600"/>
          </a:xfrm>
        </p:spPr>
        <p:txBody>
          <a:bodyPr>
            <a:normAutofit fontScale="90000"/>
          </a:bodyPr>
          <a:lstStyle/>
          <a:p>
            <a:pPr indent="0" algn="ctr"/>
            <a:r>
              <a:rPr lang="en-US" smtClean="0"/>
              <a:t>Shower Experiment Results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377950"/>
            <a:ext cx="289560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" r="2563" b="4546"/>
          <a:stretch>
            <a:fillRect/>
          </a:stretch>
        </p:blipFill>
        <p:spPr bwMode="auto">
          <a:xfrm>
            <a:off x="4591050" y="1376363"/>
            <a:ext cx="2895600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3714750"/>
            <a:ext cx="2932113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" r="3015" b="3600"/>
          <a:stretch>
            <a:fillRect/>
          </a:stretch>
        </p:blipFill>
        <p:spPr bwMode="auto">
          <a:xfrm>
            <a:off x="4603750" y="3800475"/>
            <a:ext cx="2894013" cy="229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24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n-US" sz="2400" smtClean="0"/>
              <a:t>OP-FTIR/Laser Tranmissometer Combined Approach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5257800" cy="296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013200"/>
            <a:ext cx="52578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20485" name="Line 6"/>
          <p:cNvSpPr>
            <a:spLocks noChangeShapeType="1"/>
          </p:cNvSpPr>
          <p:nvPr/>
        </p:nvSpPr>
        <p:spPr bwMode="auto">
          <a:xfrm flipV="1">
            <a:off x="3094038" y="4114800"/>
            <a:ext cx="0" cy="2362200"/>
          </a:xfrm>
          <a:prstGeom prst="line">
            <a:avLst/>
          </a:prstGeom>
          <a:noFill/>
          <a:ln w="12700" cap="rnd">
            <a:solidFill>
              <a:srgbClr val="FF0000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4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spec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0"/>
            <a:r>
              <a:rPr lang="en-US" smtClean="0"/>
              <a:t>Results: Undisturbed and Disturbed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3" y="1371600"/>
            <a:ext cx="647700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286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927" y="4038600"/>
            <a:ext cx="6477000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30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0"/>
            <a:r>
              <a:rPr lang="en-US" smtClean="0"/>
              <a:t>Results: Undisturbed and Disturbed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90057"/>
            <a:ext cx="7635875" cy="281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39" y="1143000"/>
            <a:ext cx="7620000" cy="281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51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2387</TotalTime>
  <Words>352</Words>
  <Application>Microsoft Office PowerPoint</Application>
  <PresentationFormat>On-screen Show (4:3)</PresentationFormat>
  <Paragraphs>71</Paragraphs>
  <Slides>33</Slides>
  <Notes>3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Chart</vt:lpstr>
      <vt:lpstr>Slide</vt:lpstr>
      <vt:lpstr>Measurement of Source Terms and Plume Chemical Evolution for Massive Ammonia and Chlorine Releases </vt:lpstr>
      <vt:lpstr>Source Term Measurement Design </vt:lpstr>
      <vt:lpstr>2005 Back Blast Artillery, 2006 &amp; 2008 Tracked Vehicles </vt:lpstr>
      <vt:lpstr>Customized Monitors</vt:lpstr>
      <vt:lpstr>OP-FTIR: the ultimate petrochemical and chemical industry emission monitoring system for VOCs, inorganics, PM, and GHG</vt:lpstr>
      <vt:lpstr>USEPA OTM-10 http://www.epa.gov/ttn/emc/tmethods.html </vt:lpstr>
      <vt:lpstr>The Radial Plume Mapping  Configurations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Delayed Coker at a Refinery</vt:lpstr>
      <vt:lpstr>PowerPoint Presentation</vt:lpstr>
      <vt:lpstr>2005 – 2008 Military Activities Generated Dust</vt:lpstr>
      <vt:lpstr>2007 Low Flying Helicopter</vt:lpstr>
      <vt:lpstr>PowerPoint Presentation</vt:lpstr>
      <vt:lpstr>PowerPoint Presentation</vt:lpstr>
      <vt:lpstr>First Opportunity for Hybrid Approach</vt:lpstr>
      <vt:lpstr>LT - Point-DM Hybrid Approach: Calibration</vt:lpstr>
      <vt:lpstr>PowerPoint Presentation</vt:lpstr>
      <vt:lpstr>LT/Point-DM Approach: Small Sources</vt:lpstr>
      <vt:lpstr>Hybrid vs. Grid of Point-DM</vt:lpstr>
      <vt:lpstr>Magic: Mie Theory Works Again</vt:lpstr>
      <vt:lpstr>Shower Experiment Results</vt:lpstr>
      <vt:lpstr>OP-FTIR/Laser Tranmissometer Combined Approach</vt:lpstr>
      <vt:lpstr>Results: Undisturbed and Disturbed</vt:lpstr>
      <vt:lpstr>Results: Undisturbed and Disturbed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Rami</dc:creator>
  <cp:lastModifiedBy>Rami</cp:lastModifiedBy>
  <cp:revision>18</cp:revision>
  <dcterms:created xsi:type="dcterms:W3CDTF">2013-05-30T16:24:51Z</dcterms:created>
  <dcterms:modified xsi:type="dcterms:W3CDTF">2013-06-25T15:33:16Z</dcterms:modified>
</cp:coreProperties>
</file>