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Lst>
  <p:notesMasterIdLst>
    <p:notesMasterId r:id="rId30"/>
  </p:notesMasterIdLst>
  <p:sldIdLst>
    <p:sldId id="303" r:id="rId3"/>
    <p:sldId id="282" r:id="rId4"/>
    <p:sldId id="290" r:id="rId5"/>
    <p:sldId id="293" r:id="rId6"/>
    <p:sldId id="324" r:id="rId7"/>
    <p:sldId id="310" r:id="rId8"/>
    <p:sldId id="309" r:id="rId9"/>
    <p:sldId id="300" r:id="rId10"/>
    <p:sldId id="297" r:id="rId11"/>
    <p:sldId id="312" r:id="rId12"/>
    <p:sldId id="298" r:id="rId13"/>
    <p:sldId id="317" r:id="rId14"/>
    <p:sldId id="315" r:id="rId15"/>
    <p:sldId id="305" r:id="rId16"/>
    <p:sldId id="306" r:id="rId17"/>
    <p:sldId id="318" r:id="rId18"/>
    <p:sldId id="307" r:id="rId19"/>
    <p:sldId id="319" r:id="rId20"/>
    <p:sldId id="308" r:id="rId21"/>
    <p:sldId id="320" r:id="rId22"/>
    <p:sldId id="322" r:id="rId23"/>
    <p:sldId id="316" r:id="rId24"/>
    <p:sldId id="295" r:id="rId25"/>
    <p:sldId id="299" r:id="rId26"/>
    <p:sldId id="313" r:id="rId27"/>
    <p:sldId id="314" r:id="rId28"/>
    <p:sldId id="323"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a:cs typeface="ＭＳ Ｐゴシック"/>
      </a:defRPr>
    </a:lvl1pPr>
    <a:lvl2pPr marL="457200" algn="l" rtl="0" fontAlgn="base">
      <a:spcBef>
        <a:spcPct val="0"/>
      </a:spcBef>
      <a:spcAft>
        <a:spcPct val="0"/>
      </a:spcAft>
      <a:defRPr kern="1200">
        <a:solidFill>
          <a:schemeClr val="tx1"/>
        </a:solidFill>
        <a:latin typeface="Arial" pitchFamily="34" charset="0"/>
        <a:ea typeface="ＭＳ Ｐゴシック"/>
        <a:cs typeface="ＭＳ Ｐゴシック"/>
      </a:defRPr>
    </a:lvl2pPr>
    <a:lvl3pPr marL="914400" algn="l" rtl="0" fontAlgn="base">
      <a:spcBef>
        <a:spcPct val="0"/>
      </a:spcBef>
      <a:spcAft>
        <a:spcPct val="0"/>
      </a:spcAft>
      <a:defRPr kern="1200">
        <a:solidFill>
          <a:schemeClr val="tx1"/>
        </a:solidFill>
        <a:latin typeface="Arial" pitchFamily="34" charset="0"/>
        <a:ea typeface="ＭＳ Ｐゴシック"/>
        <a:cs typeface="ＭＳ Ｐゴシック"/>
      </a:defRPr>
    </a:lvl3pPr>
    <a:lvl4pPr marL="1371600" algn="l" rtl="0" fontAlgn="base">
      <a:spcBef>
        <a:spcPct val="0"/>
      </a:spcBef>
      <a:spcAft>
        <a:spcPct val="0"/>
      </a:spcAft>
      <a:defRPr kern="1200">
        <a:solidFill>
          <a:schemeClr val="tx1"/>
        </a:solidFill>
        <a:latin typeface="Arial" pitchFamily="34" charset="0"/>
        <a:ea typeface="ＭＳ Ｐゴシック"/>
        <a:cs typeface="ＭＳ Ｐゴシック"/>
      </a:defRPr>
    </a:lvl4pPr>
    <a:lvl5pPr marL="1828800" algn="l" rtl="0" fontAlgn="base">
      <a:spcBef>
        <a:spcPct val="0"/>
      </a:spcBef>
      <a:spcAft>
        <a:spcPct val="0"/>
      </a:spcAft>
      <a:defRPr kern="1200">
        <a:solidFill>
          <a:schemeClr val="tx1"/>
        </a:solidFill>
        <a:latin typeface="Arial" pitchFamily="34" charset="0"/>
        <a:ea typeface="ＭＳ Ｐゴシック"/>
        <a:cs typeface="ＭＳ Ｐゴシック"/>
      </a:defRPr>
    </a:lvl5pPr>
    <a:lvl6pPr marL="2286000" algn="l" defTabSz="914400" rtl="0" eaLnBrk="1" latinLnBrk="0" hangingPunct="1">
      <a:defRPr kern="1200">
        <a:solidFill>
          <a:schemeClr val="tx1"/>
        </a:solidFill>
        <a:latin typeface="Arial" pitchFamily="34" charset="0"/>
        <a:ea typeface="ＭＳ Ｐゴシック"/>
        <a:cs typeface="ＭＳ Ｐゴシック"/>
      </a:defRPr>
    </a:lvl6pPr>
    <a:lvl7pPr marL="2743200" algn="l" defTabSz="914400" rtl="0" eaLnBrk="1" latinLnBrk="0" hangingPunct="1">
      <a:defRPr kern="1200">
        <a:solidFill>
          <a:schemeClr val="tx1"/>
        </a:solidFill>
        <a:latin typeface="Arial" pitchFamily="34" charset="0"/>
        <a:ea typeface="ＭＳ Ｐゴシック"/>
        <a:cs typeface="ＭＳ Ｐゴシック"/>
      </a:defRPr>
    </a:lvl7pPr>
    <a:lvl8pPr marL="3200400" algn="l" defTabSz="914400" rtl="0" eaLnBrk="1" latinLnBrk="0" hangingPunct="1">
      <a:defRPr kern="1200">
        <a:solidFill>
          <a:schemeClr val="tx1"/>
        </a:solidFill>
        <a:latin typeface="Arial" pitchFamily="34" charset="0"/>
        <a:ea typeface="ＭＳ Ｐゴシック"/>
        <a:cs typeface="ＭＳ Ｐゴシック"/>
      </a:defRPr>
    </a:lvl8pPr>
    <a:lvl9pPr marL="3657600" algn="l" defTabSz="914400" rtl="0" eaLnBrk="1" latinLnBrk="0" hangingPunct="1">
      <a:defRPr kern="1200">
        <a:solidFill>
          <a:schemeClr val="tx1"/>
        </a:solidFill>
        <a:latin typeface="Arial" pitchFamily="34" charset="0"/>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a:srgbClr val="FFFF99"/>
    <a:srgbClr val="FF5050"/>
    <a:srgbClr val="CC0000"/>
    <a:srgbClr val="CCCC00"/>
    <a:srgbClr val="CC6600"/>
    <a:srgbClr val="009900"/>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98" autoAdjust="0"/>
    <p:restoredTop sz="94660"/>
  </p:normalViewPr>
  <p:slideViewPr>
    <p:cSldViewPr>
      <p:cViewPr>
        <p:scale>
          <a:sx n="75" d="100"/>
          <a:sy n="75" d="100"/>
        </p:scale>
        <p:origin x="-624" y="-7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39327138" cy="3932713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ea typeface="+mn-ea"/>
                <a:cs typeface="+mn-cs"/>
              </a:defRPr>
            </a:lvl1pPr>
          </a:lstStyle>
          <a:p>
            <a:pPr>
              <a:defRPr/>
            </a:pPr>
            <a:endParaRPr lang="en-US"/>
          </a:p>
        </p:txBody>
      </p:sp>
      <p:sp>
        <p:nvSpPr>
          <p:cNvPr id="440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ea typeface="+mn-ea"/>
                <a:cs typeface="+mn-cs"/>
              </a:defRPr>
            </a:lvl1pPr>
          </a:lstStyle>
          <a:p>
            <a:pPr>
              <a:defRPr/>
            </a:pPr>
            <a:endParaRPr lang="en-US"/>
          </a:p>
        </p:txBody>
      </p:sp>
      <p:sp>
        <p:nvSpPr>
          <p:cNvPr id="307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40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40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ea typeface="+mn-ea"/>
                <a:cs typeface="+mn-cs"/>
              </a:defRPr>
            </a:lvl1pPr>
          </a:lstStyle>
          <a:p>
            <a:pPr>
              <a:defRPr/>
            </a:pPr>
            <a:endParaRPr lang="en-US"/>
          </a:p>
        </p:txBody>
      </p:sp>
      <p:sp>
        <p:nvSpPr>
          <p:cNvPr id="440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ea typeface="+mn-ea"/>
                <a:cs typeface="+mn-cs"/>
              </a:defRPr>
            </a:lvl1pPr>
          </a:lstStyle>
          <a:p>
            <a:pPr>
              <a:defRPr/>
            </a:pPr>
            <a:fld id="{96F023C8-6079-443B-B9E2-5161C9666B6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63AAF0E2-F22F-4C9C-A95B-4C72B8E45CB9}"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A0765CFA-794D-4624-9CD6-682F2D510546}" type="slidenum">
              <a:rPr lang="en-US" smtClean="0">
                <a:ea typeface="ＭＳ Ｐゴシック"/>
                <a:cs typeface="ＭＳ Ｐゴシック"/>
              </a:rPr>
              <a:pPr/>
              <a:t>2</a:t>
            </a:fld>
            <a:endParaRPr lang="en-US" smtClean="0">
              <a:ea typeface="ＭＳ Ｐゴシック"/>
              <a:cs typeface="ＭＳ Ｐゴシック"/>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8E5A881F-B897-4FD7-AC09-B93313119A62}" type="slidenum">
              <a:rPr lang="en-US" smtClean="0">
                <a:ea typeface="ＭＳ Ｐゴシック"/>
                <a:cs typeface="ＭＳ Ｐゴシック"/>
              </a:rPr>
              <a:pPr/>
              <a:t>3</a:t>
            </a:fld>
            <a:endParaRPr lang="en-US" smtClean="0">
              <a:ea typeface="ＭＳ Ｐゴシック"/>
              <a:cs typeface="ＭＳ Ｐゴシック"/>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3867F756-A0A1-4CE3-9174-329727FE6F77}" type="slidenum">
              <a:rPr lang="en-US" smtClean="0">
                <a:ea typeface="ＭＳ Ｐゴシック"/>
                <a:cs typeface="ＭＳ Ｐゴシック"/>
              </a:rPr>
              <a:pPr/>
              <a:t>4</a:t>
            </a:fld>
            <a:endParaRPr lang="en-US" smtClean="0">
              <a:ea typeface="ＭＳ Ｐゴシック"/>
              <a:cs typeface="ＭＳ Ｐゴシック"/>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684363BA-D10C-4C4D-80E5-E39FF3BBAD38}"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C94BD833-465B-4677-B5E8-DBB8FFDF6489}" type="slidenum">
              <a:rPr lang="en-US" smtClean="0">
                <a:ea typeface="ＭＳ Ｐゴシック"/>
                <a:cs typeface="ＭＳ Ｐゴシック"/>
              </a:rPr>
              <a:pPr/>
              <a:t>6</a:t>
            </a:fld>
            <a:endParaRPr lang="en-US" smtClean="0">
              <a:ea typeface="ＭＳ Ｐゴシック"/>
              <a:cs typeface="ＭＳ Ｐゴシック"/>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3C4DF70C-F86C-4ADA-ACCF-7CC8181CF89E}"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eaLnBrk="1" hangingPunct="1"/>
            <a:endParaRPr lang="en-US" smtClean="0"/>
          </a:p>
        </p:txBody>
      </p:sp>
      <p:sp>
        <p:nvSpPr>
          <p:cNvPr id="38916" name="Slide Number Placeholder 3"/>
          <p:cNvSpPr>
            <a:spLocks noGrp="1"/>
          </p:cNvSpPr>
          <p:nvPr>
            <p:ph type="sldNum" sz="quarter" idx="5"/>
          </p:nvPr>
        </p:nvSpPr>
        <p:spPr>
          <a:noFill/>
        </p:spPr>
        <p:txBody>
          <a:bodyPr/>
          <a:lstStyle/>
          <a:p>
            <a:fld id="{D78289D4-56CA-4582-959D-EFB7C5D7DA83}" type="slidenum">
              <a:rPr lang="en-US" smtClean="0">
                <a:ea typeface="ＭＳ Ｐゴシック"/>
                <a:cs typeface="ＭＳ Ｐゴシック"/>
              </a:rPr>
              <a:pPr/>
              <a:t>8</a:t>
            </a:fld>
            <a:endParaRPr lang="en-US" smtClean="0">
              <a:ea typeface="ＭＳ Ｐゴシック"/>
              <a:cs typeface="ＭＳ Ｐゴシック"/>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D3268EDD-F4BB-4E63-8BD2-1253DDB3C47C}" type="slidenum">
              <a:rPr lang="en-US" smtClean="0">
                <a:ea typeface="ＭＳ Ｐゴシック"/>
                <a:cs typeface="ＭＳ Ｐゴシック"/>
              </a:rPr>
              <a:pPr/>
              <a:t>9</a:t>
            </a:fld>
            <a:endParaRPr lang="en-US" smtClean="0">
              <a:ea typeface="ＭＳ Ｐゴシック"/>
              <a:cs typeface="ＭＳ Ｐゴシック"/>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E61FB494-05AF-4433-98DF-559F1CF7B144}" type="slidenum">
              <a:rPr lang="en-US" smtClean="0">
                <a:ea typeface="ＭＳ Ｐゴシック"/>
                <a:cs typeface="ＭＳ Ｐゴシック"/>
              </a:rPr>
              <a:pPr/>
              <a:t>10</a:t>
            </a:fld>
            <a:endParaRPr lang="en-US" smtClean="0">
              <a:ea typeface="ＭＳ Ｐゴシック"/>
              <a:cs typeface="ＭＳ Ｐゴシック"/>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17807E1-5B2D-46C0-AFD6-2BFE1EDC63F1}" type="slidenum">
              <a:rPr lang="en-US" smtClean="0">
                <a:ea typeface="ＭＳ Ｐゴシック"/>
                <a:cs typeface="ＭＳ Ｐゴシック"/>
              </a:rPr>
              <a:pPr/>
              <a:t>11</a:t>
            </a:fld>
            <a:endParaRPr lang="en-US" smtClean="0">
              <a:ea typeface="ＭＳ Ｐゴシック"/>
              <a:cs typeface="ＭＳ Ｐゴシック"/>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4B432479-83E8-4730-A75D-EC56087C7DD7}"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1E8402E5-D028-48DF-829A-73EA6278E05D}"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0BFEF4F2-D8C3-4D97-B899-7331BFF92CC6}"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95F54E36-30E5-4066-8187-AED361ED164F}"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A56D0389-A990-4278-B3E3-0E7EF988EFF0}"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5980840F-D4B0-4AAE-950B-F846F25CCB08}"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C7621227-6A90-4794-8B87-3E54C197D48F}"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D335EEF1-3EDF-4A3A-A50F-FA487C061FEE}"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8F2C1C36-6F59-4251-830C-49A69F0D97D6}"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9E38861E-38FB-4847-98E5-DB4243C5E6CE}"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C7D3EDE0-C6BF-409B-A033-84C3769E6E89}"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E2B4A4DF-EA8F-43EB-8A81-D0D6494AF7E8}" type="slidenum">
              <a:rPr lang="en-US" smtClean="0">
                <a:ea typeface="ＭＳ Ｐゴシック"/>
                <a:cs typeface="ＭＳ Ｐゴシック"/>
              </a:rPr>
              <a:pPr/>
              <a:t>23</a:t>
            </a:fld>
            <a:endParaRPr lang="en-US" smtClean="0">
              <a:ea typeface="ＭＳ Ｐゴシック"/>
              <a:cs typeface="ＭＳ Ｐゴシック"/>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1C3A0290-8DC4-43AE-85FF-4EB4862341F2}" type="slidenum">
              <a:rPr lang="en-US" smtClean="0">
                <a:ea typeface="ＭＳ Ｐゴシック"/>
                <a:cs typeface="ＭＳ Ｐゴシック"/>
              </a:rPr>
              <a:pPr/>
              <a:t>24</a:t>
            </a:fld>
            <a:endParaRPr lang="en-US" smtClean="0">
              <a:ea typeface="ＭＳ Ｐゴシック"/>
              <a:cs typeface="ＭＳ Ｐゴシック"/>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BC0DAD68-A234-46DA-A972-40BF052A471D}" type="slidenum">
              <a:rPr lang="en-US" smtClean="0">
                <a:ea typeface="ＭＳ Ｐゴシック"/>
                <a:cs typeface="ＭＳ Ｐゴシック"/>
              </a:rPr>
              <a:pPr/>
              <a:t>25</a:t>
            </a:fld>
            <a:endParaRPr lang="en-US" smtClean="0">
              <a:ea typeface="ＭＳ Ｐゴシック"/>
              <a:cs typeface="ＭＳ Ｐゴシック"/>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025D8DF5-0CFA-4687-8195-4EEE8C39B97D}"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DF4AFD2E-2111-4B78-A768-1DC9A9413028}" type="slidenum">
              <a:rPr lang="en-US" smtClean="0"/>
              <a:pPr>
                <a:defRPr/>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7663" y="1662113"/>
            <a:ext cx="4186237" cy="4646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62113"/>
            <a:ext cx="4187825" cy="4646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198438"/>
            <a:ext cx="2130425" cy="61102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7663" y="198438"/>
            <a:ext cx="6243637" cy="61102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35F8D34B-1909-42F7-B2A2-BCE2034DD912}"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C460DF32-09A4-4A47-BFC4-AADDC8C901A7}"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05FC26E6-95C3-481F-8EF6-F0946686CD2E}"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7663" y="1662113"/>
            <a:ext cx="4186237" cy="4646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62113"/>
            <a:ext cx="4187825" cy="4646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E15F32B0-9680-4C08-98AE-F7B4A4C9FBA2}"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5C757953-ED2E-4DAA-BB47-E9A96DF71407}"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CDE4132B-0571-4187-8BBD-DD2D41802458}"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ACC2D098-852E-4FBD-B5E9-8BF37D5E4D42}"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8BAE9908-9E84-469C-9208-BB7AAF28BA52}"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2DA109ED-4307-47B1-95CA-9A13BB1E1402}"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C999422B-2E72-40B2-9D52-D8573449C7EC}"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198438"/>
            <a:ext cx="2130425" cy="61102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7663" y="198438"/>
            <a:ext cx="6243637" cy="61102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CF637C81-751C-47B5-9DB3-3105202783E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w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6.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TRA-Seal-(b&amp;w)-line-grad2"/>
          <p:cNvPicPr>
            <a:picLocks noChangeAspect="1" noChangeArrowheads="1"/>
          </p:cNvPicPr>
          <p:nvPr/>
        </p:nvPicPr>
        <p:blipFill>
          <a:blip r:embed="rId13"/>
          <a:srcRect/>
          <a:stretch>
            <a:fillRect/>
          </a:stretch>
        </p:blipFill>
        <p:spPr bwMode="auto">
          <a:xfrm>
            <a:off x="0" y="285750"/>
            <a:ext cx="6667500" cy="6543675"/>
          </a:xfrm>
          <a:prstGeom prst="rect">
            <a:avLst/>
          </a:prstGeom>
          <a:noFill/>
          <a:ln w="9525">
            <a:noFill/>
            <a:miter lim="800000"/>
            <a:headEnd/>
            <a:tailEnd/>
          </a:ln>
        </p:spPr>
      </p:pic>
      <p:pic>
        <p:nvPicPr>
          <p:cNvPr id="1027" name="Picture 36" descr="DTRA"/>
          <p:cNvPicPr>
            <a:picLocks noChangeAspect="1" noChangeArrowheads="1"/>
          </p:cNvPicPr>
          <p:nvPr/>
        </p:nvPicPr>
        <p:blipFill>
          <a:blip r:embed="rId14"/>
          <a:srcRect/>
          <a:stretch>
            <a:fillRect/>
          </a:stretch>
        </p:blipFill>
        <p:spPr bwMode="auto">
          <a:xfrm>
            <a:off x="5121275" y="4538663"/>
            <a:ext cx="1793875" cy="1803400"/>
          </a:xfrm>
          <a:prstGeom prst="rect">
            <a:avLst/>
          </a:prstGeom>
          <a:noFill/>
          <a:ln w="9525">
            <a:noFill/>
            <a:miter lim="800000"/>
            <a:headEnd/>
            <a:tailEnd/>
          </a:ln>
        </p:spPr>
      </p:pic>
      <p:pic>
        <p:nvPicPr>
          <p:cNvPr id="1028" name="Picture 37" descr="JSTO-logo_no-shadow2"/>
          <p:cNvPicPr>
            <a:picLocks noChangeAspect="1" noChangeArrowheads="1"/>
          </p:cNvPicPr>
          <p:nvPr/>
        </p:nvPicPr>
        <p:blipFill>
          <a:blip r:embed="rId15">
            <a:lum bright="-12000" contrast="24000"/>
          </a:blip>
          <a:srcRect/>
          <a:stretch>
            <a:fillRect/>
          </a:stretch>
        </p:blipFill>
        <p:spPr bwMode="auto">
          <a:xfrm>
            <a:off x="7096125" y="4538663"/>
            <a:ext cx="1812925" cy="1812925"/>
          </a:xfrm>
          <a:prstGeom prst="rect">
            <a:avLst/>
          </a:prstGeom>
          <a:noFill/>
          <a:ln w="9525">
            <a:noFill/>
            <a:miter lim="800000"/>
            <a:headEnd/>
            <a:tailEnd/>
          </a:ln>
        </p:spPr>
      </p:pic>
      <p:pic>
        <p:nvPicPr>
          <p:cNvPr id="1029" name="Picture 13" descr="psu_logo"/>
          <p:cNvPicPr>
            <a:picLocks noChangeAspect="1" noChangeArrowheads="1"/>
          </p:cNvPicPr>
          <p:nvPr/>
        </p:nvPicPr>
        <p:blipFill>
          <a:blip r:embed="rId16"/>
          <a:srcRect b="23212"/>
          <a:stretch>
            <a:fillRect/>
          </a:stretch>
        </p:blipFill>
        <p:spPr bwMode="auto">
          <a:xfrm>
            <a:off x="6940550" y="0"/>
            <a:ext cx="2203450" cy="1141413"/>
          </a:xfrm>
          <a:prstGeom prst="rect">
            <a:avLst/>
          </a:prstGeom>
          <a:noFill/>
          <a:ln w="9525">
            <a:noFill/>
            <a:miter lim="800000"/>
            <a:headEnd/>
            <a:tailEnd/>
          </a:ln>
        </p:spPr>
      </p:pic>
      <p:sp>
        <p:nvSpPr>
          <p:cNvPr id="40" name="Text Box 14"/>
          <p:cNvSpPr txBox="1">
            <a:spLocks noChangeArrowheads="1"/>
          </p:cNvSpPr>
          <p:nvPr/>
        </p:nvSpPr>
        <p:spPr bwMode="auto">
          <a:xfrm>
            <a:off x="0" y="0"/>
            <a:ext cx="9144000" cy="274638"/>
          </a:xfrm>
          <a:prstGeom prst="rect">
            <a:avLst/>
          </a:prstGeom>
          <a:noFill/>
          <a:ln w="9525" algn="ctr">
            <a:noFill/>
            <a:miter lim="800000"/>
            <a:headEnd/>
            <a:tailEnd/>
          </a:ln>
          <a:effectLst/>
        </p:spPr>
        <p:txBody>
          <a:bodyPr>
            <a:spAutoFit/>
          </a:bodyPr>
          <a:lstStyle/>
          <a:p>
            <a:pPr marL="742950" indent="-285750" algn="ctr" eaLnBrk="0" hangingPunct="0">
              <a:spcBef>
                <a:spcPct val="50000"/>
              </a:spcBef>
              <a:defRPr/>
            </a:pPr>
            <a:r>
              <a:rPr lang="en-US" sz="1200" b="1">
                <a:latin typeface="Arial" charset="0"/>
                <a:ea typeface="ＭＳ Ｐゴシック" pitchFamily="20" charset="-128"/>
                <a:cs typeface="+mn-cs"/>
              </a:rPr>
              <a:t>UNCLASSIFIED</a:t>
            </a:r>
          </a:p>
        </p:txBody>
      </p:sp>
      <p:sp>
        <p:nvSpPr>
          <p:cNvPr id="1031" name="Rectangle 4"/>
          <p:cNvSpPr>
            <a:spLocks noGrp="1" noChangeArrowheads="1"/>
          </p:cNvSpPr>
          <p:nvPr>
            <p:ph type="title"/>
          </p:nvPr>
        </p:nvSpPr>
        <p:spPr bwMode="auto">
          <a:xfrm>
            <a:off x="2217738" y="198438"/>
            <a:ext cx="6240462" cy="825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a:t>
            </a:r>
          </a:p>
        </p:txBody>
      </p:sp>
      <p:sp>
        <p:nvSpPr>
          <p:cNvPr id="1032" name="Rectangle 34"/>
          <p:cNvSpPr>
            <a:spLocks noGrp="1" noChangeArrowheads="1"/>
          </p:cNvSpPr>
          <p:nvPr>
            <p:ph type="body" idx="1"/>
          </p:nvPr>
        </p:nvSpPr>
        <p:spPr bwMode="auto">
          <a:xfrm>
            <a:off x="347663" y="1662113"/>
            <a:ext cx="8526462" cy="46466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ftr="0" dt="0"/>
  <p:txStyles>
    <p:titleStyle>
      <a:lvl1pPr algn="l" rtl="0" eaLnBrk="0" fontAlgn="base" hangingPunct="0">
        <a:lnSpc>
          <a:spcPct val="85000"/>
        </a:lnSpc>
        <a:spcBef>
          <a:spcPct val="0"/>
        </a:spcBef>
        <a:spcAft>
          <a:spcPct val="0"/>
        </a:spcAft>
        <a:defRPr sz="3200" b="1">
          <a:solidFill>
            <a:schemeClr val="tx2"/>
          </a:solidFill>
          <a:latin typeface="+mj-lt"/>
          <a:ea typeface="+mj-ea"/>
          <a:cs typeface="ＭＳ Ｐゴシック"/>
        </a:defRPr>
      </a:lvl1pPr>
      <a:lvl2pPr algn="l" rtl="0" eaLnBrk="0" fontAlgn="base" hangingPunct="0">
        <a:lnSpc>
          <a:spcPct val="85000"/>
        </a:lnSpc>
        <a:spcBef>
          <a:spcPct val="0"/>
        </a:spcBef>
        <a:spcAft>
          <a:spcPct val="0"/>
        </a:spcAft>
        <a:defRPr sz="3200" b="1">
          <a:solidFill>
            <a:schemeClr val="tx2"/>
          </a:solidFill>
          <a:latin typeface="Univers" pitchFamily="34" charset="0"/>
          <a:ea typeface="ＭＳ Ｐゴシック" pitchFamily="34" charset="-128"/>
          <a:cs typeface="ＭＳ Ｐゴシック"/>
        </a:defRPr>
      </a:lvl2pPr>
      <a:lvl3pPr algn="l" rtl="0" eaLnBrk="0" fontAlgn="base" hangingPunct="0">
        <a:lnSpc>
          <a:spcPct val="85000"/>
        </a:lnSpc>
        <a:spcBef>
          <a:spcPct val="0"/>
        </a:spcBef>
        <a:spcAft>
          <a:spcPct val="0"/>
        </a:spcAft>
        <a:defRPr sz="3200" b="1">
          <a:solidFill>
            <a:schemeClr val="tx2"/>
          </a:solidFill>
          <a:latin typeface="Univers" pitchFamily="34" charset="0"/>
          <a:ea typeface="ＭＳ Ｐゴシック" pitchFamily="34" charset="-128"/>
          <a:cs typeface="ＭＳ Ｐゴシック"/>
        </a:defRPr>
      </a:lvl3pPr>
      <a:lvl4pPr algn="l" rtl="0" eaLnBrk="0" fontAlgn="base" hangingPunct="0">
        <a:lnSpc>
          <a:spcPct val="85000"/>
        </a:lnSpc>
        <a:spcBef>
          <a:spcPct val="0"/>
        </a:spcBef>
        <a:spcAft>
          <a:spcPct val="0"/>
        </a:spcAft>
        <a:defRPr sz="3200" b="1">
          <a:solidFill>
            <a:schemeClr val="tx2"/>
          </a:solidFill>
          <a:latin typeface="Univers" pitchFamily="34" charset="0"/>
          <a:ea typeface="ＭＳ Ｐゴシック" pitchFamily="34" charset="-128"/>
          <a:cs typeface="ＭＳ Ｐゴシック"/>
        </a:defRPr>
      </a:lvl4pPr>
      <a:lvl5pPr algn="l" rtl="0" eaLnBrk="0" fontAlgn="base" hangingPunct="0">
        <a:lnSpc>
          <a:spcPct val="85000"/>
        </a:lnSpc>
        <a:spcBef>
          <a:spcPct val="0"/>
        </a:spcBef>
        <a:spcAft>
          <a:spcPct val="0"/>
        </a:spcAft>
        <a:defRPr sz="3200" b="1">
          <a:solidFill>
            <a:schemeClr val="tx2"/>
          </a:solidFill>
          <a:latin typeface="Univers" pitchFamily="34" charset="0"/>
          <a:ea typeface="ＭＳ Ｐゴシック" pitchFamily="34" charset="-128"/>
          <a:cs typeface="ＭＳ Ｐゴシック"/>
        </a:defRPr>
      </a:lvl5pPr>
      <a:lvl6pPr marL="457200" algn="l" rtl="0" fontAlgn="base">
        <a:lnSpc>
          <a:spcPct val="85000"/>
        </a:lnSpc>
        <a:spcBef>
          <a:spcPct val="0"/>
        </a:spcBef>
        <a:spcAft>
          <a:spcPct val="0"/>
        </a:spcAft>
        <a:defRPr sz="3200" b="1">
          <a:solidFill>
            <a:schemeClr val="tx2"/>
          </a:solidFill>
          <a:latin typeface="Univers" pitchFamily="34" charset="0"/>
          <a:ea typeface="ＭＳ Ｐゴシック" pitchFamily="34" charset="-128"/>
        </a:defRPr>
      </a:lvl6pPr>
      <a:lvl7pPr marL="914400" algn="l" rtl="0" fontAlgn="base">
        <a:lnSpc>
          <a:spcPct val="85000"/>
        </a:lnSpc>
        <a:spcBef>
          <a:spcPct val="0"/>
        </a:spcBef>
        <a:spcAft>
          <a:spcPct val="0"/>
        </a:spcAft>
        <a:defRPr sz="3200" b="1">
          <a:solidFill>
            <a:schemeClr val="tx2"/>
          </a:solidFill>
          <a:latin typeface="Univers" pitchFamily="34" charset="0"/>
          <a:ea typeface="ＭＳ Ｐゴシック" pitchFamily="34" charset="-128"/>
        </a:defRPr>
      </a:lvl7pPr>
      <a:lvl8pPr marL="1371600" algn="l" rtl="0" fontAlgn="base">
        <a:lnSpc>
          <a:spcPct val="85000"/>
        </a:lnSpc>
        <a:spcBef>
          <a:spcPct val="0"/>
        </a:spcBef>
        <a:spcAft>
          <a:spcPct val="0"/>
        </a:spcAft>
        <a:defRPr sz="3200" b="1">
          <a:solidFill>
            <a:schemeClr val="tx2"/>
          </a:solidFill>
          <a:latin typeface="Univers" pitchFamily="34" charset="0"/>
          <a:ea typeface="ＭＳ Ｐゴシック" pitchFamily="34" charset="-128"/>
        </a:defRPr>
      </a:lvl8pPr>
      <a:lvl9pPr marL="1828800" algn="l" rtl="0" fontAlgn="base">
        <a:lnSpc>
          <a:spcPct val="85000"/>
        </a:lnSpc>
        <a:spcBef>
          <a:spcPct val="0"/>
        </a:spcBef>
        <a:spcAft>
          <a:spcPct val="0"/>
        </a:spcAft>
        <a:defRPr sz="3200" b="1">
          <a:solidFill>
            <a:schemeClr val="tx2"/>
          </a:solidFill>
          <a:latin typeface="Univers" pitchFamily="34" charset="0"/>
          <a:ea typeface="ＭＳ Ｐゴシック" pitchFamily="34" charset="-128"/>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ＭＳ Ｐゴシック"/>
        </a:defRPr>
      </a:lvl1pPr>
      <a:lvl2pPr marL="742950" indent="-285750" algn="l" rtl="0" eaLnBrk="0" fontAlgn="base" hangingPunct="0">
        <a:spcBef>
          <a:spcPct val="20000"/>
        </a:spcBef>
        <a:spcAft>
          <a:spcPct val="0"/>
        </a:spcAft>
        <a:buFont typeface="Times" pitchFamily="18" charset="0"/>
        <a:buChar char="•"/>
        <a:defRPr sz="2400">
          <a:solidFill>
            <a:schemeClr val="tx1"/>
          </a:solidFill>
          <a:latin typeface="+mn-lt"/>
          <a:ea typeface="+mn-ea"/>
          <a:cs typeface="ＭＳ Ｐゴシック"/>
        </a:defRPr>
      </a:lvl2pPr>
      <a:lvl3pPr marL="1143000" indent="-228600" algn="l" rtl="0" eaLnBrk="0" fontAlgn="base" hangingPunct="0">
        <a:spcBef>
          <a:spcPct val="20000"/>
        </a:spcBef>
        <a:spcAft>
          <a:spcPct val="0"/>
        </a:spcAft>
        <a:buChar char="•"/>
        <a:defRPr sz="2000">
          <a:solidFill>
            <a:schemeClr val="tx1"/>
          </a:solidFill>
          <a:latin typeface="+mn-lt"/>
          <a:ea typeface="+mn-ea"/>
          <a:cs typeface="ＭＳ Ｐゴシック"/>
        </a:defRPr>
      </a:lvl3pPr>
      <a:lvl4pPr marL="1600200" indent="-228600" algn="l" rtl="0" eaLnBrk="0" fontAlgn="base" hangingPunct="0">
        <a:spcBef>
          <a:spcPct val="20000"/>
        </a:spcBef>
        <a:spcAft>
          <a:spcPct val="0"/>
        </a:spcAft>
        <a:buFont typeface="Times" pitchFamily="18" charset="0"/>
        <a:buChar char="•"/>
        <a:defRPr sz="1600">
          <a:solidFill>
            <a:schemeClr val="tx1"/>
          </a:solidFill>
          <a:latin typeface="+mn-lt"/>
          <a:ea typeface="+mn-ea"/>
          <a:cs typeface="ＭＳ Ｐゴシック"/>
        </a:defRPr>
      </a:lvl4pPr>
      <a:lvl5pPr marL="2057400" indent="-228600" algn="l" rtl="0" eaLnBrk="0" fontAlgn="base" hangingPunct="0">
        <a:spcBef>
          <a:spcPct val="20000"/>
        </a:spcBef>
        <a:spcAft>
          <a:spcPct val="0"/>
        </a:spcAft>
        <a:buFont typeface="Times" pitchFamily="18" charset="0"/>
        <a:buChar char="•"/>
        <a:defRPr sz="1400">
          <a:solidFill>
            <a:schemeClr val="tx1"/>
          </a:solidFill>
          <a:latin typeface="+mn-lt"/>
          <a:ea typeface="+mn-ea"/>
          <a:cs typeface="ＭＳ Ｐゴシック"/>
        </a:defRPr>
      </a:lvl5pPr>
      <a:lvl6pPr marL="2514600" indent="-228600" algn="l" rtl="0" fontAlgn="base">
        <a:spcBef>
          <a:spcPct val="20000"/>
        </a:spcBef>
        <a:spcAft>
          <a:spcPct val="0"/>
        </a:spcAft>
        <a:buFont typeface="Times" pitchFamily="18" charset="0"/>
        <a:buChar char="•"/>
        <a:defRPr sz="1400">
          <a:solidFill>
            <a:schemeClr val="tx1"/>
          </a:solidFill>
          <a:latin typeface="+mn-lt"/>
          <a:ea typeface="+mn-ea"/>
        </a:defRPr>
      </a:lvl6pPr>
      <a:lvl7pPr marL="2971800" indent="-228600" algn="l" rtl="0" fontAlgn="base">
        <a:spcBef>
          <a:spcPct val="20000"/>
        </a:spcBef>
        <a:spcAft>
          <a:spcPct val="0"/>
        </a:spcAft>
        <a:buFont typeface="Times" pitchFamily="18" charset="0"/>
        <a:buChar char="•"/>
        <a:defRPr sz="1400">
          <a:solidFill>
            <a:schemeClr val="tx1"/>
          </a:solidFill>
          <a:latin typeface="+mn-lt"/>
          <a:ea typeface="+mn-ea"/>
        </a:defRPr>
      </a:lvl7pPr>
      <a:lvl8pPr marL="3429000" indent="-228600" algn="l" rtl="0" fontAlgn="base">
        <a:spcBef>
          <a:spcPct val="20000"/>
        </a:spcBef>
        <a:spcAft>
          <a:spcPct val="0"/>
        </a:spcAft>
        <a:buFont typeface="Times" pitchFamily="18" charset="0"/>
        <a:buChar char="•"/>
        <a:defRPr sz="1400">
          <a:solidFill>
            <a:schemeClr val="tx1"/>
          </a:solidFill>
          <a:latin typeface="+mn-lt"/>
          <a:ea typeface="+mn-ea"/>
        </a:defRPr>
      </a:lvl8pPr>
      <a:lvl9pPr marL="3886200" indent="-228600" algn="l" rtl="0" fontAlgn="base">
        <a:spcBef>
          <a:spcPct val="20000"/>
        </a:spcBef>
        <a:spcAft>
          <a:spcPct val="0"/>
        </a:spcAft>
        <a:buFont typeface="Times" pitchFamily="18" charset="0"/>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4"/>
          <p:cNvSpPr>
            <a:spLocks noGrp="1" noChangeArrowheads="1"/>
          </p:cNvSpPr>
          <p:nvPr>
            <p:ph type="title"/>
          </p:nvPr>
        </p:nvSpPr>
        <p:spPr bwMode="auto">
          <a:xfrm>
            <a:off x="2217738" y="198438"/>
            <a:ext cx="6240462" cy="825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a:t>
            </a:r>
          </a:p>
        </p:txBody>
      </p:sp>
      <p:sp>
        <p:nvSpPr>
          <p:cNvPr id="485381" name="Rectangle 5"/>
          <p:cNvSpPr>
            <a:spLocks noGrp="1" noChangeArrowheads="1"/>
          </p:cNvSpPr>
          <p:nvPr>
            <p:ph type="dt" sz="half" idx="2"/>
          </p:nvPr>
        </p:nvSpPr>
        <p:spPr bwMode="auto">
          <a:xfrm>
            <a:off x="685800" y="6477000"/>
            <a:ext cx="1905000" cy="161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000" b="1">
                <a:latin typeface="Univers LT Std 55"/>
                <a:ea typeface="+mn-ea"/>
                <a:cs typeface="+mn-cs"/>
              </a:defRPr>
            </a:lvl1pPr>
          </a:lstStyle>
          <a:p>
            <a:pPr>
              <a:defRPr/>
            </a:pPr>
            <a:endParaRPr lang="en-US"/>
          </a:p>
        </p:txBody>
      </p:sp>
      <p:sp>
        <p:nvSpPr>
          <p:cNvPr id="485382" name="Rectangle 6"/>
          <p:cNvSpPr>
            <a:spLocks noGrp="1" noChangeArrowheads="1"/>
          </p:cNvSpPr>
          <p:nvPr>
            <p:ph type="ftr" sz="quarter" idx="3"/>
          </p:nvPr>
        </p:nvSpPr>
        <p:spPr bwMode="auto">
          <a:xfrm>
            <a:off x="3124200" y="6477000"/>
            <a:ext cx="2895600" cy="157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000" b="1">
                <a:latin typeface="Univers LT Std 55"/>
                <a:ea typeface="+mn-ea"/>
                <a:cs typeface="+mn-cs"/>
              </a:defRPr>
            </a:lvl1pPr>
          </a:lstStyle>
          <a:p>
            <a:pPr>
              <a:defRPr/>
            </a:pPr>
            <a:endParaRPr lang="en-US"/>
          </a:p>
        </p:txBody>
      </p:sp>
      <p:sp>
        <p:nvSpPr>
          <p:cNvPr id="485383" name="Rectangle 7"/>
          <p:cNvSpPr>
            <a:spLocks noGrp="1" noChangeArrowheads="1"/>
          </p:cNvSpPr>
          <p:nvPr>
            <p:ph type="sldNum" sz="quarter" idx="4"/>
          </p:nvPr>
        </p:nvSpPr>
        <p:spPr bwMode="auto">
          <a:xfrm>
            <a:off x="8013700" y="6578600"/>
            <a:ext cx="400050" cy="2000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0"/>
              </a:spcBef>
              <a:buFontTx/>
              <a:buNone/>
              <a:defRPr sz="800" b="1">
                <a:latin typeface="Arial" charset="0"/>
                <a:ea typeface="+mn-ea"/>
                <a:cs typeface="+mn-cs"/>
              </a:defRPr>
            </a:lvl1pPr>
          </a:lstStyle>
          <a:p>
            <a:pPr>
              <a:defRPr/>
            </a:pPr>
            <a:fld id="{D0087461-6CED-4FCE-92B4-4E2D1B100679}" type="slidenum">
              <a:rPr lang="en-US"/>
              <a:pPr>
                <a:defRPr/>
              </a:pPr>
              <a:t>‹#›</a:t>
            </a:fld>
            <a:endParaRPr lang="en-US"/>
          </a:p>
        </p:txBody>
      </p:sp>
      <p:sp>
        <p:nvSpPr>
          <p:cNvPr id="485384" name="Freeform 8"/>
          <p:cNvSpPr>
            <a:spLocks/>
          </p:cNvSpPr>
          <p:nvPr/>
        </p:nvSpPr>
        <p:spPr bwMode="auto">
          <a:xfrm>
            <a:off x="0" y="6345238"/>
            <a:ext cx="9034463" cy="166687"/>
          </a:xfrm>
          <a:custGeom>
            <a:avLst/>
            <a:gdLst/>
            <a:ahLst/>
            <a:cxnLst>
              <a:cxn ang="0">
                <a:pos x="4538" y="78"/>
              </a:cxn>
              <a:cxn ang="0">
                <a:pos x="4382" y="0"/>
              </a:cxn>
              <a:cxn ang="0">
                <a:pos x="4352" y="56"/>
              </a:cxn>
              <a:cxn ang="0">
                <a:pos x="0" y="56"/>
              </a:cxn>
              <a:cxn ang="0">
                <a:pos x="0" y="106"/>
              </a:cxn>
              <a:cxn ang="0">
                <a:pos x="4326" y="106"/>
              </a:cxn>
              <a:cxn ang="0">
                <a:pos x="4300" y="150"/>
              </a:cxn>
              <a:cxn ang="0">
                <a:pos x="4538" y="78"/>
              </a:cxn>
            </a:cxnLst>
            <a:rect l="0" t="0" r="r" b="b"/>
            <a:pathLst>
              <a:path w="4538" h="150">
                <a:moveTo>
                  <a:pt x="4538" y="78"/>
                </a:moveTo>
                <a:lnTo>
                  <a:pt x="4382" y="0"/>
                </a:lnTo>
                <a:lnTo>
                  <a:pt x="4352" y="56"/>
                </a:lnTo>
                <a:lnTo>
                  <a:pt x="0" y="56"/>
                </a:lnTo>
                <a:lnTo>
                  <a:pt x="0" y="106"/>
                </a:lnTo>
                <a:lnTo>
                  <a:pt x="4326" y="106"/>
                </a:lnTo>
                <a:lnTo>
                  <a:pt x="4300" y="150"/>
                </a:lnTo>
                <a:lnTo>
                  <a:pt x="4538" y="78"/>
                </a:lnTo>
                <a:close/>
              </a:path>
            </a:pathLst>
          </a:custGeom>
          <a:solidFill>
            <a:srgbClr val="000099"/>
          </a:solidFill>
          <a:ln w="9525">
            <a:noFill/>
            <a:round/>
            <a:headEnd/>
            <a:tailEnd/>
          </a:ln>
        </p:spPr>
        <p:txBody>
          <a:bodyPr/>
          <a:lstStyle/>
          <a:p>
            <a:pPr eaLnBrk="0" hangingPunct="0">
              <a:defRPr/>
            </a:pPr>
            <a:endParaRPr lang="en-US" sz="2400" b="1">
              <a:latin typeface="Arial" charset="0"/>
              <a:ea typeface="ＭＳ Ｐゴシック" pitchFamily="20" charset="-128"/>
              <a:cs typeface="+mn-cs"/>
            </a:endParaRPr>
          </a:p>
        </p:txBody>
      </p:sp>
      <p:grpSp>
        <p:nvGrpSpPr>
          <p:cNvPr id="2055" name="Group 38"/>
          <p:cNvGrpSpPr>
            <a:grpSpLocks/>
          </p:cNvGrpSpPr>
          <p:nvPr/>
        </p:nvGrpSpPr>
        <p:grpSpPr bwMode="auto">
          <a:xfrm>
            <a:off x="1588" y="396875"/>
            <a:ext cx="8991600" cy="1020763"/>
            <a:chOff x="1" y="250"/>
            <a:chExt cx="5664" cy="643"/>
          </a:xfrm>
        </p:grpSpPr>
        <p:grpSp>
          <p:nvGrpSpPr>
            <p:cNvPr id="2060" name="Group 10"/>
            <p:cNvGrpSpPr>
              <a:grpSpLocks/>
            </p:cNvGrpSpPr>
            <p:nvPr/>
          </p:nvGrpSpPr>
          <p:grpSpPr bwMode="auto">
            <a:xfrm>
              <a:off x="1" y="680"/>
              <a:ext cx="5664" cy="96"/>
              <a:chOff x="0" y="576"/>
              <a:chExt cx="5282" cy="189"/>
            </a:xfrm>
          </p:grpSpPr>
          <p:grpSp>
            <p:nvGrpSpPr>
              <p:cNvPr id="2067" name="Group 11"/>
              <p:cNvGrpSpPr>
                <a:grpSpLocks/>
              </p:cNvGrpSpPr>
              <p:nvPr/>
            </p:nvGrpSpPr>
            <p:grpSpPr bwMode="auto">
              <a:xfrm>
                <a:off x="5158" y="576"/>
                <a:ext cx="124" cy="189"/>
                <a:chOff x="5158" y="576"/>
                <a:chExt cx="124" cy="189"/>
              </a:xfrm>
            </p:grpSpPr>
            <p:sp>
              <p:nvSpPr>
                <p:cNvPr id="485388" name="Rectangle 12"/>
                <p:cNvSpPr>
                  <a:spLocks noChangeArrowheads="1"/>
                </p:cNvSpPr>
                <p:nvPr/>
              </p:nvSpPr>
              <p:spPr bwMode="auto">
                <a:xfrm>
                  <a:off x="5252" y="576"/>
                  <a:ext cx="30"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sp>
              <p:nvSpPr>
                <p:cNvPr id="485389" name="Rectangle 13"/>
                <p:cNvSpPr>
                  <a:spLocks noChangeArrowheads="1"/>
                </p:cNvSpPr>
                <p:nvPr/>
              </p:nvSpPr>
              <p:spPr bwMode="auto">
                <a:xfrm>
                  <a:off x="5158" y="576"/>
                  <a:ext cx="60"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grpSp>
          <p:grpSp>
            <p:nvGrpSpPr>
              <p:cNvPr id="2068" name="Group 14"/>
              <p:cNvGrpSpPr>
                <a:grpSpLocks/>
              </p:cNvGrpSpPr>
              <p:nvPr/>
            </p:nvGrpSpPr>
            <p:grpSpPr bwMode="auto">
              <a:xfrm>
                <a:off x="4848" y="576"/>
                <a:ext cx="263" cy="189"/>
                <a:chOff x="4848" y="576"/>
                <a:chExt cx="263" cy="189"/>
              </a:xfrm>
            </p:grpSpPr>
            <p:sp>
              <p:nvSpPr>
                <p:cNvPr id="485391" name="Rectangle 15"/>
                <p:cNvSpPr>
                  <a:spLocks noChangeArrowheads="1"/>
                </p:cNvSpPr>
                <p:nvPr/>
              </p:nvSpPr>
              <p:spPr bwMode="auto">
                <a:xfrm>
                  <a:off x="5018" y="576"/>
                  <a:ext cx="93"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sp>
              <p:nvSpPr>
                <p:cNvPr id="485392" name="Rectangle 16"/>
                <p:cNvSpPr>
                  <a:spLocks noChangeArrowheads="1"/>
                </p:cNvSpPr>
                <p:nvPr/>
              </p:nvSpPr>
              <p:spPr bwMode="auto">
                <a:xfrm>
                  <a:off x="4848" y="576"/>
                  <a:ext cx="126"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grpSp>
          <p:grpSp>
            <p:nvGrpSpPr>
              <p:cNvPr id="2069" name="Group 17"/>
              <p:cNvGrpSpPr>
                <a:grpSpLocks/>
              </p:cNvGrpSpPr>
              <p:nvPr/>
            </p:nvGrpSpPr>
            <p:grpSpPr bwMode="auto">
              <a:xfrm>
                <a:off x="4418" y="576"/>
                <a:ext cx="386" cy="189"/>
                <a:chOff x="4418" y="576"/>
                <a:chExt cx="386" cy="189"/>
              </a:xfrm>
            </p:grpSpPr>
            <p:sp>
              <p:nvSpPr>
                <p:cNvPr id="485394" name="Rectangle 18"/>
                <p:cNvSpPr>
                  <a:spLocks noChangeArrowheads="1"/>
                </p:cNvSpPr>
                <p:nvPr/>
              </p:nvSpPr>
              <p:spPr bwMode="auto">
                <a:xfrm>
                  <a:off x="4650" y="576"/>
                  <a:ext cx="154"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sp>
              <p:nvSpPr>
                <p:cNvPr id="485395" name="Rectangle 19"/>
                <p:cNvSpPr>
                  <a:spLocks noChangeArrowheads="1"/>
                </p:cNvSpPr>
                <p:nvPr/>
              </p:nvSpPr>
              <p:spPr bwMode="auto">
                <a:xfrm>
                  <a:off x="4418" y="576"/>
                  <a:ext cx="187"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grpSp>
          <p:grpSp>
            <p:nvGrpSpPr>
              <p:cNvPr id="2070" name="Group 20"/>
              <p:cNvGrpSpPr>
                <a:grpSpLocks/>
              </p:cNvGrpSpPr>
              <p:nvPr/>
            </p:nvGrpSpPr>
            <p:grpSpPr bwMode="auto">
              <a:xfrm>
                <a:off x="3183" y="576"/>
                <a:ext cx="1191" cy="189"/>
                <a:chOff x="3183" y="576"/>
                <a:chExt cx="1191" cy="189"/>
              </a:xfrm>
            </p:grpSpPr>
            <p:sp>
              <p:nvSpPr>
                <p:cNvPr id="485397" name="Rectangle 21"/>
                <p:cNvSpPr>
                  <a:spLocks noChangeArrowheads="1"/>
                </p:cNvSpPr>
                <p:nvPr/>
              </p:nvSpPr>
              <p:spPr bwMode="auto">
                <a:xfrm>
                  <a:off x="3558" y="576"/>
                  <a:ext cx="250"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sp>
              <p:nvSpPr>
                <p:cNvPr id="485398" name="Rectangle 22"/>
                <p:cNvSpPr>
                  <a:spLocks noChangeArrowheads="1"/>
                </p:cNvSpPr>
                <p:nvPr/>
              </p:nvSpPr>
              <p:spPr bwMode="auto">
                <a:xfrm>
                  <a:off x="4155" y="576"/>
                  <a:ext cx="218"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sp>
              <p:nvSpPr>
                <p:cNvPr id="485399" name="Rectangle 23"/>
                <p:cNvSpPr>
                  <a:spLocks noChangeArrowheads="1"/>
                </p:cNvSpPr>
                <p:nvPr/>
              </p:nvSpPr>
              <p:spPr bwMode="auto">
                <a:xfrm>
                  <a:off x="3864" y="576"/>
                  <a:ext cx="250"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sp>
              <p:nvSpPr>
                <p:cNvPr id="485400" name="Rectangle 24"/>
                <p:cNvSpPr>
                  <a:spLocks noChangeArrowheads="1"/>
                </p:cNvSpPr>
                <p:nvPr/>
              </p:nvSpPr>
              <p:spPr bwMode="auto">
                <a:xfrm>
                  <a:off x="3183" y="576"/>
                  <a:ext cx="314"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grpSp>
          <p:grpSp>
            <p:nvGrpSpPr>
              <p:cNvPr id="2071" name="Group 25"/>
              <p:cNvGrpSpPr>
                <a:grpSpLocks/>
              </p:cNvGrpSpPr>
              <p:nvPr/>
            </p:nvGrpSpPr>
            <p:grpSpPr bwMode="auto">
              <a:xfrm>
                <a:off x="0" y="576"/>
                <a:ext cx="3143" cy="189"/>
                <a:chOff x="0" y="576"/>
                <a:chExt cx="3143" cy="189"/>
              </a:xfrm>
            </p:grpSpPr>
            <p:sp>
              <p:nvSpPr>
                <p:cNvPr id="485402" name="Rectangle 26"/>
                <p:cNvSpPr>
                  <a:spLocks noChangeArrowheads="1"/>
                </p:cNvSpPr>
                <p:nvPr/>
              </p:nvSpPr>
              <p:spPr bwMode="auto">
                <a:xfrm>
                  <a:off x="2798" y="576"/>
                  <a:ext cx="345"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sp>
              <p:nvSpPr>
                <p:cNvPr id="485403" name="Rectangle 27"/>
                <p:cNvSpPr>
                  <a:spLocks noChangeArrowheads="1"/>
                </p:cNvSpPr>
                <p:nvPr/>
              </p:nvSpPr>
              <p:spPr bwMode="auto">
                <a:xfrm>
                  <a:off x="0" y="576"/>
                  <a:ext cx="2756" cy="189"/>
                </a:xfrm>
                <a:prstGeom prst="rect">
                  <a:avLst/>
                </a:prstGeom>
                <a:gradFill rotWithShape="0">
                  <a:gsLst>
                    <a:gs pos="0">
                      <a:srgbClr val="3232DE"/>
                    </a:gs>
                    <a:gs pos="100000">
                      <a:srgbClr val="3232DE">
                        <a:gamma/>
                        <a:shade val="40000"/>
                        <a:invGamma/>
                      </a:srgbClr>
                    </a:gs>
                  </a:gsLst>
                  <a:lin ang="0" scaled="1"/>
                </a:gradFill>
                <a:ln w="9525">
                  <a:noFill/>
                  <a:miter lim="800000"/>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grpSp>
        </p:grpSp>
        <p:grpSp>
          <p:nvGrpSpPr>
            <p:cNvPr id="2061" name="Group 28"/>
            <p:cNvGrpSpPr>
              <a:grpSpLocks/>
            </p:cNvGrpSpPr>
            <p:nvPr/>
          </p:nvGrpSpPr>
          <p:grpSpPr bwMode="auto">
            <a:xfrm>
              <a:off x="69" y="250"/>
              <a:ext cx="610" cy="627"/>
              <a:chOff x="276" y="163"/>
              <a:chExt cx="699" cy="719"/>
            </a:xfrm>
          </p:grpSpPr>
          <p:sp>
            <p:nvSpPr>
              <p:cNvPr id="485405" name="Oval 29"/>
              <p:cNvSpPr>
                <a:spLocks noChangeArrowheads="1"/>
              </p:cNvSpPr>
              <p:nvPr userDrawn="1"/>
            </p:nvSpPr>
            <p:spPr bwMode="auto">
              <a:xfrm>
                <a:off x="276" y="163"/>
                <a:ext cx="699" cy="719"/>
              </a:xfrm>
              <a:prstGeom prst="ellipse">
                <a:avLst/>
              </a:prstGeom>
              <a:solidFill>
                <a:schemeClr val="bg1"/>
              </a:solidFill>
              <a:ln w="9525">
                <a:noFill/>
                <a:round/>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pic>
            <p:nvPicPr>
              <p:cNvPr id="2066" name="Picture 30" descr="DTRA"/>
              <p:cNvPicPr>
                <a:picLocks noChangeAspect="1" noChangeArrowheads="1"/>
              </p:cNvPicPr>
              <p:nvPr userDrawn="1"/>
            </p:nvPicPr>
            <p:blipFill>
              <a:blip r:embed="rId13"/>
              <a:srcRect/>
              <a:stretch>
                <a:fillRect/>
              </a:stretch>
            </p:blipFill>
            <p:spPr bwMode="auto">
              <a:xfrm>
                <a:off x="297" y="204"/>
                <a:ext cx="649" cy="653"/>
              </a:xfrm>
              <a:prstGeom prst="rect">
                <a:avLst/>
              </a:prstGeom>
              <a:noFill/>
              <a:ln w="9525">
                <a:noFill/>
                <a:miter lim="800000"/>
                <a:headEnd/>
                <a:tailEnd/>
              </a:ln>
            </p:spPr>
          </p:pic>
        </p:grpSp>
        <p:grpSp>
          <p:nvGrpSpPr>
            <p:cNvPr id="2062" name="Group 31"/>
            <p:cNvGrpSpPr>
              <a:grpSpLocks/>
            </p:cNvGrpSpPr>
            <p:nvPr/>
          </p:nvGrpSpPr>
          <p:grpSpPr bwMode="auto">
            <a:xfrm>
              <a:off x="715" y="266"/>
              <a:ext cx="610" cy="627"/>
              <a:chOff x="834" y="258"/>
              <a:chExt cx="610" cy="627"/>
            </a:xfrm>
          </p:grpSpPr>
          <p:sp>
            <p:nvSpPr>
              <p:cNvPr id="485408" name="Oval 32"/>
              <p:cNvSpPr>
                <a:spLocks noChangeArrowheads="1"/>
              </p:cNvSpPr>
              <p:nvPr userDrawn="1"/>
            </p:nvSpPr>
            <p:spPr bwMode="auto">
              <a:xfrm>
                <a:off x="834" y="258"/>
                <a:ext cx="610" cy="627"/>
              </a:xfrm>
              <a:prstGeom prst="ellipse">
                <a:avLst/>
              </a:prstGeom>
              <a:solidFill>
                <a:schemeClr val="bg1"/>
              </a:solidFill>
              <a:ln w="9525">
                <a:noFill/>
                <a:round/>
                <a:headEnd/>
                <a:tailEnd/>
              </a:ln>
              <a:effectLst/>
            </p:spPr>
            <p:txBody>
              <a:bodyPr wrap="none" anchor="ctr"/>
              <a:lstStyle/>
              <a:p>
                <a:pPr eaLnBrk="0" hangingPunct="0">
                  <a:defRPr/>
                </a:pPr>
                <a:endParaRPr lang="en-US" sz="2400" b="1">
                  <a:latin typeface="Arial" charset="0"/>
                  <a:ea typeface="ＭＳ Ｐゴシック" pitchFamily="20" charset="-128"/>
                  <a:cs typeface="+mn-cs"/>
                </a:endParaRPr>
              </a:p>
            </p:txBody>
          </p:sp>
          <p:pic>
            <p:nvPicPr>
              <p:cNvPr id="2064" name="Picture 33" descr="JSTO-logo_no-shadow2"/>
              <p:cNvPicPr>
                <a:picLocks noChangeAspect="1" noChangeArrowheads="1"/>
              </p:cNvPicPr>
              <p:nvPr userDrawn="1"/>
            </p:nvPicPr>
            <p:blipFill>
              <a:blip r:embed="rId14">
                <a:lum bright="-12000" contrast="24000"/>
              </a:blip>
              <a:srcRect/>
              <a:stretch>
                <a:fillRect/>
              </a:stretch>
            </p:blipFill>
            <p:spPr bwMode="auto">
              <a:xfrm>
                <a:off x="851" y="279"/>
                <a:ext cx="571" cy="571"/>
              </a:xfrm>
              <a:prstGeom prst="rect">
                <a:avLst/>
              </a:prstGeom>
              <a:noFill/>
              <a:ln w="9525">
                <a:noFill/>
                <a:miter lim="800000"/>
                <a:headEnd/>
                <a:tailEnd/>
              </a:ln>
            </p:spPr>
          </p:pic>
        </p:grpSp>
      </p:grpSp>
      <p:sp>
        <p:nvSpPr>
          <p:cNvPr id="2056" name="Rectangle 34"/>
          <p:cNvSpPr>
            <a:spLocks noGrp="1" noChangeArrowheads="1"/>
          </p:cNvSpPr>
          <p:nvPr>
            <p:ph type="body" idx="1"/>
          </p:nvPr>
        </p:nvSpPr>
        <p:spPr bwMode="auto">
          <a:xfrm>
            <a:off x="347663" y="1662113"/>
            <a:ext cx="8526462" cy="46466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2057" name="Picture 39" descr="psu_logo"/>
          <p:cNvPicPr>
            <a:picLocks noChangeAspect="1" noChangeArrowheads="1"/>
          </p:cNvPicPr>
          <p:nvPr/>
        </p:nvPicPr>
        <p:blipFill>
          <a:blip r:embed="rId15"/>
          <a:srcRect b="23212"/>
          <a:stretch>
            <a:fillRect/>
          </a:stretch>
        </p:blipFill>
        <p:spPr bwMode="auto">
          <a:xfrm>
            <a:off x="7710488" y="26988"/>
            <a:ext cx="1422400" cy="736600"/>
          </a:xfrm>
          <a:prstGeom prst="rect">
            <a:avLst/>
          </a:prstGeom>
          <a:noFill/>
          <a:ln w="9525">
            <a:noFill/>
            <a:miter lim="800000"/>
            <a:headEnd/>
            <a:tailEnd/>
          </a:ln>
        </p:spPr>
      </p:pic>
      <p:sp>
        <p:nvSpPr>
          <p:cNvPr id="485416" name="Text Box 40"/>
          <p:cNvSpPr txBox="1">
            <a:spLocks noChangeArrowheads="1"/>
          </p:cNvSpPr>
          <p:nvPr/>
        </p:nvSpPr>
        <p:spPr bwMode="auto">
          <a:xfrm>
            <a:off x="0" y="0"/>
            <a:ext cx="9144000" cy="274638"/>
          </a:xfrm>
          <a:prstGeom prst="rect">
            <a:avLst/>
          </a:prstGeom>
          <a:noFill/>
          <a:ln w="9525" algn="ctr">
            <a:noFill/>
            <a:miter lim="800000"/>
            <a:headEnd/>
            <a:tailEnd/>
          </a:ln>
          <a:effectLst/>
        </p:spPr>
        <p:txBody>
          <a:bodyPr>
            <a:spAutoFit/>
          </a:bodyPr>
          <a:lstStyle/>
          <a:p>
            <a:pPr marL="742950" indent="-285750" algn="ctr" eaLnBrk="0" hangingPunct="0">
              <a:spcBef>
                <a:spcPct val="50000"/>
              </a:spcBef>
              <a:defRPr/>
            </a:pPr>
            <a:r>
              <a:rPr lang="en-US" sz="1200" b="1">
                <a:latin typeface="Arial" charset="0"/>
                <a:ea typeface="ＭＳ Ｐゴシック" pitchFamily="20" charset="-128"/>
                <a:cs typeface="+mn-cs"/>
              </a:rPr>
              <a:t>UNCLASSIFIED</a:t>
            </a:r>
          </a:p>
        </p:txBody>
      </p:sp>
      <p:sp>
        <p:nvSpPr>
          <p:cNvPr id="485417" name="Text Box 41"/>
          <p:cNvSpPr txBox="1">
            <a:spLocks noChangeArrowheads="1"/>
          </p:cNvSpPr>
          <p:nvPr/>
        </p:nvSpPr>
        <p:spPr bwMode="auto">
          <a:xfrm>
            <a:off x="0" y="6583363"/>
            <a:ext cx="9144000" cy="274637"/>
          </a:xfrm>
          <a:prstGeom prst="rect">
            <a:avLst/>
          </a:prstGeom>
          <a:noFill/>
          <a:ln w="9525" algn="ctr">
            <a:noFill/>
            <a:miter lim="800000"/>
            <a:headEnd/>
            <a:tailEnd/>
          </a:ln>
          <a:effectLst/>
        </p:spPr>
        <p:txBody>
          <a:bodyPr>
            <a:spAutoFit/>
          </a:bodyPr>
          <a:lstStyle/>
          <a:p>
            <a:pPr marL="742950" indent="-285750" algn="ctr" eaLnBrk="0" hangingPunct="0">
              <a:spcBef>
                <a:spcPct val="50000"/>
              </a:spcBef>
              <a:defRPr/>
            </a:pPr>
            <a:r>
              <a:rPr lang="en-US" sz="1200" b="1">
                <a:latin typeface="Arial" charset="0"/>
                <a:ea typeface="ＭＳ Ｐゴシック" pitchFamily="20" charset="-128"/>
                <a:cs typeface="+mn-cs"/>
              </a:rPr>
              <a:t>UNCLASSIFIED</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rtl="0" eaLnBrk="0" fontAlgn="base" hangingPunct="0">
        <a:lnSpc>
          <a:spcPct val="85000"/>
        </a:lnSpc>
        <a:spcBef>
          <a:spcPct val="0"/>
        </a:spcBef>
        <a:spcAft>
          <a:spcPct val="0"/>
        </a:spcAft>
        <a:defRPr sz="3200" b="1">
          <a:solidFill>
            <a:schemeClr val="tx2"/>
          </a:solidFill>
          <a:latin typeface="+mj-lt"/>
          <a:ea typeface="+mj-ea"/>
          <a:cs typeface="ＭＳ Ｐゴシック"/>
        </a:defRPr>
      </a:lvl1pPr>
      <a:lvl2pPr algn="l" rtl="0" eaLnBrk="0" fontAlgn="base" hangingPunct="0">
        <a:lnSpc>
          <a:spcPct val="85000"/>
        </a:lnSpc>
        <a:spcBef>
          <a:spcPct val="0"/>
        </a:spcBef>
        <a:spcAft>
          <a:spcPct val="0"/>
        </a:spcAft>
        <a:defRPr sz="3200" b="1">
          <a:solidFill>
            <a:schemeClr val="tx2"/>
          </a:solidFill>
          <a:latin typeface="Univers" pitchFamily="34" charset="0"/>
          <a:ea typeface="ＭＳ Ｐゴシック" pitchFamily="34" charset="-128"/>
          <a:cs typeface="ＭＳ Ｐゴシック"/>
        </a:defRPr>
      </a:lvl2pPr>
      <a:lvl3pPr algn="l" rtl="0" eaLnBrk="0" fontAlgn="base" hangingPunct="0">
        <a:lnSpc>
          <a:spcPct val="85000"/>
        </a:lnSpc>
        <a:spcBef>
          <a:spcPct val="0"/>
        </a:spcBef>
        <a:spcAft>
          <a:spcPct val="0"/>
        </a:spcAft>
        <a:defRPr sz="3200" b="1">
          <a:solidFill>
            <a:schemeClr val="tx2"/>
          </a:solidFill>
          <a:latin typeface="Univers" pitchFamily="34" charset="0"/>
          <a:ea typeface="ＭＳ Ｐゴシック" pitchFamily="34" charset="-128"/>
          <a:cs typeface="ＭＳ Ｐゴシック"/>
        </a:defRPr>
      </a:lvl3pPr>
      <a:lvl4pPr algn="l" rtl="0" eaLnBrk="0" fontAlgn="base" hangingPunct="0">
        <a:lnSpc>
          <a:spcPct val="85000"/>
        </a:lnSpc>
        <a:spcBef>
          <a:spcPct val="0"/>
        </a:spcBef>
        <a:spcAft>
          <a:spcPct val="0"/>
        </a:spcAft>
        <a:defRPr sz="3200" b="1">
          <a:solidFill>
            <a:schemeClr val="tx2"/>
          </a:solidFill>
          <a:latin typeface="Univers" pitchFamily="34" charset="0"/>
          <a:ea typeface="ＭＳ Ｐゴシック" pitchFamily="34" charset="-128"/>
          <a:cs typeface="ＭＳ Ｐゴシック"/>
        </a:defRPr>
      </a:lvl4pPr>
      <a:lvl5pPr algn="l" rtl="0" eaLnBrk="0" fontAlgn="base" hangingPunct="0">
        <a:lnSpc>
          <a:spcPct val="85000"/>
        </a:lnSpc>
        <a:spcBef>
          <a:spcPct val="0"/>
        </a:spcBef>
        <a:spcAft>
          <a:spcPct val="0"/>
        </a:spcAft>
        <a:defRPr sz="3200" b="1">
          <a:solidFill>
            <a:schemeClr val="tx2"/>
          </a:solidFill>
          <a:latin typeface="Univers" pitchFamily="34" charset="0"/>
          <a:ea typeface="ＭＳ Ｐゴシック" pitchFamily="34" charset="-128"/>
          <a:cs typeface="ＭＳ Ｐゴシック"/>
        </a:defRPr>
      </a:lvl5pPr>
      <a:lvl6pPr marL="457200" algn="l" rtl="0" fontAlgn="base">
        <a:lnSpc>
          <a:spcPct val="85000"/>
        </a:lnSpc>
        <a:spcBef>
          <a:spcPct val="0"/>
        </a:spcBef>
        <a:spcAft>
          <a:spcPct val="0"/>
        </a:spcAft>
        <a:defRPr sz="3200" b="1">
          <a:solidFill>
            <a:schemeClr val="tx2"/>
          </a:solidFill>
          <a:latin typeface="Univers" pitchFamily="34" charset="0"/>
          <a:ea typeface="ＭＳ Ｐゴシック" pitchFamily="34" charset="-128"/>
        </a:defRPr>
      </a:lvl6pPr>
      <a:lvl7pPr marL="914400" algn="l" rtl="0" fontAlgn="base">
        <a:lnSpc>
          <a:spcPct val="85000"/>
        </a:lnSpc>
        <a:spcBef>
          <a:spcPct val="0"/>
        </a:spcBef>
        <a:spcAft>
          <a:spcPct val="0"/>
        </a:spcAft>
        <a:defRPr sz="3200" b="1">
          <a:solidFill>
            <a:schemeClr val="tx2"/>
          </a:solidFill>
          <a:latin typeface="Univers" pitchFamily="34" charset="0"/>
          <a:ea typeface="ＭＳ Ｐゴシック" pitchFamily="34" charset="-128"/>
        </a:defRPr>
      </a:lvl7pPr>
      <a:lvl8pPr marL="1371600" algn="l" rtl="0" fontAlgn="base">
        <a:lnSpc>
          <a:spcPct val="85000"/>
        </a:lnSpc>
        <a:spcBef>
          <a:spcPct val="0"/>
        </a:spcBef>
        <a:spcAft>
          <a:spcPct val="0"/>
        </a:spcAft>
        <a:defRPr sz="3200" b="1">
          <a:solidFill>
            <a:schemeClr val="tx2"/>
          </a:solidFill>
          <a:latin typeface="Univers" pitchFamily="34" charset="0"/>
          <a:ea typeface="ＭＳ Ｐゴシック" pitchFamily="34" charset="-128"/>
        </a:defRPr>
      </a:lvl8pPr>
      <a:lvl9pPr marL="1828800" algn="l" rtl="0" fontAlgn="base">
        <a:lnSpc>
          <a:spcPct val="85000"/>
        </a:lnSpc>
        <a:spcBef>
          <a:spcPct val="0"/>
        </a:spcBef>
        <a:spcAft>
          <a:spcPct val="0"/>
        </a:spcAft>
        <a:defRPr sz="3200" b="1">
          <a:solidFill>
            <a:schemeClr val="tx2"/>
          </a:solidFill>
          <a:latin typeface="Univers" pitchFamily="34" charset="0"/>
          <a:ea typeface="ＭＳ Ｐゴシック" pitchFamily="34" charset="-128"/>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ＭＳ Ｐゴシック"/>
        </a:defRPr>
      </a:lvl1pPr>
      <a:lvl2pPr marL="742950" indent="-285750" algn="l" rtl="0" eaLnBrk="0" fontAlgn="base" hangingPunct="0">
        <a:spcBef>
          <a:spcPct val="20000"/>
        </a:spcBef>
        <a:spcAft>
          <a:spcPct val="0"/>
        </a:spcAft>
        <a:buFont typeface="Times" pitchFamily="18" charset="0"/>
        <a:buChar char="•"/>
        <a:defRPr sz="2400">
          <a:solidFill>
            <a:schemeClr val="tx1"/>
          </a:solidFill>
          <a:latin typeface="+mn-lt"/>
          <a:ea typeface="+mn-ea"/>
          <a:cs typeface="ＭＳ Ｐゴシック"/>
        </a:defRPr>
      </a:lvl2pPr>
      <a:lvl3pPr marL="1143000" indent="-228600" algn="l" rtl="0" eaLnBrk="0" fontAlgn="base" hangingPunct="0">
        <a:spcBef>
          <a:spcPct val="20000"/>
        </a:spcBef>
        <a:spcAft>
          <a:spcPct val="0"/>
        </a:spcAft>
        <a:buChar char="•"/>
        <a:defRPr sz="2000">
          <a:solidFill>
            <a:schemeClr val="tx1"/>
          </a:solidFill>
          <a:latin typeface="+mn-lt"/>
          <a:ea typeface="+mn-ea"/>
          <a:cs typeface="ＭＳ Ｐゴシック"/>
        </a:defRPr>
      </a:lvl3pPr>
      <a:lvl4pPr marL="1600200" indent="-228600" algn="l" rtl="0" eaLnBrk="0" fontAlgn="base" hangingPunct="0">
        <a:spcBef>
          <a:spcPct val="20000"/>
        </a:spcBef>
        <a:spcAft>
          <a:spcPct val="0"/>
        </a:spcAft>
        <a:buFont typeface="Times" pitchFamily="18" charset="0"/>
        <a:buChar char="•"/>
        <a:defRPr sz="1600">
          <a:solidFill>
            <a:schemeClr val="tx1"/>
          </a:solidFill>
          <a:latin typeface="+mn-lt"/>
          <a:ea typeface="+mn-ea"/>
          <a:cs typeface="ＭＳ Ｐゴシック"/>
        </a:defRPr>
      </a:lvl4pPr>
      <a:lvl5pPr marL="2057400" indent="-228600" algn="l" rtl="0" eaLnBrk="0" fontAlgn="base" hangingPunct="0">
        <a:spcBef>
          <a:spcPct val="20000"/>
        </a:spcBef>
        <a:spcAft>
          <a:spcPct val="0"/>
        </a:spcAft>
        <a:buFont typeface="Times" pitchFamily="18" charset="0"/>
        <a:buChar char="•"/>
        <a:defRPr sz="1400">
          <a:solidFill>
            <a:schemeClr val="tx1"/>
          </a:solidFill>
          <a:latin typeface="+mn-lt"/>
          <a:ea typeface="+mn-ea"/>
          <a:cs typeface="ＭＳ Ｐゴシック"/>
        </a:defRPr>
      </a:lvl5pPr>
      <a:lvl6pPr marL="2514600" indent="-228600" algn="l" rtl="0" fontAlgn="base">
        <a:spcBef>
          <a:spcPct val="20000"/>
        </a:spcBef>
        <a:spcAft>
          <a:spcPct val="0"/>
        </a:spcAft>
        <a:buFont typeface="Times" pitchFamily="18" charset="0"/>
        <a:buChar char="•"/>
        <a:defRPr sz="1400">
          <a:solidFill>
            <a:schemeClr val="tx1"/>
          </a:solidFill>
          <a:latin typeface="+mn-lt"/>
          <a:ea typeface="+mn-ea"/>
        </a:defRPr>
      </a:lvl6pPr>
      <a:lvl7pPr marL="2971800" indent="-228600" algn="l" rtl="0" fontAlgn="base">
        <a:spcBef>
          <a:spcPct val="20000"/>
        </a:spcBef>
        <a:spcAft>
          <a:spcPct val="0"/>
        </a:spcAft>
        <a:buFont typeface="Times" pitchFamily="18" charset="0"/>
        <a:buChar char="•"/>
        <a:defRPr sz="1400">
          <a:solidFill>
            <a:schemeClr val="tx1"/>
          </a:solidFill>
          <a:latin typeface="+mn-lt"/>
          <a:ea typeface="+mn-ea"/>
        </a:defRPr>
      </a:lvl7pPr>
      <a:lvl8pPr marL="3429000" indent="-228600" algn="l" rtl="0" fontAlgn="base">
        <a:spcBef>
          <a:spcPct val="20000"/>
        </a:spcBef>
        <a:spcAft>
          <a:spcPct val="0"/>
        </a:spcAft>
        <a:buFont typeface="Times" pitchFamily="18" charset="0"/>
        <a:buChar char="•"/>
        <a:defRPr sz="1400">
          <a:solidFill>
            <a:schemeClr val="tx1"/>
          </a:solidFill>
          <a:latin typeface="+mn-lt"/>
          <a:ea typeface="+mn-ea"/>
        </a:defRPr>
      </a:lvl8pPr>
      <a:lvl9pPr marL="3886200" indent="-228600" algn="l" rtl="0" fontAlgn="base">
        <a:spcBef>
          <a:spcPct val="20000"/>
        </a:spcBef>
        <a:spcAft>
          <a:spcPct val="0"/>
        </a:spcAft>
        <a:buFont typeface="Times" pitchFamily="18" charset="0"/>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57175" y="1223963"/>
            <a:ext cx="7766050" cy="1470025"/>
          </a:xfrm>
          <a:prstGeom prst="rect">
            <a:avLst/>
          </a:prstGeom>
        </p:spPr>
        <p:txBody>
          <a:bodyPr/>
          <a:lstStyle/>
          <a:p>
            <a:pPr algn="ctr">
              <a:lnSpc>
                <a:spcPct val="85000"/>
              </a:lnSpc>
              <a:defRPr/>
            </a:pPr>
            <a:r>
              <a:rPr lang="en-US" sz="3200" b="1" kern="0" dirty="0">
                <a:solidFill>
                  <a:schemeClr val="tx2"/>
                </a:solidFill>
                <a:latin typeface="Times New Roman" pitchFamily="18" charset="0"/>
                <a:ea typeface="+mj-ea"/>
                <a:cs typeface="+mj-cs"/>
              </a:rPr>
              <a:t> Atmospheric transport and dispersion from non-periodic LES atmospheric fields</a:t>
            </a:r>
          </a:p>
        </p:txBody>
      </p:sp>
      <p:sp>
        <p:nvSpPr>
          <p:cNvPr id="3" name="Rectangle 3"/>
          <p:cNvSpPr txBox="1">
            <a:spLocks noChangeArrowheads="1"/>
          </p:cNvSpPr>
          <p:nvPr/>
        </p:nvSpPr>
        <p:spPr>
          <a:xfrm>
            <a:off x="252413" y="3883025"/>
            <a:ext cx="7886700" cy="2335213"/>
          </a:xfrm>
          <a:prstGeom prst="rect">
            <a:avLst/>
          </a:prstGeom>
        </p:spPr>
        <p:txBody>
          <a:bodyPr/>
          <a:lstStyle/>
          <a:p>
            <a:pPr marL="342900" indent="-342900">
              <a:lnSpc>
                <a:spcPct val="80000"/>
              </a:lnSpc>
              <a:spcBef>
                <a:spcPct val="20000"/>
              </a:spcBef>
              <a:defRPr/>
            </a:pPr>
            <a:r>
              <a:rPr lang="en-US" sz="2000" b="1" i="1" kern="0" dirty="0">
                <a:latin typeface="Times New Roman" pitchFamily="18" charset="0"/>
                <a:ea typeface="+mn-ea"/>
                <a:cs typeface="+mn-cs"/>
              </a:rPr>
              <a:t>Brian </a:t>
            </a:r>
            <a:r>
              <a:rPr lang="en-US" sz="2000" b="1" i="1" kern="0" dirty="0" err="1">
                <a:latin typeface="Times New Roman" pitchFamily="18" charset="0"/>
                <a:ea typeface="+mn-ea"/>
                <a:cs typeface="+mn-cs"/>
              </a:rPr>
              <a:t>Gaudet</a:t>
            </a:r>
            <a:r>
              <a:rPr lang="en-US" sz="2000" b="1" i="1" kern="0" dirty="0">
                <a:latin typeface="Times New Roman" pitchFamily="18" charset="0"/>
                <a:ea typeface="+mn-ea"/>
                <a:cs typeface="+mn-cs"/>
              </a:rPr>
              <a:t>, David Stauffer, Nelson Seaman, </a:t>
            </a:r>
            <a:r>
              <a:rPr lang="en-US" sz="2000" b="1" i="1" kern="0" dirty="0" err="1">
                <a:latin typeface="Times New Roman" pitchFamily="18" charset="0"/>
                <a:ea typeface="+mn-ea"/>
                <a:cs typeface="+mn-cs"/>
              </a:rPr>
              <a:t>Aijun</a:t>
            </a:r>
            <a:r>
              <a:rPr lang="en-US" sz="2000" b="1" i="1" kern="0" dirty="0">
                <a:latin typeface="Times New Roman" pitchFamily="18" charset="0"/>
                <a:ea typeface="+mn-ea"/>
                <a:cs typeface="+mn-cs"/>
              </a:rPr>
              <a:t> Deng</a:t>
            </a:r>
          </a:p>
          <a:p>
            <a:pPr marL="342900" indent="-342900">
              <a:lnSpc>
                <a:spcPct val="80000"/>
              </a:lnSpc>
              <a:spcBef>
                <a:spcPct val="20000"/>
              </a:spcBef>
              <a:buFontTx/>
              <a:buChar char="•"/>
              <a:defRPr/>
            </a:pPr>
            <a:endParaRPr lang="en-US" sz="2000" b="1" i="1" kern="0" dirty="0">
              <a:latin typeface="Times New Roman" pitchFamily="18" charset="0"/>
              <a:ea typeface="+mn-ea"/>
              <a:cs typeface="+mn-cs"/>
            </a:endParaRPr>
          </a:p>
          <a:p>
            <a:pPr marL="342900" indent="-342900">
              <a:lnSpc>
                <a:spcPct val="80000"/>
              </a:lnSpc>
              <a:spcBef>
                <a:spcPct val="20000"/>
              </a:spcBef>
              <a:defRPr/>
            </a:pPr>
            <a:r>
              <a:rPr lang="en-US" b="1" i="1" kern="0" dirty="0">
                <a:latin typeface="Times New Roman" pitchFamily="18" charset="0"/>
                <a:ea typeface="+mn-ea"/>
                <a:cs typeface="+mn-cs"/>
              </a:rPr>
              <a:t>Penn State University</a:t>
            </a:r>
            <a:r>
              <a:rPr lang="en-US" b="1" i="1" kern="0" dirty="0">
                <a:solidFill>
                  <a:schemeClr val="bg1"/>
                </a:solidFill>
                <a:latin typeface="Times New Roman" pitchFamily="18" charset="0"/>
                <a:ea typeface="+mn-ea"/>
                <a:cs typeface="+mn-cs"/>
              </a:rPr>
              <a:t/>
            </a:r>
            <a:br>
              <a:rPr lang="en-US" b="1" i="1" kern="0" dirty="0">
                <a:solidFill>
                  <a:schemeClr val="bg1"/>
                </a:solidFill>
                <a:latin typeface="Times New Roman" pitchFamily="18" charset="0"/>
                <a:ea typeface="+mn-ea"/>
                <a:cs typeface="+mn-cs"/>
              </a:rPr>
            </a:br>
            <a:endParaRPr lang="en-US" b="1" i="1" kern="0" dirty="0">
              <a:latin typeface="Times New Roman" pitchFamily="18" charset="0"/>
              <a:ea typeface="+mn-ea"/>
              <a:cs typeface="+mn-cs"/>
            </a:endParaRPr>
          </a:p>
          <a:p>
            <a:pPr marL="342900" indent="-342900">
              <a:lnSpc>
                <a:spcPct val="80000"/>
              </a:lnSpc>
              <a:spcBef>
                <a:spcPct val="20000"/>
              </a:spcBef>
              <a:defRPr/>
            </a:pPr>
            <a:endParaRPr lang="en-US" sz="1600" b="1" i="1" kern="0" dirty="0">
              <a:latin typeface="Times New Roman" pitchFamily="18" charset="0"/>
              <a:ea typeface="+mn-ea"/>
              <a:cs typeface="+mn-cs"/>
            </a:endParaRPr>
          </a:p>
          <a:p>
            <a:pPr marL="342900" indent="-342900">
              <a:lnSpc>
                <a:spcPct val="80000"/>
              </a:lnSpc>
              <a:spcBef>
                <a:spcPct val="20000"/>
              </a:spcBef>
              <a:defRPr/>
            </a:pPr>
            <a:endParaRPr lang="en-US" sz="2800" b="1" i="1" kern="0" dirty="0">
              <a:latin typeface="Times New Roman" pitchFamily="18" charset="0"/>
              <a:ea typeface="+mn-ea"/>
              <a:cs typeface="+mn-cs"/>
            </a:endParaRPr>
          </a:p>
        </p:txBody>
      </p:sp>
      <p:sp>
        <p:nvSpPr>
          <p:cNvPr id="3076" name="Rectangle 6"/>
          <p:cNvSpPr>
            <a:spLocks noChangeArrowheads="1"/>
          </p:cNvSpPr>
          <p:nvPr/>
        </p:nvSpPr>
        <p:spPr bwMode="auto">
          <a:xfrm>
            <a:off x="693738" y="5694363"/>
            <a:ext cx="4194175" cy="876300"/>
          </a:xfrm>
          <a:prstGeom prst="rect">
            <a:avLst/>
          </a:prstGeom>
          <a:noFill/>
          <a:ln w="9525">
            <a:noFill/>
            <a:miter lim="800000"/>
            <a:headEnd/>
            <a:tailEnd/>
          </a:ln>
        </p:spPr>
        <p:txBody>
          <a:bodyPr/>
          <a:lstStyle/>
          <a:p>
            <a:pPr algn="ctr"/>
            <a:r>
              <a:rPr lang="en-US" sz="1400" b="1"/>
              <a:t>16th Annual GMU Conference on Atmospheric Transport and Dispersion Modeling</a:t>
            </a:r>
          </a:p>
          <a:p>
            <a:pPr algn="ctr"/>
            <a:r>
              <a:rPr lang="en-US" sz="1400" b="1"/>
              <a:t>July 17-18, 2012</a:t>
            </a:r>
            <a:endParaRPr lang="en-US" sz="1400" b="1">
              <a:solidFill>
                <a:srgbClr val="0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p:txBody>
          <a:bodyPr/>
          <a:lstStyle/>
          <a:p>
            <a:pPr>
              <a:defRPr/>
            </a:pPr>
            <a:fld id="{1B3773B7-1BD3-4383-A57A-C78C2A0B3BDA}" type="slidenum">
              <a:rPr lang="en-US" smtClean="0"/>
              <a:pPr>
                <a:defRPr/>
              </a:pPr>
              <a:t>2</a:t>
            </a:fld>
            <a:endParaRPr lang="en-US" smtClean="0"/>
          </a:p>
        </p:txBody>
      </p:sp>
      <p:sp>
        <p:nvSpPr>
          <p:cNvPr id="4099" name="Rectangle 2"/>
          <p:cNvSpPr>
            <a:spLocks noGrp="1" noChangeArrowheads="1"/>
          </p:cNvSpPr>
          <p:nvPr>
            <p:ph type="title"/>
          </p:nvPr>
        </p:nvSpPr>
        <p:spPr>
          <a:xfrm>
            <a:off x="1676400" y="228600"/>
            <a:ext cx="6240463" cy="682625"/>
          </a:xfrm>
        </p:spPr>
        <p:txBody>
          <a:bodyPr/>
          <a:lstStyle/>
          <a:p>
            <a:pPr algn="ctr" eaLnBrk="1" hangingPunct="1"/>
            <a:r>
              <a:rPr lang="en-US" sz="2800" smtClean="0"/>
              <a:t>Background</a:t>
            </a:r>
          </a:p>
        </p:txBody>
      </p:sp>
      <p:sp>
        <p:nvSpPr>
          <p:cNvPr id="4100" name="Rectangle 3"/>
          <p:cNvSpPr>
            <a:spLocks noGrp="1" noChangeArrowheads="1"/>
          </p:cNvSpPr>
          <p:nvPr>
            <p:ph type="body" idx="1"/>
          </p:nvPr>
        </p:nvSpPr>
        <p:spPr>
          <a:xfrm>
            <a:off x="309563" y="1355725"/>
            <a:ext cx="8534400" cy="4525963"/>
          </a:xfrm>
        </p:spPr>
        <p:txBody>
          <a:bodyPr/>
          <a:lstStyle/>
          <a:p>
            <a:pPr eaLnBrk="1" hangingPunct="1"/>
            <a:r>
              <a:rPr lang="en-US" sz="2000" smtClean="0"/>
              <a:t>Mesoscale models (e.g., WRF) include multiple atmospheric and surface processes from the synoptic scale (thousands of kilometers) down to scales of hundreds of meters.</a:t>
            </a:r>
          </a:p>
          <a:p>
            <a:pPr eaLnBrk="1" hangingPunct="1"/>
            <a:endParaRPr lang="en-US" sz="2000" smtClean="0"/>
          </a:p>
          <a:p>
            <a:pPr eaLnBrk="1" hangingPunct="1"/>
            <a:r>
              <a:rPr lang="en-US" sz="2000" smtClean="0"/>
              <a:t>But – turbulent structures are not explicitly represented; rather, averaged turbulent quantities (e.g., turbulent kinetic energy (TKE)) are parameterized via closure assumptions.</a:t>
            </a:r>
          </a:p>
          <a:p>
            <a:pPr eaLnBrk="1" hangingPunct="1"/>
            <a:endParaRPr lang="en-US" sz="2000" smtClean="0"/>
          </a:p>
          <a:p>
            <a:pPr eaLnBrk="1" hangingPunct="1"/>
            <a:r>
              <a:rPr lang="en-US" sz="2000" smtClean="0"/>
              <a:t>Large Eddy Simulation (LES) models can explicitly represent the largest eddies in atmospheric turbulence (up to several kilometers in scale in convective boundary layers).</a:t>
            </a:r>
          </a:p>
          <a:p>
            <a:pPr eaLnBrk="1" hangingPunct="1">
              <a:buFontTx/>
              <a:buNone/>
            </a:pPr>
            <a:endParaRPr lang="en-US" sz="2000" smtClean="0"/>
          </a:p>
          <a:p>
            <a:pPr eaLnBrk="1" hangingPunct="1"/>
            <a:r>
              <a:rPr lang="en-US" sz="2000" smtClean="0"/>
              <a:t>However, LES models require time to ‘spin-up’ eddies; idealized cases typically simulate beyond Lagrangian eddy spin-up time scale while using periodic lateral boundary conditions (LBCs).</a:t>
            </a:r>
          </a:p>
          <a:p>
            <a:pPr eaLnBrk="1" hangingPunct="1"/>
            <a:endParaRPr lang="en-US" sz="20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p:txBody>
          <a:bodyPr/>
          <a:lstStyle/>
          <a:p>
            <a:pPr>
              <a:defRPr/>
            </a:pPr>
            <a:fld id="{8446E67D-C2B3-4BF7-AED0-6D6F423B8200}" type="slidenum">
              <a:rPr lang="en-US" smtClean="0"/>
              <a:pPr>
                <a:defRPr/>
              </a:pPr>
              <a:t>3</a:t>
            </a:fld>
            <a:endParaRPr lang="en-US" smtClean="0"/>
          </a:p>
        </p:txBody>
      </p:sp>
      <p:sp>
        <p:nvSpPr>
          <p:cNvPr id="5123" name="Rectangle 2"/>
          <p:cNvSpPr>
            <a:spLocks noGrp="1" noChangeArrowheads="1"/>
          </p:cNvSpPr>
          <p:nvPr>
            <p:ph type="title"/>
          </p:nvPr>
        </p:nvSpPr>
        <p:spPr>
          <a:xfrm>
            <a:off x="1576388" y="317500"/>
            <a:ext cx="6877050" cy="682625"/>
          </a:xfrm>
        </p:spPr>
        <p:txBody>
          <a:bodyPr/>
          <a:lstStyle/>
          <a:p>
            <a:pPr algn="ctr" eaLnBrk="1" hangingPunct="1"/>
            <a:r>
              <a:rPr lang="en-US" sz="2400" smtClean="0"/>
              <a:t>Realistic Lateral Boundary Conditions</a:t>
            </a:r>
          </a:p>
        </p:txBody>
      </p:sp>
      <p:sp>
        <p:nvSpPr>
          <p:cNvPr id="5124" name="Rectangle 3"/>
          <p:cNvSpPr>
            <a:spLocks noGrp="1" noChangeArrowheads="1"/>
          </p:cNvSpPr>
          <p:nvPr>
            <p:ph type="body" idx="1"/>
          </p:nvPr>
        </p:nvSpPr>
        <p:spPr>
          <a:xfrm>
            <a:off x="304800" y="1371600"/>
            <a:ext cx="8534400" cy="4525963"/>
          </a:xfrm>
        </p:spPr>
        <p:txBody>
          <a:bodyPr/>
          <a:lstStyle/>
          <a:p>
            <a:pPr eaLnBrk="1" hangingPunct="1">
              <a:lnSpc>
                <a:spcPct val="90000"/>
              </a:lnSpc>
            </a:pPr>
            <a:r>
              <a:rPr lang="en-US" sz="2000" smtClean="0"/>
              <a:t>Must accommodate mesoscale atmospheric and surface gradients</a:t>
            </a:r>
          </a:p>
          <a:p>
            <a:pPr eaLnBrk="1" hangingPunct="1">
              <a:lnSpc>
                <a:spcPct val="90000"/>
              </a:lnSpc>
            </a:pPr>
            <a:endParaRPr lang="en-US" sz="2000" smtClean="0"/>
          </a:p>
          <a:p>
            <a:pPr eaLnBrk="1" hangingPunct="1">
              <a:lnSpc>
                <a:spcPct val="90000"/>
              </a:lnSpc>
            </a:pPr>
            <a:r>
              <a:rPr lang="en-US" sz="2000" smtClean="0"/>
              <a:t>Thus -- traditional periodic LBCs are not applicable</a:t>
            </a:r>
          </a:p>
          <a:p>
            <a:pPr eaLnBrk="1" hangingPunct="1">
              <a:lnSpc>
                <a:spcPct val="90000"/>
              </a:lnSpc>
            </a:pPr>
            <a:endParaRPr lang="en-US" sz="2000" smtClean="0"/>
          </a:p>
          <a:p>
            <a:pPr eaLnBrk="1" hangingPunct="1">
              <a:lnSpc>
                <a:spcPct val="90000"/>
              </a:lnSpc>
            </a:pPr>
            <a:r>
              <a:rPr lang="en-US" sz="2000" smtClean="0"/>
              <a:t>The LBCs consistent with mesoscale gradients may also be variable on time scales on the order of the eddy spin-up time (~ several z</a:t>
            </a:r>
            <a:r>
              <a:rPr lang="en-US" sz="2000" baseline="-25000" smtClean="0"/>
              <a:t>i</a:t>
            </a:r>
            <a:r>
              <a:rPr lang="en-US" sz="2000" smtClean="0"/>
              <a:t> / w</a:t>
            </a:r>
            <a:r>
              <a:rPr lang="en-US" sz="2000" baseline="-25000" smtClean="0"/>
              <a:t>*</a:t>
            </a:r>
            <a:r>
              <a:rPr lang="en-US" sz="2000" smtClean="0"/>
              <a:t> ).</a:t>
            </a:r>
          </a:p>
          <a:p>
            <a:pPr eaLnBrk="1" hangingPunct="1">
              <a:lnSpc>
                <a:spcPct val="90000"/>
              </a:lnSpc>
            </a:pPr>
            <a:endParaRPr lang="en-US" sz="2000" smtClean="0"/>
          </a:p>
          <a:p>
            <a:pPr eaLnBrk="1" hangingPunct="1">
              <a:lnSpc>
                <a:spcPct val="90000"/>
              </a:lnSpc>
            </a:pPr>
            <a:r>
              <a:rPr lang="en-US" sz="2000" smtClean="0"/>
              <a:t>WRF-ARW now can support nested domains that possess LES-type subgrid closures (Moeng et al. 2007) while making use of the nonperiodic time-dependent LBCs available from the parent model – as well as the multiple physics suite options (microphysics, land surface model, radiation) found in the WRF framework.</a:t>
            </a:r>
          </a:p>
          <a:p>
            <a:pPr eaLnBrk="1" hangingPunct="1">
              <a:lnSpc>
                <a:spcPct val="90000"/>
              </a:lnSpc>
            </a:pPr>
            <a:endParaRPr lang="en-US" sz="2000" smtClean="0"/>
          </a:p>
          <a:p>
            <a:pPr eaLnBrk="1" hangingPunct="1">
              <a:lnSpc>
                <a:spcPct val="90000"/>
              </a:lnSpc>
              <a:buFontTx/>
              <a:buNone/>
            </a:pPr>
            <a:endParaRPr lang="en-US" sz="2000" smtClean="0"/>
          </a:p>
          <a:p>
            <a:pPr eaLnBrk="1" hangingPunct="1">
              <a:lnSpc>
                <a:spcPct val="90000"/>
              </a:lnSpc>
            </a:pPr>
            <a:endParaRPr lang="en-US" sz="2000" smtClean="0"/>
          </a:p>
          <a:p>
            <a:pPr eaLnBrk="1" hangingPunct="1">
              <a:lnSpc>
                <a:spcPct val="90000"/>
              </a:lnSpc>
            </a:pPr>
            <a:endParaRPr lang="en-US" sz="20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Content Placeholder 29" descr="SBLMontrealtalk.z30.7200s.eddies.control.png"/>
          <p:cNvPicPr>
            <a:picLocks noGrp="1" noChangeAspect="1"/>
          </p:cNvPicPr>
          <p:nvPr>
            <p:ph sz="half" idx="2"/>
          </p:nvPr>
        </p:nvPicPr>
        <p:blipFill>
          <a:blip r:embed="rId3"/>
          <a:srcRect l="7059" t="18182" r="9412" b="16364"/>
          <a:stretch>
            <a:fillRect/>
          </a:stretch>
        </p:blipFill>
        <p:spPr>
          <a:xfrm>
            <a:off x="4598988" y="1355725"/>
            <a:ext cx="4545012" cy="4606925"/>
          </a:xfrm>
        </p:spPr>
      </p:pic>
      <p:pic>
        <p:nvPicPr>
          <p:cNvPr id="6147" name="Content Placeholder 27" descr="SBLMontrealtalk.z30.7200s.eddies.periodic.png"/>
          <p:cNvPicPr>
            <a:picLocks noGrp="1" noChangeAspect="1"/>
          </p:cNvPicPr>
          <p:nvPr>
            <p:ph sz="half" idx="1"/>
          </p:nvPr>
        </p:nvPicPr>
        <p:blipFill>
          <a:blip r:embed="rId4"/>
          <a:srcRect l="7059" t="18182" r="9412" b="16364"/>
          <a:stretch>
            <a:fillRect/>
          </a:stretch>
        </p:blipFill>
        <p:spPr>
          <a:xfrm>
            <a:off x="0" y="1355725"/>
            <a:ext cx="4545013" cy="4606925"/>
          </a:xfrm>
        </p:spPr>
      </p:pic>
      <p:sp>
        <p:nvSpPr>
          <p:cNvPr id="7170" name="Slide Number Placeholder 6"/>
          <p:cNvSpPr>
            <a:spLocks noGrp="1"/>
          </p:cNvSpPr>
          <p:nvPr>
            <p:ph type="sldNum" sz="quarter" idx="12"/>
          </p:nvPr>
        </p:nvSpPr>
        <p:spPr/>
        <p:txBody>
          <a:bodyPr/>
          <a:lstStyle/>
          <a:p>
            <a:pPr>
              <a:defRPr/>
            </a:pPr>
            <a:fld id="{05EACCBA-397A-47C6-8B32-5D09CA9F7543}" type="slidenum">
              <a:rPr lang="en-US" smtClean="0"/>
              <a:pPr>
                <a:defRPr/>
              </a:pPr>
              <a:t>4</a:t>
            </a:fld>
            <a:endParaRPr lang="en-US" smtClean="0"/>
          </a:p>
        </p:txBody>
      </p:sp>
      <p:sp>
        <p:nvSpPr>
          <p:cNvPr id="6149" name="Rectangle 2"/>
          <p:cNvSpPr>
            <a:spLocks noGrp="1" noChangeArrowheads="1"/>
          </p:cNvSpPr>
          <p:nvPr>
            <p:ph type="title"/>
          </p:nvPr>
        </p:nvSpPr>
        <p:spPr>
          <a:xfrm>
            <a:off x="962025" y="203200"/>
            <a:ext cx="7339013" cy="825500"/>
          </a:xfrm>
        </p:spPr>
        <p:txBody>
          <a:bodyPr/>
          <a:lstStyle/>
          <a:p>
            <a:pPr algn="ctr" eaLnBrk="1" hangingPunct="1"/>
            <a:r>
              <a:rPr lang="en-US" sz="2000" smtClean="0"/>
              <a:t>Potential Temperature Perturbations </a:t>
            </a:r>
            <a:br>
              <a:rPr lang="en-US" sz="2000" smtClean="0"/>
            </a:br>
            <a:r>
              <a:rPr lang="en-US" sz="2000" smtClean="0"/>
              <a:t>             CM1 (Bryan and Fritsch 2002) z = 371 m, t = 7200 s</a:t>
            </a:r>
            <a:br>
              <a:rPr lang="en-US" sz="2000" smtClean="0"/>
            </a:br>
            <a:r>
              <a:rPr lang="en-US" sz="2000" smtClean="0"/>
              <a:t> (every 0.1 K shown)</a:t>
            </a:r>
          </a:p>
        </p:txBody>
      </p:sp>
      <p:sp>
        <p:nvSpPr>
          <p:cNvPr id="6150" name="AutoShape 9"/>
          <p:cNvSpPr>
            <a:spLocks noChangeAspect="1" noChangeArrowheads="1"/>
          </p:cNvSpPr>
          <p:nvPr/>
        </p:nvSpPr>
        <p:spPr bwMode="auto">
          <a:xfrm>
            <a:off x="4840288" y="3275013"/>
            <a:ext cx="1189037" cy="595312"/>
          </a:xfrm>
          <a:prstGeom prst="rightArrow">
            <a:avLst>
              <a:gd name="adj1" fmla="val 50000"/>
              <a:gd name="adj2" fmla="val 49933"/>
            </a:avLst>
          </a:prstGeom>
          <a:solidFill>
            <a:srgbClr val="FFFFCC"/>
          </a:solidFill>
          <a:ln w="9525">
            <a:solidFill>
              <a:schemeClr val="tx1"/>
            </a:solidFill>
            <a:miter lim="800000"/>
            <a:headEnd/>
            <a:tailEnd/>
          </a:ln>
        </p:spPr>
        <p:txBody>
          <a:bodyPr wrap="none" anchor="ctr"/>
          <a:lstStyle/>
          <a:p>
            <a:endParaRPr lang="en-US"/>
          </a:p>
        </p:txBody>
      </p:sp>
      <p:sp>
        <p:nvSpPr>
          <p:cNvPr id="6151" name="AutoShape 10"/>
          <p:cNvSpPr>
            <a:spLocks noChangeAspect="1" noChangeArrowheads="1"/>
          </p:cNvSpPr>
          <p:nvPr/>
        </p:nvSpPr>
        <p:spPr bwMode="auto">
          <a:xfrm>
            <a:off x="231775" y="3275013"/>
            <a:ext cx="1189038" cy="595312"/>
          </a:xfrm>
          <a:prstGeom prst="rightArrow">
            <a:avLst>
              <a:gd name="adj1" fmla="val 50000"/>
              <a:gd name="adj2" fmla="val 49933"/>
            </a:avLst>
          </a:prstGeom>
          <a:solidFill>
            <a:srgbClr val="FFFFCC"/>
          </a:solidFill>
          <a:ln w="9525">
            <a:solidFill>
              <a:schemeClr val="tx1"/>
            </a:solidFill>
            <a:miter lim="800000"/>
            <a:headEnd/>
            <a:tailEnd/>
          </a:ln>
        </p:spPr>
        <p:txBody>
          <a:bodyPr wrap="none" anchor="ctr"/>
          <a:lstStyle/>
          <a:p>
            <a:endParaRPr lang="en-US"/>
          </a:p>
        </p:txBody>
      </p:sp>
      <p:sp>
        <p:nvSpPr>
          <p:cNvPr id="6152" name="Text Box 11"/>
          <p:cNvSpPr txBox="1">
            <a:spLocks noChangeArrowheads="1"/>
          </p:cNvSpPr>
          <p:nvPr/>
        </p:nvSpPr>
        <p:spPr bwMode="auto">
          <a:xfrm>
            <a:off x="381000" y="3429000"/>
            <a:ext cx="2743200" cy="304800"/>
          </a:xfrm>
          <a:prstGeom prst="rect">
            <a:avLst/>
          </a:prstGeom>
          <a:noFill/>
          <a:ln w="9525">
            <a:noFill/>
            <a:miter lim="800000"/>
            <a:headEnd/>
            <a:tailEnd/>
          </a:ln>
        </p:spPr>
        <p:txBody>
          <a:bodyPr>
            <a:spAutoFit/>
          </a:bodyPr>
          <a:lstStyle/>
          <a:p>
            <a:pPr>
              <a:spcBef>
                <a:spcPct val="50000"/>
              </a:spcBef>
            </a:pPr>
            <a:r>
              <a:rPr lang="en-US" sz="1400"/>
              <a:t>4 m s</a:t>
            </a:r>
            <a:r>
              <a:rPr lang="en-US" sz="1400" baseline="30000"/>
              <a:t>-1</a:t>
            </a:r>
            <a:endParaRPr lang="en-US" sz="1400"/>
          </a:p>
        </p:txBody>
      </p:sp>
      <p:sp>
        <p:nvSpPr>
          <p:cNvPr id="6153" name="Text Box 12"/>
          <p:cNvSpPr txBox="1">
            <a:spLocks noChangeArrowheads="1"/>
          </p:cNvSpPr>
          <p:nvPr/>
        </p:nvSpPr>
        <p:spPr bwMode="auto">
          <a:xfrm>
            <a:off x="4953000" y="3429000"/>
            <a:ext cx="2743200" cy="304800"/>
          </a:xfrm>
          <a:prstGeom prst="rect">
            <a:avLst/>
          </a:prstGeom>
          <a:noFill/>
          <a:ln w="9525">
            <a:noFill/>
            <a:miter lim="800000"/>
            <a:headEnd/>
            <a:tailEnd/>
          </a:ln>
        </p:spPr>
        <p:txBody>
          <a:bodyPr>
            <a:spAutoFit/>
          </a:bodyPr>
          <a:lstStyle/>
          <a:p>
            <a:pPr>
              <a:spcBef>
                <a:spcPct val="50000"/>
              </a:spcBef>
            </a:pPr>
            <a:r>
              <a:rPr lang="en-US" sz="1400"/>
              <a:t>4 m s</a:t>
            </a:r>
            <a:r>
              <a:rPr lang="en-US" sz="1400" baseline="30000"/>
              <a:t>-1</a:t>
            </a:r>
            <a:endParaRPr lang="en-US" sz="1400"/>
          </a:p>
        </p:txBody>
      </p:sp>
      <p:sp>
        <p:nvSpPr>
          <p:cNvPr id="6154" name="Text Box 13"/>
          <p:cNvSpPr txBox="1">
            <a:spLocks noChangeArrowheads="1"/>
          </p:cNvSpPr>
          <p:nvPr/>
        </p:nvSpPr>
        <p:spPr bwMode="auto">
          <a:xfrm>
            <a:off x="923925" y="5964238"/>
            <a:ext cx="3048000" cy="366712"/>
          </a:xfrm>
          <a:prstGeom prst="rect">
            <a:avLst/>
          </a:prstGeom>
          <a:noFill/>
          <a:ln w="9525">
            <a:noFill/>
            <a:miter lim="800000"/>
            <a:headEnd/>
            <a:tailEnd/>
          </a:ln>
        </p:spPr>
        <p:txBody>
          <a:bodyPr>
            <a:spAutoFit/>
          </a:bodyPr>
          <a:lstStyle/>
          <a:p>
            <a:pPr algn="ctr">
              <a:spcBef>
                <a:spcPct val="50000"/>
              </a:spcBef>
            </a:pPr>
            <a:r>
              <a:rPr lang="en-US"/>
              <a:t>periodic LBCs</a:t>
            </a:r>
          </a:p>
        </p:txBody>
      </p:sp>
      <p:sp>
        <p:nvSpPr>
          <p:cNvPr id="6155" name="Text Box 14"/>
          <p:cNvSpPr txBox="1">
            <a:spLocks noChangeArrowheads="1"/>
          </p:cNvSpPr>
          <p:nvPr/>
        </p:nvSpPr>
        <p:spPr bwMode="auto">
          <a:xfrm>
            <a:off x="5494338" y="5924550"/>
            <a:ext cx="3048000" cy="366713"/>
          </a:xfrm>
          <a:prstGeom prst="rect">
            <a:avLst/>
          </a:prstGeom>
          <a:noFill/>
          <a:ln w="9525">
            <a:noFill/>
            <a:miter lim="800000"/>
            <a:headEnd/>
            <a:tailEnd/>
          </a:ln>
        </p:spPr>
        <p:txBody>
          <a:bodyPr>
            <a:spAutoFit/>
          </a:bodyPr>
          <a:lstStyle/>
          <a:p>
            <a:pPr algn="ctr">
              <a:spcBef>
                <a:spcPct val="50000"/>
              </a:spcBef>
            </a:pPr>
            <a:r>
              <a:rPr lang="en-US"/>
              <a:t>non-periodic LBCs</a:t>
            </a:r>
          </a:p>
        </p:txBody>
      </p:sp>
      <p:sp>
        <p:nvSpPr>
          <p:cNvPr id="6156" name="Line 15"/>
          <p:cNvSpPr>
            <a:spLocks noChangeShapeType="1"/>
          </p:cNvSpPr>
          <p:nvPr/>
        </p:nvSpPr>
        <p:spPr bwMode="auto">
          <a:xfrm rot="-600000">
            <a:off x="541338" y="6178550"/>
            <a:ext cx="268287" cy="46038"/>
          </a:xfrm>
          <a:prstGeom prst="line">
            <a:avLst/>
          </a:prstGeom>
          <a:noFill/>
          <a:ln w="9525">
            <a:solidFill>
              <a:schemeClr val="tx1"/>
            </a:solidFill>
            <a:round/>
            <a:headEnd type="oval" w="med" len="med"/>
            <a:tailEnd type="oval" w="med" len="med"/>
          </a:ln>
        </p:spPr>
        <p:txBody>
          <a:bodyPr/>
          <a:lstStyle/>
          <a:p>
            <a:endParaRPr lang="en-US"/>
          </a:p>
        </p:txBody>
      </p:sp>
      <p:sp>
        <p:nvSpPr>
          <p:cNvPr id="6157" name="Text Box 16"/>
          <p:cNvSpPr txBox="1">
            <a:spLocks noChangeArrowheads="1"/>
          </p:cNvSpPr>
          <p:nvPr/>
        </p:nvSpPr>
        <p:spPr bwMode="auto">
          <a:xfrm>
            <a:off x="0" y="6040438"/>
            <a:ext cx="2133600" cy="274637"/>
          </a:xfrm>
          <a:prstGeom prst="rect">
            <a:avLst/>
          </a:prstGeom>
          <a:noFill/>
          <a:ln w="9525">
            <a:noFill/>
            <a:miter lim="800000"/>
            <a:headEnd/>
            <a:tailEnd/>
          </a:ln>
        </p:spPr>
        <p:txBody>
          <a:bodyPr>
            <a:spAutoFit/>
          </a:bodyPr>
          <a:lstStyle/>
          <a:p>
            <a:pPr>
              <a:spcBef>
                <a:spcPct val="50000"/>
              </a:spcBef>
            </a:pPr>
            <a:r>
              <a:rPr lang="en-US" sz="1200"/>
              <a:t>1 km</a:t>
            </a:r>
          </a:p>
        </p:txBody>
      </p:sp>
      <p:sp>
        <p:nvSpPr>
          <p:cNvPr id="23" name="Oval 22"/>
          <p:cNvSpPr/>
          <p:nvPr/>
        </p:nvSpPr>
        <p:spPr>
          <a:xfrm>
            <a:off x="6607175" y="1624013"/>
            <a:ext cx="2112963" cy="919162"/>
          </a:xfrm>
          <a:prstGeom prst="ellipse">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59" name="TextBox 23"/>
          <p:cNvSpPr txBox="1">
            <a:spLocks noChangeArrowheads="1"/>
          </p:cNvSpPr>
          <p:nvPr/>
        </p:nvSpPr>
        <p:spPr bwMode="auto">
          <a:xfrm>
            <a:off x="6569075" y="1778000"/>
            <a:ext cx="2189163" cy="646113"/>
          </a:xfrm>
          <a:prstGeom prst="rect">
            <a:avLst/>
          </a:prstGeom>
          <a:noFill/>
          <a:ln w="9525">
            <a:noFill/>
            <a:miter lim="800000"/>
            <a:headEnd/>
            <a:tailEnd/>
          </a:ln>
        </p:spPr>
        <p:txBody>
          <a:bodyPr>
            <a:spAutoFit/>
          </a:bodyPr>
          <a:lstStyle/>
          <a:p>
            <a:pPr algn="ctr"/>
            <a:r>
              <a:rPr lang="en-US"/>
              <a:t>permanently eddy-deficient inflow</a:t>
            </a:r>
          </a:p>
        </p:txBody>
      </p:sp>
      <p:cxnSp>
        <p:nvCxnSpPr>
          <p:cNvPr id="26" name="Straight Arrow Connector 25"/>
          <p:cNvCxnSpPr/>
          <p:nvPr/>
        </p:nvCxnSpPr>
        <p:spPr>
          <a:xfrm rot="10320000">
            <a:off x="5180013" y="2222500"/>
            <a:ext cx="1422400" cy="15875"/>
          </a:xfrm>
          <a:prstGeom prst="straightConnector1">
            <a:avLst/>
          </a:prstGeom>
          <a:ln w="3175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768475" y="279400"/>
            <a:ext cx="6240463" cy="825500"/>
          </a:xfrm>
        </p:spPr>
        <p:txBody>
          <a:bodyPr/>
          <a:lstStyle/>
          <a:p>
            <a:pPr algn="ctr"/>
            <a:r>
              <a:rPr lang="en-US" sz="2000" smtClean="0"/>
              <a:t>WRF-LES (Moeng et al. 2007) </a:t>
            </a:r>
            <a:br>
              <a:rPr lang="en-US" sz="2000" smtClean="0"/>
            </a:br>
            <a:r>
              <a:rPr lang="en-US" sz="2000" smtClean="0"/>
              <a:t> central cross section, 0-1 km</a:t>
            </a:r>
            <a:br>
              <a:rPr lang="en-US" sz="2000" smtClean="0"/>
            </a:br>
            <a:r>
              <a:rPr lang="en-US" sz="2000" smtClean="0"/>
              <a:t>trajectories 3600 – 6000 s</a:t>
            </a:r>
          </a:p>
        </p:txBody>
      </p:sp>
      <p:pic>
        <p:nvPicPr>
          <p:cNvPr id="7171" name="Content Placeholder 4" descr="100min.true2.png"/>
          <p:cNvPicPr>
            <a:picLocks noGrp="1" noChangeAspect="1"/>
          </p:cNvPicPr>
          <p:nvPr>
            <p:ph idx="1"/>
          </p:nvPr>
        </p:nvPicPr>
        <p:blipFill>
          <a:blip r:embed="rId3"/>
          <a:srcRect l="7500" t="13126" b="9375"/>
          <a:stretch>
            <a:fillRect/>
          </a:stretch>
        </p:blipFill>
        <p:spPr>
          <a:xfrm>
            <a:off x="231775" y="1970088"/>
            <a:ext cx="4511675" cy="3778250"/>
          </a:xfrm>
        </p:spPr>
      </p:pic>
      <p:sp>
        <p:nvSpPr>
          <p:cNvPr id="4" name="Slide Number Placeholder 3"/>
          <p:cNvSpPr>
            <a:spLocks noGrp="1"/>
          </p:cNvSpPr>
          <p:nvPr>
            <p:ph type="sldNum" sz="quarter" idx="12"/>
          </p:nvPr>
        </p:nvSpPr>
        <p:spPr/>
        <p:txBody>
          <a:bodyPr/>
          <a:lstStyle/>
          <a:p>
            <a:pPr>
              <a:defRPr/>
            </a:pPr>
            <a:fld id="{F95762CF-88CA-4DE3-97A7-ECEF0F228F12}" type="slidenum">
              <a:rPr lang="en-US" smtClean="0"/>
              <a:pPr>
                <a:defRPr/>
              </a:pPr>
              <a:t>5</a:t>
            </a:fld>
            <a:endParaRPr lang="en-US"/>
          </a:p>
        </p:txBody>
      </p:sp>
      <p:pic>
        <p:nvPicPr>
          <p:cNvPr id="7173" name="Picture 5" descr="100min.control2.png"/>
          <p:cNvPicPr>
            <a:picLocks noChangeAspect="1"/>
          </p:cNvPicPr>
          <p:nvPr/>
        </p:nvPicPr>
        <p:blipFill>
          <a:blip r:embed="rId4"/>
          <a:srcRect l="7500" t="13126" b="9375"/>
          <a:stretch>
            <a:fillRect/>
          </a:stretch>
        </p:blipFill>
        <p:spPr bwMode="auto">
          <a:xfrm>
            <a:off x="4632325" y="1970088"/>
            <a:ext cx="4511675" cy="3778250"/>
          </a:xfrm>
          <a:prstGeom prst="rect">
            <a:avLst/>
          </a:prstGeom>
          <a:noFill/>
          <a:ln w="9525">
            <a:noFill/>
            <a:miter lim="800000"/>
            <a:headEnd/>
            <a:tailEnd/>
          </a:ln>
        </p:spPr>
      </p:pic>
      <p:sp>
        <p:nvSpPr>
          <p:cNvPr id="7174" name="Text Box 13"/>
          <p:cNvSpPr txBox="1">
            <a:spLocks noChangeArrowheads="1"/>
          </p:cNvSpPr>
          <p:nvPr/>
        </p:nvSpPr>
        <p:spPr bwMode="auto">
          <a:xfrm>
            <a:off x="923925" y="5964238"/>
            <a:ext cx="3048000" cy="366712"/>
          </a:xfrm>
          <a:prstGeom prst="rect">
            <a:avLst/>
          </a:prstGeom>
          <a:noFill/>
          <a:ln w="9525">
            <a:noFill/>
            <a:miter lim="800000"/>
            <a:headEnd/>
            <a:tailEnd/>
          </a:ln>
        </p:spPr>
        <p:txBody>
          <a:bodyPr>
            <a:spAutoFit/>
          </a:bodyPr>
          <a:lstStyle/>
          <a:p>
            <a:pPr algn="ctr">
              <a:spcBef>
                <a:spcPct val="50000"/>
              </a:spcBef>
            </a:pPr>
            <a:r>
              <a:rPr lang="en-US"/>
              <a:t>periodic LBCs</a:t>
            </a:r>
          </a:p>
        </p:txBody>
      </p:sp>
      <p:sp>
        <p:nvSpPr>
          <p:cNvPr id="7175" name="Text Box 14"/>
          <p:cNvSpPr txBox="1">
            <a:spLocks noChangeArrowheads="1"/>
          </p:cNvSpPr>
          <p:nvPr/>
        </p:nvSpPr>
        <p:spPr bwMode="auto">
          <a:xfrm>
            <a:off x="5186363" y="5886450"/>
            <a:ext cx="3048000" cy="366713"/>
          </a:xfrm>
          <a:prstGeom prst="rect">
            <a:avLst/>
          </a:prstGeom>
          <a:noFill/>
          <a:ln w="9525">
            <a:noFill/>
            <a:miter lim="800000"/>
            <a:headEnd/>
            <a:tailEnd/>
          </a:ln>
        </p:spPr>
        <p:txBody>
          <a:bodyPr>
            <a:spAutoFit/>
          </a:bodyPr>
          <a:lstStyle/>
          <a:p>
            <a:pPr algn="ctr">
              <a:spcBef>
                <a:spcPct val="50000"/>
              </a:spcBef>
            </a:pPr>
            <a:r>
              <a:rPr lang="en-US"/>
              <a:t>non-periodic LBCs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p:txBody>
          <a:bodyPr/>
          <a:lstStyle/>
          <a:p>
            <a:pPr>
              <a:defRPr/>
            </a:pPr>
            <a:fld id="{4025512B-18DF-48FF-862E-CC94699C2146}" type="slidenum">
              <a:rPr lang="en-US" smtClean="0"/>
              <a:pPr>
                <a:defRPr/>
              </a:pPr>
              <a:t>6</a:t>
            </a:fld>
            <a:endParaRPr lang="en-US" smtClean="0"/>
          </a:p>
        </p:txBody>
      </p:sp>
      <p:sp>
        <p:nvSpPr>
          <p:cNvPr id="8195" name="Rectangle 2"/>
          <p:cNvSpPr>
            <a:spLocks noGrp="1" noChangeArrowheads="1"/>
          </p:cNvSpPr>
          <p:nvPr>
            <p:ph type="title"/>
          </p:nvPr>
        </p:nvSpPr>
        <p:spPr>
          <a:xfrm>
            <a:off x="1692275" y="357188"/>
            <a:ext cx="6240463" cy="682625"/>
          </a:xfrm>
        </p:spPr>
        <p:txBody>
          <a:bodyPr/>
          <a:lstStyle/>
          <a:p>
            <a:pPr algn="ctr" eaLnBrk="1" hangingPunct="1"/>
            <a:r>
              <a:rPr lang="en-US" sz="2800" smtClean="0"/>
              <a:t>Possible Remedies</a:t>
            </a:r>
          </a:p>
        </p:txBody>
      </p:sp>
      <p:sp>
        <p:nvSpPr>
          <p:cNvPr id="8196" name="Rectangle 3"/>
          <p:cNvSpPr>
            <a:spLocks noGrp="1" noChangeArrowheads="1"/>
          </p:cNvSpPr>
          <p:nvPr>
            <p:ph type="body" idx="1"/>
          </p:nvPr>
        </p:nvSpPr>
        <p:spPr>
          <a:xfrm>
            <a:off x="304800" y="1371600"/>
            <a:ext cx="8223250" cy="4525963"/>
          </a:xfrm>
        </p:spPr>
        <p:txBody>
          <a:bodyPr/>
          <a:lstStyle/>
          <a:p>
            <a:pPr eaLnBrk="1" hangingPunct="1">
              <a:lnSpc>
                <a:spcPct val="90000"/>
              </a:lnSpc>
            </a:pPr>
            <a:endParaRPr lang="en-US" sz="2000" smtClean="0"/>
          </a:p>
          <a:p>
            <a:pPr eaLnBrk="1" hangingPunct="1">
              <a:lnSpc>
                <a:spcPct val="90000"/>
              </a:lnSpc>
            </a:pPr>
            <a:r>
              <a:rPr lang="en-US" sz="2000" smtClean="0"/>
              <a:t>Nest LES within LES within mesoscale model and utilize results from finer domains only (Zhu et al. 2010)</a:t>
            </a:r>
          </a:p>
          <a:p>
            <a:pPr eaLnBrk="1" hangingPunct="1">
              <a:lnSpc>
                <a:spcPct val="90000"/>
              </a:lnSpc>
            </a:pPr>
            <a:endParaRPr lang="en-US" sz="2000" smtClean="0"/>
          </a:p>
          <a:p>
            <a:pPr eaLnBrk="1" hangingPunct="1">
              <a:lnSpc>
                <a:spcPct val="90000"/>
              </a:lnSpc>
            </a:pPr>
            <a:endParaRPr lang="en-US" sz="2000" smtClean="0"/>
          </a:p>
          <a:p>
            <a:pPr eaLnBrk="1" hangingPunct="1">
              <a:lnSpc>
                <a:spcPct val="90000"/>
              </a:lnSpc>
            </a:pPr>
            <a:r>
              <a:rPr lang="en-US" sz="2000" smtClean="0"/>
              <a:t>Nest LES within mesoscale model, and use eddy recycling at inflow boundary with ‘magic slice’ (Mayor et al. 2002)</a:t>
            </a:r>
          </a:p>
          <a:p>
            <a:pPr eaLnBrk="1" hangingPunct="1">
              <a:lnSpc>
                <a:spcPct val="90000"/>
              </a:lnSpc>
            </a:pPr>
            <a:endParaRPr lang="en-US" sz="2000" smtClean="0"/>
          </a:p>
          <a:p>
            <a:pPr eaLnBrk="1" hangingPunct="1">
              <a:lnSpc>
                <a:spcPct val="90000"/>
              </a:lnSpc>
            </a:pPr>
            <a:endParaRPr lang="en-US" sz="2000" smtClean="0"/>
          </a:p>
          <a:p>
            <a:pPr eaLnBrk="1" hangingPunct="1">
              <a:lnSpc>
                <a:spcPct val="90000"/>
              </a:lnSpc>
            </a:pPr>
            <a:endParaRPr lang="en-US" sz="2000" smtClean="0"/>
          </a:p>
          <a:p>
            <a:pPr eaLnBrk="1" hangingPunct="1">
              <a:lnSpc>
                <a:spcPct val="90000"/>
              </a:lnSpc>
            </a:pPr>
            <a:endParaRPr lang="en-US" sz="2000" smtClean="0"/>
          </a:p>
          <a:p>
            <a:pPr eaLnBrk="1" hangingPunct="1">
              <a:lnSpc>
                <a:spcPct val="90000"/>
              </a:lnSpc>
            </a:pPr>
            <a:endParaRPr lang="en-US" sz="2000" smtClean="0"/>
          </a:p>
          <a:p>
            <a:pPr eaLnBrk="1" hangingPunct="1">
              <a:lnSpc>
                <a:spcPct val="90000"/>
              </a:lnSpc>
            </a:pPr>
            <a:endParaRPr lang="en-US" sz="2000" smtClean="0"/>
          </a:p>
          <a:p>
            <a:pPr eaLnBrk="1" hangingPunct="1">
              <a:lnSpc>
                <a:spcPct val="90000"/>
              </a:lnSpc>
            </a:pPr>
            <a:endParaRPr lang="en-US" sz="2000" smtClean="0"/>
          </a:p>
          <a:p>
            <a:pPr eaLnBrk="1" hangingPunct="1">
              <a:lnSpc>
                <a:spcPct val="90000"/>
              </a:lnSpc>
            </a:pPr>
            <a:endParaRPr lang="en-US" sz="20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‘Eddy Seeding’ Method</a:t>
            </a:r>
          </a:p>
        </p:txBody>
      </p:sp>
      <p:sp>
        <p:nvSpPr>
          <p:cNvPr id="9219" name="Content Placeholder 2"/>
          <p:cNvSpPr>
            <a:spLocks noGrp="1"/>
          </p:cNvSpPr>
          <p:nvPr>
            <p:ph idx="1"/>
          </p:nvPr>
        </p:nvSpPr>
        <p:spPr/>
        <p:txBody>
          <a:bodyPr/>
          <a:lstStyle/>
          <a:p>
            <a:pPr eaLnBrk="1" hangingPunct="1">
              <a:lnSpc>
                <a:spcPct val="90000"/>
              </a:lnSpc>
            </a:pPr>
            <a:r>
              <a:rPr lang="en-US" sz="2400" smtClean="0"/>
              <a:t>Realistic eddy structures are pre-computed within an offline ‘canned LES’ simulation with periodic LBCs (output every 10 s between 3600 s and 7200 s is saved)</a:t>
            </a:r>
          </a:p>
          <a:p>
            <a:pPr eaLnBrk="1" hangingPunct="1">
              <a:lnSpc>
                <a:spcPct val="90000"/>
              </a:lnSpc>
            </a:pPr>
            <a:endParaRPr lang="en-US" sz="2400" smtClean="0"/>
          </a:p>
          <a:p>
            <a:pPr eaLnBrk="1" hangingPunct="1">
              <a:lnSpc>
                <a:spcPct val="90000"/>
              </a:lnSpc>
            </a:pPr>
            <a:r>
              <a:rPr lang="en-US" sz="2400" smtClean="0"/>
              <a:t>Retrieve canned eddy structures during an LES with nonperiodic LBCs, and add to mesoscale flow to obtain realistic inflow boundary conditions</a:t>
            </a:r>
          </a:p>
          <a:p>
            <a:endParaRPr lang="en-US" sz="2400" smtClean="0"/>
          </a:p>
          <a:p>
            <a:r>
              <a:rPr lang="en-US" sz="2400" smtClean="0"/>
              <a:t>Use similarity theory, if necessary, to scale canned eddy structures to be appropriate to those of the nonperiodic LES (e.g., by use of w</a:t>
            </a:r>
            <a:r>
              <a:rPr lang="en-US" sz="2400" baseline="-25000" smtClean="0"/>
              <a:t>*</a:t>
            </a:r>
            <a:r>
              <a:rPr lang="en-US" sz="2400" smtClean="0"/>
              <a:t> and z</a:t>
            </a:r>
            <a:r>
              <a:rPr lang="en-US" sz="2400" baseline="-25000" smtClean="0"/>
              <a:t>i </a:t>
            </a:r>
            <a:r>
              <a:rPr lang="en-US" sz="2400" smtClean="0"/>
              <a:t>in the convective mixed layer)</a:t>
            </a:r>
          </a:p>
        </p:txBody>
      </p:sp>
      <p:sp>
        <p:nvSpPr>
          <p:cNvPr id="4" name="Slide Number Placeholder 3"/>
          <p:cNvSpPr>
            <a:spLocks noGrp="1"/>
          </p:cNvSpPr>
          <p:nvPr>
            <p:ph type="sldNum" sz="quarter" idx="12"/>
          </p:nvPr>
        </p:nvSpPr>
        <p:spPr/>
        <p:txBody>
          <a:bodyPr/>
          <a:lstStyle/>
          <a:p>
            <a:pPr>
              <a:defRPr/>
            </a:pPr>
            <a:fld id="{A9518AA3-ABC3-4430-9C80-EA4060EB3589}"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692275" y="279400"/>
            <a:ext cx="6240463" cy="825500"/>
          </a:xfrm>
        </p:spPr>
        <p:txBody>
          <a:bodyPr/>
          <a:lstStyle/>
          <a:p>
            <a:pPr algn="ctr" eaLnBrk="1" hangingPunct="1"/>
            <a:r>
              <a:rPr lang="en-US" smtClean="0"/>
              <a:t>Newtonian Relaxation toward Eddies</a:t>
            </a:r>
          </a:p>
        </p:txBody>
      </p:sp>
      <p:sp>
        <p:nvSpPr>
          <p:cNvPr id="12291" name="Slide Number Placeholder 2"/>
          <p:cNvSpPr>
            <a:spLocks noGrp="1"/>
          </p:cNvSpPr>
          <p:nvPr>
            <p:ph type="sldNum" sz="quarter" idx="12"/>
          </p:nvPr>
        </p:nvSpPr>
        <p:spPr/>
        <p:txBody>
          <a:bodyPr/>
          <a:lstStyle/>
          <a:p>
            <a:pPr>
              <a:defRPr/>
            </a:pPr>
            <a:fld id="{ED4F828D-8EFD-40EB-A933-DE891FFDE26B}" type="slidenum">
              <a:rPr lang="en-US" smtClean="0"/>
              <a:pPr>
                <a:defRPr/>
              </a:pPr>
              <a:t>8</a:t>
            </a:fld>
            <a:endParaRPr lang="en-US" smtClean="0"/>
          </a:p>
        </p:txBody>
      </p:sp>
      <p:sp>
        <p:nvSpPr>
          <p:cNvPr id="10244" name="Rectangle 2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pSp>
        <p:nvGrpSpPr>
          <p:cNvPr id="10245" name="Group 1"/>
          <p:cNvGrpSpPr>
            <a:grpSpLocks noChangeAspect="1"/>
          </p:cNvGrpSpPr>
          <p:nvPr/>
        </p:nvGrpSpPr>
        <p:grpSpPr bwMode="auto">
          <a:xfrm>
            <a:off x="1981200" y="2209800"/>
            <a:ext cx="5486400" cy="3140075"/>
            <a:chOff x="3420" y="7815"/>
            <a:chExt cx="11500" cy="6770"/>
          </a:xfrm>
        </p:grpSpPr>
        <p:sp>
          <p:nvSpPr>
            <p:cNvPr id="10246" name="AutoShape 28"/>
            <p:cNvSpPr>
              <a:spLocks noChangeAspect="1" noChangeArrowheads="1" noTextEdit="1"/>
            </p:cNvSpPr>
            <p:nvPr/>
          </p:nvSpPr>
          <p:spPr bwMode="auto">
            <a:xfrm>
              <a:off x="3420" y="7815"/>
              <a:ext cx="11500" cy="6770"/>
            </a:xfrm>
            <a:prstGeom prst="rect">
              <a:avLst/>
            </a:prstGeom>
            <a:noFill/>
            <a:ln w="9525">
              <a:noFill/>
              <a:miter lim="800000"/>
              <a:headEnd/>
              <a:tailEnd/>
            </a:ln>
          </p:spPr>
          <p:txBody>
            <a:bodyPr/>
            <a:lstStyle/>
            <a:p>
              <a:endParaRPr lang="en-US"/>
            </a:p>
          </p:txBody>
        </p:sp>
        <p:sp>
          <p:nvSpPr>
            <p:cNvPr id="10247" name="Oval 27"/>
            <p:cNvSpPr>
              <a:spLocks noChangeArrowheads="1"/>
            </p:cNvSpPr>
            <p:nvPr/>
          </p:nvSpPr>
          <p:spPr bwMode="auto">
            <a:xfrm rot="1358349">
              <a:off x="4920" y="10985"/>
              <a:ext cx="1700" cy="2777"/>
            </a:xfrm>
            <a:prstGeom prst="ellipse">
              <a:avLst/>
            </a:prstGeom>
            <a:noFill/>
            <a:ln w="9525">
              <a:solidFill>
                <a:srgbClr val="000000"/>
              </a:solidFill>
              <a:round/>
              <a:headEnd/>
              <a:tailEnd/>
            </a:ln>
          </p:spPr>
          <p:txBody>
            <a:bodyPr anchor="ctr"/>
            <a:lstStyle/>
            <a:p>
              <a:endParaRPr lang="en-US"/>
            </a:p>
          </p:txBody>
        </p:sp>
        <p:sp>
          <p:nvSpPr>
            <p:cNvPr id="10248" name="Oval 26"/>
            <p:cNvSpPr>
              <a:spLocks noChangeArrowheads="1"/>
            </p:cNvSpPr>
            <p:nvPr/>
          </p:nvSpPr>
          <p:spPr bwMode="auto">
            <a:xfrm rot="1358349">
              <a:off x="6920" y="10985"/>
              <a:ext cx="1700" cy="2777"/>
            </a:xfrm>
            <a:prstGeom prst="ellipse">
              <a:avLst/>
            </a:prstGeom>
            <a:noFill/>
            <a:ln w="9525">
              <a:solidFill>
                <a:srgbClr val="000000"/>
              </a:solidFill>
              <a:round/>
              <a:headEnd/>
              <a:tailEnd/>
            </a:ln>
          </p:spPr>
          <p:txBody>
            <a:bodyPr anchor="ctr"/>
            <a:lstStyle/>
            <a:p>
              <a:endParaRPr lang="en-US"/>
            </a:p>
          </p:txBody>
        </p:sp>
        <p:sp>
          <p:nvSpPr>
            <p:cNvPr id="10249" name="Oval 25"/>
            <p:cNvSpPr>
              <a:spLocks noChangeArrowheads="1"/>
            </p:cNvSpPr>
            <p:nvPr/>
          </p:nvSpPr>
          <p:spPr bwMode="auto">
            <a:xfrm rot="1358349">
              <a:off x="8920" y="10985"/>
              <a:ext cx="1700" cy="2777"/>
            </a:xfrm>
            <a:prstGeom prst="ellipse">
              <a:avLst/>
            </a:prstGeom>
            <a:noFill/>
            <a:ln w="9525">
              <a:solidFill>
                <a:srgbClr val="000000"/>
              </a:solidFill>
              <a:round/>
              <a:headEnd/>
              <a:tailEnd/>
            </a:ln>
          </p:spPr>
          <p:txBody>
            <a:bodyPr anchor="ctr"/>
            <a:lstStyle/>
            <a:p>
              <a:endParaRPr lang="en-US"/>
            </a:p>
          </p:txBody>
        </p:sp>
        <p:sp>
          <p:nvSpPr>
            <p:cNvPr id="10250" name="Oval 24"/>
            <p:cNvSpPr>
              <a:spLocks noChangeArrowheads="1"/>
            </p:cNvSpPr>
            <p:nvPr/>
          </p:nvSpPr>
          <p:spPr bwMode="auto">
            <a:xfrm rot="1358349">
              <a:off x="10920" y="10985"/>
              <a:ext cx="1700" cy="2777"/>
            </a:xfrm>
            <a:prstGeom prst="ellipse">
              <a:avLst/>
            </a:prstGeom>
            <a:noFill/>
            <a:ln w="9525">
              <a:solidFill>
                <a:srgbClr val="000000"/>
              </a:solidFill>
              <a:round/>
              <a:headEnd/>
              <a:tailEnd/>
            </a:ln>
          </p:spPr>
          <p:txBody>
            <a:bodyPr anchor="ctr"/>
            <a:lstStyle/>
            <a:p>
              <a:endParaRPr lang="en-US"/>
            </a:p>
          </p:txBody>
        </p:sp>
        <p:sp>
          <p:nvSpPr>
            <p:cNvPr id="10251" name="Arc 23"/>
            <p:cNvSpPr>
              <a:spLocks/>
            </p:cNvSpPr>
            <p:nvPr/>
          </p:nvSpPr>
          <p:spPr bwMode="auto">
            <a:xfrm rot="15801967" flipV="1">
              <a:off x="5955" y="10944"/>
              <a:ext cx="1029" cy="7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type="triangle" w="med" len="med"/>
            </a:ln>
          </p:spPr>
          <p:txBody>
            <a:bodyPr anchor="ctr"/>
            <a:lstStyle/>
            <a:p>
              <a:endParaRPr lang="en-US"/>
            </a:p>
          </p:txBody>
        </p:sp>
        <p:sp>
          <p:nvSpPr>
            <p:cNvPr id="10252" name="Arc 22"/>
            <p:cNvSpPr>
              <a:spLocks/>
            </p:cNvSpPr>
            <p:nvPr/>
          </p:nvSpPr>
          <p:spPr bwMode="auto">
            <a:xfrm rot="15801967" flipV="1">
              <a:off x="9955" y="11047"/>
              <a:ext cx="1029" cy="7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type="triangle" w="med" len="med"/>
            </a:ln>
          </p:spPr>
          <p:txBody>
            <a:bodyPr anchor="ctr"/>
            <a:lstStyle/>
            <a:p>
              <a:endParaRPr lang="en-US"/>
            </a:p>
          </p:txBody>
        </p:sp>
        <p:sp>
          <p:nvSpPr>
            <p:cNvPr id="10253" name="Arc 21"/>
            <p:cNvSpPr>
              <a:spLocks/>
            </p:cNvSpPr>
            <p:nvPr/>
          </p:nvSpPr>
          <p:spPr bwMode="auto">
            <a:xfrm rot="12633539" flipV="1">
              <a:off x="7320" y="10573"/>
              <a:ext cx="600" cy="1134"/>
            </a:xfrm>
            <a:custGeom>
              <a:avLst/>
              <a:gdLst>
                <a:gd name="T0" fmla="*/ 0 w 21600"/>
                <a:gd name="T1" fmla="*/ 0 h 27027"/>
                <a:gd name="T2" fmla="*/ 0 w 21600"/>
                <a:gd name="T3" fmla="*/ 0 h 27027"/>
                <a:gd name="T4" fmla="*/ 0 w 21600"/>
                <a:gd name="T5" fmla="*/ 0 h 27027"/>
                <a:gd name="T6" fmla="*/ 0 60000 65536"/>
                <a:gd name="T7" fmla="*/ 0 60000 65536"/>
                <a:gd name="T8" fmla="*/ 0 60000 65536"/>
                <a:gd name="T9" fmla="*/ 0 w 21600"/>
                <a:gd name="T10" fmla="*/ 0 h 27027"/>
                <a:gd name="T11" fmla="*/ 21600 w 21600"/>
                <a:gd name="T12" fmla="*/ 27027 h 27027"/>
              </a:gdLst>
              <a:ahLst/>
              <a:cxnLst>
                <a:cxn ang="T6">
                  <a:pos x="T0" y="T1"/>
                </a:cxn>
                <a:cxn ang="T7">
                  <a:pos x="T2" y="T3"/>
                </a:cxn>
                <a:cxn ang="T8">
                  <a:pos x="T4" y="T5"/>
                </a:cxn>
              </a:cxnLst>
              <a:rect l="T9" t="T10" r="T11" b="T12"/>
              <a:pathLst>
                <a:path w="21600" h="27027" fill="none" extrusionOk="0">
                  <a:moveTo>
                    <a:pt x="-1" y="0"/>
                  </a:moveTo>
                  <a:cubicBezTo>
                    <a:pt x="11929" y="0"/>
                    <a:pt x="21600" y="9670"/>
                    <a:pt x="21600" y="21600"/>
                  </a:cubicBezTo>
                  <a:cubicBezTo>
                    <a:pt x="21600" y="23431"/>
                    <a:pt x="21367" y="25254"/>
                    <a:pt x="20907" y="27027"/>
                  </a:cubicBezTo>
                </a:path>
                <a:path w="21600" h="27027" stroke="0" extrusionOk="0">
                  <a:moveTo>
                    <a:pt x="-1" y="0"/>
                  </a:moveTo>
                  <a:cubicBezTo>
                    <a:pt x="11929" y="0"/>
                    <a:pt x="21600" y="9670"/>
                    <a:pt x="21600" y="21600"/>
                  </a:cubicBezTo>
                  <a:cubicBezTo>
                    <a:pt x="21600" y="23431"/>
                    <a:pt x="21367" y="25254"/>
                    <a:pt x="20907" y="27027"/>
                  </a:cubicBezTo>
                  <a:lnTo>
                    <a:pt x="0" y="21600"/>
                  </a:lnTo>
                  <a:close/>
                </a:path>
              </a:pathLst>
            </a:custGeom>
            <a:noFill/>
            <a:ln w="9525">
              <a:solidFill>
                <a:srgbClr val="000000"/>
              </a:solidFill>
              <a:round/>
              <a:headEnd type="triangle" w="med" len="med"/>
              <a:tailEnd/>
            </a:ln>
          </p:spPr>
          <p:txBody>
            <a:bodyPr anchor="ctr"/>
            <a:lstStyle/>
            <a:p>
              <a:endParaRPr lang="en-US"/>
            </a:p>
          </p:txBody>
        </p:sp>
        <p:sp>
          <p:nvSpPr>
            <p:cNvPr id="10254" name="Arc 20"/>
            <p:cNvSpPr>
              <a:spLocks/>
            </p:cNvSpPr>
            <p:nvPr/>
          </p:nvSpPr>
          <p:spPr bwMode="auto">
            <a:xfrm rot="12900506" flipV="1">
              <a:off x="11320" y="10676"/>
              <a:ext cx="600" cy="1133"/>
            </a:xfrm>
            <a:custGeom>
              <a:avLst/>
              <a:gdLst>
                <a:gd name="T0" fmla="*/ 0 w 21600"/>
                <a:gd name="T1" fmla="*/ 0 h 27027"/>
                <a:gd name="T2" fmla="*/ 0 w 21600"/>
                <a:gd name="T3" fmla="*/ 0 h 27027"/>
                <a:gd name="T4" fmla="*/ 0 w 21600"/>
                <a:gd name="T5" fmla="*/ 0 h 27027"/>
                <a:gd name="T6" fmla="*/ 0 60000 65536"/>
                <a:gd name="T7" fmla="*/ 0 60000 65536"/>
                <a:gd name="T8" fmla="*/ 0 60000 65536"/>
                <a:gd name="T9" fmla="*/ 0 w 21600"/>
                <a:gd name="T10" fmla="*/ 0 h 27027"/>
                <a:gd name="T11" fmla="*/ 21600 w 21600"/>
                <a:gd name="T12" fmla="*/ 27027 h 27027"/>
              </a:gdLst>
              <a:ahLst/>
              <a:cxnLst>
                <a:cxn ang="T6">
                  <a:pos x="T0" y="T1"/>
                </a:cxn>
                <a:cxn ang="T7">
                  <a:pos x="T2" y="T3"/>
                </a:cxn>
                <a:cxn ang="T8">
                  <a:pos x="T4" y="T5"/>
                </a:cxn>
              </a:cxnLst>
              <a:rect l="T9" t="T10" r="T11" b="T12"/>
              <a:pathLst>
                <a:path w="21600" h="27027" fill="none" extrusionOk="0">
                  <a:moveTo>
                    <a:pt x="-1" y="0"/>
                  </a:moveTo>
                  <a:cubicBezTo>
                    <a:pt x="11929" y="0"/>
                    <a:pt x="21600" y="9670"/>
                    <a:pt x="21600" y="21600"/>
                  </a:cubicBezTo>
                  <a:cubicBezTo>
                    <a:pt x="21600" y="23431"/>
                    <a:pt x="21367" y="25254"/>
                    <a:pt x="20907" y="27027"/>
                  </a:cubicBezTo>
                </a:path>
                <a:path w="21600" h="27027" stroke="0" extrusionOk="0">
                  <a:moveTo>
                    <a:pt x="-1" y="0"/>
                  </a:moveTo>
                  <a:cubicBezTo>
                    <a:pt x="11929" y="0"/>
                    <a:pt x="21600" y="9670"/>
                    <a:pt x="21600" y="21600"/>
                  </a:cubicBezTo>
                  <a:cubicBezTo>
                    <a:pt x="21600" y="23431"/>
                    <a:pt x="21367" y="25254"/>
                    <a:pt x="20907" y="27027"/>
                  </a:cubicBezTo>
                  <a:lnTo>
                    <a:pt x="0" y="21600"/>
                  </a:lnTo>
                  <a:close/>
                </a:path>
              </a:pathLst>
            </a:custGeom>
            <a:noFill/>
            <a:ln w="9525">
              <a:solidFill>
                <a:srgbClr val="000000"/>
              </a:solidFill>
              <a:round/>
              <a:headEnd type="triangle" w="med" len="med"/>
              <a:tailEnd/>
            </a:ln>
          </p:spPr>
          <p:txBody>
            <a:bodyPr anchor="ctr"/>
            <a:lstStyle/>
            <a:p>
              <a:endParaRPr lang="en-US"/>
            </a:p>
          </p:txBody>
        </p:sp>
        <p:sp>
          <p:nvSpPr>
            <p:cNvPr id="10255" name="Arc 19"/>
            <p:cNvSpPr>
              <a:spLocks/>
            </p:cNvSpPr>
            <p:nvPr/>
          </p:nvSpPr>
          <p:spPr bwMode="auto">
            <a:xfrm rot="2110308" flipV="1">
              <a:off x="7520" y="13040"/>
              <a:ext cx="600" cy="1134"/>
            </a:xfrm>
            <a:custGeom>
              <a:avLst/>
              <a:gdLst>
                <a:gd name="T0" fmla="*/ 0 w 21600"/>
                <a:gd name="T1" fmla="*/ 0 h 27027"/>
                <a:gd name="T2" fmla="*/ 0 w 21600"/>
                <a:gd name="T3" fmla="*/ 0 h 27027"/>
                <a:gd name="T4" fmla="*/ 0 w 21600"/>
                <a:gd name="T5" fmla="*/ 0 h 27027"/>
                <a:gd name="T6" fmla="*/ 0 60000 65536"/>
                <a:gd name="T7" fmla="*/ 0 60000 65536"/>
                <a:gd name="T8" fmla="*/ 0 60000 65536"/>
                <a:gd name="T9" fmla="*/ 0 w 21600"/>
                <a:gd name="T10" fmla="*/ 0 h 27027"/>
                <a:gd name="T11" fmla="*/ 21600 w 21600"/>
                <a:gd name="T12" fmla="*/ 27027 h 27027"/>
              </a:gdLst>
              <a:ahLst/>
              <a:cxnLst>
                <a:cxn ang="T6">
                  <a:pos x="T0" y="T1"/>
                </a:cxn>
                <a:cxn ang="T7">
                  <a:pos x="T2" y="T3"/>
                </a:cxn>
                <a:cxn ang="T8">
                  <a:pos x="T4" y="T5"/>
                </a:cxn>
              </a:cxnLst>
              <a:rect l="T9" t="T10" r="T11" b="T12"/>
              <a:pathLst>
                <a:path w="21600" h="27027" fill="none" extrusionOk="0">
                  <a:moveTo>
                    <a:pt x="-1" y="0"/>
                  </a:moveTo>
                  <a:cubicBezTo>
                    <a:pt x="11929" y="0"/>
                    <a:pt x="21600" y="9670"/>
                    <a:pt x="21600" y="21600"/>
                  </a:cubicBezTo>
                  <a:cubicBezTo>
                    <a:pt x="21600" y="23431"/>
                    <a:pt x="21367" y="25254"/>
                    <a:pt x="20907" y="27027"/>
                  </a:cubicBezTo>
                </a:path>
                <a:path w="21600" h="27027" stroke="0" extrusionOk="0">
                  <a:moveTo>
                    <a:pt x="-1" y="0"/>
                  </a:moveTo>
                  <a:cubicBezTo>
                    <a:pt x="11929" y="0"/>
                    <a:pt x="21600" y="9670"/>
                    <a:pt x="21600" y="21600"/>
                  </a:cubicBezTo>
                  <a:cubicBezTo>
                    <a:pt x="21600" y="23431"/>
                    <a:pt x="21367" y="25254"/>
                    <a:pt x="20907" y="27027"/>
                  </a:cubicBezTo>
                  <a:lnTo>
                    <a:pt x="0" y="21600"/>
                  </a:lnTo>
                  <a:close/>
                </a:path>
              </a:pathLst>
            </a:custGeom>
            <a:noFill/>
            <a:ln w="9525">
              <a:solidFill>
                <a:srgbClr val="000000"/>
              </a:solidFill>
              <a:round/>
              <a:headEnd type="triangle" w="med" len="med"/>
              <a:tailEnd/>
            </a:ln>
          </p:spPr>
          <p:txBody>
            <a:bodyPr anchor="ctr"/>
            <a:lstStyle/>
            <a:p>
              <a:endParaRPr lang="en-US"/>
            </a:p>
          </p:txBody>
        </p:sp>
        <p:sp>
          <p:nvSpPr>
            <p:cNvPr id="10256" name="Arc 18"/>
            <p:cNvSpPr>
              <a:spLocks/>
            </p:cNvSpPr>
            <p:nvPr/>
          </p:nvSpPr>
          <p:spPr bwMode="auto">
            <a:xfrm rot="636310" flipV="1">
              <a:off x="5420" y="13248"/>
              <a:ext cx="1000"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type="triangle" w="med" len="med"/>
            </a:ln>
          </p:spPr>
          <p:txBody>
            <a:bodyPr anchor="ctr"/>
            <a:lstStyle/>
            <a:p>
              <a:endParaRPr lang="en-US"/>
            </a:p>
          </p:txBody>
        </p:sp>
        <p:sp>
          <p:nvSpPr>
            <p:cNvPr id="10257" name="Arc 17"/>
            <p:cNvSpPr>
              <a:spLocks/>
            </p:cNvSpPr>
            <p:nvPr/>
          </p:nvSpPr>
          <p:spPr bwMode="auto">
            <a:xfrm rot="2110308" flipV="1">
              <a:off x="11620" y="13040"/>
              <a:ext cx="600" cy="1134"/>
            </a:xfrm>
            <a:custGeom>
              <a:avLst/>
              <a:gdLst>
                <a:gd name="T0" fmla="*/ 0 w 21600"/>
                <a:gd name="T1" fmla="*/ 0 h 27027"/>
                <a:gd name="T2" fmla="*/ 0 w 21600"/>
                <a:gd name="T3" fmla="*/ 0 h 27027"/>
                <a:gd name="T4" fmla="*/ 0 w 21600"/>
                <a:gd name="T5" fmla="*/ 0 h 27027"/>
                <a:gd name="T6" fmla="*/ 0 60000 65536"/>
                <a:gd name="T7" fmla="*/ 0 60000 65536"/>
                <a:gd name="T8" fmla="*/ 0 60000 65536"/>
                <a:gd name="T9" fmla="*/ 0 w 21600"/>
                <a:gd name="T10" fmla="*/ 0 h 27027"/>
                <a:gd name="T11" fmla="*/ 21600 w 21600"/>
                <a:gd name="T12" fmla="*/ 27027 h 27027"/>
              </a:gdLst>
              <a:ahLst/>
              <a:cxnLst>
                <a:cxn ang="T6">
                  <a:pos x="T0" y="T1"/>
                </a:cxn>
                <a:cxn ang="T7">
                  <a:pos x="T2" y="T3"/>
                </a:cxn>
                <a:cxn ang="T8">
                  <a:pos x="T4" y="T5"/>
                </a:cxn>
              </a:cxnLst>
              <a:rect l="T9" t="T10" r="T11" b="T12"/>
              <a:pathLst>
                <a:path w="21600" h="27027" fill="none" extrusionOk="0">
                  <a:moveTo>
                    <a:pt x="-1" y="0"/>
                  </a:moveTo>
                  <a:cubicBezTo>
                    <a:pt x="11929" y="0"/>
                    <a:pt x="21600" y="9670"/>
                    <a:pt x="21600" y="21600"/>
                  </a:cubicBezTo>
                  <a:cubicBezTo>
                    <a:pt x="21600" y="23431"/>
                    <a:pt x="21367" y="25254"/>
                    <a:pt x="20907" y="27027"/>
                  </a:cubicBezTo>
                </a:path>
                <a:path w="21600" h="27027" stroke="0" extrusionOk="0">
                  <a:moveTo>
                    <a:pt x="-1" y="0"/>
                  </a:moveTo>
                  <a:cubicBezTo>
                    <a:pt x="11929" y="0"/>
                    <a:pt x="21600" y="9670"/>
                    <a:pt x="21600" y="21600"/>
                  </a:cubicBezTo>
                  <a:cubicBezTo>
                    <a:pt x="21600" y="23431"/>
                    <a:pt x="21367" y="25254"/>
                    <a:pt x="20907" y="27027"/>
                  </a:cubicBezTo>
                  <a:lnTo>
                    <a:pt x="0" y="21600"/>
                  </a:lnTo>
                  <a:close/>
                </a:path>
              </a:pathLst>
            </a:custGeom>
            <a:noFill/>
            <a:ln w="9525">
              <a:solidFill>
                <a:srgbClr val="000000"/>
              </a:solidFill>
              <a:round/>
              <a:headEnd type="triangle" w="med" len="med"/>
              <a:tailEnd/>
            </a:ln>
          </p:spPr>
          <p:txBody>
            <a:bodyPr anchor="ctr"/>
            <a:lstStyle/>
            <a:p>
              <a:endParaRPr lang="en-US"/>
            </a:p>
          </p:txBody>
        </p:sp>
        <p:sp>
          <p:nvSpPr>
            <p:cNvPr id="10258" name="Arc 16"/>
            <p:cNvSpPr>
              <a:spLocks/>
            </p:cNvSpPr>
            <p:nvPr/>
          </p:nvSpPr>
          <p:spPr bwMode="auto">
            <a:xfrm rot="636310" flipV="1">
              <a:off x="9420" y="13248"/>
              <a:ext cx="1000"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type="triangle" w="med" len="med"/>
            </a:ln>
          </p:spPr>
          <p:txBody>
            <a:bodyPr anchor="ctr"/>
            <a:lstStyle/>
            <a:p>
              <a:endParaRPr lang="en-US"/>
            </a:p>
          </p:txBody>
        </p:sp>
        <p:sp>
          <p:nvSpPr>
            <p:cNvPr id="10259" name="Line 15"/>
            <p:cNvSpPr>
              <a:spLocks noChangeShapeType="1"/>
            </p:cNvSpPr>
            <p:nvPr/>
          </p:nvSpPr>
          <p:spPr bwMode="auto">
            <a:xfrm>
              <a:off x="4520" y="14585"/>
              <a:ext cx="9100" cy="0"/>
            </a:xfrm>
            <a:prstGeom prst="line">
              <a:avLst/>
            </a:prstGeom>
            <a:noFill/>
            <a:ln w="28575">
              <a:solidFill>
                <a:srgbClr val="000000"/>
              </a:solidFill>
              <a:round/>
              <a:headEnd/>
              <a:tailEnd/>
            </a:ln>
          </p:spPr>
          <p:txBody>
            <a:bodyPr/>
            <a:lstStyle/>
            <a:p>
              <a:endParaRPr lang="en-US"/>
            </a:p>
          </p:txBody>
        </p:sp>
        <p:sp>
          <p:nvSpPr>
            <p:cNvPr id="10260" name="Line 14"/>
            <p:cNvSpPr>
              <a:spLocks noChangeShapeType="1"/>
            </p:cNvSpPr>
            <p:nvPr/>
          </p:nvSpPr>
          <p:spPr bwMode="auto">
            <a:xfrm>
              <a:off x="4320" y="10368"/>
              <a:ext cx="9000" cy="0"/>
            </a:xfrm>
            <a:prstGeom prst="line">
              <a:avLst/>
            </a:prstGeom>
            <a:noFill/>
            <a:ln w="9525">
              <a:solidFill>
                <a:srgbClr val="000000"/>
              </a:solidFill>
              <a:prstDash val="dash"/>
              <a:round/>
              <a:headEnd/>
              <a:tailEnd/>
            </a:ln>
          </p:spPr>
          <p:txBody>
            <a:bodyPr/>
            <a:lstStyle/>
            <a:p>
              <a:endParaRPr lang="en-US"/>
            </a:p>
          </p:txBody>
        </p:sp>
        <p:sp>
          <p:nvSpPr>
            <p:cNvPr id="10261" name="Text Box 13"/>
            <p:cNvSpPr txBox="1">
              <a:spLocks noChangeArrowheads="1"/>
            </p:cNvSpPr>
            <p:nvPr/>
          </p:nvSpPr>
          <p:spPr bwMode="auto">
            <a:xfrm>
              <a:off x="3700" y="10005"/>
              <a:ext cx="678" cy="496"/>
            </a:xfrm>
            <a:prstGeom prst="rect">
              <a:avLst/>
            </a:prstGeom>
            <a:noFill/>
            <a:ln w="9525">
              <a:noFill/>
              <a:miter lim="800000"/>
              <a:headEnd/>
              <a:tailEnd/>
            </a:ln>
          </p:spPr>
          <p:txBody>
            <a:bodyPr lIns="57607" tIns="28804" rIns="57607" bIns="28804"/>
            <a:lstStyle/>
            <a:p>
              <a:r>
                <a:rPr lang="en-US" sz="1100">
                  <a:solidFill>
                    <a:srgbClr val="000000"/>
                  </a:solidFill>
                  <a:ea typeface="Times New Roman" pitchFamily="18" charset="0"/>
                  <a:cs typeface="Arial" pitchFamily="34" charset="0"/>
                </a:rPr>
                <a:t>Z</a:t>
              </a:r>
              <a:r>
                <a:rPr lang="en-US" sz="1100" baseline="-30000">
                  <a:solidFill>
                    <a:srgbClr val="000000"/>
                  </a:solidFill>
                  <a:ea typeface="Times New Roman" pitchFamily="18" charset="0"/>
                  <a:cs typeface="Arial" pitchFamily="34" charset="0"/>
                </a:rPr>
                <a:t>i</a:t>
              </a:r>
              <a:endParaRPr lang="en-US">
                <a:ea typeface="Times New Roman" pitchFamily="18" charset="0"/>
                <a:cs typeface="Arial" pitchFamily="34" charset="0"/>
              </a:endParaRPr>
            </a:p>
          </p:txBody>
        </p:sp>
        <p:sp>
          <p:nvSpPr>
            <p:cNvPr id="10262" name="Line 12"/>
            <p:cNvSpPr>
              <a:spLocks noChangeShapeType="1"/>
            </p:cNvSpPr>
            <p:nvPr/>
          </p:nvSpPr>
          <p:spPr bwMode="auto">
            <a:xfrm>
              <a:off x="4520" y="9133"/>
              <a:ext cx="0" cy="5452"/>
            </a:xfrm>
            <a:prstGeom prst="line">
              <a:avLst/>
            </a:prstGeom>
            <a:noFill/>
            <a:ln w="19050">
              <a:solidFill>
                <a:srgbClr val="000000"/>
              </a:solidFill>
              <a:round/>
              <a:headEnd/>
              <a:tailEnd/>
            </a:ln>
          </p:spPr>
          <p:txBody>
            <a:bodyPr/>
            <a:lstStyle/>
            <a:p>
              <a:endParaRPr lang="en-US"/>
            </a:p>
          </p:txBody>
        </p:sp>
        <p:sp>
          <p:nvSpPr>
            <p:cNvPr id="10263" name="Line 11"/>
            <p:cNvSpPr>
              <a:spLocks noChangeShapeType="1"/>
            </p:cNvSpPr>
            <p:nvPr/>
          </p:nvSpPr>
          <p:spPr bwMode="auto">
            <a:xfrm>
              <a:off x="13020" y="9030"/>
              <a:ext cx="0" cy="5555"/>
            </a:xfrm>
            <a:prstGeom prst="line">
              <a:avLst/>
            </a:prstGeom>
            <a:noFill/>
            <a:ln w="9525">
              <a:solidFill>
                <a:srgbClr val="000000"/>
              </a:solidFill>
              <a:prstDash val="lgDash"/>
              <a:round/>
              <a:headEnd/>
              <a:tailEnd/>
            </a:ln>
          </p:spPr>
          <p:txBody>
            <a:bodyPr/>
            <a:lstStyle/>
            <a:p>
              <a:endParaRPr lang="en-US"/>
            </a:p>
          </p:txBody>
        </p:sp>
        <p:sp>
          <p:nvSpPr>
            <p:cNvPr id="10264" name="Text Box 10"/>
            <p:cNvSpPr txBox="1">
              <a:spLocks noChangeArrowheads="1"/>
            </p:cNvSpPr>
            <p:nvPr/>
          </p:nvSpPr>
          <p:spPr bwMode="auto">
            <a:xfrm>
              <a:off x="3420" y="8105"/>
              <a:ext cx="2525" cy="1189"/>
            </a:xfrm>
            <a:prstGeom prst="rect">
              <a:avLst/>
            </a:prstGeom>
            <a:noFill/>
            <a:ln w="9525">
              <a:noFill/>
              <a:miter lim="800000"/>
              <a:headEnd/>
              <a:tailEnd/>
            </a:ln>
          </p:spPr>
          <p:txBody>
            <a:bodyPr lIns="57607" tIns="28804" rIns="57607" bIns="28804"/>
            <a:lstStyle/>
            <a:p>
              <a:pPr algn="ctr"/>
              <a:r>
                <a:rPr lang="en-US" sz="1100">
                  <a:solidFill>
                    <a:srgbClr val="000000"/>
                  </a:solidFill>
                  <a:ea typeface="Times New Roman" pitchFamily="18" charset="0"/>
                  <a:cs typeface="Arial" pitchFamily="34" charset="0"/>
                </a:rPr>
                <a:t>Lateral Boundary</a:t>
              </a:r>
              <a:endParaRPr lang="en-US" sz="900">
                <a:ea typeface="Times New Roman" pitchFamily="18" charset="0"/>
                <a:cs typeface="Arial" pitchFamily="34" charset="0"/>
              </a:endParaRPr>
            </a:p>
            <a:p>
              <a:pPr algn="ctr" eaLnBrk="0" hangingPunct="0"/>
              <a:r>
                <a:rPr lang="en-US" sz="1100">
                  <a:solidFill>
                    <a:srgbClr val="000000"/>
                  </a:solidFill>
                  <a:ea typeface="Times New Roman" pitchFamily="18" charset="0"/>
                  <a:cs typeface="Arial" pitchFamily="34" charset="0"/>
                </a:rPr>
                <a:t>of LES</a:t>
              </a:r>
              <a:endParaRPr lang="en-US">
                <a:ea typeface="Times New Roman" pitchFamily="18" charset="0"/>
                <a:cs typeface="Arial" pitchFamily="34" charset="0"/>
              </a:endParaRPr>
            </a:p>
          </p:txBody>
        </p:sp>
        <p:sp>
          <p:nvSpPr>
            <p:cNvPr id="10265" name="Line 9"/>
            <p:cNvSpPr>
              <a:spLocks noChangeShapeType="1"/>
            </p:cNvSpPr>
            <p:nvPr/>
          </p:nvSpPr>
          <p:spPr bwMode="auto">
            <a:xfrm>
              <a:off x="4620" y="9339"/>
              <a:ext cx="8300" cy="0"/>
            </a:xfrm>
            <a:prstGeom prst="line">
              <a:avLst/>
            </a:prstGeom>
            <a:noFill/>
            <a:ln w="9525">
              <a:solidFill>
                <a:srgbClr val="000000"/>
              </a:solidFill>
              <a:round/>
              <a:headEnd type="triangle" w="med" len="med"/>
              <a:tailEnd type="triangle" w="med" len="med"/>
            </a:ln>
          </p:spPr>
          <p:txBody>
            <a:bodyPr/>
            <a:lstStyle/>
            <a:p>
              <a:endParaRPr lang="en-US"/>
            </a:p>
          </p:txBody>
        </p:sp>
        <p:sp>
          <p:nvSpPr>
            <p:cNvPr id="10266" name="Text Box 8"/>
            <p:cNvSpPr txBox="1">
              <a:spLocks noChangeArrowheads="1"/>
            </p:cNvSpPr>
            <p:nvPr/>
          </p:nvSpPr>
          <p:spPr bwMode="auto">
            <a:xfrm>
              <a:off x="6620" y="8885"/>
              <a:ext cx="4252" cy="454"/>
            </a:xfrm>
            <a:prstGeom prst="rect">
              <a:avLst/>
            </a:prstGeom>
            <a:noFill/>
            <a:ln w="9525">
              <a:noFill/>
              <a:miter lim="800000"/>
              <a:headEnd/>
              <a:tailEnd/>
            </a:ln>
          </p:spPr>
          <p:txBody>
            <a:bodyPr lIns="57607" tIns="28804" rIns="57607" bIns="28804"/>
            <a:lstStyle/>
            <a:p>
              <a:r>
                <a:rPr lang="en-US" sz="1000" b="1">
                  <a:solidFill>
                    <a:srgbClr val="000000"/>
                  </a:solidFill>
                  <a:ea typeface="Times New Roman" pitchFamily="18" charset="0"/>
                  <a:cs typeface="Arial" pitchFamily="34" charset="0"/>
                </a:rPr>
                <a:t>Width of Blending Zone = 20 </a:t>
              </a:r>
              <a:r>
                <a:rPr lang="el-GR" sz="1000" b="1">
                  <a:solidFill>
                    <a:srgbClr val="000000"/>
                  </a:solidFill>
                  <a:ea typeface="Times New Roman" pitchFamily="18" charset="0"/>
                  <a:cs typeface="Arial" pitchFamily="34" charset="0"/>
                </a:rPr>
                <a:t>Δ</a:t>
              </a:r>
              <a:r>
                <a:rPr lang="en-US" sz="1000" b="1">
                  <a:solidFill>
                    <a:srgbClr val="000000"/>
                  </a:solidFill>
                  <a:ea typeface="Times New Roman" pitchFamily="18" charset="0"/>
                  <a:cs typeface="Arial" pitchFamily="34" charset="0"/>
                </a:rPr>
                <a:t>x</a:t>
              </a:r>
              <a:endParaRPr lang="en-US">
                <a:ea typeface="Times New Roman" pitchFamily="18" charset="0"/>
                <a:cs typeface="Arial" pitchFamily="34" charset="0"/>
              </a:endParaRPr>
            </a:p>
          </p:txBody>
        </p:sp>
        <p:sp>
          <p:nvSpPr>
            <p:cNvPr id="10267" name="Text Box 7"/>
            <p:cNvSpPr txBox="1">
              <a:spLocks noChangeArrowheads="1"/>
            </p:cNvSpPr>
            <p:nvPr/>
          </p:nvSpPr>
          <p:spPr bwMode="auto">
            <a:xfrm>
              <a:off x="13144" y="8679"/>
              <a:ext cx="1536" cy="866"/>
            </a:xfrm>
            <a:prstGeom prst="rect">
              <a:avLst/>
            </a:prstGeom>
            <a:noFill/>
            <a:ln w="9525">
              <a:noFill/>
              <a:miter lim="800000"/>
              <a:headEnd/>
              <a:tailEnd/>
            </a:ln>
          </p:spPr>
          <p:txBody>
            <a:bodyPr lIns="57607" tIns="28804" rIns="57607" bIns="28804"/>
            <a:lstStyle/>
            <a:p>
              <a:pPr algn="ctr"/>
              <a:r>
                <a:rPr lang="en-US" sz="1100">
                  <a:solidFill>
                    <a:srgbClr val="000000"/>
                  </a:solidFill>
                  <a:ea typeface="Times New Roman" pitchFamily="18" charset="0"/>
                  <a:cs typeface="Arial" pitchFamily="34" charset="0"/>
                </a:rPr>
                <a:t>Interior</a:t>
              </a:r>
              <a:endParaRPr lang="en-US" sz="900">
                <a:ea typeface="Times New Roman" pitchFamily="18" charset="0"/>
                <a:cs typeface="Arial" pitchFamily="34" charset="0"/>
              </a:endParaRPr>
            </a:p>
            <a:p>
              <a:pPr algn="ctr" eaLnBrk="0" hangingPunct="0"/>
              <a:r>
                <a:rPr lang="en-US" sz="1100">
                  <a:solidFill>
                    <a:srgbClr val="000000"/>
                  </a:solidFill>
                  <a:ea typeface="Times New Roman" pitchFamily="18" charset="0"/>
                  <a:cs typeface="Arial" pitchFamily="34" charset="0"/>
                </a:rPr>
                <a:t>of LES</a:t>
              </a:r>
              <a:endParaRPr lang="en-US">
                <a:ea typeface="Times New Roman" pitchFamily="18" charset="0"/>
                <a:cs typeface="Arial" pitchFamily="34" charset="0"/>
              </a:endParaRPr>
            </a:p>
          </p:txBody>
        </p:sp>
        <p:sp>
          <p:nvSpPr>
            <p:cNvPr id="10268" name="Oval 6"/>
            <p:cNvSpPr>
              <a:spLocks noChangeArrowheads="1"/>
            </p:cNvSpPr>
            <p:nvPr/>
          </p:nvSpPr>
          <p:spPr bwMode="auto">
            <a:xfrm rot="1358349">
              <a:off x="13020" y="10985"/>
              <a:ext cx="1700" cy="2777"/>
            </a:xfrm>
            <a:prstGeom prst="ellipse">
              <a:avLst/>
            </a:prstGeom>
            <a:noFill/>
            <a:ln w="9525">
              <a:solidFill>
                <a:srgbClr val="000000"/>
              </a:solidFill>
              <a:prstDash val="lgDash"/>
              <a:round/>
              <a:headEnd/>
              <a:tailEnd/>
            </a:ln>
          </p:spPr>
          <p:txBody>
            <a:bodyPr anchor="ctr"/>
            <a:lstStyle/>
            <a:p>
              <a:endParaRPr lang="en-US"/>
            </a:p>
          </p:txBody>
        </p:sp>
        <p:sp>
          <p:nvSpPr>
            <p:cNvPr id="10269" name="Arc 5"/>
            <p:cNvSpPr>
              <a:spLocks/>
            </p:cNvSpPr>
            <p:nvPr/>
          </p:nvSpPr>
          <p:spPr bwMode="auto">
            <a:xfrm rot="15801967" flipV="1">
              <a:off x="14055" y="11047"/>
              <a:ext cx="1029" cy="70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lgDash"/>
              <a:round/>
              <a:headEnd/>
              <a:tailEnd type="triangle" w="med" len="med"/>
            </a:ln>
          </p:spPr>
          <p:txBody>
            <a:bodyPr anchor="ctr"/>
            <a:lstStyle/>
            <a:p>
              <a:endParaRPr lang="en-US"/>
            </a:p>
          </p:txBody>
        </p:sp>
        <p:sp>
          <p:nvSpPr>
            <p:cNvPr id="10270" name="Arc 4"/>
            <p:cNvSpPr>
              <a:spLocks/>
            </p:cNvSpPr>
            <p:nvPr/>
          </p:nvSpPr>
          <p:spPr bwMode="auto">
            <a:xfrm rot="636310" flipV="1">
              <a:off x="13520" y="13248"/>
              <a:ext cx="1000" cy="72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lgDash"/>
              <a:round/>
              <a:headEnd/>
              <a:tailEnd type="triangle" w="med" len="med"/>
            </a:ln>
          </p:spPr>
          <p:txBody>
            <a:bodyPr anchor="ctr"/>
            <a:lstStyle/>
            <a:p>
              <a:endParaRPr lang="en-US"/>
            </a:p>
          </p:txBody>
        </p:sp>
        <p:sp>
          <p:nvSpPr>
            <p:cNvPr id="10271" name="AutoShape 3"/>
            <p:cNvSpPr>
              <a:spLocks noChangeArrowheads="1"/>
            </p:cNvSpPr>
            <p:nvPr/>
          </p:nvSpPr>
          <p:spPr bwMode="auto">
            <a:xfrm>
              <a:off x="8720" y="8310"/>
              <a:ext cx="1600" cy="309"/>
            </a:xfrm>
            <a:prstGeom prst="rightArrow">
              <a:avLst>
                <a:gd name="adj1" fmla="val 50000"/>
                <a:gd name="adj2" fmla="val 129450"/>
              </a:avLst>
            </a:prstGeom>
            <a:solidFill>
              <a:srgbClr val="BBE0E3"/>
            </a:solidFill>
            <a:ln w="9525">
              <a:solidFill>
                <a:srgbClr val="000000"/>
              </a:solidFill>
              <a:miter lim="800000"/>
              <a:headEnd/>
              <a:tailEnd/>
            </a:ln>
          </p:spPr>
          <p:txBody>
            <a:bodyPr anchor="ctr"/>
            <a:lstStyle/>
            <a:p>
              <a:endParaRPr lang="en-US"/>
            </a:p>
          </p:txBody>
        </p:sp>
        <p:sp>
          <p:nvSpPr>
            <p:cNvPr id="10272" name="Text Box 2"/>
            <p:cNvSpPr txBox="1">
              <a:spLocks noChangeArrowheads="1"/>
            </p:cNvSpPr>
            <p:nvPr/>
          </p:nvSpPr>
          <p:spPr bwMode="auto">
            <a:xfrm>
              <a:off x="8245" y="7815"/>
              <a:ext cx="3321" cy="496"/>
            </a:xfrm>
            <a:prstGeom prst="rect">
              <a:avLst/>
            </a:prstGeom>
            <a:noFill/>
            <a:ln w="9525">
              <a:noFill/>
              <a:miter lim="800000"/>
              <a:headEnd/>
              <a:tailEnd/>
            </a:ln>
          </p:spPr>
          <p:txBody>
            <a:bodyPr lIns="57607" tIns="28804" rIns="57607" bIns="28804"/>
            <a:lstStyle/>
            <a:p>
              <a:r>
                <a:rPr lang="en-US" sz="1100">
                  <a:solidFill>
                    <a:srgbClr val="000000"/>
                  </a:solidFill>
                  <a:ea typeface="Times New Roman" pitchFamily="18" charset="0"/>
                  <a:cs typeface="Arial" pitchFamily="34" charset="0"/>
                </a:rPr>
                <a:t>Mean wind vector</a:t>
              </a:r>
              <a:endParaRPr lang="en-US">
                <a:ea typeface="Times New Roman" pitchFamily="18" charset="0"/>
                <a:cs typeface="Arial" pitchFamily="34" charset="0"/>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p:txBody>
          <a:bodyPr/>
          <a:lstStyle/>
          <a:p>
            <a:pPr>
              <a:defRPr/>
            </a:pPr>
            <a:fld id="{AEA95BF1-56EE-4E14-9DF8-47FCB6F04260}" type="slidenum">
              <a:rPr lang="en-US" smtClean="0"/>
              <a:pPr>
                <a:defRPr/>
              </a:pPr>
              <a:t>9</a:t>
            </a:fld>
            <a:endParaRPr lang="en-US" smtClean="0"/>
          </a:p>
        </p:txBody>
      </p:sp>
      <p:sp>
        <p:nvSpPr>
          <p:cNvPr id="11267" name="Rectangle 2"/>
          <p:cNvSpPr>
            <a:spLocks noGrp="1" noChangeArrowheads="1"/>
          </p:cNvSpPr>
          <p:nvPr>
            <p:ph type="title"/>
          </p:nvPr>
        </p:nvSpPr>
        <p:spPr>
          <a:xfrm>
            <a:off x="1752600" y="228600"/>
            <a:ext cx="6240463" cy="825500"/>
          </a:xfrm>
        </p:spPr>
        <p:txBody>
          <a:bodyPr/>
          <a:lstStyle/>
          <a:p>
            <a:pPr algn="ctr" eaLnBrk="1" hangingPunct="1"/>
            <a:r>
              <a:rPr lang="en-US" smtClean="0"/>
              <a:t>Homogeneous Surface Tests</a:t>
            </a:r>
          </a:p>
        </p:txBody>
      </p:sp>
      <p:sp>
        <p:nvSpPr>
          <p:cNvPr id="11268" name="Rectangle 3"/>
          <p:cNvSpPr>
            <a:spLocks noGrp="1" noChangeArrowheads="1"/>
          </p:cNvSpPr>
          <p:nvPr>
            <p:ph type="body" idx="1"/>
          </p:nvPr>
        </p:nvSpPr>
        <p:spPr/>
        <p:txBody>
          <a:bodyPr/>
          <a:lstStyle/>
          <a:p>
            <a:pPr eaLnBrk="1" hangingPunct="1"/>
            <a:r>
              <a:rPr lang="en-US" sz="2400" smtClean="0"/>
              <a:t>A canned LES was generated using the Cloud Model 1 (CM1) (Bryan and Fritsch 2002) with no initial wind, 0.1 K m s</a:t>
            </a:r>
            <a:r>
              <a:rPr lang="en-US" sz="2400" baseline="30000" smtClean="0"/>
              <a:t>-1</a:t>
            </a:r>
            <a:r>
              <a:rPr lang="en-US" sz="2400" smtClean="0"/>
              <a:t> surface heat flux, initial thermodynamic sounding (mixed layer with z</a:t>
            </a:r>
            <a:r>
              <a:rPr lang="en-US" sz="2400" baseline="-25000" smtClean="0"/>
              <a:t>i </a:t>
            </a:r>
            <a:r>
              <a:rPr lang="en-US" sz="2400" smtClean="0"/>
              <a:t> = 1350 m) derived from Kang and Davis (2008), and periodic boundary conditions (100 x 100 x 122; </a:t>
            </a:r>
            <a:r>
              <a:rPr lang="el-GR" sz="2400" smtClean="0"/>
              <a:t>Δ</a:t>
            </a:r>
            <a:r>
              <a:rPr lang="en-US" sz="2400" smtClean="0"/>
              <a:t>x = </a:t>
            </a:r>
            <a:r>
              <a:rPr lang="el-GR" sz="2400" smtClean="0"/>
              <a:t>Δ</a:t>
            </a:r>
            <a:r>
              <a:rPr lang="en-US" sz="2400" smtClean="0"/>
              <a:t>y = 100 m; z</a:t>
            </a:r>
            <a:r>
              <a:rPr lang="en-US" sz="2400" baseline="-25000" smtClean="0"/>
              <a:t>top </a:t>
            </a:r>
            <a:r>
              <a:rPr lang="en-US" sz="2400" smtClean="0"/>
              <a:t> = 3500 m) .</a:t>
            </a:r>
          </a:p>
          <a:p>
            <a:pPr eaLnBrk="1" hangingPunct="1"/>
            <a:endParaRPr lang="en-US" sz="2400" smtClean="0"/>
          </a:p>
          <a:p>
            <a:pPr eaLnBrk="1" hangingPunct="1"/>
            <a:r>
              <a:rPr lang="en-US" sz="2400" smtClean="0"/>
              <a:t>Another periodic (‘truth’) simulation was performed with the same thermodynamic sounding, but with </a:t>
            </a:r>
            <a:r>
              <a:rPr lang="en-US" sz="2400" i="1" smtClean="0"/>
              <a:t>u</a:t>
            </a:r>
            <a:r>
              <a:rPr lang="en-US" sz="2400" smtClean="0"/>
              <a:t> = 4 m s</a:t>
            </a:r>
            <a:r>
              <a:rPr lang="en-US" sz="2400" baseline="30000" smtClean="0"/>
              <a:t>-1</a:t>
            </a:r>
            <a:r>
              <a:rPr lang="en-US" sz="2400" smtClean="0"/>
              <a:t> and surface heat flux of 0.2 K m s</a:t>
            </a:r>
            <a:r>
              <a:rPr lang="en-US" sz="2400" baseline="30000" smtClean="0"/>
              <a:t>-1</a:t>
            </a:r>
            <a:r>
              <a:rPr lang="en-US" sz="2400" smtClean="0"/>
              <a:t> , extending out to 3 hours, and 140 x 140 in horizontal extent.</a:t>
            </a:r>
            <a:r>
              <a:rPr lang="en-US" sz="2400" baseline="30000" smtClean="0"/>
              <a:t> </a:t>
            </a:r>
          </a:p>
          <a:p>
            <a:pPr eaLnBrk="1" hangingPunct="1"/>
            <a:endParaRPr lang="en-US" sz="2400" smtClean="0"/>
          </a:p>
          <a:p>
            <a:pPr eaLnBrk="1" hangingPunct="1">
              <a:buFontTx/>
              <a:buNone/>
            </a:pPr>
            <a:endParaRPr lang="en-US" sz="2400" i="1"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p:txBody>
          <a:bodyPr/>
          <a:lstStyle/>
          <a:p>
            <a:pPr>
              <a:defRPr/>
            </a:pPr>
            <a:fld id="{11ECA09F-A7AB-4334-8E32-66A866D9FE08}" type="slidenum">
              <a:rPr lang="en-US" smtClean="0"/>
              <a:pPr>
                <a:defRPr/>
              </a:pPr>
              <a:t>10</a:t>
            </a:fld>
            <a:endParaRPr lang="en-US" smtClean="0"/>
          </a:p>
        </p:txBody>
      </p:sp>
      <p:sp>
        <p:nvSpPr>
          <p:cNvPr id="12291" name="Rectangle 2"/>
          <p:cNvSpPr>
            <a:spLocks noGrp="1" noChangeArrowheads="1"/>
          </p:cNvSpPr>
          <p:nvPr>
            <p:ph type="title"/>
          </p:nvPr>
        </p:nvSpPr>
        <p:spPr>
          <a:xfrm>
            <a:off x="1752600" y="228600"/>
            <a:ext cx="6240463" cy="825500"/>
          </a:xfrm>
        </p:spPr>
        <p:txBody>
          <a:bodyPr/>
          <a:lstStyle/>
          <a:p>
            <a:pPr algn="ctr" eaLnBrk="1" hangingPunct="1"/>
            <a:r>
              <a:rPr lang="en-US" smtClean="0"/>
              <a:t>Homogeneous Surface Tests (cont.)</a:t>
            </a:r>
          </a:p>
        </p:txBody>
      </p:sp>
      <p:sp>
        <p:nvSpPr>
          <p:cNvPr id="12292" name="Rectangle 3"/>
          <p:cNvSpPr>
            <a:spLocks noGrp="1" noChangeArrowheads="1"/>
          </p:cNvSpPr>
          <p:nvPr>
            <p:ph type="body" idx="1"/>
          </p:nvPr>
        </p:nvSpPr>
        <p:spPr>
          <a:xfrm>
            <a:off x="347663" y="1662113"/>
            <a:ext cx="8526462" cy="4762500"/>
          </a:xfrm>
        </p:spPr>
        <p:txBody>
          <a:bodyPr/>
          <a:lstStyle/>
          <a:p>
            <a:pPr eaLnBrk="1" hangingPunct="1"/>
            <a:r>
              <a:rPr lang="en-US" sz="2400" smtClean="0"/>
              <a:t>A ‘control’ simulation was performed, identical to the ‘truth’ simulation, but using nonperiodic LBCs (for tests shown here, time-dependent conditions on potential temperature and normal velocity that match the evolution of the truth simulation, to mimic behavior of nested LES domain).</a:t>
            </a:r>
          </a:p>
          <a:p>
            <a:pPr eaLnBrk="1" hangingPunct="1"/>
            <a:endParaRPr lang="en-US" sz="2400" smtClean="0"/>
          </a:p>
          <a:p>
            <a:pPr eaLnBrk="1" hangingPunct="1"/>
            <a:r>
              <a:rPr lang="en-US" sz="2400" smtClean="0"/>
              <a:t>A final simulation was performed in which eddy seeding was introduced into the blending zone of the control simulation.</a:t>
            </a:r>
          </a:p>
          <a:p>
            <a:pPr eaLnBrk="1" hangingPunct="1"/>
            <a:endParaRPr lang="en-US" sz="2400" smtClean="0"/>
          </a:p>
          <a:p>
            <a:pPr eaLnBrk="1" hangingPunct="1"/>
            <a:r>
              <a:rPr lang="en-US" sz="2400" smtClean="0"/>
              <a:t>For these buoyancy-driven boundary layer tests, only potential temperature eddy structures were used.</a:t>
            </a:r>
            <a:endParaRPr lang="en-US" sz="2400" i="1" smtClean="0"/>
          </a:p>
          <a:p>
            <a:pPr eaLnBrk="1" hangingPunct="1"/>
            <a:endParaRPr lang="en-US" sz="2400" i="1"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3" descr="SBLMontrealtalk.z30.900s.eddies.periodic.png"/>
          <p:cNvPicPr>
            <a:picLocks noChangeAspect="1"/>
          </p:cNvPicPr>
          <p:nvPr/>
        </p:nvPicPr>
        <p:blipFill>
          <a:blip r:embed="rId3"/>
          <a:srcRect l="7059" t="18182" r="9412" b="16364"/>
          <a:stretch>
            <a:fillRect/>
          </a:stretch>
        </p:blipFill>
        <p:spPr bwMode="auto">
          <a:xfrm>
            <a:off x="0" y="2008188"/>
            <a:ext cx="2921000" cy="2962275"/>
          </a:xfrm>
          <a:prstGeom prst="rect">
            <a:avLst/>
          </a:prstGeom>
          <a:noFill/>
          <a:ln w="9525">
            <a:noFill/>
            <a:miter lim="800000"/>
            <a:headEnd/>
            <a:tailEnd/>
          </a:ln>
        </p:spPr>
      </p:pic>
      <p:sp>
        <p:nvSpPr>
          <p:cNvPr id="11266" name="Slide Number Placeholder 6"/>
          <p:cNvSpPr>
            <a:spLocks noGrp="1"/>
          </p:cNvSpPr>
          <p:nvPr>
            <p:ph type="sldNum" sz="quarter" idx="12"/>
          </p:nvPr>
        </p:nvSpPr>
        <p:spPr/>
        <p:txBody>
          <a:bodyPr/>
          <a:lstStyle/>
          <a:p>
            <a:pPr>
              <a:defRPr/>
            </a:pPr>
            <a:fld id="{642AFD64-C772-419F-BDBC-F7328E18110A}" type="slidenum">
              <a:rPr lang="en-US" smtClean="0"/>
              <a:pPr>
                <a:defRPr/>
              </a:pPr>
              <a:t>11</a:t>
            </a:fld>
            <a:endParaRPr lang="en-US" smtClean="0"/>
          </a:p>
        </p:txBody>
      </p:sp>
      <p:sp>
        <p:nvSpPr>
          <p:cNvPr id="13316" name="Rectangle 12"/>
          <p:cNvSpPr>
            <a:spLocks noGrp="1" noChangeArrowheads="1"/>
          </p:cNvSpPr>
          <p:nvPr>
            <p:ph type="title"/>
          </p:nvPr>
        </p:nvSpPr>
        <p:spPr>
          <a:xfrm>
            <a:off x="1676400" y="228600"/>
            <a:ext cx="6240463" cy="825500"/>
          </a:xfrm>
        </p:spPr>
        <p:txBody>
          <a:bodyPr/>
          <a:lstStyle/>
          <a:p>
            <a:pPr algn="ctr" eaLnBrk="1" hangingPunct="1"/>
            <a:r>
              <a:rPr lang="en-US" sz="2000" smtClean="0"/>
              <a:t>Potential Temperature Perturbations</a:t>
            </a:r>
            <a:br>
              <a:rPr lang="en-US" sz="2000" smtClean="0"/>
            </a:br>
            <a:r>
              <a:rPr lang="en-US" sz="2000" smtClean="0"/>
              <a:t>(every 0.1 K shown)</a:t>
            </a:r>
            <a:br>
              <a:rPr lang="en-US" sz="2000" smtClean="0"/>
            </a:br>
            <a:r>
              <a:rPr lang="en-US" sz="2000" smtClean="0"/>
              <a:t>t = 900 s, z = 371 m</a:t>
            </a:r>
          </a:p>
        </p:txBody>
      </p:sp>
      <p:sp>
        <p:nvSpPr>
          <p:cNvPr id="13317" name="Text Box 14"/>
          <p:cNvSpPr txBox="1">
            <a:spLocks noChangeArrowheads="1"/>
          </p:cNvSpPr>
          <p:nvPr/>
        </p:nvSpPr>
        <p:spPr bwMode="auto">
          <a:xfrm>
            <a:off x="2882900" y="5080000"/>
            <a:ext cx="3505200" cy="630238"/>
          </a:xfrm>
          <a:prstGeom prst="rect">
            <a:avLst/>
          </a:prstGeom>
          <a:noFill/>
          <a:ln w="9525">
            <a:noFill/>
            <a:miter lim="800000"/>
            <a:headEnd/>
            <a:tailEnd/>
          </a:ln>
        </p:spPr>
        <p:txBody>
          <a:bodyPr>
            <a:spAutoFit/>
          </a:bodyPr>
          <a:lstStyle/>
          <a:p>
            <a:pPr algn="ctr">
              <a:spcBef>
                <a:spcPct val="50000"/>
              </a:spcBef>
            </a:pPr>
            <a:r>
              <a:rPr lang="en-US" sz="1400" b="1"/>
              <a:t>non-periodic LBCs</a:t>
            </a:r>
          </a:p>
          <a:p>
            <a:pPr algn="ctr">
              <a:spcBef>
                <a:spcPct val="50000"/>
              </a:spcBef>
            </a:pPr>
            <a:endParaRPr lang="en-US" sz="1400" b="1"/>
          </a:p>
        </p:txBody>
      </p:sp>
      <p:sp>
        <p:nvSpPr>
          <p:cNvPr id="13318" name="Text Box 15"/>
          <p:cNvSpPr txBox="1">
            <a:spLocks noChangeArrowheads="1"/>
          </p:cNvSpPr>
          <p:nvPr/>
        </p:nvSpPr>
        <p:spPr bwMode="auto">
          <a:xfrm>
            <a:off x="6057900" y="5041900"/>
            <a:ext cx="3086100" cy="523875"/>
          </a:xfrm>
          <a:prstGeom prst="rect">
            <a:avLst/>
          </a:prstGeom>
          <a:noFill/>
          <a:ln w="9525">
            <a:noFill/>
            <a:miter lim="800000"/>
            <a:headEnd/>
            <a:tailEnd/>
          </a:ln>
        </p:spPr>
        <p:txBody>
          <a:bodyPr>
            <a:spAutoFit/>
          </a:bodyPr>
          <a:lstStyle/>
          <a:p>
            <a:pPr algn="ctr">
              <a:spcBef>
                <a:spcPct val="50000"/>
              </a:spcBef>
            </a:pPr>
            <a:r>
              <a:rPr lang="en-US" sz="1400" b="1"/>
              <a:t>non-periodic LBCs with canned eddy relaxation</a:t>
            </a:r>
          </a:p>
        </p:txBody>
      </p:sp>
      <p:sp>
        <p:nvSpPr>
          <p:cNvPr id="13319" name="Text Box 17"/>
          <p:cNvSpPr txBox="1">
            <a:spLocks noChangeArrowheads="1"/>
          </p:cNvSpPr>
          <p:nvPr/>
        </p:nvSpPr>
        <p:spPr bwMode="auto">
          <a:xfrm>
            <a:off x="1143000" y="1638300"/>
            <a:ext cx="1066800" cy="274638"/>
          </a:xfrm>
          <a:prstGeom prst="rect">
            <a:avLst/>
          </a:prstGeom>
          <a:noFill/>
          <a:ln w="9525">
            <a:noFill/>
            <a:miter lim="800000"/>
            <a:headEnd/>
            <a:tailEnd/>
          </a:ln>
        </p:spPr>
        <p:txBody>
          <a:bodyPr>
            <a:spAutoFit/>
          </a:bodyPr>
          <a:lstStyle/>
          <a:p>
            <a:pPr>
              <a:spcBef>
                <a:spcPct val="50000"/>
              </a:spcBef>
            </a:pPr>
            <a:r>
              <a:rPr lang="en-US" sz="1200"/>
              <a:t>14 km</a:t>
            </a:r>
          </a:p>
        </p:txBody>
      </p:sp>
      <p:sp>
        <p:nvSpPr>
          <p:cNvPr id="13320" name="Rectangle 1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cxnSp>
        <p:nvCxnSpPr>
          <p:cNvPr id="13" name="Straight Connector 12"/>
          <p:cNvCxnSpPr/>
          <p:nvPr/>
        </p:nvCxnSpPr>
        <p:spPr>
          <a:xfrm rot="-60000">
            <a:off x="155575" y="1892300"/>
            <a:ext cx="2727325" cy="39688"/>
          </a:xfrm>
          <a:prstGeom prst="line">
            <a:avLst/>
          </a:prstGeom>
          <a:ln w="25400">
            <a:solidFill>
              <a:schemeClr val="tx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3322" name="Text Box 15"/>
          <p:cNvSpPr txBox="1">
            <a:spLocks noChangeArrowheads="1"/>
          </p:cNvSpPr>
          <p:nvPr/>
        </p:nvSpPr>
        <p:spPr bwMode="auto">
          <a:xfrm>
            <a:off x="-190500" y="5080000"/>
            <a:ext cx="3429000" cy="307975"/>
          </a:xfrm>
          <a:prstGeom prst="rect">
            <a:avLst/>
          </a:prstGeom>
          <a:noFill/>
          <a:ln w="9525">
            <a:noFill/>
            <a:miter lim="800000"/>
            <a:headEnd/>
            <a:tailEnd/>
          </a:ln>
        </p:spPr>
        <p:txBody>
          <a:bodyPr>
            <a:spAutoFit/>
          </a:bodyPr>
          <a:lstStyle/>
          <a:p>
            <a:pPr algn="ctr">
              <a:spcBef>
                <a:spcPct val="50000"/>
              </a:spcBef>
            </a:pPr>
            <a:r>
              <a:rPr lang="en-US" sz="1400" b="1"/>
              <a:t>periodic LBCs</a:t>
            </a:r>
          </a:p>
        </p:txBody>
      </p:sp>
      <p:pic>
        <p:nvPicPr>
          <p:cNvPr id="13323" name="Picture 15" descr="SBLMontrealtalk.z30.900s.eddies.control.png"/>
          <p:cNvPicPr>
            <a:picLocks noChangeAspect="1"/>
          </p:cNvPicPr>
          <p:nvPr/>
        </p:nvPicPr>
        <p:blipFill>
          <a:blip r:embed="rId4"/>
          <a:srcRect l="7059" t="18182" r="9412" b="16364"/>
          <a:stretch>
            <a:fillRect/>
          </a:stretch>
        </p:blipFill>
        <p:spPr bwMode="auto">
          <a:xfrm>
            <a:off x="3035300" y="2008188"/>
            <a:ext cx="2922588" cy="2962275"/>
          </a:xfrm>
          <a:prstGeom prst="rect">
            <a:avLst/>
          </a:prstGeom>
          <a:noFill/>
          <a:ln w="9525">
            <a:noFill/>
            <a:miter lim="800000"/>
            <a:headEnd/>
            <a:tailEnd/>
          </a:ln>
        </p:spPr>
      </p:pic>
      <p:pic>
        <p:nvPicPr>
          <p:cNvPr id="13324" name="Picture 18" descr="SBLMontrealtalk.z30.900s.eddies.cannudge780.png"/>
          <p:cNvPicPr>
            <a:picLocks noChangeAspect="1"/>
          </p:cNvPicPr>
          <p:nvPr/>
        </p:nvPicPr>
        <p:blipFill>
          <a:blip r:embed="rId5"/>
          <a:srcRect l="7059" t="18182" r="9412" b="16364"/>
          <a:stretch>
            <a:fillRect/>
          </a:stretch>
        </p:blipFill>
        <p:spPr bwMode="auto">
          <a:xfrm>
            <a:off x="5992813" y="2008188"/>
            <a:ext cx="2921000" cy="2962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2076450" y="203200"/>
            <a:ext cx="6240463" cy="825500"/>
          </a:xfrm>
        </p:spPr>
        <p:txBody>
          <a:bodyPr/>
          <a:lstStyle/>
          <a:p>
            <a:r>
              <a:rPr lang="en-US" smtClean="0"/>
              <a:t>Resolved Turbulent Statistics</a:t>
            </a:r>
          </a:p>
        </p:txBody>
      </p:sp>
      <p:sp>
        <p:nvSpPr>
          <p:cNvPr id="4" name="Slide Number Placeholder 3"/>
          <p:cNvSpPr>
            <a:spLocks noGrp="1"/>
          </p:cNvSpPr>
          <p:nvPr>
            <p:ph type="sldNum" sz="quarter" idx="12"/>
          </p:nvPr>
        </p:nvSpPr>
        <p:spPr/>
        <p:txBody>
          <a:bodyPr/>
          <a:lstStyle/>
          <a:p>
            <a:pPr>
              <a:defRPr/>
            </a:pPr>
            <a:fld id="{AAFE6AD0-3123-4287-B6F6-CA0047EDE060}" type="slidenum">
              <a:rPr lang="en-US" smtClean="0"/>
              <a:pPr>
                <a:defRPr/>
              </a:pPr>
              <a:t>12</a:t>
            </a:fld>
            <a:endParaRPr lang="en-US"/>
          </a:p>
        </p:txBody>
      </p:sp>
      <p:pic>
        <p:nvPicPr>
          <p:cNvPr id="14340" name="Picture 15" descr="SBLMontrealtalk.z30.900s.eddies.control.png"/>
          <p:cNvPicPr>
            <a:picLocks noGrp="1"/>
          </p:cNvPicPr>
          <p:nvPr>
            <p:ph idx="1"/>
          </p:nvPr>
        </p:nvPicPr>
        <p:blipFill>
          <a:blip r:embed="rId3"/>
          <a:srcRect l="7059" t="18182" r="9412" b="16364"/>
          <a:stretch>
            <a:fillRect/>
          </a:stretch>
        </p:blipFill>
        <p:spPr>
          <a:xfrm>
            <a:off x="2114550" y="1201738"/>
            <a:ext cx="5211763" cy="5184775"/>
          </a:xfrm>
        </p:spPr>
      </p:pic>
      <p:sp>
        <p:nvSpPr>
          <p:cNvPr id="6" name="Rectangle 5"/>
          <p:cNvSpPr/>
          <p:nvPr/>
        </p:nvSpPr>
        <p:spPr>
          <a:xfrm>
            <a:off x="3035300" y="1970088"/>
            <a:ext cx="3486150" cy="3494087"/>
          </a:xfrm>
          <a:prstGeom prst="rect">
            <a:avLst/>
          </a:prstGeom>
          <a:solidFill>
            <a:schemeClr val="accent1">
              <a:alpha val="61000"/>
            </a:schemeClr>
          </a:solidFill>
          <a:ln w="317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2344738" y="1277938"/>
            <a:ext cx="690562" cy="4916487"/>
          </a:xfrm>
          <a:prstGeom prst="rect">
            <a:avLst/>
          </a:prstGeom>
          <a:solidFill>
            <a:schemeClr val="accent1">
              <a:alpha val="39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Arrow Connector 10"/>
          <p:cNvCxnSpPr/>
          <p:nvPr/>
        </p:nvCxnSpPr>
        <p:spPr>
          <a:xfrm>
            <a:off x="1844675" y="4273550"/>
            <a:ext cx="1574800"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344" name="TextBox 11"/>
          <p:cNvSpPr txBox="1">
            <a:spLocks noChangeArrowheads="1"/>
          </p:cNvSpPr>
          <p:nvPr/>
        </p:nvSpPr>
        <p:spPr bwMode="auto">
          <a:xfrm>
            <a:off x="155575" y="4081463"/>
            <a:ext cx="1806575" cy="369887"/>
          </a:xfrm>
          <a:prstGeom prst="rect">
            <a:avLst/>
          </a:prstGeom>
          <a:noFill/>
          <a:ln w="9525">
            <a:noFill/>
            <a:miter lim="800000"/>
            <a:headEnd/>
            <a:tailEnd/>
          </a:ln>
        </p:spPr>
        <p:txBody>
          <a:bodyPr>
            <a:spAutoFit/>
          </a:bodyPr>
          <a:lstStyle/>
          <a:p>
            <a:pPr algn="ctr"/>
            <a:r>
              <a:rPr lang="en-US"/>
              <a:t>Interior Region</a:t>
            </a:r>
          </a:p>
        </p:txBody>
      </p:sp>
      <p:cxnSp>
        <p:nvCxnSpPr>
          <p:cNvPr id="13" name="Straight Arrow Connector 12"/>
          <p:cNvCxnSpPr/>
          <p:nvPr/>
        </p:nvCxnSpPr>
        <p:spPr>
          <a:xfrm>
            <a:off x="1844675" y="2162175"/>
            <a:ext cx="922338"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346" name="TextBox 14"/>
          <p:cNvSpPr txBox="1">
            <a:spLocks noChangeArrowheads="1"/>
          </p:cNvSpPr>
          <p:nvPr/>
        </p:nvSpPr>
        <p:spPr bwMode="auto">
          <a:xfrm>
            <a:off x="269875" y="1854200"/>
            <a:ext cx="1574800" cy="646113"/>
          </a:xfrm>
          <a:prstGeom prst="rect">
            <a:avLst/>
          </a:prstGeom>
          <a:noFill/>
          <a:ln w="9525">
            <a:noFill/>
            <a:miter lim="800000"/>
            <a:headEnd/>
            <a:tailEnd/>
          </a:ln>
        </p:spPr>
        <p:txBody>
          <a:bodyPr>
            <a:spAutoFit/>
          </a:bodyPr>
          <a:lstStyle/>
          <a:p>
            <a:pPr algn="ctr"/>
            <a:r>
              <a:rPr lang="en-US"/>
              <a:t>Left Blending Region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076450" y="203200"/>
            <a:ext cx="6240463" cy="825500"/>
          </a:xfrm>
        </p:spPr>
        <p:txBody>
          <a:bodyPr/>
          <a:lstStyle/>
          <a:p>
            <a:r>
              <a:rPr lang="en-US" smtClean="0"/>
              <a:t>Resolved Turbulent Statistics</a:t>
            </a:r>
          </a:p>
        </p:txBody>
      </p:sp>
      <p:sp>
        <p:nvSpPr>
          <p:cNvPr id="4" name="Slide Number Placeholder 3"/>
          <p:cNvSpPr>
            <a:spLocks noGrp="1"/>
          </p:cNvSpPr>
          <p:nvPr>
            <p:ph type="sldNum" sz="quarter" idx="12"/>
          </p:nvPr>
        </p:nvSpPr>
        <p:spPr/>
        <p:txBody>
          <a:bodyPr/>
          <a:lstStyle/>
          <a:p>
            <a:pPr>
              <a:defRPr/>
            </a:pPr>
            <a:fld id="{369DB8DE-6E47-405A-A08E-18B54585B877}" type="slidenum">
              <a:rPr lang="en-US" smtClean="0"/>
              <a:pPr>
                <a:defRPr/>
              </a:pPr>
              <a:t>13</a:t>
            </a:fld>
            <a:endParaRPr lang="en-US"/>
          </a:p>
        </p:txBody>
      </p:sp>
      <p:pic>
        <p:nvPicPr>
          <p:cNvPr id="15364" name="Picture 15" descr="SBLMontrealtalk.z30.900s.eddies.control.png"/>
          <p:cNvPicPr>
            <a:picLocks noGrp="1"/>
          </p:cNvPicPr>
          <p:nvPr>
            <p:ph idx="1"/>
          </p:nvPr>
        </p:nvPicPr>
        <p:blipFill>
          <a:blip r:embed="rId3"/>
          <a:srcRect l="7059" t="18182" r="9412" b="16364"/>
          <a:stretch>
            <a:fillRect/>
          </a:stretch>
        </p:blipFill>
        <p:spPr>
          <a:xfrm>
            <a:off x="2114550" y="1201738"/>
            <a:ext cx="5211763" cy="5184775"/>
          </a:xfrm>
        </p:spPr>
      </p:pic>
      <p:sp>
        <p:nvSpPr>
          <p:cNvPr id="6" name="Rectangle 5"/>
          <p:cNvSpPr>
            <a:spLocks noChangeAspect="1"/>
          </p:cNvSpPr>
          <p:nvPr/>
        </p:nvSpPr>
        <p:spPr>
          <a:xfrm>
            <a:off x="3727450" y="2660650"/>
            <a:ext cx="2090738" cy="2097088"/>
          </a:xfrm>
          <a:prstGeom prst="rect">
            <a:avLst/>
          </a:prstGeom>
          <a:solidFill>
            <a:schemeClr val="accent1">
              <a:alpha val="61000"/>
            </a:schemeClr>
          </a:solidFill>
          <a:ln w="317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2344738" y="1277938"/>
            <a:ext cx="690562" cy="4916487"/>
          </a:xfrm>
          <a:prstGeom prst="rect">
            <a:avLst/>
          </a:prstGeom>
          <a:solidFill>
            <a:schemeClr val="accent1">
              <a:alpha val="39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Arrow Connector 10"/>
          <p:cNvCxnSpPr/>
          <p:nvPr/>
        </p:nvCxnSpPr>
        <p:spPr>
          <a:xfrm>
            <a:off x="1844675" y="4273550"/>
            <a:ext cx="1574800"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368" name="TextBox 11"/>
          <p:cNvSpPr txBox="1">
            <a:spLocks noChangeArrowheads="1"/>
          </p:cNvSpPr>
          <p:nvPr/>
        </p:nvSpPr>
        <p:spPr bwMode="auto">
          <a:xfrm>
            <a:off x="155575" y="4081463"/>
            <a:ext cx="1806575" cy="369887"/>
          </a:xfrm>
          <a:prstGeom prst="rect">
            <a:avLst/>
          </a:prstGeom>
          <a:noFill/>
          <a:ln w="9525">
            <a:noFill/>
            <a:miter lim="800000"/>
            <a:headEnd/>
            <a:tailEnd/>
          </a:ln>
        </p:spPr>
        <p:txBody>
          <a:bodyPr>
            <a:spAutoFit/>
          </a:bodyPr>
          <a:lstStyle/>
          <a:p>
            <a:r>
              <a:rPr lang="en-US"/>
              <a:t>Central Region</a:t>
            </a:r>
          </a:p>
        </p:txBody>
      </p:sp>
      <p:cxnSp>
        <p:nvCxnSpPr>
          <p:cNvPr id="13" name="Straight Arrow Connector 12"/>
          <p:cNvCxnSpPr/>
          <p:nvPr/>
        </p:nvCxnSpPr>
        <p:spPr>
          <a:xfrm>
            <a:off x="1844675" y="2162175"/>
            <a:ext cx="922338"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370" name="TextBox 14"/>
          <p:cNvSpPr txBox="1">
            <a:spLocks noChangeArrowheads="1"/>
          </p:cNvSpPr>
          <p:nvPr/>
        </p:nvSpPr>
        <p:spPr bwMode="auto">
          <a:xfrm>
            <a:off x="269875" y="1854200"/>
            <a:ext cx="1574800" cy="646113"/>
          </a:xfrm>
          <a:prstGeom prst="rect">
            <a:avLst/>
          </a:prstGeom>
          <a:noFill/>
          <a:ln w="9525">
            <a:noFill/>
            <a:miter lim="800000"/>
            <a:headEnd/>
            <a:tailEnd/>
          </a:ln>
        </p:spPr>
        <p:txBody>
          <a:bodyPr>
            <a:spAutoFit/>
          </a:bodyPr>
          <a:lstStyle/>
          <a:p>
            <a:pPr algn="ctr"/>
            <a:r>
              <a:rPr lang="en-US"/>
              <a:t>Left Blending Region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2" descr="thbar.19to31.control780cannudge780.png"/>
          <p:cNvPicPr>
            <a:picLocks noChangeAspect="1"/>
          </p:cNvPicPr>
          <p:nvPr/>
        </p:nvPicPr>
        <p:blipFill>
          <a:blip r:embed="rId3"/>
          <a:srcRect l="11765" t="9091" r="9412" b="9091"/>
          <a:stretch>
            <a:fillRect/>
          </a:stretch>
        </p:blipFill>
        <p:spPr bwMode="auto">
          <a:xfrm>
            <a:off x="4225925" y="1355725"/>
            <a:ext cx="3676650" cy="4937125"/>
          </a:xfrm>
          <a:prstGeom prst="rect">
            <a:avLst/>
          </a:prstGeom>
          <a:noFill/>
          <a:ln w="9525">
            <a:noFill/>
            <a:miter lim="800000"/>
            <a:headEnd/>
            <a:tailEnd/>
          </a:ln>
        </p:spPr>
      </p:pic>
      <p:pic>
        <p:nvPicPr>
          <p:cNvPr id="16387" name="Picture 11" descr="thbar.19to31.control780cannudge780.leftnudge.png"/>
          <p:cNvPicPr>
            <a:picLocks noChangeAspect="1"/>
          </p:cNvPicPr>
          <p:nvPr/>
        </p:nvPicPr>
        <p:blipFill>
          <a:blip r:embed="rId4"/>
          <a:srcRect l="11765" t="9091" r="9412" b="9091"/>
          <a:stretch>
            <a:fillRect/>
          </a:stretch>
        </p:blipFill>
        <p:spPr bwMode="auto">
          <a:xfrm>
            <a:off x="0" y="1355725"/>
            <a:ext cx="3675063" cy="4937125"/>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07D73BF7-1576-4A6C-93C2-78D4FED1241B}" type="slidenum">
              <a:rPr lang="en-US" smtClean="0"/>
              <a:pPr>
                <a:defRPr/>
              </a:pPr>
              <a:t>14</a:t>
            </a:fld>
            <a:endParaRPr lang="en-US"/>
          </a:p>
        </p:txBody>
      </p:sp>
      <p:sp>
        <p:nvSpPr>
          <p:cNvPr id="16389" name="TextBox 2"/>
          <p:cNvSpPr txBox="1">
            <a:spLocks noChangeArrowheads="1"/>
          </p:cNvSpPr>
          <p:nvPr/>
        </p:nvSpPr>
        <p:spPr bwMode="auto">
          <a:xfrm>
            <a:off x="1998663" y="241300"/>
            <a:ext cx="5722937" cy="831850"/>
          </a:xfrm>
          <a:prstGeom prst="rect">
            <a:avLst/>
          </a:prstGeom>
          <a:noFill/>
          <a:ln w="9525">
            <a:noFill/>
            <a:miter lim="800000"/>
            <a:headEnd/>
            <a:tailEnd/>
          </a:ln>
        </p:spPr>
        <p:txBody>
          <a:bodyPr>
            <a:spAutoFit/>
          </a:bodyPr>
          <a:lstStyle/>
          <a:p>
            <a:pPr algn="ctr"/>
            <a:r>
              <a:rPr lang="en-US" sz="2400">
                <a:latin typeface="Calibri" pitchFamily="34" charset="0"/>
              </a:rPr>
              <a:t>Temporally- and Horizontally-Averaged Potential Temperature Profile at t = 120 min</a:t>
            </a:r>
          </a:p>
        </p:txBody>
      </p:sp>
      <p:sp>
        <p:nvSpPr>
          <p:cNvPr id="16390" name="TextBox 11"/>
          <p:cNvSpPr txBox="1">
            <a:spLocks noChangeArrowheads="1"/>
          </p:cNvSpPr>
          <p:nvPr/>
        </p:nvSpPr>
        <p:spPr bwMode="auto">
          <a:xfrm>
            <a:off x="615950" y="1547813"/>
            <a:ext cx="2286000" cy="369887"/>
          </a:xfrm>
          <a:prstGeom prst="rect">
            <a:avLst/>
          </a:prstGeom>
          <a:noFill/>
          <a:ln w="9525">
            <a:noFill/>
            <a:miter lim="800000"/>
            <a:headEnd/>
            <a:tailEnd/>
          </a:ln>
        </p:spPr>
        <p:txBody>
          <a:bodyPr>
            <a:spAutoFit/>
          </a:bodyPr>
          <a:lstStyle/>
          <a:p>
            <a:pPr algn="ctr"/>
            <a:r>
              <a:rPr lang="en-US" b="1">
                <a:latin typeface="Calibri" pitchFamily="34" charset="0"/>
              </a:rPr>
              <a:t>Left Blending Region</a:t>
            </a:r>
          </a:p>
        </p:txBody>
      </p:sp>
      <p:sp>
        <p:nvSpPr>
          <p:cNvPr id="16391" name="TextBox 12"/>
          <p:cNvSpPr txBox="1">
            <a:spLocks noChangeArrowheads="1"/>
          </p:cNvSpPr>
          <p:nvPr/>
        </p:nvSpPr>
        <p:spPr bwMode="auto">
          <a:xfrm>
            <a:off x="4994275" y="1470025"/>
            <a:ext cx="2286000" cy="369888"/>
          </a:xfrm>
          <a:prstGeom prst="rect">
            <a:avLst/>
          </a:prstGeom>
          <a:noFill/>
          <a:ln w="9525">
            <a:noFill/>
            <a:miter lim="800000"/>
            <a:headEnd/>
            <a:tailEnd/>
          </a:ln>
        </p:spPr>
        <p:txBody>
          <a:bodyPr>
            <a:spAutoFit/>
          </a:bodyPr>
          <a:lstStyle/>
          <a:p>
            <a:pPr algn="ctr"/>
            <a:r>
              <a:rPr lang="en-US" b="1">
                <a:latin typeface="Calibri" pitchFamily="34" charset="0"/>
              </a:rPr>
              <a:t>Interior Region</a:t>
            </a:r>
          </a:p>
        </p:txBody>
      </p:sp>
      <p:sp>
        <p:nvSpPr>
          <p:cNvPr id="16392" name="TextBox 5"/>
          <p:cNvSpPr txBox="1">
            <a:spLocks noChangeArrowheads="1"/>
          </p:cNvSpPr>
          <p:nvPr/>
        </p:nvSpPr>
        <p:spPr bwMode="auto">
          <a:xfrm>
            <a:off x="769938" y="3736975"/>
            <a:ext cx="1905000" cy="1200150"/>
          </a:xfrm>
          <a:prstGeom prst="rect">
            <a:avLst/>
          </a:prstGeom>
          <a:noFill/>
          <a:ln w="9525">
            <a:noFill/>
            <a:miter lim="800000"/>
            <a:headEnd/>
            <a:tailEnd/>
          </a:ln>
        </p:spPr>
        <p:txBody>
          <a:bodyPr>
            <a:spAutoFit/>
          </a:bodyPr>
          <a:lstStyle/>
          <a:p>
            <a:r>
              <a:rPr lang="en-US">
                <a:solidFill>
                  <a:srgbClr val="00B050"/>
                </a:solidFill>
                <a:latin typeface="Calibri" pitchFamily="34" charset="0"/>
              </a:rPr>
              <a:t>Non-Periodic Time-Dependent LBCs, With Eddy Seeding</a:t>
            </a:r>
          </a:p>
        </p:txBody>
      </p:sp>
      <p:sp>
        <p:nvSpPr>
          <p:cNvPr id="16393" name="TextBox 6"/>
          <p:cNvSpPr txBox="1">
            <a:spLocks noChangeArrowheads="1"/>
          </p:cNvSpPr>
          <p:nvPr/>
        </p:nvSpPr>
        <p:spPr bwMode="auto">
          <a:xfrm>
            <a:off x="1000125" y="4926013"/>
            <a:ext cx="1828800" cy="1200150"/>
          </a:xfrm>
          <a:prstGeom prst="rect">
            <a:avLst/>
          </a:prstGeom>
          <a:noFill/>
          <a:ln w="9525">
            <a:noFill/>
            <a:miter lim="800000"/>
            <a:headEnd/>
            <a:tailEnd/>
          </a:ln>
        </p:spPr>
        <p:txBody>
          <a:bodyPr>
            <a:spAutoFit/>
          </a:bodyPr>
          <a:lstStyle/>
          <a:p>
            <a:r>
              <a:rPr lang="en-US">
                <a:solidFill>
                  <a:srgbClr val="C00000"/>
                </a:solidFill>
                <a:latin typeface="Calibri" pitchFamily="34" charset="0"/>
              </a:rPr>
              <a:t>Non-Periodic Time-Dependent LBCs, No Eddy Seeding</a:t>
            </a:r>
          </a:p>
        </p:txBody>
      </p:sp>
      <p:sp>
        <p:nvSpPr>
          <p:cNvPr id="16394" name="TextBox 3"/>
          <p:cNvSpPr txBox="1">
            <a:spLocks noChangeArrowheads="1"/>
          </p:cNvSpPr>
          <p:nvPr/>
        </p:nvSpPr>
        <p:spPr bwMode="auto">
          <a:xfrm rot="-5400000">
            <a:off x="1854994" y="3726656"/>
            <a:ext cx="4267200" cy="369888"/>
          </a:xfrm>
          <a:prstGeom prst="rect">
            <a:avLst/>
          </a:prstGeom>
          <a:noFill/>
          <a:ln w="9525">
            <a:noFill/>
            <a:miter lim="800000"/>
            <a:headEnd/>
            <a:tailEnd/>
          </a:ln>
        </p:spPr>
        <p:txBody>
          <a:bodyPr>
            <a:spAutoFit/>
          </a:bodyPr>
          <a:lstStyle/>
          <a:p>
            <a:pPr algn="ctr"/>
            <a:r>
              <a:rPr lang="en-US">
                <a:latin typeface="Calibri" pitchFamily="34" charset="0"/>
              </a:rPr>
              <a:t>Height (km)</a:t>
            </a:r>
          </a:p>
        </p:txBody>
      </p:sp>
      <p:sp>
        <p:nvSpPr>
          <p:cNvPr id="16395" name="TextBox 6"/>
          <p:cNvSpPr txBox="1">
            <a:spLocks noChangeArrowheads="1"/>
          </p:cNvSpPr>
          <p:nvPr/>
        </p:nvSpPr>
        <p:spPr bwMode="auto">
          <a:xfrm>
            <a:off x="1000125" y="3313113"/>
            <a:ext cx="1828800" cy="369887"/>
          </a:xfrm>
          <a:prstGeom prst="rect">
            <a:avLst/>
          </a:prstGeom>
          <a:noFill/>
          <a:ln w="9525">
            <a:noFill/>
            <a:miter lim="800000"/>
            <a:headEnd/>
            <a:tailEnd/>
          </a:ln>
        </p:spPr>
        <p:txBody>
          <a:bodyPr>
            <a:spAutoFit/>
          </a:bodyPr>
          <a:lstStyle/>
          <a:p>
            <a:r>
              <a:rPr lang="en-US">
                <a:latin typeface="Calibri" pitchFamily="34" charset="0"/>
              </a:rPr>
              <a:t>Periodic LBCs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3" descr="ubar.19to31.control780cannudge780.png"/>
          <p:cNvPicPr>
            <a:picLocks noChangeAspect="1"/>
          </p:cNvPicPr>
          <p:nvPr/>
        </p:nvPicPr>
        <p:blipFill>
          <a:blip r:embed="rId3"/>
          <a:srcRect l="11765" t="9091" r="9412" b="9091"/>
          <a:stretch>
            <a:fillRect/>
          </a:stretch>
        </p:blipFill>
        <p:spPr bwMode="auto">
          <a:xfrm>
            <a:off x="4187825" y="1355725"/>
            <a:ext cx="3675063" cy="4937125"/>
          </a:xfrm>
          <a:prstGeom prst="rect">
            <a:avLst/>
          </a:prstGeom>
          <a:noFill/>
          <a:ln w="9525">
            <a:noFill/>
            <a:miter lim="800000"/>
            <a:headEnd/>
            <a:tailEnd/>
          </a:ln>
        </p:spPr>
      </p:pic>
      <p:pic>
        <p:nvPicPr>
          <p:cNvPr id="17411" name="Picture 12" descr="ubar.19to31.control780cannudge780.leftnudge.png"/>
          <p:cNvPicPr>
            <a:picLocks noChangeAspect="1"/>
          </p:cNvPicPr>
          <p:nvPr/>
        </p:nvPicPr>
        <p:blipFill>
          <a:blip r:embed="rId4"/>
          <a:srcRect l="11765" t="9091" r="9412" b="9091"/>
          <a:stretch>
            <a:fillRect/>
          </a:stretch>
        </p:blipFill>
        <p:spPr bwMode="auto">
          <a:xfrm>
            <a:off x="0" y="1355725"/>
            <a:ext cx="3675063" cy="4937125"/>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28D18AB2-FFC5-44F1-834B-B9D791AFAFB9}" type="slidenum">
              <a:rPr lang="en-US" smtClean="0"/>
              <a:pPr>
                <a:defRPr/>
              </a:pPr>
              <a:t>15</a:t>
            </a:fld>
            <a:endParaRPr lang="en-US"/>
          </a:p>
        </p:txBody>
      </p:sp>
      <p:sp>
        <p:nvSpPr>
          <p:cNvPr id="17413" name="TextBox 2"/>
          <p:cNvSpPr txBox="1">
            <a:spLocks noChangeArrowheads="1"/>
          </p:cNvSpPr>
          <p:nvPr/>
        </p:nvSpPr>
        <p:spPr bwMode="auto">
          <a:xfrm>
            <a:off x="1998663" y="241300"/>
            <a:ext cx="5722937" cy="831850"/>
          </a:xfrm>
          <a:prstGeom prst="rect">
            <a:avLst/>
          </a:prstGeom>
          <a:noFill/>
          <a:ln w="9525">
            <a:noFill/>
            <a:miter lim="800000"/>
            <a:headEnd/>
            <a:tailEnd/>
          </a:ln>
        </p:spPr>
        <p:txBody>
          <a:bodyPr>
            <a:spAutoFit/>
          </a:bodyPr>
          <a:lstStyle/>
          <a:p>
            <a:pPr algn="ctr"/>
            <a:r>
              <a:rPr lang="en-US" sz="2400">
                <a:latin typeface="Calibri" pitchFamily="34" charset="0"/>
              </a:rPr>
              <a:t>Temporally- and Horizontally-Averaged U-Component Profile at t = 120 min</a:t>
            </a:r>
          </a:p>
        </p:txBody>
      </p:sp>
      <p:sp>
        <p:nvSpPr>
          <p:cNvPr id="17414" name="TextBox 11"/>
          <p:cNvSpPr txBox="1">
            <a:spLocks noChangeArrowheads="1"/>
          </p:cNvSpPr>
          <p:nvPr/>
        </p:nvSpPr>
        <p:spPr bwMode="auto">
          <a:xfrm>
            <a:off x="615950" y="1508125"/>
            <a:ext cx="2286000" cy="369888"/>
          </a:xfrm>
          <a:prstGeom prst="rect">
            <a:avLst/>
          </a:prstGeom>
          <a:noFill/>
          <a:ln w="9525">
            <a:noFill/>
            <a:miter lim="800000"/>
            <a:headEnd/>
            <a:tailEnd/>
          </a:ln>
        </p:spPr>
        <p:txBody>
          <a:bodyPr>
            <a:spAutoFit/>
          </a:bodyPr>
          <a:lstStyle/>
          <a:p>
            <a:pPr algn="ctr"/>
            <a:r>
              <a:rPr lang="en-US" b="1">
                <a:latin typeface="Calibri" pitchFamily="34" charset="0"/>
              </a:rPr>
              <a:t>Left Blending Region</a:t>
            </a:r>
          </a:p>
        </p:txBody>
      </p:sp>
      <p:sp>
        <p:nvSpPr>
          <p:cNvPr id="17415" name="TextBox 12"/>
          <p:cNvSpPr txBox="1">
            <a:spLocks noChangeArrowheads="1"/>
          </p:cNvSpPr>
          <p:nvPr/>
        </p:nvSpPr>
        <p:spPr bwMode="auto">
          <a:xfrm>
            <a:off x="4879975" y="1508125"/>
            <a:ext cx="2286000" cy="369888"/>
          </a:xfrm>
          <a:prstGeom prst="rect">
            <a:avLst/>
          </a:prstGeom>
          <a:noFill/>
          <a:ln w="9525">
            <a:noFill/>
            <a:miter lim="800000"/>
            <a:headEnd/>
            <a:tailEnd/>
          </a:ln>
        </p:spPr>
        <p:txBody>
          <a:bodyPr>
            <a:spAutoFit/>
          </a:bodyPr>
          <a:lstStyle/>
          <a:p>
            <a:pPr algn="ctr"/>
            <a:r>
              <a:rPr lang="en-US" b="1">
                <a:latin typeface="Calibri" pitchFamily="34" charset="0"/>
              </a:rPr>
              <a:t>Interior Region</a:t>
            </a:r>
          </a:p>
        </p:txBody>
      </p:sp>
      <p:sp>
        <p:nvSpPr>
          <p:cNvPr id="17416" name="TextBox 5"/>
          <p:cNvSpPr txBox="1">
            <a:spLocks noChangeArrowheads="1"/>
          </p:cNvSpPr>
          <p:nvPr/>
        </p:nvSpPr>
        <p:spPr bwMode="auto">
          <a:xfrm>
            <a:off x="769938" y="2430463"/>
            <a:ext cx="1905000" cy="1200150"/>
          </a:xfrm>
          <a:prstGeom prst="rect">
            <a:avLst/>
          </a:prstGeom>
          <a:noFill/>
          <a:ln w="9525">
            <a:noFill/>
            <a:miter lim="800000"/>
            <a:headEnd/>
            <a:tailEnd/>
          </a:ln>
        </p:spPr>
        <p:txBody>
          <a:bodyPr>
            <a:spAutoFit/>
          </a:bodyPr>
          <a:lstStyle/>
          <a:p>
            <a:r>
              <a:rPr lang="en-US">
                <a:solidFill>
                  <a:srgbClr val="00B050"/>
                </a:solidFill>
                <a:latin typeface="Calibri" pitchFamily="34" charset="0"/>
              </a:rPr>
              <a:t>Non-Periodic Time-Dependent LBCs, With Eddy Seeding</a:t>
            </a:r>
          </a:p>
        </p:txBody>
      </p:sp>
      <p:sp>
        <p:nvSpPr>
          <p:cNvPr id="17417" name="TextBox 6"/>
          <p:cNvSpPr txBox="1">
            <a:spLocks noChangeArrowheads="1"/>
          </p:cNvSpPr>
          <p:nvPr/>
        </p:nvSpPr>
        <p:spPr bwMode="auto">
          <a:xfrm>
            <a:off x="693738" y="4581525"/>
            <a:ext cx="1828800" cy="1200150"/>
          </a:xfrm>
          <a:prstGeom prst="rect">
            <a:avLst/>
          </a:prstGeom>
          <a:noFill/>
          <a:ln w="9525">
            <a:noFill/>
            <a:miter lim="800000"/>
            <a:headEnd/>
            <a:tailEnd/>
          </a:ln>
        </p:spPr>
        <p:txBody>
          <a:bodyPr>
            <a:spAutoFit/>
          </a:bodyPr>
          <a:lstStyle/>
          <a:p>
            <a:r>
              <a:rPr lang="en-US">
                <a:solidFill>
                  <a:srgbClr val="C00000"/>
                </a:solidFill>
                <a:latin typeface="Calibri" pitchFamily="34" charset="0"/>
              </a:rPr>
              <a:t>Non-Periodic Time-Dependent LBCs, No Eddy Seeding</a:t>
            </a:r>
          </a:p>
        </p:txBody>
      </p:sp>
      <p:sp>
        <p:nvSpPr>
          <p:cNvPr id="17418" name="TextBox 3"/>
          <p:cNvSpPr txBox="1">
            <a:spLocks noChangeArrowheads="1"/>
          </p:cNvSpPr>
          <p:nvPr/>
        </p:nvSpPr>
        <p:spPr bwMode="auto">
          <a:xfrm rot="-5400000">
            <a:off x="1854994" y="3726656"/>
            <a:ext cx="4267200" cy="369888"/>
          </a:xfrm>
          <a:prstGeom prst="rect">
            <a:avLst/>
          </a:prstGeom>
          <a:noFill/>
          <a:ln w="9525">
            <a:noFill/>
            <a:miter lim="800000"/>
            <a:headEnd/>
            <a:tailEnd/>
          </a:ln>
        </p:spPr>
        <p:txBody>
          <a:bodyPr>
            <a:spAutoFit/>
          </a:bodyPr>
          <a:lstStyle/>
          <a:p>
            <a:pPr algn="ctr"/>
            <a:r>
              <a:rPr lang="en-US">
                <a:latin typeface="Calibri" pitchFamily="34" charset="0"/>
              </a:rPr>
              <a:t>Height (km)</a:t>
            </a:r>
          </a:p>
        </p:txBody>
      </p:sp>
      <p:sp>
        <p:nvSpPr>
          <p:cNvPr id="17419" name="TextBox 6"/>
          <p:cNvSpPr txBox="1">
            <a:spLocks noChangeArrowheads="1"/>
          </p:cNvSpPr>
          <p:nvPr/>
        </p:nvSpPr>
        <p:spPr bwMode="auto">
          <a:xfrm>
            <a:off x="885825" y="3813175"/>
            <a:ext cx="1828800" cy="369888"/>
          </a:xfrm>
          <a:prstGeom prst="rect">
            <a:avLst/>
          </a:prstGeom>
          <a:noFill/>
          <a:ln w="9525">
            <a:noFill/>
            <a:miter lim="800000"/>
            <a:headEnd/>
            <a:tailEnd/>
          </a:ln>
        </p:spPr>
        <p:txBody>
          <a:bodyPr>
            <a:spAutoFit/>
          </a:bodyPr>
          <a:lstStyle/>
          <a:p>
            <a:r>
              <a:rPr lang="en-US">
                <a:latin typeface="Calibri" pitchFamily="34" charset="0"/>
              </a:rPr>
              <a:t>Periodic LBCs</a:t>
            </a:r>
          </a:p>
        </p:txBody>
      </p:sp>
      <p:sp>
        <p:nvSpPr>
          <p:cNvPr id="17420" name="TextBox 14"/>
          <p:cNvSpPr txBox="1">
            <a:spLocks noChangeArrowheads="1"/>
          </p:cNvSpPr>
          <p:nvPr/>
        </p:nvSpPr>
        <p:spPr bwMode="auto">
          <a:xfrm>
            <a:off x="4572000" y="2354263"/>
            <a:ext cx="2305050" cy="2062162"/>
          </a:xfrm>
          <a:prstGeom prst="rect">
            <a:avLst/>
          </a:prstGeom>
          <a:noFill/>
          <a:ln w="9525">
            <a:solidFill>
              <a:schemeClr val="tx1"/>
            </a:solidFill>
            <a:miter lim="800000"/>
            <a:headEnd/>
            <a:tailEnd/>
          </a:ln>
        </p:spPr>
        <p:txBody>
          <a:bodyPr>
            <a:spAutoFit/>
          </a:bodyPr>
          <a:lstStyle/>
          <a:p>
            <a:r>
              <a:rPr lang="en-US" sz="1600"/>
              <a:t>Non-periodic mean fields can match periodic mean fields, but only when particular time-dependent lateral boundary conditions are imposed.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4" descr="wth.19to31.control780cannudge780.leftnudge.png"/>
          <p:cNvPicPr>
            <a:picLocks noChangeAspect="1"/>
          </p:cNvPicPr>
          <p:nvPr/>
        </p:nvPicPr>
        <p:blipFill>
          <a:blip r:embed="rId3"/>
          <a:srcRect l="11765" t="9091" r="11765" b="7272"/>
          <a:stretch>
            <a:fillRect/>
          </a:stretch>
        </p:blipFill>
        <p:spPr bwMode="auto">
          <a:xfrm>
            <a:off x="0" y="1393825"/>
            <a:ext cx="3565525" cy="5046663"/>
          </a:xfrm>
          <a:prstGeom prst="rect">
            <a:avLst/>
          </a:prstGeom>
          <a:noFill/>
          <a:ln w="9525">
            <a:noFill/>
            <a:miter lim="800000"/>
            <a:headEnd/>
            <a:tailEnd/>
          </a:ln>
        </p:spPr>
      </p:pic>
      <p:pic>
        <p:nvPicPr>
          <p:cNvPr id="18435" name="Picture 11" descr="wth.19to31.control780cannudge780.png"/>
          <p:cNvPicPr>
            <a:picLocks noChangeAspect="1"/>
          </p:cNvPicPr>
          <p:nvPr/>
        </p:nvPicPr>
        <p:blipFill>
          <a:blip r:embed="rId4"/>
          <a:srcRect l="11765" t="9091" r="9412" b="9091"/>
          <a:stretch>
            <a:fillRect/>
          </a:stretch>
        </p:blipFill>
        <p:spPr bwMode="auto">
          <a:xfrm>
            <a:off x="4111625" y="1393825"/>
            <a:ext cx="3675063" cy="4937125"/>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1C15A11A-4ABB-4041-A975-E55485E05422}" type="slidenum">
              <a:rPr lang="en-US" smtClean="0"/>
              <a:pPr>
                <a:defRPr/>
              </a:pPr>
              <a:t>16</a:t>
            </a:fld>
            <a:endParaRPr lang="en-US"/>
          </a:p>
        </p:txBody>
      </p:sp>
      <p:sp>
        <p:nvSpPr>
          <p:cNvPr id="18437" name="TextBox 2"/>
          <p:cNvSpPr txBox="1">
            <a:spLocks noChangeArrowheads="1"/>
          </p:cNvSpPr>
          <p:nvPr/>
        </p:nvSpPr>
        <p:spPr bwMode="auto">
          <a:xfrm>
            <a:off x="1844675" y="241300"/>
            <a:ext cx="6491288" cy="831850"/>
          </a:xfrm>
          <a:prstGeom prst="rect">
            <a:avLst/>
          </a:prstGeom>
          <a:noFill/>
          <a:ln w="9525">
            <a:noFill/>
            <a:miter lim="800000"/>
            <a:headEnd/>
            <a:tailEnd/>
          </a:ln>
        </p:spPr>
        <p:txBody>
          <a:bodyPr>
            <a:spAutoFit/>
          </a:bodyPr>
          <a:lstStyle/>
          <a:p>
            <a:pPr algn="ctr"/>
            <a:r>
              <a:rPr lang="en-US" sz="2400">
                <a:latin typeface="Calibri" pitchFamily="34" charset="0"/>
              </a:rPr>
              <a:t>Temporally- and Horizontally-Averaged Resolved Normalized Heat Flux at t = 120 min</a:t>
            </a:r>
          </a:p>
        </p:txBody>
      </p:sp>
      <p:sp>
        <p:nvSpPr>
          <p:cNvPr id="18438" name="TextBox 11"/>
          <p:cNvSpPr txBox="1">
            <a:spLocks noChangeArrowheads="1"/>
          </p:cNvSpPr>
          <p:nvPr/>
        </p:nvSpPr>
        <p:spPr bwMode="auto">
          <a:xfrm>
            <a:off x="1116013" y="1547813"/>
            <a:ext cx="2286000" cy="369887"/>
          </a:xfrm>
          <a:prstGeom prst="rect">
            <a:avLst/>
          </a:prstGeom>
          <a:noFill/>
          <a:ln w="9525">
            <a:noFill/>
            <a:miter lim="800000"/>
            <a:headEnd/>
            <a:tailEnd/>
          </a:ln>
        </p:spPr>
        <p:txBody>
          <a:bodyPr>
            <a:spAutoFit/>
          </a:bodyPr>
          <a:lstStyle/>
          <a:p>
            <a:pPr algn="ctr"/>
            <a:r>
              <a:rPr lang="en-US" b="1">
                <a:latin typeface="Calibri" pitchFamily="34" charset="0"/>
              </a:rPr>
              <a:t>Left Blending Region</a:t>
            </a:r>
          </a:p>
        </p:txBody>
      </p:sp>
      <p:sp>
        <p:nvSpPr>
          <p:cNvPr id="18439" name="TextBox 12"/>
          <p:cNvSpPr txBox="1">
            <a:spLocks noChangeArrowheads="1"/>
          </p:cNvSpPr>
          <p:nvPr/>
        </p:nvSpPr>
        <p:spPr bwMode="auto">
          <a:xfrm>
            <a:off x="5186363" y="1508125"/>
            <a:ext cx="2286000" cy="369888"/>
          </a:xfrm>
          <a:prstGeom prst="rect">
            <a:avLst/>
          </a:prstGeom>
          <a:noFill/>
          <a:ln w="9525">
            <a:noFill/>
            <a:miter lim="800000"/>
            <a:headEnd/>
            <a:tailEnd/>
          </a:ln>
        </p:spPr>
        <p:txBody>
          <a:bodyPr>
            <a:spAutoFit/>
          </a:bodyPr>
          <a:lstStyle/>
          <a:p>
            <a:pPr algn="ctr"/>
            <a:r>
              <a:rPr lang="en-US" b="1">
                <a:latin typeface="Calibri" pitchFamily="34" charset="0"/>
              </a:rPr>
              <a:t>Interior Region</a:t>
            </a:r>
          </a:p>
        </p:txBody>
      </p:sp>
      <p:sp>
        <p:nvSpPr>
          <p:cNvPr id="18440" name="TextBox 5"/>
          <p:cNvSpPr txBox="1">
            <a:spLocks noChangeArrowheads="1"/>
          </p:cNvSpPr>
          <p:nvPr/>
        </p:nvSpPr>
        <p:spPr bwMode="auto">
          <a:xfrm>
            <a:off x="1500188" y="2584450"/>
            <a:ext cx="1905000" cy="1200150"/>
          </a:xfrm>
          <a:prstGeom prst="rect">
            <a:avLst/>
          </a:prstGeom>
          <a:noFill/>
          <a:ln w="9525">
            <a:noFill/>
            <a:miter lim="800000"/>
            <a:headEnd/>
            <a:tailEnd/>
          </a:ln>
        </p:spPr>
        <p:txBody>
          <a:bodyPr>
            <a:spAutoFit/>
          </a:bodyPr>
          <a:lstStyle/>
          <a:p>
            <a:r>
              <a:rPr lang="en-US">
                <a:solidFill>
                  <a:srgbClr val="00B050"/>
                </a:solidFill>
                <a:latin typeface="Calibri" pitchFamily="34" charset="0"/>
              </a:rPr>
              <a:t>Non-Periodic Time-Dependent LBCs, With Eddy Seeding</a:t>
            </a:r>
          </a:p>
        </p:txBody>
      </p:sp>
      <p:sp>
        <p:nvSpPr>
          <p:cNvPr id="18441" name="TextBox 6"/>
          <p:cNvSpPr txBox="1">
            <a:spLocks noChangeArrowheads="1"/>
          </p:cNvSpPr>
          <p:nvPr/>
        </p:nvSpPr>
        <p:spPr bwMode="auto">
          <a:xfrm>
            <a:off x="1384300" y="4695825"/>
            <a:ext cx="1804988" cy="1200150"/>
          </a:xfrm>
          <a:prstGeom prst="rect">
            <a:avLst/>
          </a:prstGeom>
          <a:noFill/>
          <a:ln w="9525">
            <a:noFill/>
            <a:miter lim="800000"/>
            <a:headEnd/>
            <a:tailEnd/>
          </a:ln>
        </p:spPr>
        <p:txBody>
          <a:bodyPr>
            <a:spAutoFit/>
          </a:bodyPr>
          <a:lstStyle/>
          <a:p>
            <a:r>
              <a:rPr lang="en-US">
                <a:solidFill>
                  <a:srgbClr val="C00000"/>
                </a:solidFill>
                <a:latin typeface="Calibri" pitchFamily="34" charset="0"/>
              </a:rPr>
              <a:t>Non-Periodic Time-Dependent LBCs, No Eddy Seeding</a:t>
            </a:r>
          </a:p>
        </p:txBody>
      </p:sp>
      <p:sp>
        <p:nvSpPr>
          <p:cNvPr id="18442" name="TextBox 3"/>
          <p:cNvSpPr txBox="1">
            <a:spLocks noChangeArrowheads="1"/>
          </p:cNvSpPr>
          <p:nvPr/>
        </p:nvSpPr>
        <p:spPr bwMode="auto">
          <a:xfrm rot="-5400000">
            <a:off x="1854994" y="3726656"/>
            <a:ext cx="4267200" cy="369888"/>
          </a:xfrm>
          <a:prstGeom prst="rect">
            <a:avLst/>
          </a:prstGeom>
          <a:noFill/>
          <a:ln w="9525">
            <a:noFill/>
            <a:miter lim="800000"/>
            <a:headEnd/>
            <a:tailEnd/>
          </a:ln>
        </p:spPr>
        <p:txBody>
          <a:bodyPr>
            <a:spAutoFit/>
          </a:bodyPr>
          <a:lstStyle/>
          <a:p>
            <a:pPr algn="ctr"/>
            <a:r>
              <a:rPr lang="en-US">
                <a:latin typeface="Calibri" pitchFamily="34" charset="0"/>
              </a:rPr>
              <a:t>Height (km)</a:t>
            </a:r>
          </a:p>
        </p:txBody>
      </p:sp>
      <p:sp>
        <p:nvSpPr>
          <p:cNvPr id="18443" name="TextBox 6"/>
          <p:cNvSpPr txBox="1">
            <a:spLocks noChangeArrowheads="1"/>
          </p:cNvSpPr>
          <p:nvPr/>
        </p:nvSpPr>
        <p:spPr bwMode="auto">
          <a:xfrm>
            <a:off x="1730375" y="4005263"/>
            <a:ext cx="1828800" cy="369887"/>
          </a:xfrm>
          <a:prstGeom prst="rect">
            <a:avLst/>
          </a:prstGeom>
          <a:noFill/>
          <a:ln w="9525">
            <a:noFill/>
            <a:miter lim="800000"/>
            <a:headEnd/>
            <a:tailEnd/>
          </a:ln>
        </p:spPr>
        <p:txBody>
          <a:bodyPr>
            <a:spAutoFit/>
          </a:bodyPr>
          <a:lstStyle/>
          <a:p>
            <a:r>
              <a:rPr lang="en-US">
                <a:latin typeface="Calibri" pitchFamily="34" charset="0"/>
              </a:rPr>
              <a:t>Periodic LBCs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1" descr="WRFWorkshop.wth.7200s.oldcenter.png"/>
          <p:cNvPicPr>
            <a:picLocks noChangeAspect="1"/>
          </p:cNvPicPr>
          <p:nvPr/>
        </p:nvPicPr>
        <p:blipFill>
          <a:blip r:embed="rId3"/>
          <a:srcRect l="11765" t="9091" r="11765" b="9091"/>
          <a:stretch>
            <a:fillRect/>
          </a:stretch>
        </p:blipFill>
        <p:spPr bwMode="auto">
          <a:xfrm>
            <a:off x="4111625" y="1393825"/>
            <a:ext cx="3565525" cy="4937125"/>
          </a:xfrm>
          <a:prstGeom prst="rect">
            <a:avLst/>
          </a:prstGeom>
          <a:noFill/>
          <a:ln w="9525">
            <a:noFill/>
            <a:miter lim="800000"/>
            <a:headEnd/>
            <a:tailEnd/>
          </a:ln>
        </p:spPr>
      </p:pic>
      <p:pic>
        <p:nvPicPr>
          <p:cNvPr id="19459" name="Picture 14" descr="wth.19to31.control780cannudge780.leftnudge.png"/>
          <p:cNvPicPr>
            <a:picLocks noChangeAspect="1"/>
          </p:cNvPicPr>
          <p:nvPr/>
        </p:nvPicPr>
        <p:blipFill>
          <a:blip r:embed="rId4"/>
          <a:srcRect l="11765" t="9091" r="11765" b="7272"/>
          <a:stretch>
            <a:fillRect/>
          </a:stretch>
        </p:blipFill>
        <p:spPr bwMode="auto">
          <a:xfrm>
            <a:off x="0" y="1393825"/>
            <a:ext cx="3565525" cy="5046663"/>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4AB2927C-3EDB-495B-AE4C-1E9070C08C18}" type="slidenum">
              <a:rPr lang="en-US" smtClean="0"/>
              <a:pPr>
                <a:defRPr/>
              </a:pPr>
              <a:t>17</a:t>
            </a:fld>
            <a:endParaRPr lang="en-US"/>
          </a:p>
        </p:txBody>
      </p:sp>
      <p:sp>
        <p:nvSpPr>
          <p:cNvPr id="19461" name="TextBox 2"/>
          <p:cNvSpPr txBox="1">
            <a:spLocks noChangeArrowheads="1"/>
          </p:cNvSpPr>
          <p:nvPr/>
        </p:nvSpPr>
        <p:spPr bwMode="auto">
          <a:xfrm>
            <a:off x="1844675" y="241300"/>
            <a:ext cx="6491288" cy="831850"/>
          </a:xfrm>
          <a:prstGeom prst="rect">
            <a:avLst/>
          </a:prstGeom>
          <a:noFill/>
          <a:ln w="9525">
            <a:noFill/>
            <a:miter lim="800000"/>
            <a:headEnd/>
            <a:tailEnd/>
          </a:ln>
        </p:spPr>
        <p:txBody>
          <a:bodyPr>
            <a:spAutoFit/>
          </a:bodyPr>
          <a:lstStyle/>
          <a:p>
            <a:pPr algn="ctr"/>
            <a:r>
              <a:rPr lang="en-US" sz="2400">
                <a:latin typeface="Calibri" pitchFamily="34" charset="0"/>
              </a:rPr>
              <a:t>Temporally- and Horizontally-Averaged Resolved Normalized Heat Flux at t = 120 min</a:t>
            </a:r>
          </a:p>
        </p:txBody>
      </p:sp>
      <p:sp>
        <p:nvSpPr>
          <p:cNvPr id="19462" name="TextBox 11"/>
          <p:cNvSpPr txBox="1">
            <a:spLocks noChangeArrowheads="1"/>
          </p:cNvSpPr>
          <p:nvPr/>
        </p:nvSpPr>
        <p:spPr bwMode="auto">
          <a:xfrm>
            <a:off x="1116013" y="1547813"/>
            <a:ext cx="2286000" cy="369887"/>
          </a:xfrm>
          <a:prstGeom prst="rect">
            <a:avLst/>
          </a:prstGeom>
          <a:noFill/>
          <a:ln w="9525">
            <a:noFill/>
            <a:miter lim="800000"/>
            <a:headEnd/>
            <a:tailEnd/>
          </a:ln>
        </p:spPr>
        <p:txBody>
          <a:bodyPr>
            <a:spAutoFit/>
          </a:bodyPr>
          <a:lstStyle/>
          <a:p>
            <a:pPr algn="ctr"/>
            <a:r>
              <a:rPr lang="en-US" b="1">
                <a:latin typeface="Calibri" pitchFamily="34" charset="0"/>
              </a:rPr>
              <a:t>Left Blending Region</a:t>
            </a:r>
          </a:p>
        </p:txBody>
      </p:sp>
      <p:sp>
        <p:nvSpPr>
          <p:cNvPr id="19463" name="TextBox 12"/>
          <p:cNvSpPr txBox="1">
            <a:spLocks noChangeArrowheads="1"/>
          </p:cNvSpPr>
          <p:nvPr/>
        </p:nvSpPr>
        <p:spPr bwMode="auto">
          <a:xfrm>
            <a:off x="4879975" y="1508125"/>
            <a:ext cx="2286000" cy="369888"/>
          </a:xfrm>
          <a:prstGeom prst="rect">
            <a:avLst/>
          </a:prstGeom>
          <a:noFill/>
          <a:ln w="9525">
            <a:noFill/>
            <a:miter lim="800000"/>
            <a:headEnd/>
            <a:tailEnd/>
          </a:ln>
        </p:spPr>
        <p:txBody>
          <a:bodyPr>
            <a:spAutoFit/>
          </a:bodyPr>
          <a:lstStyle/>
          <a:p>
            <a:pPr algn="ctr"/>
            <a:r>
              <a:rPr lang="en-US" b="1">
                <a:latin typeface="Calibri" pitchFamily="34" charset="0"/>
              </a:rPr>
              <a:t>Central Region</a:t>
            </a:r>
          </a:p>
        </p:txBody>
      </p:sp>
      <p:sp>
        <p:nvSpPr>
          <p:cNvPr id="19464" name="TextBox 5"/>
          <p:cNvSpPr txBox="1">
            <a:spLocks noChangeArrowheads="1"/>
          </p:cNvSpPr>
          <p:nvPr/>
        </p:nvSpPr>
        <p:spPr bwMode="auto">
          <a:xfrm>
            <a:off x="1500188" y="2584450"/>
            <a:ext cx="1905000" cy="1200150"/>
          </a:xfrm>
          <a:prstGeom prst="rect">
            <a:avLst/>
          </a:prstGeom>
          <a:noFill/>
          <a:ln w="9525">
            <a:noFill/>
            <a:miter lim="800000"/>
            <a:headEnd/>
            <a:tailEnd/>
          </a:ln>
        </p:spPr>
        <p:txBody>
          <a:bodyPr>
            <a:spAutoFit/>
          </a:bodyPr>
          <a:lstStyle/>
          <a:p>
            <a:r>
              <a:rPr lang="en-US">
                <a:solidFill>
                  <a:srgbClr val="00B050"/>
                </a:solidFill>
                <a:latin typeface="Calibri" pitchFamily="34" charset="0"/>
              </a:rPr>
              <a:t>Non-Periodic Time-Dependent LBCs, With Eddy Seeding</a:t>
            </a:r>
          </a:p>
        </p:txBody>
      </p:sp>
      <p:sp>
        <p:nvSpPr>
          <p:cNvPr id="19465" name="TextBox 6"/>
          <p:cNvSpPr txBox="1">
            <a:spLocks noChangeArrowheads="1"/>
          </p:cNvSpPr>
          <p:nvPr/>
        </p:nvSpPr>
        <p:spPr bwMode="auto">
          <a:xfrm>
            <a:off x="1384300" y="4695825"/>
            <a:ext cx="1804988" cy="1200150"/>
          </a:xfrm>
          <a:prstGeom prst="rect">
            <a:avLst/>
          </a:prstGeom>
          <a:noFill/>
          <a:ln w="9525">
            <a:noFill/>
            <a:miter lim="800000"/>
            <a:headEnd/>
            <a:tailEnd/>
          </a:ln>
        </p:spPr>
        <p:txBody>
          <a:bodyPr>
            <a:spAutoFit/>
          </a:bodyPr>
          <a:lstStyle/>
          <a:p>
            <a:r>
              <a:rPr lang="en-US">
                <a:solidFill>
                  <a:srgbClr val="C00000"/>
                </a:solidFill>
                <a:latin typeface="Calibri" pitchFamily="34" charset="0"/>
              </a:rPr>
              <a:t>Non-Periodic Time-Dependent LBCs, No Eddy Seeding</a:t>
            </a:r>
          </a:p>
        </p:txBody>
      </p:sp>
      <p:sp>
        <p:nvSpPr>
          <p:cNvPr id="19466" name="TextBox 3"/>
          <p:cNvSpPr txBox="1">
            <a:spLocks noChangeArrowheads="1"/>
          </p:cNvSpPr>
          <p:nvPr/>
        </p:nvSpPr>
        <p:spPr bwMode="auto">
          <a:xfrm rot="-5400000">
            <a:off x="1854994" y="3726656"/>
            <a:ext cx="4267200" cy="369888"/>
          </a:xfrm>
          <a:prstGeom prst="rect">
            <a:avLst/>
          </a:prstGeom>
          <a:noFill/>
          <a:ln w="9525">
            <a:noFill/>
            <a:miter lim="800000"/>
            <a:headEnd/>
            <a:tailEnd/>
          </a:ln>
        </p:spPr>
        <p:txBody>
          <a:bodyPr>
            <a:spAutoFit/>
          </a:bodyPr>
          <a:lstStyle/>
          <a:p>
            <a:pPr algn="ctr"/>
            <a:r>
              <a:rPr lang="en-US">
                <a:latin typeface="Calibri" pitchFamily="34" charset="0"/>
              </a:rPr>
              <a:t>Height (km)</a:t>
            </a:r>
          </a:p>
        </p:txBody>
      </p:sp>
      <p:sp>
        <p:nvSpPr>
          <p:cNvPr id="19467" name="TextBox 6"/>
          <p:cNvSpPr txBox="1">
            <a:spLocks noChangeArrowheads="1"/>
          </p:cNvSpPr>
          <p:nvPr/>
        </p:nvSpPr>
        <p:spPr bwMode="auto">
          <a:xfrm>
            <a:off x="1730375" y="4005263"/>
            <a:ext cx="1828800" cy="369887"/>
          </a:xfrm>
          <a:prstGeom prst="rect">
            <a:avLst/>
          </a:prstGeom>
          <a:noFill/>
          <a:ln w="9525">
            <a:noFill/>
            <a:miter lim="800000"/>
            <a:headEnd/>
            <a:tailEnd/>
          </a:ln>
        </p:spPr>
        <p:txBody>
          <a:bodyPr>
            <a:spAutoFit/>
          </a:bodyPr>
          <a:lstStyle/>
          <a:p>
            <a:r>
              <a:rPr lang="en-US">
                <a:latin typeface="Calibri" pitchFamily="34" charset="0"/>
              </a:rPr>
              <a:t>Periodic LBCs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5" descr="ww.19to31.control780cannudge780.png"/>
          <p:cNvPicPr>
            <a:picLocks noChangeAspect="1"/>
          </p:cNvPicPr>
          <p:nvPr/>
        </p:nvPicPr>
        <p:blipFill>
          <a:blip r:embed="rId3"/>
          <a:srcRect l="11765" t="9091" r="9412" b="9091"/>
          <a:stretch>
            <a:fillRect/>
          </a:stretch>
        </p:blipFill>
        <p:spPr bwMode="auto">
          <a:xfrm>
            <a:off x="4149725" y="1355725"/>
            <a:ext cx="3675063" cy="4937125"/>
          </a:xfrm>
          <a:prstGeom prst="rect">
            <a:avLst/>
          </a:prstGeom>
          <a:noFill/>
          <a:ln w="9525">
            <a:noFill/>
            <a:miter lim="800000"/>
            <a:headEnd/>
            <a:tailEnd/>
          </a:ln>
        </p:spPr>
      </p:pic>
      <p:pic>
        <p:nvPicPr>
          <p:cNvPr id="20483" name="Picture 13" descr="ww.19to31.control780cannudge780.leftnudge.png"/>
          <p:cNvPicPr>
            <a:picLocks noChangeAspect="1"/>
          </p:cNvPicPr>
          <p:nvPr/>
        </p:nvPicPr>
        <p:blipFill>
          <a:blip r:embed="rId4"/>
          <a:srcRect l="11765" t="9091" r="9412" b="9091"/>
          <a:stretch>
            <a:fillRect/>
          </a:stretch>
        </p:blipFill>
        <p:spPr bwMode="auto">
          <a:xfrm>
            <a:off x="0" y="1393825"/>
            <a:ext cx="3675063" cy="4937125"/>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869E68B1-6A25-4048-A181-84CADA80DFDD}" type="slidenum">
              <a:rPr lang="en-US" smtClean="0"/>
              <a:pPr>
                <a:defRPr/>
              </a:pPr>
              <a:t>18</a:t>
            </a:fld>
            <a:endParaRPr lang="en-US"/>
          </a:p>
        </p:txBody>
      </p:sp>
      <p:sp>
        <p:nvSpPr>
          <p:cNvPr id="20485" name="TextBox 2"/>
          <p:cNvSpPr txBox="1">
            <a:spLocks noChangeArrowheads="1"/>
          </p:cNvSpPr>
          <p:nvPr/>
        </p:nvSpPr>
        <p:spPr bwMode="auto">
          <a:xfrm>
            <a:off x="1730375" y="241300"/>
            <a:ext cx="7027863" cy="831850"/>
          </a:xfrm>
          <a:prstGeom prst="rect">
            <a:avLst/>
          </a:prstGeom>
          <a:noFill/>
          <a:ln w="9525">
            <a:noFill/>
            <a:miter lim="800000"/>
            <a:headEnd/>
            <a:tailEnd/>
          </a:ln>
        </p:spPr>
        <p:txBody>
          <a:bodyPr>
            <a:spAutoFit/>
          </a:bodyPr>
          <a:lstStyle/>
          <a:p>
            <a:pPr algn="ctr"/>
            <a:r>
              <a:rPr lang="en-US" sz="2400">
                <a:latin typeface="Calibri" pitchFamily="34" charset="0"/>
              </a:rPr>
              <a:t>Temporally- and Horizontally-Averaged Resolved Normalized Vertical Velocity Variance at t = 120 min</a:t>
            </a:r>
          </a:p>
        </p:txBody>
      </p:sp>
      <p:sp>
        <p:nvSpPr>
          <p:cNvPr id="20486" name="TextBox 11"/>
          <p:cNvSpPr txBox="1">
            <a:spLocks noChangeArrowheads="1"/>
          </p:cNvSpPr>
          <p:nvPr/>
        </p:nvSpPr>
        <p:spPr bwMode="auto">
          <a:xfrm>
            <a:off x="731838" y="1470025"/>
            <a:ext cx="2286000" cy="369888"/>
          </a:xfrm>
          <a:prstGeom prst="rect">
            <a:avLst/>
          </a:prstGeom>
          <a:noFill/>
          <a:ln w="9525">
            <a:noFill/>
            <a:miter lim="800000"/>
            <a:headEnd/>
            <a:tailEnd/>
          </a:ln>
        </p:spPr>
        <p:txBody>
          <a:bodyPr>
            <a:spAutoFit/>
          </a:bodyPr>
          <a:lstStyle/>
          <a:p>
            <a:pPr algn="ctr"/>
            <a:r>
              <a:rPr lang="en-US" b="1">
                <a:latin typeface="Calibri" pitchFamily="34" charset="0"/>
              </a:rPr>
              <a:t>Left Blending Region</a:t>
            </a:r>
          </a:p>
        </p:txBody>
      </p:sp>
      <p:sp>
        <p:nvSpPr>
          <p:cNvPr id="20487" name="TextBox 12"/>
          <p:cNvSpPr txBox="1">
            <a:spLocks noChangeArrowheads="1"/>
          </p:cNvSpPr>
          <p:nvPr/>
        </p:nvSpPr>
        <p:spPr bwMode="auto">
          <a:xfrm>
            <a:off x="4879975" y="1508125"/>
            <a:ext cx="2286000" cy="369888"/>
          </a:xfrm>
          <a:prstGeom prst="rect">
            <a:avLst/>
          </a:prstGeom>
          <a:noFill/>
          <a:ln w="9525">
            <a:noFill/>
            <a:miter lim="800000"/>
            <a:headEnd/>
            <a:tailEnd/>
          </a:ln>
        </p:spPr>
        <p:txBody>
          <a:bodyPr>
            <a:spAutoFit/>
          </a:bodyPr>
          <a:lstStyle/>
          <a:p>
            <a:pPr algn="ctr"/>
            <a:r>
              <a:rPr lang="en-US" b="1">
                <a:latin typeface="Calibri" pitchFamily="34" charset="0"/>
              </a:rPr>
              <a:t>Interior Region</a:t>
            </a:r>
          </a:p>
        </p:txBody>
      </p:sp>
      <p:sp>
        <p:nvSpPr>
          <p:cNvPr id="20488" name="TextBox 5"/>
          <p:cNvSpPr txBox="1">
            <a:spLocks noChangeArrowheads="1"/>
          </p:cNvSpPr>
          <p:nvPr/>
        </p:nvSpPr>
        <p:spPr bwMode="auto">
          <a:xfrm>
            <a:off x="962025" y="2200275"/>
            <a:ext cx="1905000" cy="1200150"/>
          </a:xfrm>
          <a:prstGeom prst="rect">
            <a:avLst/>
          </a:prstGeom>
          <a:noFill/>
          <a:ln w="9525">
            <a:noFill/>
            <a:miter lim="800000"/>
            <a:headEnd/>
            <a:tailEnd/>
          </a:ln>
        </p:spPr>
        <p:txBody>
          <a:bodyPr>
            <a:spAutoFit/>
          </a:bodyPr>
          <a:lstStyle/>
          <a:p>
            <a:r>
              <a:rPr lang="en-US">
                <a:solidFill>
                  <a:srgbClr val="00B050"/>
                </a:solidFill>
                <a:latin typeface="Calibri" pitchFamily="34" charset="0"/>
              </a:rPr>
              <a:t>Non-Periodic Time-Dependent LBCs, With Eddy Seeding</a:t>
            </a:r>
          </a:p>
        </p:txBody>
      </p:sp>
      <p:sp>
        <p:nvSpPr>
          <p:cNvPr id="20489" name="TextBox 6"/>
          <p:cNvSpPr txBox="1">
            <a:spLocks noChangeArrowheads="1"/>
          </p:cNvSpPr>
          <p:nvPr/>
        </p:nvSpPr>
        <p:spPr bwMode="auto">
          <a:xfrm>
            <a:off x="1000125" y="4503738"/>
            <a:ext cx="1804988" cy="1200150"/>
          </a:xfrm>
          <a:prstGeom prst="rect">
            <a:avLst/>
          </a:prstGeom>
          <a:noFill/>
          <a:ln w="9525">
            <a:noFill/>
            <a:miter lim="800000"/>
            <a:headEnd/>
            <a:tailEnd/>
          </a:ln>
        </p:spPr>
        <p:txBody>
          <a:bodyPr>
            <a:spAutoFit/>
          </a:bodyPr>
          <a:lstStyle/>
          <a:p>
            <a:r>
              <a:rPr lang="en-US">
                <a:solidFill>
                  <a:srgbClr val="C00000"/>
                </a:solidFill>
                <a:latin typeface="Calibri" pitchFamily="34" charset="0"/>
              </a:rPr>
              <a:t>Non-Periodic Time-Dependent LBCs, No Eddy Seeding</a:t>
            </a:r>
          </a:p>
        </p:txBody>
      </p:sp>
      <p:sp>
        <p:nvSpPr>
          <p:cNvPr id="20490" name="TextBox 3"/>
          <p:cNvSpPr txBox="1">
            <a:spLocks noChangeArrowheads="1"/>
          </p:cNvSpPr>
          <p:nvPr/>
        </p:nvSpPr>
        <p:spPr bwMode="auto">
          <a:xfrm rot="-5400000">
            <a:off x="1854994" y="3726656"/>
            <a:ext cx="4267200" cy="369888"/>
          </a:xfrm>
          <a:prstGeom prst="rect">
            <a:avLst/>
          </a:prstGeom>
          <a:noFill/>
          <a:ln w="9525">
            <a:noFill/>
            <a:miter lim="800000"/>
            <a:headEnd/>
            <a:tailEnd/>
          </a:ln>
        </p:spPr>
        <p:txBody>
          <a:bodyPr>
            <a:spAutoFit/>
          </a:bodyPr>
          <a:lstStyle/>
          <a:p>
            <a:pPr algn="ctr"/>
            <a:r>
              <a:rPr lang="en-US">
                <a:latin typeface="Calibri" pitchFamily="34" charset="0"/>
              </a:rPr>
              <a:t>Height (km)</a:t>
            </a:r>
          </a:p>
        </p:txBody>
      </p:sp>
      <p:sp>
        <p:nvSpPr>
          <p:cNvPr id="20491" name="TextBox 6"/>
          <p:cNvSpPr txBox="1">
            <a:spLocks noChangeArrowheads="1"/>
          </p:cNvSpPr>
          <p:nvPr/>
        </p:nvSpPr>
        <p:spPr bwMode="auto">
          <a:xfrm>
            <a:off x="1960563" y="3659188"/>
            <a:ext cx="1828800" cy="369887"/>
          </a:xfrm>
          <a:prstGeom prst="rect">
            <a:avLst/>
          </a:prstGeom>
          <a:noFill/>
          <a:ln w="9525">
            <a:noFill/>
            <a:miter lim="800000"/>
            <a:headEnd/>
            <a:tailEnd/>
          </a:ln>
        </p:spPr>
        <p:txBody>
          <a:bodyPr>
            <a:spAutoFit/>
          </a:bodyPr>
          <a:lstStyle/>
          <a:p>
            <a:r>
              <a:rPr lang="en-US">
                <a:latin typeface="Calibri" pitchFamily="34" charset="0"/>
              </a:rPr>
              <a:t>Periodic LBCs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3" descr="WRFWorkshop.ww.7200s.oldcenter.png"/>
          <p:cNvPicPr>
            <a:picLocks noChangeAspect="1"/>
          </p:cNvPicPr>
          <p:nvPr/>
        </p:nvPicPr>
        <p:blipFill>
          <a:blip r:embed="rId3"/>
          <a:srcRect l="11765" t="9091" r="11765" b="9091"/>
          <a:stretch>
            <a:fillRect/>
          </a:stretch>
        </p:blipFill>
        <p:spPr bwMode="auto">
          <a:xfrm>
            <a:off x="4187825" y="1355725"/>
            <a:ext cx="3565525" cy="4937125"/>
          </a:xfrm>
          <a:prstGeom prst="rect">
            <a:avLst/>
          </a:prstGeom>
          <a:noFill/>
          <a:ln w="9525">
            <a:noFill/>
            <a:miter lim="800000"/>
            <a:headEnd/>
            <a:tailEnd/>
          </a:ln>
        </p:spPr>
      </p:pic>
      <p:pic>
        <p:nvPicPr>
          <p:cNvPr id="21507" name="Picture 13" descr="ww.19to31.control780cannudge780.leftnudge.png"/>
          <p:cNvPicPr>
            <a:picLocks noChangeAspect="1"/>
          </p:cNvPicPr>
          <p:nvPr/>
        </p:nvPicPr>
        <p:blipFill>
          <a:blip r:embed="rId4"/>
          <a:srcRect l="11765" t="9091" r="9412" b="9091"/>
          <a:stretch>
            <a:fillRect/>
          </a:stretch>
        </p:blipFill>
        <p:spPr bwMode="auto">
          <a:xfrm>
            <a:off x="0" y="1393825"/>
            <a:ext cx="3675063" cy="4937125"/>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D936FB1B-28C0-4456-BC85-1D66D6F55140}" type="slidenum">
              <a:rPr lang="en-US" smtClean="0"/>
              <a:pPr>
                <a:defRPr/>
              </a:pPr>
              <a:t>19</a:t>
            </a:fld>
            <a:endParaRPr lang="en-US"/>
          </a:p>
        </p:txBody>
      </p:sp>
      <p:sp>
        <p:nvSpPr>
          <p:cNvPr id="21509" name="TextBox 2"/>
          <p:cNvSpPr txBox="1">
            <a:spLocks noChangeArrowheads="1"/>
          </p:cNvSpPr>
          <p:nvPr/>
        </p:nvSpPr>
        <p:spPr bwMode="auto">
          <a:xfrm>
            <a:off x="1730375" y="241300"/>
            <a:ext cx="7027863" cy="831850"/>
          </a:xfrm>
          <a:prstGeom prst="rect">
            <a:avLst/>
          </a:prstGeom>
          <a:noFill/>
          <a:ln w="9525">
            <a:noFill/>
            <a:miter lim="800000"/>
            <a:headEnd/>
            <a:tailEnd/>
          </a:ln>
        </p:spPr>
        <p:txBody>
          <a:bodyPr>
            <a:spAutoFit/>
          </a:bodyPr>
          <a:lstStyle/>
          <a:p>
            <a:pPr algn="ctr"/>
            <a:r>
              <a:rPr lang="en-US" sz="2400">
                <a:latin typeface="Calibri" pitchFamily="34" charset="0"/>
              </a:rPr>
              <a:t>Temporally- and Horizontally-Averaged Resolved Normalized Vertical Velocity Variance at t = 120 min</a:t>
            </a:r>
          </a:p>
        </p:txBody>
      </p:sp>
      <p:sp>
        <p:nvSpPr>
          <p:cNvPr id="21510" name="TextBox 11"/>
          <p:cNvSpPr txBox="1">
            <a:spLocks noChangeArrowheads="1"/>
          </p:cNvSpPr>
          <p:nvPr/>
        </p:nvSpPr>
        <p:spPr bwMode="auto">
          <a:xfrm>
            <a:off x="731838" y="1470025"/>
            <a:ext cx="2286000" cy="369888"/>
          </a:xfrm>
          <a:prstGeom prst="rect">
            <a:avLst/>
          </a:prstGeom>
          <a:noFill/>
          <a:ln w="9525">
            <a:noFill/>
            <a:miter lim="800000"/>
            <a:headEnd/>
            <a:tailEnd/>
          </a:ln>
        </p:spPr>
        <p:txBody>
          <a:bodyPr>
            <a:spAutoFit/>
          </a:bodyPr>
          <a:lstStyle/>
          <a:p>
            <a:pPr algn="ctr"/>
            <a:r>
              <a:rPr lang="en-US" b="1">
                <a:latin typeface="Calibri" pitchFamily="34" charset="0"/>
              </a:rPr>
              <a:t>Left Blending Region</a:t>
            </a:r>
          </a:p>
        </p:txBody>
      </p:sp>
      <p:sp>
        <p:nvSpPr>
          <p:cNvPr id="21511" name="TextBox 12"/>
          <p:cNvSpPr txBox="1">
            <a:spLocks noChangeArrowheads="1"/>
          </p:cNvSpPr>
          <p:nvPr/>
        </p:nvSpPr>
        <p:spPr bwMode="auto">
          <a:xfrm>
            <a:off x="4879975" y="1508125"/>
            <a:ext cx="2286000" cy="369888"/>
          </a:xfrm>
          <a:prstGeom prst="rect">
            <a:avLst/>
          </a:prstGeom>
          <a:noFill/>
          <a:ln w="9525">
            <a:noFill/>
            <a:miter lim="800000"/>
            <a:headEnd/>
            <a:tailEnd/>
          </a:ln>
        </p:spPr>
        <p:txBody>
          <a:bodyPr>
            <a:spAutoFit/>
          </a:bodyPr>
          <a:lstStyle/>
          <a:p>
            <a:pPr algn="ctr"/>
            <a:r>
              <a:rPr lang="en-US" b="1">
                <a:latin typeface="Calibri" pitchFamily="34" charset="0"/>
              </a:rPr>
              <a:t>Central Region</a:t>
            </a:r>
          </a:p>
        </p:txBody>
      </p:sp>
      <p:sp>
        <p:nvSpPr>
          <p:cNvPr id="21512" name="TextBox 5"/>
          <p:cNvSpPr txBox="1">
            <a:spLocks noChangeArrowheads="1"/>
          </p:cNvSpPr>
          <p:nvPr/>
        </p:nvSpPr>
        <p:spPr bwMode="auto">
          <a:xfrm>
            <a:off x="962025" y="2200275"/>
            <a:ext cx="1905000" cy="1200150"/>
          </a:xfrm>
          <a:prstGeom prst="rect">
            <a:avLst/>
          </a:prstGeom>
          <a:noFill/>
          <a:ln w="9525">
            <a:noFill/>
            <a:miter lim="800000"/>
            <a:headEnd/>
            <a:tailEnd/>
          </a:ln>
        </p:spPr>
        <p:txBody>
          <a:bodyPr>
            <a:spAutoFit/>
          </a:bodyPr>
          <a:lstStyle/>
          <a:p>
            <a:r>
              <a:rPr lang="en-US">
                <a:solidFill>
                  <a:srgbClr val="00B050"/>
                </a:solidFill>
                <a:latin typeface="Calibri" pitchFamily="34" charset="0"/>
              </a:rPr>
              <a:t>Non-Periodic Time-Dependent LBCs, With Eddy Seeding</a:t>
            </a:r>
          </a:p>
        </p:txBody>
      </p:sp>
      <p:sp>
        <p:nvSpPr>
          <p:cNvPr id="21513" name="TextBox 6"/>
          <p:cNvSpPr txBox="1">
            <a:spLocks noChangeArrowheads="1"/>
          </p:cNvSpPr>
          <p:nvPr/>
        </p:nvSpPr>
        <p:spPr bwMode="auto">
          <a:xfrm>
            <a:off x="1000125" y="4503738"/>
            <a:ext cx="1804988" cy="1200150"/>
          </a:xfrm>
          <a:prstGeom prst="rect">
            <a:avLst/>
          </a:prstGeom>
          <a:noFill/>
          <a:ln w="9525">
            <a:noFill/>
            <a:miter lim="800000"/>
            <a:headEnd/>
            <a:tailEnd/>
          </a:ln>
        </p:spPr>
        <p:txBody>
          <a:bodyPr>
            <a:spAutoFit/>
          </a:bodyPr>
          <a:lstStyle/>
          <a:p>
            <a:r>
              <a:rPr lang="en-US">
                <a:solidFill>
                  <a:srgbClr val="C00000"/>
                </a:solidFill>
                <a:latin typeface="Calibri" pitchFamily="34" charset="0"/>
              </a:rPr>
              <a:t>Non-Periodic Time-Dependent LBCs, No Eddy Seeding</a:t>
            </a:r>
          </a:p>
        </p:txBody>
      </p:sp>
      <p:sp>
        <p:nvSpPr>
          <p:cNvPr id="21514" name="TextBox 3"/>
          <p:cNvSpPr txBox="1">
            <a:spLocks noChangeArrowheads="1"/>
          </p:cNvSpPr>
          <p:nvPr/>
        </p:nvSpPr>
        <p:spPr bwMode="auto">
          <a:xfrm rot="-5400000">
            <a:off x="1854994" y="3726656"/>
            <a:ext cx="4267200" cy="369888"/>
          </a:xfrm>
          <a:prstGeom prst="rect">
            <a:avLst/>
          </a:prstGeom>
          <a:noFill/>
          <a:ln w="9525">
            <a:noFill/>
            <a:miter lim="800000"/>
            <a:headEnd/>
            <a:tailEnd/>
          </a:ln>
        </p:spPr>
        <p:txBody>
          <a:bodyPr>
            <a:spAutoFit/>
          </a:bodyPr>
          <a:lstStyle/>
          <a:p>
            <a:pPr algn="ctr"/>
            <a:r>
              <a:rPr lang="en-US">
                <a:latin typeface="Calibri" pitchFamily="34" charset="0"/>
              </a:rPr>
              <a:t>Height (km)</a:t>
            </a:r>
          </a:p>
        </p:txBody>
      </p:sp>
      <p:sp>
        <p:nvSpPr>
          <p:cNvPr id="21515" name="TextBox 6"/>
          <p:cNvSpPr txBox="1">
            <a:spLocks noChangeArrowheads="1"/>
          </p:cNvSpPr>
          <p:nvPr/>
        </p:nvSpPr>
        <p:spPr bwMode="auto">
          <a:xfrm>
            <a:off x="1960563" y="3659188"/>
            <a:ext cx="1828800" cy="369887"/>
          </a:xfrm>
          <a:prstGeom prst="rect">
            <a:avLst/>
          </a:prstGeom>
          <a:noFill/>
          <a:ln w="9525">
            <a:noFill/>
            <a:miter lim="800000"/>
            <a:headEnd/>
            <a:tailEnd/>
          </a:ln>
        </p:spPr>
        <p:txBody>
          <a:bodyPr>
            <a:spAutoFit/>
          </a:bodyPr>
          <a:lstStyle/>
          <a:p>
            <a:r>
              <a:rPr lang="en-US">
                <a:latin typeface="Calibri" pitchFamily="34" charset="0"/>
              </a:rPr>
              <a:t>Periodic LBCs</a:t>
            </a:r>
          </a:p>
        </p:txBody>
      </p:sp>
      <p:sp>
        <p:nvSpPr>
          <p:cNvPr id="21516" name="TextBox 11"/>
          <p:cNvSpPr txBox="1">
            <a:spLocks noChangeArrowheads="1"/>
          </p:cNvSpPr>
          <p:nvPr/>
        </p:nvSpPr>
        <p:spPr bwMode="auto">
          <a:xfrm>
            <a:off x="4840288" y="2162175"/>
            <a:ext cx="2803525" cy="1168400"/>
          </a:xfrm>
          <a:prstGeom prst="rect">
            <a:avLst/>
          </a:prstGeom>
          <a:noFill/>
          <a:ln w="9525">
            <a:solidFill>
              <a:schemeClr val="tx1"/>
            </a:solidFill>
            <a:miter lim="800000"/>
            <a:headEnd/>
            <a:tailEnd/>
          </a:ln>
        </p:spPr>
        <p:txBody>
          <a:bodyPr>
            <a:spAutoFit/>
          </a:bodyPr>
          <a:lstStyle/>
          <a:p>
            <a:r>
              <a:rPr lang="en-US" sz="1400"/>
              <a:t>Non-periodic resolved turbulent statistics are severely depressed in inflow region, with unrealistic compensation even in the domain center.</a:t>
            </a:r>
          </a:p>
        </p:txBody>
      </p:sp>
      <p:sp>
        <p:nvSpPr>
          <p:cNvPr id="21517" name="TextBox 12"/>
          <p:cNvSpPr txBox="1">
            <a:spLocks noChangeArrowheads="1"/>
          </p:cNvSpPr>
          <p:nvPr/>
        </p:nvSpPr>
        <p:spPr bwMode="auto">
          <a:xfrm>
            <a:off x="4379913" y="3851275"/>
            <a:ext cx="1651000" cy="2246313"/>
          </a:xfrm>
          <a:prstGeom prst="rect">
            <a:avLst/>
          </a:prstGeom>
          <a:noFill/>
          <a:ln w="9525">
            <a:solidFill>
              <a:schemeClr val="tx1"/>
            </a:solidFill>
            <a:miter lim="800000"/>
            <a:headEnd/>
            <a:tailEnd/>
          </a:ln>
        </p:spPr>
        <p:txBody>
          <a:bodyPr>
            <a:spAutoFit/>
          </a:bodyPr>
          <a:lstStyle/>
          <a:p>
            <a:r>
              <a:rPr lang="en-US" sz="1400"/>
              <a:t>Eddy-seeded resolved turbulent statistics are improved in inflow region, and closely approximate the periodic solution near the domain center.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WRF-LES Experiments</a:t>
            </a:r>
          </a:p>
        </p:txBody>
      </p:sp>
      <p:sp>
        <p:nvSpPr>
          <p:cNvPr id="22531" name="Content Placeholder 2"/>
          <p:cNvSpPr>
            <a:spLocks noGrp="1"/>
          </p:cNvSpPr>
          <p:nvPr>
            <p:ph idx="1"/>
          </p:nvPr>
        </p:nvSpPr>
        <p:spPr/>
        <p:txBody>
          <a:bodyPr/>
          <a:lstStyle/>
          <a:p>
            <a:r>
              <a:rPr lang="en-US" sz="2400" smtClean="0"/>
              <a:t>WRF-LES experiments (version 3.3.1) have been set up using the same (single) domain size, thermodynamic sounding, and surface heat flux as the set of CM1 experiments.</a:t>
            </a:r>
          </a:p>
          <a:p>
            <a:endParaRPr lang="en-US" sz="2400" smtClean="0"/>
          </a:p>
          <a:p>
            <a:r>
              <a:rPr lang="en-US" sz="2400" smtClean="0"/>
              <a:t>There are a few small differences between the WRF-LES and CM1 applications (eta coordinate vs. height coordinate, and differences in scaling with physical height; 1-minute vs. 10-second data storage in canned simulation)</a:t>
            </a:r>
          </a:p>
          <a:p>
            <a:endParaRPr lang="en-US" sz="2400" smtClean="0"/>
          </a:p>
          <a:p>
            <a:r>
              <a:rPr lang="en-US" sz="2400" smtClean="0"/>
              <a:t>Open / radiative LBCs here for both control and eddy-seeded experiments                                                                              </a:t>
            </a:r>
          </a:p>
        </p:txBody>
      </p:sp>
      <p:sp>
        <p:nvSpPr>
          <p:cNvPr id="4" name="Slide Number Placeholder 3"/>
          <p:cNvSpPr>
            <a:spLocks noGrp="1"/>
          </p:cNvSpPr>
          <p:nvPr>
            <p:ph type="sldNum" sz="quarter" idx="12"/>
          </p:nvPr>
        </p:nvSpPr>
        <p:spPr/>
        <p:txBody>
          <a:bodyPr/>
          <a:lstStyle/>
          <a:p>
            <a:pPr>
              <a:defRPr/>
            </a:pPr>
            <a:fld id="{C1ED8103-A49D-4653-8531-F7534024E8CF}"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algn="ctr"/>
            <a:r>
              <a:rPr lang="en-US" smtClean="0"/>
              <a:t>WRF-LES Turbulent Profiles (Periodic Case)</a:t>
            </a:r>
          </a:p>
        </p:txBody>
      </p:sp>
      <p:sp>
        <p:nvSpPr>
          <p:cNvPr id="3" name="Slide Number Placeholder 2"/>
          <p:cNvSpPr>
            <a:spLocks noGrp="1"/>
          </p:cNvSpPr>
          <p:nvPr>
            <p:ph type="sldNum" sz="quarter" idx="12"/>
          </p:nvPr>
        </p:nvSpPr>
        <p:spPr/>
        <p:txBody>
          <a:bodyPr/>
          <a:lstStyle/>
          <a:p>
            <a:pPr>
              <a:defRPr/>
            </a:pPr>
            <a:fld id="{5169BE46-6D96-4E54-A42D-8048E773C95E}" type="slidenum">
              <a:rPr lang="en-US" smtClean="0"/>
              <a:pPr>
                <a:defRPr/>
              </a:pPr>
              <a:t>21</a:t>
            </a:fld>
            <a:endParaRPr lang="en-US"/>
          </a:p>
        </p:txBody>
      </p:sp>
      <p:pic>
        <p:nvPicPr>
          <p:cNvPr id="23556" name="Picture 1" descr="C:\Deng_Work3\DTRA_SBL\2012_0508\run1_hflux.gif"/>
          <p:cNvPicPr>
            <a:picLocks noChangeAspect="1" noChangeArrowheads="1"/>
          </p:cNvPicPr>
          <p:nvPr/>
        </p:nvPicPr>
        <p:blipFill>
          <a:blip r:embed="rId3"/>
          <a:srcRect t="7385" b="7385"/>
          <a:stretch>
            <a:fillRect/>
          </a:stretch>
        </p:blipFill>
        <p:spPr bwMode="auto">
          <a:xfrm>
            <a:off x="347663" y="1854200"/>
            <a:ext cx="3200400" cy="2727325"/>
          </a:xfrm>
          <a:prstGeom prst="rect">
            <a:avLst/>
          </a:prstGeom>
          <a:noFill/>
          <a:ln w="9525">
            <a:noFill/>
            <a:miter lim="800000"/>
            <a:headEnd/>
            <a:tailEnd/>
          </a:ln>
        </p:spPr>
      </p:pic>
      <p:pic>
        <p:nvPicPr>
          <p:cNvPr id="23557" name="Picture 2" descr="C:\Deng_Work3\DTRA_SBL\2012_0508\run1_Wvar.gif"/>
          <p:cNvPicPr>
            <a:picLocks noChangeAspect="1" noChangeArrowheads="1"/>
          </p:cNvPicPr>
          <p:nvPr/>
        </p:nvPicPr>
        <p:blipFill>
          <a:blip r:embed="rId4"/>
          <a:srcRect l="7385" t="7385" b="7385"/>
          <a:stretch>
            <a:fillRect/>
          </a:stretch>
        </p:blipFill>
        <p:spPr bwMode="auto">
          <a:xfrm>
            <a:off x="4994275" y="1778000"/>
            <a:ext cx="2963863" cy="2727325"/>
          </a:xfrm>
          <a:prstGeom prst="rect">
            <a:avLst/>
          </a:prstGeom>
          <a:noFill/>
          <a:ln w="9525">
            <a:noFill/>
            <a:miter lim="800000"/>
            <a:headEnd/>
            <a:tailEnd/>
          </a:ln>
        </p:spPr>
      </p:pic>
      <p:sp>
        <p:nvSpPr>
          <p:cNvPr id="23558" name="TextBox 5"/>
          <p:cNvSpPr txBox="1">
            <a:spLocks noChangeArrowheads="1"/>
          </p:cNvSpPr>
          <p:nvPr/>
        </p:nvSpPr>
        <p:spPr bwMode="auto">
          <a:xfrm>
            <a:off x="501650" y="4965700"/>
            <a:ext cx="3263900" cy="368300"/>
          </a:xfrm>
          <a:prstGeom prst="rect">
            <a:avLst/>
          </a:prstGeom>
          <a:noFill/>
          <a:ln w="9525">
            <a:noFill/>
            <a:miter lim="800000"/>
            <a:headEnd/>
            <a:tailEnd/>
          </a:ln>
        </p:spPr>
        <p:txBody>
          <a:bodyPr>
            <a:spAutoFit/>
          </a:bodyPr>
          <a:lstStyle/>
          <a:p>
            <a:r>
              <a:rPr lang="en-US"/>
              <a:t>Normalized Vertical Heat Flux</a:t>
            </a:r>
          </a:p>
        </p:txBody>
      </p:sp>
      <p:sp>
        <p:nvSpPr>
          <p:cNvPr id="23559" name="TextBox 6"/>
          <p:cNvSpPr txBox="1">
            <a:spLocks noChangeArrowheads="1"/>
          </p:cNvSpPr>
          <p:nvPr/>
        </p:nvSpPr>
        <p:spPr bwMode="auto">
          <a:xfrm>
            <a:off x="4610100" y="5003800"/>
            <a:ext cx="3956050" cy="369888"/>
          </a:xfrm>
          <a:prstGeom prst="rect">
            <a:avLst/>
          </a:prstGeom>
          <a:noFill/>
          <a:ln w="9525">
            <a:noFill/>
            <a:miter lim="800000"/>
            <a:headEnd/>
            <a:tailEnd/>
          </a:ln>
        </p:spPr>
        <p:txBody>
          <a:bodyPr>
            <a:spAutoFit/>
          </a:bodyPr>
          <a:lstStyle/>
          <a:p>
            <a:r>
              <a:rPr lang="en-US"/>
              <a:t>Normalized Vertical Velocity Variance</a:t>
            </a:r>
          </a:p>
        </p:txBody>
      </p:sp>
      <p:sp>
        <p:nvSpPr>
          <p:cNvPr id="23560" name="TextBox 7"/>
          <p:cNvSpPr txBox="1">
            <a:spLocks noChangeArrowheads="1"/>
          </p:cNvSpPr>
          <p:nvPr/>
        </p:nvSpPr>
        <p:spPr bwMode="auto">
          <a:xfrm>
            <a:off x="2036763" y="5694363"/>
            <a:ext cx="4264025" cy="369887"/>
          </a:xfrm>
          <a:prstGeom prst="rect">
            <a:avLst/>
          </a:prstGeom>
          <a:noFill/>
          <a:ln w="9525">
            <a:noFill/>
            <a:miter lim="800000"/>
            <a:headEnd/>
            <a:tailEnd/>
          </a:ln>
        </p:spPr>
        <p:txBody>
          <a:bodyPr>
            <a:spAutoFit/>
          </a:bodyPr>
          <a:lstStyle/>
          <a:p>
            <a:pPr algn="ctr"/>
            <a:r>
              <a:rPr lang="en-US"/>
              <a:t>(every five minutes shown)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652588" y="279400"/>
            <a:ext cx="6240462" cy="825500"/>
          </a:xfrm>
        </p:spPr>
        <p:txBody>
          <a:bodyPr/>
          <a:lstStyle/>
          <a:p>
            <a:pPr algn="ctr"/>
            <a:r>
              <a:rPr lang="en-US" smtClean="0"/>
              <a:t>CM1 vs. WRF-LES</a:t>
            </a:r>
            <a:br>
              <a:rPr lang="en-US" smtClean="0"/>
            </a:br>
            <a:r>
              <a:rPr lang="en-US" smtClean="0"/>
              <a:t>t = 3600 s</a:t>
            </a:r>
          </a:p>
        </p:txBody>
      </p:sp>
      <p:sp>
        <p:nvSpPr>
          <p:cNvPr id="3" name="Slide Number Placeholder 2"/>
          <p:cNvSpPr>
            <a:spLocks noGrp="1"/>
          </p:cNvSpPr>
          <p:nvPr>
            <p:ph type="sldNum" sz="quarter" idx="12"/>
          </p:nvPr>
        </p:nvSpPr>
        <p:spPr/>
        <p:txBody>
          <a:bodyPr/>
          <a:lstStyle/>
          <a:p>
            <a:pPr>
              <a:defRPr/>
            </a:pPr>
            <a:fld id="{1307D6A2-266F-4810-9435-A347D1BB452B}" type="slidenum">
              <a:rPr lang="en-US" smtClean="0"/>
              <a:pPr>
                <a:defRPr/>
              </a:pPr>
              <a:t>22</a:t>
            </a:fld>
            <a:endParaRPr lang="en-US"/>
          </a:p>
        </p:txBody>
      </p:sp>
      <p:pic>
        <p:nvPicPr>
          <p:cNvPr id="24580" name="Picture 5" descr="WRFworkshopperiodic"/>
          <p:cNvPicPr>
            <a:picLocks noChangeAspect="1" noChangeArrowheads="1"/>
          </p:cNvPicPr>
          <p:nvPr/>
        </p:nvPicPr>
        <p:blipFill>
          <a:blip r:embed="rId3"/>
          <a:srcRect l="8235" t="18182" r="8235" b="18182"/>
          <a:stretch>
            <a:fillRect/>
          </a:stretch>
        </p:blipFill>
        <p:spPr bwMode="auto">
          <a:xfrm>
            <a:off x="385763" y="1470025"/>
            <a:ext cx="1838325" cy="1838325"/>
          </a:xfrm>
          <a:prstGeom prst="rect">
            <a:avLst/>
          </a:prstGeom>
          <a:noFill/>
          <a:ln w="9525">
            <a:noFill/>
            <a:miter lim="800000"/>
            <a:headEnd/>
            <a:tailEnd/>
          </a:ln>
        </p:spPr>
      </p:pic>
      <p:pic>
        <p:nvPicPr>
          <p:cNvPr id="24581" name="Picture 6" descr="WRFworkshopcontrol"/>
          <p:cNvPicPr>
            <a:picLocks noChangeAspect="1" noChangeArrowheads="1"/>
          </p:cNvPicPr>
          <p:nvPr/>
        </p:nvPicPr>
        <p:blipFill>
          <a:blip r:embed="rId4"/>
          <a:srcRect l="8235" t="18182" r="8235" b="18182"/>
          <a:stretch>
            <a:fillRect/>
          </a:stretch>
        </p:blipFill>
        <p:spPr bwMode="auto">
          <a:xfrm>
            <a:off x="3305175" y="1431925"/>
            <a:ext cx="1838325" cy="1838325"/>
          </a:xfrm>
          <a:prstGeom prst="rect">
            <a:avLst/>
          </a:prstGeom>
          <a:noFill/>
          <a:ln w="9525">
            <a:noFill/>
            <a:miter lim="800000"/>
            <a:headEnd/>
            <a:tailEnd/>
          </a:ln>
        </p:spPr>
      </p:pic>
      <p:pic>
        <p:nvPicPr>
          <p:cNvPr id="24582" name="Picture 9" descr="WRFworkshopcannudge"/>
          <p:cNvPicPr>
            <a:picLocks noChangeAspect="1" noChangeArrowheads="1"/>
          </p:cNvPicPr>
          <p:nvPr/>
        </p:nvPicPr>
        <p:blipFill>
          <a:blip r:embed="rId5"/>
          <a:srcRect l="8235" t="18182" r="8235" b="18182"/>
          <a:stretch>
            <a:fillRect/>
          </a:stretch>
        </p:blipFill>
        <p:spPr bwMode="auto">
          <a:xfrm>
            <a:off x="6146800" y="1431925"/>
            <a:ext cx="1838325" cy="1819275"/>
          </a:xfrm>
          <a:prstGeom prst="rect">
            <a:avLst/>
          </a:prstGeom>
          <a:noFill/>
          <a:ln w="9525">
            <a:noFill/>
            <a:miter lim="800000"/>
            <a:headEnd/>
            <a:tailEnd/>
          </a:ln>
        </p:spPr>
      </p:pic>
      <p:pic>
        <p:nvPicPr>
          <p:cNvPr id="24583" name="Picture 10" descr="ncview"/>
          <p:cNvPicPr>
            <a:picLocks noChangeAspect="1" noChangeArrowheads="1"/>
          </p:cNvPicPr>
          <p:nvPr/>
        </p:nvPicPr>
        <p:blipFill>
          <a:blip r:embed="rId6"/>
          <a:srcRect l="17648" t="13637" r="17648" b="36365"/>
          <a:stretch>
            <a:fillRect/>
          </a:stretch>
        </p:blipFill>
        <p:spPr bwMode="auto">
          <a:xfrm>
            <a:off x="385763" y="3813175"/>
            <a:ext cx="1838325" cy="1847850"/>
          </a:xfrm>
          <a:prstGeom prst="rect">
            <a:avLst/>
          </a:prstGeom>
          <a:noFill/>
          <a:ln w="9525">
            <a:noFill/>
            <a:miter lim="800000"/>
            <a:headEnd/>
            <a:tailEnd/>
          </a:ln>
        </p:spPr>
      </p:pic>
      <p:pic>
        <p:nvPicPr>
          <p:cNvPr id="24584" name="Picture 11" descr="ncview"/>
          <p:cNvPicPr>
            <a:picLocks noChangeAspect="1" noChangeArrowheads="1"/>
          </p:cNvPicPr>
          <p:nvPr/>
        </p:nvPicPr>
        <p:blipFill>
          <a:blip r:embed="rId7"/>
          <a:srcRect l="17648" t="13637" r="17648" b="36365"/>
          <a:stretch>
            <a:fillRect/>
          </a:stretch>
        </p:blipFill>
        <p:spPr bwMode="auto">
          <a:xfrm>
            <a:off x="3305175" y="3775075"/>
            <a:ext cx="1838325" cy="1847850"/>
          </a:xfrm>
          <a:prstGeom prst="rect">
            <a:avLst/>
          </a:prstGeom>
          <a:noFill/>
          <a:ln w="9525">
            <a:noFill/>
            <a:miter lim="800000"/>
            <a:headEnd/>
            <a:tailEnd/>
          </a:ln>
        </p:spPr>
      </p:pic>
      <p:pic>
        <p:nvPicPr>
          <p:cNvPr id="24585" name="Picture 12" descr="ncview"/>
          <p:cNvPicPr>
            <a:picLocks noChangeAspect="1" noChangeArrowheads="1"/>
          </p:cNvPicPr>
          <p:nvPr/>
        </p:nvPicPr>
        <p:blipFill>
          <a:blip r:embed="rId8"/>
          <a:srcRect l="17648" t="13637" r="17648" b="36365"/>
          <a:stretch>
            <a:fillRect/>
          </a:stretch>
        </p:blipFill>
        <p:spPr bwMode="auto">
          <a:xfrm>
            <a:off x="6146800" y="3775075"/>
            <a:ext cx="1838325" cy="1847850"/>
          </a:xfrm>
          <a:prstGeom prst="rect">
            <a:avLst/>
          </a:prstGeom>
          <a:noFill/>
          <a:ln w="9525">
            <a:noFill/>
            <a:miter lim="800000"/>
            <a:headEnd/>
            <a:tailEnd/>
          </a:ln>
        </p:spPr>
      </p:pic>
      <p:sp>
        <p:nvSpPr>
          <p:cNvPr id="24586" name="TextBox 13"/>
          <p:cNvSpPr txBox="1">
            <a:spLocks noChangeArrowheads="1"/>
          </p:cNvSpPr>
          <p:nvPr/>
        </p:nvSpPr>
        <p:spPr bwMode="auto">
          <a:xfrm>
            <a:off x="269875" y="5810250"/>
            <a:ext cx="2074863" cy="369888"/>
          </a:xfrm>
          <a:prstGeom prst="rect">
            <a:avLst/>
          </a:prstGeom>
          <a:noFill/>
          <a:ln w="9525">
            <a:noFill/>
            <a:miter lim="800000"/>
            <a:headEnd/>
            <a:tailEnd/>
          </a:ln>
        </p:spPr>
        <p:txBody>
          <a:bodyPr>
            <a:spAutoFit/>
          </a:bodyPr>
          <a:lstStyle/>
          <a:p>
            <a:pPr algn="ctr"/>
            <a:r>
              <a:rPr lang="en-US"/>
              <a:t>periodic </a:t>
            </a:r>
          </a:p>
        </p:txBody>
      </p:sp>
      <p:sp>
        <p:nvSpPr>
          <p:cNvPr id="24587" name="TextBox 14"/>
          <p:cNvSpPr txBox="1">
            <a:spLocks noChangeArrowheads="1"/>
          </p:cNvSpPr>
          <p:nvPr/>
        </p:nvSpPr>
        <p:spPr bwMode="auto">
          <a:xfrm>
            <a:off x="3305175" y="5772150"/>
            <a:ext cx="1843088" cy="368300"/>
          </a:xfrm>
          <a:prstGeom prst="rect">
            <a:avLst/>
          </a:prstGeom>
          <a:noFill/>
          <a:ln w="9525">
            <a:noFill/>
            <a:miter lim="800000"/>
            <a:headEnd/>
            <a:tailEnd/>
          </a:ln>
        </p:spPr>
        <p:txBody>
          <a:bodyPr>
            <a:spAutoFit/>
          </a:bodyPr>
          <a:lstStyle/>
          <a:p>
            <a:pPr algn="ctr"/>
            <a:r>
              <a:rPr lang="en-US"/>
              <a:t>open / radiative</a:t>
            </a:r>
          </a:p>
        </p:txBody>
      </p:sp>
      <p:sp>
        <p:nvSpPr>
          <p:cNvPr id="24588" name="TextBox 15"/>
          <p:cNvSpPr txBox="1">
            <a:spLocks noChangeArrowheads="1"/>
          </p:cNvSpPr>
          <p:nvPr/>
        </p:nvSpPr>
        <p:spPr bwMode="auto">
          <a:xfrm>
            <a:off x="5762625" y="5734050"/>
            <a:ext cx="2649538" cy="646113"/>
          </a:xfrm>
          <a:prstGeom prst="rect">
            <a:avLst/>
          </a:prstGeom>
          <a:noFill/>
          <a:ln w="9525">
            <a:noFill/>
            <a:miter lim="800000"/>
            <a:headEnd/>
            <a:tailEnd/>
          </a:ln>
        </p:spPr>
        <p:txBody>
          <a:bodyPr>
            <a:spAutoFit/>
          </a:bodyPr>
          <a:lstStyle/>
          <a:p>
            <a:pPr algn="ctr"/>
            <a:r>
              <a:rPr lang="en-US"/>
              <a:t>open /radiative with eddy seeding</a:t>
            </a:r>
          </a:p>
        </p:txBody>
      </p:sp>
      <p:sp>
        <p:nvSpPr>
          <p:cNvPr id="24589" name="TextBox 16"/>
          <p:cNvSpPr txBox="1">
            <a:spLocks noChangeArrowheads="1"/>
          </p:cNvSpPr>
          <p:nvPr/>
        </p:nvSpPr>
        <p:spPr bwMode="auto">
          <a:xfrm>
            <a:off x="7989888" y="1854200"/>
            <a:ext cx="1154112" cy="584200"/>
          </a:xfrm>
          <a:prstGeom prst="rect">
            <a:avLst/>
          </a:prstGeom>
          <a:noFill/>
          <a:ln w="9525">
            <a:noFill/>
            <a:miter lim="800000"/>
            <a:headEnd/>
            <a:tailEnd/>
          </a:ln>
        </p:spPr>
        <p:txBody>
          <a:bodyPr>
            <a:spAutoFit/>
          </a:bodyPr>
          <a:lstStyle/>
          <a:p>
            <a:pPr algn="ctr"/>
            <a:r>
              <a:rPr lang="en-US" sz="1600" b="1"/>
              <a:t>CM1</a:t>
            </a:r>
          </a:p>
          <a:p>
            <a:pPr algn="ctr"/>
            <a:r>
              <a:rPr lang="en-US" sz="1600" b="1"/>
              <a:t>z = 371 m</a:t>
            </a:r>
          </a:p>
        </p:txBody>
      </p:sp>
      <p:sp>
        <p:nvSpPr>
          <p:cNvPr id="24590" name="TextBox 17"/>
          <p:cNvSpPr txBox="1">
            <a:spLocks noChangeArrowheads="1"/>
          </p:cNvSpPr>
          <p:nvPr/>
        </p:nvSpPr>
        <p:spPr bwMode="auto">
          <a:xfrm>
            <a:off x="7913688" y="4465638"/>
            <a:ext cx="1230312" cy="585787"/>
          </a:xfrm>
          <a:prstGeom prst="rect">
            <a:avLst/>
          </a:prstGeom>
          <a:noFill/>
          <a:ln w="9525">
            <a:noFill/>
            <a:miter lim="800000"/>
            <a:headEnd/>
            <a:tailEnd/>
          </a:ln>
        </p:spPr>
        <p:txBody>
          <a:bodyPr>
            <a:spAutoFit/>
          </a:bodyPr>
          <a:lstStyle/>
          <a:p>
            <a:pPr algn="ctr"/>
            <a:r>
              <a:rPr lang="en-US" sz="1600" b="1"/>
              <a:t>WRF</a:t>
            </a:r>
          </a:p>
          <a:p>
            <a:pPr algn="ctr"/>
            <a:r>
              <a:rPr lang="en-US" sz="1600" b="1"/>
              <a:t>z = 375 m</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p:txBody>
          <a:bodyPr/>
          <a:lstStyle/>
          <a:p>
            <a:pPr>
              <a:defRPr/>
            </a:pPr>
            <a:fld id="{3F787D74-3A6C-4844-94F3-993F4FFFA694}" type="slidenum">
              <a:rPr lang="en-US" smtClean="0"/>
              <a:pPr>
                <a:defRPr/>
              </a:pPr>
              <a:t>23</a:t>
            </a:fld>
            <a:endParaRPr lang="en-US" smtClean="0"/>
          </a:p>
        </p:txBody>
      </p:sp>
      <p:sp>
        <p:nvSpPr>
          <p:cNvPr id="25603" name="Rectangle 2"/>
          <p:cNvSpPr>
            <a:spLocks noGrp="1" noChangeArrowheads="1"/>
          </p:cNvSpPr>
          <p:nvPr>
            <p:ph type="title"/>
          </p:nvPr>
        </p:nvSpPr>
        <p:spPr>
          <a:xfrm>
            <a:off x="1828800" y="304800"/>
            <a:ext cx="6240463" cy="627063"/>
          </a:xfrm>
        </p:spPr>
        <p:txBody>
          <a:bodyPr/>
          <a:lstStyle/>
          <a:p>
            <a:pPr algn="ctr" eaLnBrk="1" hangingPunct="1"/>
            <a:r>
              <a:rPr lang="en-US" sz="2000" smtClean="0"/>
              <a:t>Proposed Mesoscale / LES Nested Modeling System</a:t>
            </a:r>
          </a:p>
        </p:txBody>
      </p:sp>
      <p:sp>
        <p:nvSpPr>
          <p:cNvPr id="25604" name="Rectangle 6"/>
          <p:cNvSpPr>
            <a:spLocks noChangeAspect="1" noChangeArrowheads="1"/>
          </p:cNvSpPr>
          <p:nvPr/>
        </p:nvSpPr>
        <p:spPr bwMode="auto">
          <a:xfrm>
            <a:off x="609600" y="1524000"/>
            <a:ext cx="2293938" cy="2293938"/>
          </a:xfrm>
          <a:prstGeom prst="rect">
            <a:avLst/>
          </a:prstGeom>
          <a:gradFill rotWithShape="1">
            <a:gsLst>
              <a:gs pos="0">
                <a:srgbClr val="FFCC99"/>
              </a:gs>
              <a:gs pos="100000">
                <a:srgbClr val="765E47"/>
              </a:gs>
            </a:gsLst>
            <a:lin ang="5400000" scaled="1"/>
          </a:gradFill>
          <a:ln w="9525">
            <a:solidFill>
              <a:schemeClr val="tx1"/>
            </a:solidFill>
            <a:miter lim="800000"/>
            <a:headEnd/>
            <a:tailEnd/>
          </a:ln>
        </p:spPr>
        <p:txBody>
          <a:bodyPr wrap="none" anchor="ctr"/>
          <a:lstStyle/>
          <a:p>
            <a:endParaRPr lang="en-US"/>
          </a:p>
        </p:txBody>
      </p:sp>
      <p:sp>
        <p:nvSpPr>
          <p:cNvPr id="25605" name="Rectangle 7"/>
          <p:cNvSpPr>
            <a:spLocks noChangeAspect="1" noChangeArrowheads="1"/>
          </p:cNvSpPr>
          <p:nvPr/>
        </p:nvSpPr>
        <p:spPr bwMode="auto">
          <a:xfrm>
            <a:off x="3581400" y="3962400"/>
            <a:ext cx="2293938" cy="2293938"/>
          </a:xfrm>
          <a:prstGeom prst="rect">
            <a:avLst/>
          </a:prstGeom>
          <a:solidFill>
            <a:srgbClr val="FFCC99"/>
          </a:solidFill>
          <a:ln w="9525">
            <a:solidFill>
              <a:schemeClr val="tx1"/>
            </a:solidFill>
            <a:miter lim="800000"/>
            <a:headEnd/>
            <a:tailEnd/>
          </a:ln>
        </p:spPr>
        <p:txBody>
          <a:bodyPr wrap="none" anchor="ctr"/>
          <a:lstStyle/>
          <a:p>
            <a:endParaRPr lang="en-US"/>
          </a:p>
        </p:txBody>
      </p:sp>
      <p:sp>
        <p:nvSpPr>
          <p:cNvPr id="25606" name="Rectangle 8"/>
          <p:cNvSpPr>
            <a:spLocks noChangeAspect="1" noChangeArrowheads="1"/>
          </p:cNvSpPr>
          <p:nvPr/>
        </p:nvSpPr>
        <p:spPr bwMode="auto">
          <a:xfrm>
            <a:off x="6400800" y="1524000"/>
            <a:ext cx="2293938" cy="2293938"/>
          </a:xfrm>
          <a:prstGeom prst="rect">
            <a:avLst/>
          </a:prstGeom>
          <a:gradFill rotWithShape="1">
            <a:gsLst>
              <a:gs pos="0">
                <a:srgbClr val="FFCC99"/>
              </a:gs>
              <a:gs pos="100000">
                <a:srgbClr val="C29B74"/>
              </a:gs>
            </a:gsLst>
            <a:lin ang="5400000" scaled="1"/>
          </a:gradFill>
          <a:ln w="9525">
            <a:solidFill>
              <a:schemeClr val="tx1"/>
            </a:solidFill>
            <a:miter lim="800000"/>
            <a:headEnd/>
            <a:tailEnd/>
          </a:ln>
        </p:spPr>
        <p:txBody>
          <a:bodyPr wrap="none" anchor="ctr"/>
          <a:lstStyle/>
          <a:p>
            <a:endParaRPr lang="en-US"/>
          </a:p>
        </p:txBody>
      </p:sp>
      <p:sp>
        <p:nvSpPr>
          <p:cNvPr id="25607" name="Rectangle 9"/>
          <p:cNvSpPr>
            <a:spLocks noChangeAspect="1" noChangeArrowheads="1"/>
          </p:cNvSpPr>
          <p:nvPr/>
        </p:nvSpPr>
        <p:spPr bwMode="auto">
          <a:xfrm>
            <a:off x="1371600" y="2209800"/>
            <a:ext cx="731838" cy="731838"/>
          </a:xfrm>
          <a:prstGeom prst="rect">
            <a:avLst/>
          </a:prstGeom>
          <a:noFill/>
          <a:ln w="9525">
            <a:solidFill>
              <a:schemeClr val="tx1"/>
            </a:solidFill>
            <a:miter lim="800000"/>
            <a:headEnd/>
            <a:tailEnd/>
          </a:ln>
        </p:spPr>
        <p:txBody>
          <a:bodyPr wrap="none" anchor="ctr"/>
          <a:lstStyle/>
          <a:p>
            <a:endParaRPr lang="en-US"/>
          </a:p>
        </p:txBody>
      </p:sp>
      <p:sp>
        <p:nvSpPr>
          <p:cNvPr id="25608" name="Rectangle 10"/>
          <p:cNvSpPr>
            <a:spLocks noChangeAspect="1" noChangeArrowheads="1"/>
          </p:cNvSpPr>
          <p:nvPr/>
        </p:nvSpPr>
        <p:spPr bwMode="auto">
          <a:xfrm>
            <a:off x="6934200" y="2057400"/>
            <a:ext cx="1216025" cy="1216025"/>
          </a:xfrm>
          <a:prstGeom prst="rect">
            <a:avLst/>
          </a:prstGeom>
          <a:noFill/>
          <a:ln w="12700">
            <a:solidFill>
              <a:schemeClr val="tx1"/>
            </a:solidFill>
            <a:prstDash val="dash"/>
            <a:miter lim="800000"/>
            <a:headEnd/>
            <a:tailEnd/>
          </a:ln>
        </p:spPr>
        <p:txBody>
          <a:bodyPr wrap="none" anchor="ctr"/>
          <a:lstStyle/>
          <a:p>
            <a:endParaRPr lang="en-US"/>
          </a:p>
        </p:txBody>
      </p:sp>
      <p:sp>
        <p:nvSpPr>
          <p:cNvPr id="25609" name="AutoShape 11"/>
          <p:cNvSpPr>
            <a:spLocks noChangeAspect="1" noChangeArrowheads="1"/>
          </p:cNvSpPr>
          <p:nvPr/>
        </p:nvSpPr>
        <p:spPr bwMode="auto">
          <a:xfrm rot="16957529" flipV="1">
            <a:off x="6934200" y="2133601"/>
            <a:ext cx="428625" cy="336550"/>
          </a:xfrm>
          <a:prstGeom prst="curvedUpArrow">
            <a:avLst>
              <a:gd name="adj1" fmla="val 25472"/>
              <a:gd name="adj2" fmla="val 50943"/>
              <a:gd name="adj3" fmla="val 33333"/>
            </a:avLst>
          </a:prstGeom>
          <a:solidFill>
            <a:srgbClr val="FFFF66"/>
          </a:solidFill>
          <a:ln w="9525">
            <a:solidFill>
              <a:schemeClr val="tx1"/>
            </a:solidFill>
            <a:miter lim="800000"/>
            <a:headEnd/>
            <a:tailEnd/>
          </a:ln>
        </p:spPr>
        <p:txBody>
          <a:bodyPr wrap="none" anchor="ctr"/>
          <a:lstStyle/>
          <a:p>
            <a:endParaRPr lang="en-US"/>
          </a:p>
        </p:txBody>
      </p:sp>
      <p:sp>
        <p:nvSpPr>
          <p:cNvPr id="25610" name="AutoShape 12"/>
          <p:cNvSpPr>
            <a:spLocks noChangeAspect="1" noChangeArrowheads="1"/>
          </p:cNvSpPr>
          <p:nvPr/>
        </p:nvSpPr>
        <p:spPr bwMode="auto">
          <a:xfrm rot="19681685" flipV="1">
            <a:off x="6972300" y="2830513"/>
            <a:ext cx="347663" cy="273050"/>
          </a:xfrm>
          <a:prstGeom prst="curvedUpArrow">
            <a:avLst>
              <a:gd name="adj1" fmla="val 25465"/>
              <a:gd name="adj2" fmla="val 50930"/>
              <a:gd name="adj3" fmla="val 33333"/>
            </a:avLst>
          </a:prstGeom>
          <a:solidFill>
            <a:srgbClr val="FFFF66"/>
          </a:solidFill>
          <a:ln w="9525">
            <a:solidFill>
              <a:schemeClr val="tx1"/>
            </a:solidFill>
            <a:miter lim="800000"/>
            <a:headEnd/>
            <a:tailEnd/>
          </a:ln>
        </p:spPr>
        <p:txBody>
          <a:bodyPr wrap="none" anchor="ctr"/>
          <a:lstStyle/>
          <a:p>
            <a:endParaRPr lang="en-US"/>
          </a:p>
        </p:txBody>
      </p:sp>
      <p:sp>
        <p:nvSpPr>
          <p:cNvPr id="25611" name="AutoShape 13"/>
          <p:cNvSpPr>
            <a:spLocks noChangeAspect="1" noChangeArrowheads="1"/>
          </p:cNvSpPr>
          <p:nvPr/>
        </p:nvSpPr>
        <p:spPr bwMode="auto">
          <a:xfrm rot="13443303" flipV="1">
            <a:off x="6400800" y="2133600"/>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12" name="AutoShape 14"/>
          <p:cNvSpPr>
            <a:spLocks noChangeAspect="1" noChangeArrowheads="1"/>
          </p:cNvSpPr>
          <p:nvPr/>
        </p:nvSpPr>
        <p:spPr bwMode="auto">
          <a:xfrm rot="13903682" flipV="1">
            <a:off x="6431756" y="2712244"/>
            <a:ext cx="420688" cy="330200"/>
          </a:xfrm>
          <a:prstGeom prst="curvedUpArrow">
            <a:avLst>
              <a:gd name="adj1" fmla="val 25481"/>
              <a:gd name="adj2" fmla="val 50962"/>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13" name="AutoShape 15"/>
          <p:cNvSpPr>
            <a:spLocks noChangeAspect="1" noChangeArrowheads="1"/>
          </p:cNvSpPr>
          <p:nvPr/>
        </p:nvSpPr>
        <p:spPr bwMode="auto">
          <a:xfrm rot="13443303" flipV="1">
            <a:off x="5181600" y="4191000"/>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14" name="AutoShape 16"/>
          <p:cNvSpPr>
            <a:spLocks noChangeAspect="1" noChangeArrowheads="1"/>
          </p:cNvSpPr>
          <p:nvPr/>
        </p:nvSpPr>
        <p:spPr bwMode="auto">
          <a:xfrm rot="13443303" flipV="1">
            <a:off x="3962400" y="4191000"/>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15" name="Line 17"/>
          <p:cNvSpPr>
            <a:spLocks noChangeShapeType="1"/>
          </p:cNvSpPr>
          <p:nvPr/>
        </p:nvSpPr>
        <p:spPr bwMode="auto">
          <a:xfrm flipV="1">
            <a:off x="4343400" y="2514600"/>
            <a:ext cx="2209800" cy="1752600"/>
          </a:xfrm>
          <a:prstGeom prst="line">
            <a:avLst/>
          </a:prstGeom>
          <a:noFill/>
          <a:ln w="9525">
            <a:solidFill>
              <a:schemeClr val="tx1"/>
            </a:solidFill>
            <a:round/>
            <a:headEnd/>
            <a:tailEnd type="triangle" w="med" len="med"/>
          </a:ln>
        </p:spPr>
        <p:txBody>
          <a:bodyPr/>
          <a:lstStyle/>
          <a:p>
            <a:endParaRPr lang="en-US"/>
          </a:p>
        </p:txBody>
      </p:sp>
      <p:sp>
        <p:nvSpPr>
          <p:cNvPr id="25616" name="Line 18"/>
          <p:cNvSpPr>
            <a:spLocks noChangeShapeType="1"/>
          </p:cNvSpPr>
          <p:nvPr/>
        </p:nvSpPr>
        <p:spPr bwMode="auto">
          <a:xfrm flipV="1">
            <a:off x="5486400" y="3124200"/>
            <a:ext cx="990600" cy="1066800"/>
          </a:xfrm>
          <a:prstGeom prst="line">
            <a:avLst/>
          </a:prstGeom>
          <a:noFill/>
          <a:ln w="9525">
            <a:solidFill>
              <a:schemeClr val="tx1"/>
            </a:solidFill>
            <a:round/>
            <a:headEnd/>
            <a:tailEnd type="triangle" w="med" len="med"/>
          </a:ln>
        </p:spPr>
        <p:txBody>
          <a:bodyPr/>
          <a:lstStyle/>
          <a:p>
            <a:endParaRPr lang="en-US"/>
          </a:p>
        </p:txBody>
      </p:sp>
      <p:sp>
        <p:nvSpPr>
          <p:cNvPr id="25617" name="AutoShape 19"/>
          <p:cNvSpPr>
            <a:spLocks noChangeAspect="1" noChangeArrowheads="1"/>
          </p:cNvSpPr>
          <p:nvPr/>
        </p:nvSpPr>
        <p:spPr bwMode="auto">
          <a:xfrm rot="8924630" flipV="1">
            <a:off x="5105400" y="4876800"/>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18" name="AutoShape 20"/>
          <p:cNvSpPr>
            <a:spLocks noChangeAspect="1" noChangeArrowheads="1"/>
          </p:cNvSpPr>
          <p:nvPr/>
        </p:nvSpPr>
        <p:spPr bwMode="auto">
          <a:xfrm rot="17985286" flipV="1">
            <a:off x="3886200" y="4800601"/>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19" name="AutoShape 21"/>
          <p:cNvSpPr>
            <a:spLocks noChangeAspect="1" noChangeArrowheads="1"/>
          </p:cNvSpPr>
          <p:nvPr/>
        </p:nvSpPr>
        <p:spPr bwMode="auto">
          <a:xfrm rot="18516885" flipV="1">
            <a:off x="4495800" y="4953001"/>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20" name="AutoShape 22"/>
          <p:cNvSpPr>
            <a:spLocks noChangeAspect="1" noChangeArrowheads="1"/>
          </p:cNvSpPr>
          <p:nvPr/>
        </p:nvSpPr>
        <p:spPr bwMode="auto">
          <a:xfrm rot="9536550" flipV="1">
            <a:off x="5257800" y="5715000"/>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21" name="AutoShape 23"/>
          <p:cNvSpPr>
            <a:spLocks noChangeAspect="1" noChangeArrowheads="1"/>
          </p:cNvSpPr>
          <p:nvPr/>
        </p:nvSpPr>
        <p:spPr bwMode="auto">
          <a:xfrm rot="8986789" flipV="1">
            <a:off x="3886200" y="5638800"/>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22" name="AutoShape 24"/>
          <p:cNvSpPr>
            <a:spLocks noChangeAspect="1" noChangeArrowheads="1"/>
          </p:cNvSpPr>
          <p:nvPr/>
        </p:nvSpPr>
        <p:spPr bwMode="auto">
          <a:xfrm rot="16741132" flipV="1">
            <a:off x="4724400" y="5562601"/>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23" name="AutoShape 25"/>
          <p:cNvSpPr>
            <a:spLocks noChangeAspect="1" noChangeArrowheads="1"/>
          </p:cNvSpPr>
          <p:nvPr/>
        </p:nvSpPr>
        <p:spPr bwMode="auto">
          <a:xfrm rot="2774202" flipV="1">
            <a:off x="4572000" y="4419601"/>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24" name="AutoShape 26"/>
          <p:cNvSpPr>
            <a:spLocks noChangeAspect="1" noChangeArrowheads="1"/>
          </p:cNvSpPr>
          <p:nvPr/>
        </p:nvSpPr>
        <p:spPr bwMode="auto">
          <a:xfrm rot="20690493" flipV="1">
            <a:off x="7345363" y="2179638"/>
            <a:ext cx="428625" cy="336550"/>
          </a:xfrm>
          <a:prstGeom prst="curvedUpArrow">
            <a:avLst>
              <a:gd name="adj1" fmla="val 25472"/>
              <a:gd name="adj2" fmla="val 50943"/>
              <a:gd name="adj3" fmla="val 33333"/>
            </a:avLst>
          </a:prstGeom>
          <a:solidFill>
            <a:srgbClr val="FFFF66"/>
          </a:solidFill>
          <a:ln w="9525">
            <a:solidFill>
              <a:schemeClr val="tx1"/>
            </a:solidFill>
            <a:miter lim="800000"/>
            <a:headEnd/>
            <a:tailEnd/>
          </a:ln>
        </p:spPr>
        <p:txBody>
          <a:bodyPr wrap="none" anchor="ctr"/>
          <a:lstStyle/>
          <a:p>
            <a:endParaRPr lang="en-US"/>
          </a:p>
        </p:txBody>
      </p:sp>
      <p:sp>
        <p:nvSpPr>
          <p:cNvPr id="25625" name="AutoShape 27"/>
          <p:cNvSpPr>
            <a:spLocks noChangeAspect="1" noChangeArrowheads="1"/>
          </p:cNvSpPr>
          <p:nvPr/>
        </p:nvSpPr>
        <p:spPr bwMode="auto">
          <a:xfrm rot="7069713" flipV="1">
            <a:off x="7650162" y="2332038"/>
            <a:ext cx="428625" cy="336550"/>
          </a:xfrm>
          <a:prstGeom prst="curvedUpArrow">
            <a:avLst>
              <a:gd name="adj1" fmla="val 25472"/>
              <a:gd name="adj2" fmla="val 50943"/>
              <a:gd name="adj3" fmla="val 33333"/>
            </a:avLst>
          </a:prstGeom>
          <a:solidFill>
            <a:srgbClr val="FFFF66"/>
          </a:solidFill>
          <a:ln w="9525">
            <a:solidFill>
              <a:schemeClr val="tx1"/>
            </a:solidFill>
            <a:miter lim="800000"/>
            <a:headEnd/>
            <a:tailEnd/>
          </a:ln>
        </p:spPr>
        <p:txBody>
          <a:bodyPr wrap="none" anchor="ctr"/>
          <a:lstStyle/>
          <a:p>
            <a:endParaRPr lang="en-US"/>
          </a:p>
        </p:txBody>
      </p:sp>
      <p:sp>
        <p:nvSpPr>
          <p:cNvPr id="25626" name="AutoShape 28"/>
          <p:cNvSpPr>
            <a:spLocks noChangeAspect="1" noChangeArrowheads="1"/>
          </p:cNvSpPr>
          <p:nvPr/>
        </p:nvSpPr>
        <p:spPr bwMode="auto">
          <a:xfrm rot="2259792" flipV="1">
            <a:off x="7391400" y="2895600"/>
            <a:ext cx="347663" cy="273050"/>
          </a:xfrm>
          <a:prstGeom prst="curvedUpArrow">
            <a:avLst>
              <a:gd name="adj1" fmla="val 25465"/>
              <a:gd name="adj2" fmla="val 50930"/>
              <a:gd name="adj3" fmla="val 33333"/>
            </a:avLst>
          </a:prstGeom>
          <a:solidFill>
            <a:srgbClr val="FFFF66"/>
          </a:solidFill>
          <a:ln w="9525">
            <a:solidFill>
              <a:schemeClr val="tx1"/>
            </a:solidFill>
            <a:miter lim="800000"/>
            <a:headEnd/>
            <a:tailEnd/>
          </a:ln>
        </p:spPr>
        <p:txBody>
          <a:bodyPr wrap="none" anchor="ctr"/>
          <a:lstStyle/>
          <a:p>
            <a:endParaRPr lang="en-US"/>
          </a:p>
        </p:txBody>
      </p:sp>
      <p:sp>
        <p:nvSpPr>
          <p:cNvPr id="25627" name="AutoShape 29"/>
          <p:cNvSpPr>
            <a:spLocks noChangeAspect="1" noChangeArrowheads="1"/>
          </p:cNvSpPr>
          <p:nvPr/>
        </p:nvSpPr>
        <p:spPr bwMode="auto">
          <a:xfrm rot="16783308" flipV="1">
            <a:off x="7773193" y="2894807"/>
            <a:ext cx="347663" cy="273050"/>
          </a:xfrm>
          <a:prstGeom prst="curvedUpArrow">
            <a:avLst>
              <a:gd name="adj1" fmla="val 25465"/>
              <a:gd name="adj2" fmla="val 50930"/>
              <a:gd name="adj3" fmla="val 33333"/>
            </a:avLst>
          </a:prstGeom>
          <a:solidFill>
            <a:srgbClr val="FFFF66"/>
          </a:solidFill>
          <a:ln w="9525">
            <a:solidFill>
              <a:schemeClr val="tx1"/>
            </a:solidFill>
            <a:miter lim="800000"/>
            <a:headEnd/>
            <a:tailEnd/>
          </a:ln>
        </p:spPr>
        <p:txBody>
          <a:bodyPr wrap="none" anchor="ctr"/>
          <a:lstStyle/>
          <a:p>
            <a:endParaRPr lang="en-US"/>
          </a:p>
        </p:txBody>
      </p:sp>
      <p:sp>
        <p:nvSpPr>
          <p:cNvPr id="25628" name="AutoShape 30"/>
          <p:cNvSpPr>
            <a:spLocks noChangeAspect="1" noChangeArrowheads="1"/>
          </p:cNvSpPr>
          <p:nvPr/>
        </p:nvSpPr>
        <p:spPr bwMode="auto">
          <a:xfrm rot="4998988" flipV="1">
            <a:off x="6396831" y="3366294"/>
            <a:ext cx="420688" cy="330200"/>
          </a:xfrm>
          <a:prstGeom prst="curvedUpArrow">
            <a:avLst>
              <a:gd name="adj1" fmla="val 25481"/>
              <a:gd name="adj2" fmla="val 50962"/>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29" name="AutoShape 31"/>
          <p:cNvSpPr>
            <a:spLocks noChangeAspect="1" noChangeArrowheads="1"/>
          </p:cNvSpPr>
          <p:nvPr/>
        </p:nvSpPr>
        <p:spPr bwMode="auto">
          <a:xfrm rot="10446222" flipV="1">
            <a:off x="6858000" y="3429000"/>
            <a:ext cx="420688" cy="330200"/>
          </a:xfrm>
          <a:prstGeom prst="curvedUpArrow">
            <a:avLst>
              <a:gd name="adj1" fmla="val 25481"/>
              <a:gd name="adj2" fmla="val 50962"/>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30" name="AutoShape 32"/>
          <p:cNvSpPr>
            <a:spLocks noChangeAspect="1" noChangeArrowheads="1"/>
          </p:cNvSpPr>
          <p:nvPr/>
        </p:nvSpPr>
        <p:spPr bwMode="auto">
          <a:xfrm rot="16268492" flipV="1">
            <a:off x="7269956" y="3321844"/>
            <a:ext cx="420688" cy="330200"/>
          </a:xfrm>
          <a:prstGeom prst="curvedUpArrow">
            <a:avLst>
              <a:gd name="adj1" fmla="val 25481"/>
              <a:gd name="adj2" fmla="val 50962"/>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31" name="AutoShape 33"/>
          <p:cNvSpPr>
            <a:spLocks noChangeAspect="1" noChangeArrowheads="1"/>
          </p:cNvSpPr>
          <p:nvPr/>
        </p:nvSpPr>
        <p:spPr bwMode="auto">
          <a:xfrm rot="17217762" flipV="1">
            <a:off x="7727156" y="3321844"/>
            <a:ext cx="420688" cy="330200"/>
          </a:xfrm>
          <a:prstGeom prst="curvedUpArrow">
            <a:avLst>
              <a:gd name="adj1" fmla="val 25481"/>
              <a:gd name="adj2" fmla="val 50962"/>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32" name="AutoShape 34"/>
          <p:cNvSpPr>
            <a:spLocks noChangeAspect="1" noChangeArrowheads="1"/>
          </p:cNvSpPr>
          <p:nvPr/>
        </p:nvSpPr>
        <p:spPr bwMode="auto">
          <a:xfrm rot="9376699" flipV="1">
            <a:off x="8229600" y="3276600"/>
            <a:ext cx="420688" cy="330200"/>
          </a:xfrm>
          <a:prstGeom prst="curvedUpArrow">
            <a:avLst>
              <a:gd name="adj1" fmla="val 25481"/>
              <a:gd name="adj2" fmla="val 50962"/>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33" name="AutoShape 35"/>
          <p:cNvSpPr>
            <a:spLocks noChangeAspect="1" noChangeArrowheads="1"/>
          </p:cNvSpPr>
          <p:nvPr/>
        </p:nvSpPr>
        <p:spPr bwMode="auto">
          <a:xfrm rot="9376699" flipV="1">
            <a:off x="8170863" y="2747963"/>
            <a:ext cx="420687" cy="330200"/>
          </a:xfrm>
          <a:prstGeom prst="curvedUpArrow">
            <a:avLst>
              <a:gd name="adj1" fmla="val 25481"/>
              <a:gd name="adj2" fmla="val 50961"/>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34" name="AutoShape 36"/>
          <p:cNvSpPr>
            <a:spLocks noChangeAspect="1" noChangeArrowheads="1"/>
          </p:cNvSpPr>
          <p:nvPr/>
        </p:nvSpPr>
        <p:spPr bwMode="auto">
          <a:xfrm rot="7580164" flipV="1">
            <a:off x="8259762" y="1722438"/>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35" name="AutoShape 37"/>
          <p:cNvSpPr>
            <a:spLocks noChangeAspect="1" noChangeArrowheads="1"/>
          </p:cNvSpPr>
          <p:nvPr/>
        </p:nvSpPr>
        <p:spPr bwMode="auto">
          <a:xfrm rot="15960132" flipV="1">
            <a:off x="8153400" y="2209801"/>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36" name="AutoShape 38"/>
          <p:cNvSpPr>
            <a:spLocks noChangeAspect="1" noChangeArrowheads="1"/>
          </p:cNvSpPr>
          <p:nvPr/>
        </p:nvSpPr>
        <p:spPr bwMode="auto">
          <a:xfrm rot="18908778" flipV="1">
            <a:off x="7848600" y="1600200"/>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37" name="AutoShape 39"/>
          <p:cNvSpPr>
            <a:spLocks noChangeAspect="1" noChangeArrowheads="1"/>
          </p:cNvSpPr>
          <p:nvPr/>
        </p:nvSpPr>
        <p:spPr bwMode="auto">
          <a:xfrm rot="10127043" flipV="1">
            <a:off x="7391400" y="1600200"/>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38" name="AutoShape 40"/>
          <p:cNvSpPr>
            <a:spLocks noChangeAspect="1" noChangeArrowheads="1"/>
          </p:cNvSpPr>
          <p:nvPr/>
        </p:nvSpPr>
        <p:spPr bwMode="auto">
          <a:xfrm rot="17293099" flipV="1">
            <a:off x="6934200" y="1600201"/>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39" name="AutoShape 41"/>
          <p:cNvSpPr>
            <a:spLocks noChangeAspect="1" noChangeArrowheads="1"/>
          </p:cNvSpPr>
          <p:nvPr/>
        </p:nvSpPr>
        <p:spPr bwMode="auto">
          <a:xfrm rot="20729077" flipV="1">
            <a:off x="6400800" y="1600200"/>
            <a:ext cx="428625" cy="336550"/>
          </a:xfrm>
          <a:prstGeom prst="curvedUpArrow">
            <a:avLst>
              <a:gd name="adj1" fmla="val 25472"/>
              <a:gd name="adj2" fmla="val 50943"/>
              <a:gd name="adj3" fmla="val 33333"/>
            </a:avLst>
          </a:prstGeom>
          <a:solidFill>
            <a:srgbClr val="FF0000"/>
          </a:solidFill>
          <a:ln w="9525">
            <a:solidFill>
              <a:schemeClr val="tx1"/>
            </a:solidFill>
            <a:miter lim="800000"/>
            <a:headEnd/>
            <a:tailEnd/>
          </a:ln>
        </p:spPr>
        <p:txBody>
          <a:bodyPr wrap="none" anchor="ctr"/>
          <a:lstStyle/>
          <a:p>
            <a:endParaRPr lang="en-US"/>
          </a:p>
        </p:txBody>
      </p:sp>
      <p:sp>
        <p:nvSpPr>
          <p:cNvPr id="25640" name="Text Box 42"/>
          <p:cNvSpPr txBox="1">
            <a:spLocks noChangeArrowheads="1"/>
          </p:cNvSpPr>
          <p:nvPr/>
        </p:nvSpPr>
        <p:spPr bwMode="auto">
          <a:xfrm>
            <a:off x="685800" y="3962400"/>
            <a:ext cx="2057400" cy="2152650"/>
          </a:xfrm>
          <a:prstGeom prst="rect">
            <a:avLst/>
          </a:prstGeom>
          <a:noFill/>
          <a:ln w="9525">
            <a:noFill/>
            <a:miter lim="800000"/>
            <a:headEnd/>
            <a:tailEnd/>
          </a:ln>
        </p:spPr>
        <p:txBody>
          <a:bodyPr>
            <a:spAutoFit/>
          </a:bodyPr>
          <a:lstStyle/>
          <a:p>
            <a:pPr algn="ctr">
              <a:spcBef>
                <a:spcPct val="50000"/>
              </a:spcBef>
            </a:pPr>
            <a:r>
              <a:rPr lang="en-US"/>
              <a:t>Parent Mesoscale Model</a:t>
            </a:r>
          </a:p>
          <a:p>
            <a:pPr>
              <a:spcBef>
                <a:spcPct val="50000"/>
              </a:spcBef>
              <a:buFontTx/>
              <a:buChar char="•"/>
            </a:pPr>
            <a:r>
              <a:rPr lang="en-US"/>
              <a:t> provides realistic LBCs, surface fluxes, </a:t>
            </a:r>
            <a:r>
              <a:rPr lang="en-US" i="1"/>
              <a:t>z</a:t>
            </a:r>
            <a:r>
              <a:rPr lang="en-US" i="1" baseline="-25000"/>
              <a:t>i</a:t>
            </a:r>
            <a:r>
              <a:rPr lang="en-US"/>
              <a:t>, and wind profiles to nested LES</a:t>
            </a:r>
          </a:p>
        </p:txBody>
      </p:sp>
      <p:sp>
        <p:nvSpPr>
          <p:cNvPr id="25641" name="Text Box 43"/>
          <p:cNvSpPr txBox="1">
            <a:spLocks noChangeArrowheads="1"/>
          </p:cNvSpPr>
          <p:nvPr/>
        </p:nvSpPr>
        <p:spPr bwMode="auto">
          <a:xfrm>
            <a:off x="6477000" y="4038600"/>
            <a:ext cx="2133600" cy="2152650"/>
          </a:xfrm>
          <a:prstGeom prst="rect">
            <a:avLst/>
          </a:prstGeom>
          <a:noFill/>
          <a:ln w="9525">
            <a:noFill/>
            <a:miter lim="800000"/>
            <a:headEnd/>
            <a:tailEnd/>
          </a:ln>
        </p:spPr>
        <p:txBody>
          <a:bodyPr>
            <a:spAutoFit/>
          </a:bodyPr>
          <a:lstStyle/>
          <a:p>
            <a:pPr algn="ctr">
              <a:spcBef>
                <a:spcPct val="50000"/>
              </a:spcBef>
            </a:pPr>
            <a:r>
              <a:rPr lang="en-US"/>
              <a:t>Nested LES</a:t>
            </a:r>
          </a:p>
          <a:p>
            <a:pPr>
              <a:spcBef>
                <a:spcPct val="50000"/>
              </a:spcBef>
              <a:buFontTx/>
              <a:buChar char="•"/>
            </a:pPr>
            <a:r>
              <a:rPr lang="en-US"/>
              <a:t> possesses realistic non-periodic LBCs and heterogeneities in atmospheric and surface fields</a:t>
            </a:r>
          </a:p>
        </p:txBody>
      </p:sp>
      <p:sp>
        <p:nvSpPr>
          <p:cNvPr id="25642" name="Text Box 44"/>
          <p:cNvSpPr txBox="1">
            <a:spLocks noChangeArrowheads="1"/>
          </p:cNvSpPr>
          <p:nvPr/>
        </p:nvSpPr>
        <p:spPr bwMode="auto">
          <a:xfrm>
            <a:off x="3505200" y="1371600"/>
            <a:ext cx="2590800" cy="2703513"/>
          </a:xfrm>
          <a:prstGeom prst="rect">
            <a:avLst/>
          </a:prstGeom>
          <a:noFill/>
          <a:ln w="9525">
            <a:noFill/>
            <a:miter lim="800000"/>
            <a:headEnd/>
            <a:tailEnd/>
          </a:ln>
        </p:spPr>
        <p:txBody>
          <a:bodyPr>
            <a:spAutoFit/>
          </a:bodyPr>
          <a:lstStyle/>
          <a:p>
            <a:pPr algn="ctr">
              <a:spcBef>
                <a:spcPct val="50000"/>
              </a:spcBef>
            </a:pPr>
            <a:r>
              <a:rPr lang="en-US"/>
              <a:t>“Canned LES” </a:t>
            </a:r>
          </a:p>
          <a:p>
            <a:pPr>
              <a:spcBef>
                <a:spcPct val="50000"/>
              </a:spcBef>
              <a:buFontTx/>
              <a:buChar char="•"/>
            </a:pPr>
            <a:r>
              <a:rPr lang="en-US"/>
              <a:t> homogeneous with periodic LBCs</a:t>
            </a:r>
          </a:p>
          <a:p>
            <a:pPr>
              <a:spcBef>
                <a:spcPct val="50000"/>
              </a:spcBef>
              <a:buFontTx/>
              <a:buChar char="•"/>
            </a:pPr>
            <a:r>
              <a:rPr lang="en-US"/>
              <a:t> after rescaling, provides realistic eddy structures within blending zone</a:t>
            </a:r>
          </a:p>
          <a:p>
            <a:pPr>
              <a:spcBef>
                <a:spcPct val="50000"/>
              </a:spcBef>
            </a:pPr>
            <a:endParaRPr lang="en-US"/>
          </a:p>
        </p:txBody>
      </p:sp>
      <p:sp>
        <p:nvSpPr>
          <p:cNvPr id="25643" name="Text Box 45"/>
          <p:cNvSpPr txBox="1">
            <a:spLocks noChangeArrowheads="1"/>
          </p:cNvSpPr>
          <p:nvPr/>
        </p:nvSpPr>
        <p:spPr bwMode="auto">
          <a:xfrm>
            <a:off x="1219200" y="2286000"/>
            <a:ext cx="1066800" cy="641350"/>
          </a:xfrm>
          <a:prstGeom prst="rect">
            <a:avLst/>
          </a:prstGeom>
          <a:noFill/>
          <a:ln w="9525">
            <a:noFill/>
            <a:miter lim="800000"/>
            <a:headEnd/>
            <a:tailEnd/>
          </a:ln>
        </p:spPr>
        <p:txBody>
          <a:bodyPr>
            <a:spAutoFit/>
          </a:bodyPr>
          <a:lstStyle/>
          <a:p>
            <a:pPr algn="ctr">
              <a:spcBef>
                <a:spcPct val="50000"/>
              </a:spcBef>
            </a:pPr>
            <a:r>
              <a:rPr lang="en-US"/>
              <a:t>Nested LES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p:txBody>
          <a:bodyPr/>
          <a:lstStyle/>
          <a:p>
            <a:pPr>
              <a:defRPr/>
            </a:pPr>
            <a:fld id="{497EDA8F-E9CE-4949-9CC5-B1924CCBAD5B}" type="slidenum">
              <a:rPr lang="en-US" smtClean="0"/>
              <a:pPr>
                <a:defRPr/>
              </a:pPr>
              <a:t>24</a:t>
            </a:fld>
            <a:endParaRPr lang="en-US" smtClean="0"/>
          </a:p>
        </p:txBody>
      </p:sp>
      <p:sp>
        <p:nvSpPr>
          <p:cNvPr id="26627" name="Rectangle 2"/>
          <p:cNvSpPr>
            <a:spLocks noGrp="1" noChangeArrowheads="1"/>
          </p:cNvSpPr>
          <p:nvPr>
            <p:ph type="title"/>
          </p:nvPr>
        </p:nvSpPr>
        <p:spPr>
          <a:xfrm>
            <a:off x="1676400" y="228600"/>
            <a:ext cx="6240463" cy="825500"/>
          </a:xfrm>
        </p:spPr>
        <p:txBody>
          <a:bodyPr/>
          <a:lstStyle/>
          <a:p>
            <a:pPr algn="ctr" eaLnBrk="1" hangingPunct="1"/>
            <a:r>
              <a:rPr lang="en-US" smtClean="0"/>
              <a:t>Summary</a:t>
            </a:r>
          </a:p>
        </p:txBody>
      </p:sp>
      <p:sp>
        <p:nvSpPr>
          <p:cNvPr id="26628" name="Rectangle 3"/>
          <p:cNvSpPr>
            <a:spLocks noGrp="1" noChangeArrowheads="1"/>
          </p:cNvSpPr>
          <p:nvPr>
            <p:ph type="body" idx="1"/>
          </p:nvPr>
        </p:nvSpPr>
        <p:spPr/>
        <p:txBody>
          <a:bodyPr/>
          <a:lstStyle/>
          <a:p>
            <a:pPr eaLnBrk="1" hangingPunct="1"/>
            <a:endParaRPr lang="en-US" sz="2400" smtClean="0"/>
          </a:p>
          <a:p>
            <a:pPr eaLnBrk="1" hangingPunct="1"/>
            <a:r>
              <a:rPr lang="en-US" sz="2400" smtClean="0"/>
              <a:t>Qualitatively, the eddy seeding method shows promise in being able to quickly generate realistic eddy structures in nonperiodic nested LES models.</a:t>
            </a:r>
          </a:p>
          <a:p>
            <a:pPr eaLnBrk="1" hangingPunct="1"/>
            <a:endParaRPr lang="en-US" sz="2400" smtClean="0"/>
          </a:p>
          <a:p>
            <a:pPr eaLnBrk="1" hangingPunct="1">
              <a:buFontTx/>
              <a:buNone/>
            </a:pPr>
            <a:endParaRPr lang="en-US" sz="2400" smtClean="0"/>
          </a:p>
          <a:p>
            <a:pPr eaLnBrk="1" hangingPunct="1"/>
            <a:r>
              <a:rPr lang="en-US" sz="2400" smtClean="0"/>
              <a:t>Resolved turbulent statistical quantities in nonperiodic LESs without eddy seeding were highly deficient, as expected, near the inflow region, but even in the domain center suffered from unrealistic ‘overcompensated’ values.</a:t>
            </a:r>
          </a:p>
          <a:p>
            <a:pPr eaLnBrk="1" hangingPunct="1"/>
            <a:endParaRPr lang="en-US" sz="2400" smtClean="0"/>
          </a:p>
          <a:p>
            <a:pPr eaLnBrk="1" hangingPunct="1"/>
            <a:endParaRPr lang="en-US" sz="2400" smtClean="0"/>
          </a:p>
          <a:p>
            <a:pPr eaLnBrk="1" hangingPunct="1"/>
            <a:endParaRPr lang="en-US" sz="2400" smtClean="0"/>
          </a:p>
          <a:p>
            <a:pPr eaLnBrk="1" hangingPunct="1">
              <a:buFontTx/>
              <a:buNone/>
            </a:pPr>
            <a:endParaRPr lang="en-US" sz="2400" smtClean="0"/>
          </a:p>
          <a:p>
            <a:pPr eaLnBrk="1" hangingPunct="1"/>
            <a:endParaRPr lang="en-US" sz="2400" smtClean="0"/>
          </a:p>
          <a:p>
            <a:pPr eaLnBrk="1" hangingPunct="1"/>
            <a:endParaRPr lang="en-US" sz="240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p:txBody>
          <a:bodyPr/>
          <a:lstStyle/>
          <a:p>
            <a:pPr>
              <a:defRPr/>
            </a:pPr>
            <a:fld id="{A7C52E05-76D9-4994-BB94-4A515B81C0A6}" type="slidenum">
              <a:rPr lang="en-US" smtClean="0"/>
              <a:pPr>
                <a:defRPr/>
              </a:pPr>
              <a:t>25</a:t>
            </a:fld>
            <a:endParaRPr lang="en-US" smtClean="0"/>
          </a:p>
        </p:txBody>
      </p:sp>
      <p:sp>
        <p:nvSpPr>
          <p:cNvPr id="27651" name="Rectangle 2"/>
          <p:cNvSpPr>
            <a:spLocks noGrp="1" noChangeArrowheads="1"/>
          </p:cNvSpPr>
          <p:nvPr>
            <p:ph type="title"/>
          </p:nvPr>
        </p:nvSpPr>
        <p:spPr>
          <a:xfrm>
            <a:off x="1676400" y="228600"/>
            <a:ext cx="6240463" cy="825500"/>
          </a:xfrm>
        </p:spPr>
        <p:txBody>
          <a:bodyPr/>
          <a:lstStyle/>
          <a:p>
            <a:pPr algn="ctr" eaLnBrk="1" hangingPunct="1"/>
            <a:r>
              <a:rPr lang="en-US" smtClean="0"/>
              <a:t>Summary (cont.)</a:t>
            </a:r>
          </a:p>
        </p:txBody>
      </p:sp>
      <p:sp>
        <p:nvSpPr>
          <p:cNvPr id="27652" name="Rectangle 3"/>
          <p:cNvSpPr>
            <a:spLocks noGrp="1" noChangeArrowheads="1"/>
          </p:cNvSpPr>
          <p:nvPr>
            <p:ph type="body" idx="1"/>
          </p:nvPr>
        </p:nvSpPr>
        <p:spPr/>
        <p:txBody>
          <a:bodyPr/>
          <a:lstStyle/>
          <a:p>
            <a:pPr eaLnBrk="1" hangingPunct="1"/>
            <a:endParaRPr lang="en-US" sz="2400" smtClean="0"/>
          </a:p>
          <a:p>
            <a:pPr eaLnBrk="1" hangingPunct="1"/>
            <a:r>
              <a:rPr lang="en-US" sz="2400" smtClean="0"/>
              <a:t>The use of eddy seeding alleviates the deficient turbulent statistics in the inflow nudging region, and closely matches the turbulent statistics from the periodic truth simulation in the central region of the domain.</a:t>
            </a:r>
          </a:p>
          <a:p>
            <a:pPr eaLnBrk="1" hangingPunct="1"/>
            <a:endParaRPr lang="en-US" sz="2400" smtClean="0"/>
          </a:p>
          <a:p>
            <a:pPr eaLnBrk="1" hangingPunct="1"/>
            <a:r>
              <a:rPr lang="en-US" sz="2400" smtClean="0"/>
              <a:t>A preliminary implementation of the method has been performed in WRF-LES and is consistent with corresponding CM1 LES experiments.</a:t>
            </a:r>
            <a:br>
              <a:rPr lang="en-US" sz="2400" smtClean="0"/>
            </a:br>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buFontTx/>
              <a:buNone/>
            </a:pPr>
            <a:endParaRPr lang="en-US" sz="2400" smtClean="0"/>
          </a:p>
          <a:p>
            <a:pPr eaLnBrk="1" hangingPunct="1"/>
            <a:endParaRPr lang="en-US" sz="240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538288" y="279400"/>
            <a:ext cx="6240462" cy="825500"/>
          </a:xfrm>
        </p:spPr>
        <p:txBody>
          <a:bodyPr/>
          <a:lstStyle/>
          <a:p>
            <a:pPr algn="ctr"/>
            <a:r>
              <a:rPr lang="en-US" smtClean="0"/>
              <a:t>Current / Future Work</a:t>
            </a:r>
          </a:p>
        </p:txBody>
      </p:sp>
      <p:sp>
        <p:nvSpPr>
          <p:cNvPr id="28675" name="Content Placeholder 2"/>
          <p:cNvSpPr>
            <a:spLocks noGrp="1"/>
          </p:cNvSpPr>
          <p:nvPr>
            <p:ph idx="1"/>
          </p:nvPr>
        </p:nvSpPr>
        <p:spPr>
          <a:xfrm>
            <a:off x="347663" y="1431925"/>
            <a:ext cx="8526462" cy="4646613"/>
          </a:xfrm>
        </p:spPr>
        <p:txBody>
          <a:bodyPr/>
          <a:lstStyle/>
          <a:p>
            <a:r>
              <a:rPr lang="en-US" sz="2400" smtClean="0"/>
              <a:t>Complete WRF-LES implementation of eddy seeding</a:t>
            </a:r>
          </a:p>
          <a:p>
            <a:endParaRPr lang="en-US" sz="2400" smtClean="0"/>
          </a:p>
          <a:p>
            <a:r>
              <a:rPr lang="en-US" sz="2400" smtClean="0"/>
              <a:t>Apply to parent mesoscale / nested LES configuration</a:t>
            </a:r>
          </a:p>
          <a:p>
            <a:endParaRPr lang="en-US" sz="2400" smtClean="0"/>
          </a:p>
          <a:p>
            <a:r>
              <a:rPr lang="en-US" sz="2400" smtClean="0"/>
              <a:t>Apply to cases of heterogeneous surface fluxes and/or different atmospheric soundings</a:t>
            </a:r>
          </a:p>
          <a:p>
            <a:endParaRPr lang="en-US" sz="2400" smtClean="0"/>
          </a:p>
          <a:p>
            <a:r>
              <a:rPr lang="en-US" sz="2400" smtClean="0"/>
              <a:t>Evaluate utility of more rigorous scaling (e.g., momentum variables)</a:t>
            </a:r>
          </a:p>
          <a:p>
            <a:endParaRPr lang="en-US" sz="2400" smtClean="0"/>
          </a:p>
          <a:p>
            <a:pPr>
              <a:buFontTx/>
              <a:buNone/>
            </a:pPr>
            <a:endParaRPr lang="en-US" sz="2400" smtClean="0"/>
          </a:p>
        </p:txBody>
      </p:sp>
      <p:sp>
        <p:nvSpPr>
          <p:cNvPr id="4" name="Slide Number Placeholder 3"/>
          <p:cNvSpPr>
            <a:spLocks noGrp="1"/>
          </p:cNvSpPr>
          <p:nvPr>
            <p:ph type="sldNum" sz="quarter" idx="12"/>
          </p:nvPr>
        </p:nvSpPr>
        <p:spPr/>
        <p:txBody>
          <a:bodyPr/>
          <a:lstStyle/>
          <a:p>
            <a:pPr>
              <a:defRPr/>
            </a:pPr>
            <a:fld id="{FEC0E864-B5D2-4D7F-A9BD-57898149424A}"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768475" y="203200"/>
            <a:ext cx="6240463" cy="825500"/>
          </a:xfrm>
        </p:spPr>
        <p:txBody>
          <a:bodyPr/>
          <a:lstStyle/>
          <a:p>
            <a:pPr algn="ctr"/>
            <a:r>
              <a:rPr lang="en-US" smtClean="0"/>
              <a:t>Acknowledgements</a:t>
            </a:r>
          </a:p>
        </p:txBody>
      </p:sp>
      <p:sp>
        <p:nvSpPr>
          <p:cNvPr id="4" name="Slide Number Placeholder 3"/>
          <p:cNvSpPr>
            <a:spLocks noGrp="1"/>
          </p:cNvSpPr>
          <p:nvPr>
            <p:ph type="sldNum" sz="quarter" idx="12"/>
          </p:nvPr>
        </p:nvSpPr>
        <p:spPr/>
        <p:txBody>
          <a:bodyPr/>
          <a:lstStyle/>
          <a:p>
            <a:pPr>
              <a:defRPr/>
            </a:pPr>
            <a:fld id="{5A553B9E-02B7-4C80-8E73-8AABD669F6C3}" type="slidenum">
              <a:rPr lang="en-US" smtClean="0"/>
              <a:pPr>
                <a:defRPr/>
              </a:pPr>
              <a:t>27</a:t>
            </a:fld>
            <a:endParaRPr lang="en-US"/>
          </a:p>
        </p:txBody>
      </p:sp>
      <p:sp>
        <p:nvSpPr>
          <p:cNvPr id="5" name="Content Placeholder 2"/>
          <p:cNvSpPr>
            <a:spLocks noGrp="1"/>
          </p:cNvSpPr>
          <p:nvPr>
            <p:ph idx="1"/>
          </p:nvPr>
        </p:nvSpPr>
        <p:spPr/>
        <p:txBody>
          <a:bodyPr/>
          <a:lstStyle/>
          <a:p>
            <a:pPr>
              <a:defRPr/>
            </a:pPr>
            <a:r>
              <a:rPr lang="en-US" dirty="0" smtClean="0">
                <a:cs typeface="+mn-cs"/>
              </a:rPr>
              <a:t>This research was funded by the Defense Threat reduction agency under contract HDTRA1-10-0033, under the supervision of John </a:t>
            </a:r>
            <a:r>
              <a:rPr lang="en-US" dirty="0" err="1" smtClean="0">
                <a:cs typeface="+mn-cs"/>
              </a:rPr>
              <a:t>Hannan</a:t>
            </a:r>
            <a:r>
              <a:rPr lang="en-US" dirty="0" smtClean="0">
                <a:cs typeface="+mn-cs"/>
              </a:rPr>
              <a:t> and Anthony Esposito.</a:t>
            </a:r>
          </a:p>
          <a:p>
            <a:pPr>
              <a:defRPr/>
            </a:pPr>
            <a:endParaRPr lang="en-US" dirty="0" smtClean="0">
              <a:solidFill>
                <a:srgbClr val="FF0000"/>
              </a:solidFill>
              <a:cs typeface="+mn-cs"/>
            </a:endParaRPr>
          </a:p>
          <a:p>
            <a:pPr>
              <a:defRPr/>
            </a:pPr>
            <a:r>
              <a:rPr lang="en-US" dirty="0" smtClean="0">
                <a:solidFill>
                  <a:schemeClr val="accent4"/>
                </a:solidFill>
                <a:cs typeface="+mn-cs"/>
              </a:rPr>
              <a:t>We acknowledge the technical assistance and helpful discussions with George Young, John </a:t>
            </a:r>
            <a:r>
              <a:rPr lang="en-US" dirty="0" err="1" smtClean="0">
                <a:solidFill>
                  <a:schemeClr val="accent4"/>
                </a:solidFill>
                <a:cs typeface="+mn-cs"/>
              </a:rPr>
              <a:t>Wyngaard</a:t>
            </a:r>
            <a:r>
              <a:rPr lang="en-US" dirty="0" smtClean="0">
                <a:solidFill>
                  <a:schemeClr val="accent4"/>
                </a:solidFill>
                <a:cs typeface="+mn-cs"/>
              </a:rPr>
              <a:t>, and Song-</a:t>
            </a:r>
            <a:r>
              <a:rPr lang="en-US" dirty="0" err="1" smtClean="0">
                <a:solidFill>
                  <a:schemeClr val="accent4"/>
                </a:solidFill>
                <a:cs typeface="+mn-cs"/>
              </a:rPr>
              <a:t>Lak</a:t>
            </a:r>
            <a:r>
              <a:rPr lang="en-US" dirty="0" smtClean="0">
                <a:solidFill>
                  <a:schemeClr val="accent4"/>
                </a:solidFill>
                <a:cs typeface="+mn-cs"/>
              </a:rPr>
              <a:t> Kang.</a:t>
            </a:r>
          </a:p>
        </p:txBody>
      </p:sp>
    </p:spTree>
  </p:cSld>
  <p:clrMapOvr>
    <a:masterClrMapping/>
  </p:clrMapOvr>
</p:sld>
</file>

<file path=ppt/theme/theme1.xml><?xml version="1.0" encoding="utf-8"?>
<a:theme xmlns:a="http://schemas.openxmlformats.org/drawingml/2006/main" name="1_Theme1">
  <a:themeElements>
    <a:clrScheme name="1_Them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Theme1">
      <a:majorFont>
        <a:latin typeface="Univers"/>
        <a:ea typeface="ＭＳ Ｐゴシック"/>
        <a:cs typeface=""/>
      </a:majorFont>
      <a:minorFont>
        <a:latin typeface="Univer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hem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Them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Them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Them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Them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Them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Theme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Them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Them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Them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Them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Them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eme1">
  <a:themeElements>
    <a:clrScheme name="Them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heme1">
      <a:majorFont>
        <a:latin typeface="Univers"/>
        <a:ea typeface="ＭＳ Ｐゴシック"/>
        <a:cs typeface=""/>
      </a:majorFont>
      <a:minorFont>
        <a:latin typeface="Univer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hem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hem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hem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hem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hem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hem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heme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hem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hem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hem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hem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hem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10011</TotalTime>
  <Words>1433</Words>
  <Application>Microsoft Office PowerPoint</Application>
  <PresentationFormat>On-screen Show (4:3)</PresentationFormat>
  <Paragraphs>237</Paragraphs>
  <Slides>27</Slides>
  <Notes>27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27</vt:i4>
      </vt:variant>
    </vt:vector>
  </HeadingPairs>
  <TitlesOfParts>
    <vt:vector size="36" baseType="lpstr">
      <vt:lpstr>Arial</vt:lpstr>
      <vt:lpstr>ＭＳ Ｐゴシック</vt:lpstr>
      <vt:lpstr>Univers</vt:lpstr>
      <vt:lpstr>Times</vt:lpstr>
      <vt:lpstr>Univers LT Std 55</vt:lpstr>
      <vt:lpstr>Times New Roman</vt:lpstr>
      <vt:lpstr>Calibri</vt:lpstr>
      <vt:lpstr>1_Theme1</vt:lpstr>
      <vt:lpstr>Theme1</vt:lpstr>
      <vt:lpstr>Slide 1</vt:lpstr>
      <vt:lpstr>Background</vt:lpstr>
      <vt:lpstr>Realistic Lateral Boundary Conditions</vt:lpstr>
      <vt:lpstr>Potential Temperature Perturbations               CM1 (Bryan and Fritsch 2002) z = 371 m, t = 7200 s  (every 0.1 K shown)</vt:lpstr>
      <vt:lpstr>WRF-LES (Moeng et al. 2007)   central cross section, 0-1 km trajectories 3600 – 6000 s</vt:lpstr>
      <vt:lpstr>Possible Remedies</vt:lpstr>
      <vt:lpstr>‘Eddy Seeding’ Method</vt:lpstr>
      <vt:lpstr>Newtonian Relaxation toward Eddies</vt:lpstr>
      <vt:lpstr>Homogeneous Surface Tests</vt:lpstr>
      <vt:lpstr>Homogeneous Surface Tests (cont.)</vt:lpstr>
      <vt:lpstr>Potential Temperature Perturbations (every 0.1 K shown) t = 900 s, z = 371 m</vt:lpstr>
      <vt:lpstr>Resolved Turbulent Statistics</vt:lpstr>
      <vt:lpstr>Resolved Turbulent Statistics</vt:lpstr>
      <vt:lpstr>Slide 14</vt:lpstr>
      <vt:lpstr>Slide 15</vt:lpstr>
      <vt:lpstr>Slide 16</vt:lpstr>
      <vt:lpstr>Slide 17</vt:lpstr>
      <vt:lpstr>Slide 18</vt:lpstr>
      <vt:lpstr>Slide 19</vt:lpstr>
      <vt:lpstr>WRF-LES Experiments</vt:lpstr>
      <vt:lpstr>WRF-LES Turbulent Profiles (Periodic Case)</vt:lpstr>
      <vt:lpstr>CM1 vs. WRF-LES t = 3600 s</vt:lpstr>
      <vt:lpstr>Proposed Mesoscale / LES Nested Modeling System</vt:lpstr>
      <vt:lpstr>Summary</vt:lpstr>
      <vt:lpstr>Summary (cont.)</vt:lpstr>
      <vt:lpstr>Current / Future Work</vt:lpstr>
      <vt:lpstr>Acknowledgements</vt:lpstr>
    </vt:vector>
  </TitlesOfParts>
  <Company>Penn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WRF and MM5 Realtime System Statistical Comparisons Using the Model Evaluation Toolkit (MET)</dc:title>
  <dc:creator>Zielonka</dc:creator>
  <cp:lastModifiedBy>bjg20</cp:lastModifiedBy>
  <cp:revision>239</cp:revision>
  <dcterms:created xsi:type="dcterms:W3CDTF">2008-06-19T20:37:18Z</dcterms:created>
  <dcterms:modified xsi:type="dcterms:W3CDTF">2012-07-16T18:45:13Z</dcterms:modified>
</cp:coreProperties>
</file>