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407" r:id="rId3"/>
    <p:sldId id="382" r:id="rId4"/>
    <p:sldId id="400" r:id="rId5"/>
    <p:sldId id="385" r:id="rId6"/>
    <p:sldId id="388" r:id="rId7"/>
    <p:sldId id="383" r:id="rId8"/>
    <p:sldId id="403" r:id="rId9"/>
    <p:sldId id="327" r:id="rId10"/>
    <p:sldId id="390" r:id="rId11"/>
    <p:sldId id="392" r:id="rId12"/>
    <p:sldId id="391" r:id="rId13"/>
    <p:sldId id="395" r:id="rId14"/>
    <p:sldId id="404" r:id="rId15"/>
    <p:sldId id="396" r:id="rId16"/>
    <p:sldId id="397" r:id="rId17"/>
    <p:sldId id="398" r:id="rId18"/>
    <p:sldId id="393" r:id="rId19"/>
  </p:sldIdLst>
  <p:sldSz cx="9144000" cy="6858000" type="screen4x3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THIEU-ANN" initials="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D8DDDD"/>
    <a:srgbClr val="E7E8E9"/>
    <a:srgbClr val="969696"/>
    <a:srgbClr val="E5EAEA"/>
    <a:srgbClr val="0033CC"/>
    <a:srgbClr val="0000FF"/>
    <a:srgbClr val="FF0000"/>
    <a:srgbClr val="CC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43" autoAdjust="0"/>
    <p:restoredTop sz="90454" autoAdjust="0"/>
  </p:normalViewPr>
  <p:slideViewPr>
    <p:cSldViewPr snapToGrid="0">
      <p:cViewPr>
        <p:scale>
          <a:sx n="100" d="100"/>
          <a:sy n="100" d="100"/>
        </p:scale>
        <p:origin x="-366" y="-168"/>
      </p:cViewPr>
      <p:guideLst>
        <p:guide orient="horz" pos="1250"/>
        <p:guide orient="horz" pos="929"/>
        <p:guide orient="horz" pos="682"/>
        <p:guide pos="1701"/>
        <p:guide pos="225"/>
        <p:guide pos="675"/>
        <p:guide pos="122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-3252" y="-102"/>
      </p:cViewPr>
      <p:guideLst>
        <p:guide orient="horz" pos="3224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image" Target="../media/image27.wmf"/><Relationship Id="rId7" Type="http://schemas.openxmlformats.org/officeDocument/2006/relationships/image" Target="../media/image31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Relationship Id="rId9" Type="http://schemas.openxmlformats.org/officeDocument/2006/relationships/image" Target="../media/image3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>
            <a:lvl1pPr defTabSz="971550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>
            <a:lvl1pPr algn="r" defTabSz="971550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9" tIns="45710" rIns="91419" bIns="45710" numCol="1" anchor="b" anchorCtr="0" compatLnSpc="1">
            <a:prstTxWarp prst="textNoShape">
              <a:avLst/>
            </a:prstTxWarp>
          </a:bodyPr>
          <a:lstStyle>
            <a:lvl1pPr defTabSz="971550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9" tIns="45710" rIns="91419" bIns="45710" numCol="1" anchor="b" anchorCtr="0" compatLnSpc="1">
            <a:prstTxWarp prst="textNoShape">
              <a:avLst/>
            </a:prstTxWarp>
          </a:bodyPr>
          <a:lstStyle>
            <a:lvl1pPr algn="r" defTabSz="971550">
              <a:defRPr sz="1300"/>
            </a:lvl1pPr>
          </a:lstStyle>
          <a:p>
            <a:pPr>
              <a:defRPr/>
            </a:pPr>
            <a:fld id="{E2F4F0DA-E7BF-405E-97E7-79A8183A0A07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25" tIns="49513" rIns="99025" bIns="49513" numCol="1" anchor="t" anchorCtr="0" compatLnSpc="1">
            <a:prstTxWarp prst="textNoShape">
              <a:avLst/>
            </a:prstTxWarp>
          </a:bodyPr>
          <a:lstStyle>
            <a:lvl1pPr defTabSz="989013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25" tIns="49513" rIns="99025" bIns="49513" numCol="1" anchor="t" anchorCtr="0" compatLnSpc="1">
            <a:prstTxWarp prst="textNoShape">
              <a:avLst/>
            </a:prstTxWarp>
          </a:bodyPr>
          <a:lstStyle>
            <a:lvl1pPr algn="r" defTabSz="989013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6512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25" tIns="49513" rIns="99025" bIns="495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25" tIns="49513" rIns="99025" bIns="49513" numCol="1" anchor="b" anchorCtr="0" compatLnSpc="1">
            <a:prstTxWarp prst="textNoShape">
              <a:avLst/>
            </a:prstTxWarp>
          </a:bodyPr>
          <a:lstStyle>
            <a:lvl1pPr defTabSz="989013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25" tIns="49513" rIns="99025" bIns="49513" numCol="1" anchor="b" anchorCtr="0" compatLnSpc="1">
            <a:prstTxWarp prst="textNoShape">
              <a:avLst/>
            </a:prstTxWarp>
          </a:bodyPr>
          <a:lstStyle>
            <a:lvl1pPr algn="r" defTabSz="989013">
              <a:defRPr sz="1300"/>
            </a:lvl1pPr>
          </a:lstStyle>
          <a:p>
            <a:pPr>
              <a:defRPr/>
            </a:pPr>
            <a:fld id="{5AF6277D-A100-4F09-AC9F-87695B97B9B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2EBA33-743A-4F11-8DDA-F7CC599CFB6C}" type="slidenum">
              <a:rPr lang="fr-FR" smtClean="0"/>
              <a:pPr/>
              <a:t>1</a:t>
            </a:fld>
            <a:endParaRPr lang="fr-FR" smtClean="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120000"/>
              </a:lnSpc>
            </a:pPr>
            <a:endParaRPr lang="en-US" sz="14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71713" y="766763"/>
            <a:ext cx="3708400" cy="2781300"/>
          </a:xfrm>
          <a:ln/>
        </p:spPr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1200" y="3848100"/>
            <a:ext cx="5675313" cy="5618163"/>
          </a:xfrm>
          <a:noFill/>
          <a:ln/>
        </p:spPr>
        <p:txBody>
          <a:bodyPr/>
          <a:lstStyle/>
          <a:p>
            <a:pPr>
              <a:lnSpc>
                <a:spcPct val="120000"/>
              </a:lnSpc>
            </a:pPr>
            <a:endParaRPr lang="en-US" sz="14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3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17794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417795" name="Espace réservé du numéro de diapositive 3"/>
          <p:cNvSpPr txBox="1">
            <a:spLocks noGrp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25" tIns="49513" rIns="99025" bIns="49513" anchor="b"/>
          <a:lstStyle/>
          <a:p>
            <a:pPr algn="r" defTabSz="989013"/>
            <a:fld id="{137E8277-20F4-40CE-90AF-8164DAD3D9F0}" type="slidenum">
              <a:rPr lang="fr-FR" sz="1300"/>
              <a:pPr algn="r" defTabSz="989013"/>
              <a:t>8</a:t>
            </a:fld>
            <a:endParaRPr lang="fr-FR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1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19842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419843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3362F1-7AA5-4D3C-8DC7-752F617A0F17}" type="slidenum">
              <a:rPr lang="fr-FR" smtClean="0"/>
              <a:pPr/>
              <a:t>9</a:t>
            </a:fld>
            <a:endParaRPr lang="fr-F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89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21890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421891" name="Espace réservé du numéro de diapositive 3"/>
          <p:cNvSpPr txBox="1">
            <a:spLocks noGrp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25" tIns="49513" rIns="99025" bIns="49513" anchor="b"/>
          <a:lstStyle/>
          <a:p>
            <a:pPr algn="r" defTabSz="989013"/>
            <a:fld id="{835CB3A6-C682-4894-A0EE-5828DB66B1A2}" type="slidenum">
              <a:rPr lang="fr-FR" sz="1300"/>
              <a:pPr algn="r" defTabSz="989013"/>
              <a:t>10</a:t>
            </a:fld>
            <a:endParaRPr lang="fr-FR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49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62850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  <a:p>
            <a:pPr eaLnBrk="1" hangingPunct="1"/>
            <a:endParaRPr lang="fr-FR" smtClean="0"/>
          </a:p>
        </p:txBody>
      </p:sp>
      <p:sp>
        <p:nvSpPr>
          <p:cNvPr id="462851" name="Espace réservé du numéro de diapositive 3"/>
          <p:cNvSpPr txBox="1">
            <a:spLocks noGrp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25" tIns="49513" rIns="99025" bIns="49513" anchor="b"/>
          <a:lstStyle/>
          <a:p>
            <a:pPr algn="r" defTabSz="989013"/>
            <a:fld id="{28758923-CC91-47FF-BD16-68045D76D089}" type="slidenum">
              <a:rPr lang="fr-FR" sz="1300"/>
              <a:pPr algn="r" defTabSz="989013"/>
              <a:t>11</a:t>
            </a:fld>
            <a:endParaRPr lang="fr-FR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897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64898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464899" name="Espace réservé du numéro de diapositive 3"/>
          <p:cNvSpPr txBox="1">
            <a:spLocks noGrp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25" tIns="49513" rIns="99025" bIns="49513" anchor="b"/>
          <a:lstStyle/>
          <a:p>
            <a:pPr algn="r" defTabSz="989013"/>
            <a:fld id="{07B5BF02-CE2D-4708-8939-26FD20E25A44}" type="slidenum">
              <a:rPr lang="fr-FR" sz="1300"/>
              <a:pPr algn="r" defTabSz="989013"/>
              <a:t>12</a:t>
            </a:fld>
            <a:endParaRPr lang="fr-FR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5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66946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466947" name="Espace réservé du numéro de diapositive 3"/>
          <p:cNvSpPr txBox="1">
            <a:spLocks noGrp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25" tIns="49513" rIns="99025" bIns="49513" anchor="b"/>
          <a:lstStyle/>
          <a:p>
            <a:pPr algn="r" defTabSz="989013"/>
            <a:fld id="{747C4F32-5423-4613-91A7-647B37D8CF81}" type="slidenum">
              <a:rPr lang="fr-FR" sz="1300"/>
              <a:pPr algn="r" defTabSz="989013"/>
              <a:t>13</a:t>
            </a:fld>
            <a:endParaRPr lang="fr-FR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3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68994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468995" name="Espace réservé du numéro de diapositive 3"/>
          <p:cNvSpPr txBox="1">
            <a:spLocks noGrp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25" tIns="49513" rIns="99025" bIns="49513" anchor="b"/>
          <a:lstStyle/>
          <a:p>
            <a:pPr algn="r" defTabSz="989013"/>
            <a:fld id="{64D21B2F-9739-4BBA-9E24-6BCF9B710DCE}" type="slidenum">
              <a:rPr lang="fr-FR" sz="1300"/>
              <a:pPr algn="r" defTabSz="989013"/>
              <a:t>14</a:t>
            </a:fld>
            <a:endParaRPr lang="fr-FR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1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71042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471043" name="Espace réservé du numéro de diapositive 3"/>
          <p:cNvSpPr txBox="1">
            <a:spLocks noGrp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25" tIns="49513" rIns="99025" bIns="49513" anchor="b"/>
          <a:lstStyle/>
          <a:p>
            <a:pPr algn="r" defTabSz="989013"/>
            <a:fld id="{2387CE87-3265-46BA-89E5-EA502A9E2D72}" type="slidenum">
              <a:rPr lang="fr-FR" sz="1300"/>
              <a:pPr algn="r" defTabSz="989013"/>
              <a:t>15</a:t>
            </a:fld>
            <a:endParaRPr lang="fr-FR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89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73090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473091" name="Espace réservé du numéro de diapositive 3"/>
          <p:cNvSpPr txBox="1">
            <a:spLocks noGrp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25" tIns="49513" rIns="99025" bIns="49513" anchor="b"/>
          <a:lstStyle/>
          <a:p>
            <a:pPr algn="r" defTabSz="989013"/>
            <a:fld id="{E97A4F19-CFBD-4CCB-AD5E-3BA877FAE5F3}" type="slidenum">
              <a:rPr lang="fr-FR" sz="1300"/>
              <a:pPr algn="r" defTabSz="989013"/>
              <a:t>16</a:t>
            </a:fld>
            <a:endParaRPr lang="fr-FR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37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75138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475139" name="Espace réservé du numéro de diapositive 3"/>
          <p:cNvSpPr txBox="1">
            <a:spLocks noGrp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25" tIns="49513" rIns="99025" bIns="49513" anchor="b"/>
          <a:lstStyle/>
          <a:p>
            <a:pPr algn="r" defTabSz="989013"/>
            <a:fld id="{81D52306-A8E4-4044-BCF6-3F69D43C27FB}" type="slidenum">
              <a:rPr lang="fr-FR" sz="1300"/>
              <a:pPr algn="r" defTabSz="989013"/>
              <a:t>17</a:t>
            </a:fld>
            <a:endParaRPr lang="fr-FR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5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77186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477187" name="Espace réservé du numéro de diapositive 3"/>
          <p:cNvSpPr txBox="1">
            <a:spLocks noGrp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25" tIns="49513" rIns="99025" bIns="49513" anchor="b"/>
          <a:lstStyle/>
          <a:p>
            <a:pPr algn="r" defTabSz="989013"/>
            <a:fld id="{A5DBDB53-7489-4EB4-A115-705144B1ADA8}" type="slidenum">
              <a:rPr lang="fr-FR" sz="1300"/>
              <a:pPr algn="r" defTabSz="989013"/>
              <a:t>18</a:t>
            </a:fld>
            <a:endParaRPr lang="fr-FR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3603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719138"/>
            <a:ext cx="2339975" cy="228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0" y="1087438"/>
            <a:ext cx="1943100" cy="15478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pic>
        <p:nvPicPr>
          <p:cNvPr id="7" name="Picture 14" descr="IRSN_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465263"/>
            <a:ext cx="120015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5"/>
          <p:cNvSpPr>
            <a:spLocks noChangeArrowheads="1"/>
          </p:cNvSpPr>
          <p:nvPr/>
        </p:nvSpPr>
        <p:spPr bwMode="auto">
          <a:xfrm>
            <a:off x="5724525" y="4014788"/>
            <a:ext cx="3419475" cy="2843212"/>
          </a:xfrm>
          <a:prstGeom prst="rect">
            <a:avLst/>
          </a:prstGeom>
          <a:solidFill>
            <a:srgbClr val="C8D8EC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pic>
        <p:nvPicPr>
          <p:cNvPr id="9" name="Picture 18" descr="SignatureIRSNB"/>
          <p:cNvPicPr>
            <a:picLocks noChangeAspect="1" noChangeArrowheads="1"/>
          </p:cNvPicPr>
          <p:nvPr/>
        </p:nvPicPr>
        <p:blipFill>
          <a:blip r:embed="rId3"/>
          <a:srcRect l="1128" t="21721" r="1744" b="19263"/>
          <a:stretch>
            <a:fillRect/>
          </a:stretch>
        </p:blipFill>
        <p:spPr bwMode="auto">
          <a:xfrm>
            <a:off x="357188" y="2778125"/>
            <a:ext cx="1590675" cy="8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55875" y="1062038"/>
            <a:ext cx="6048375" cy="1470025"/>
          </a:xfrm>
        </p:spPr>
        <p:txBody>
          <a:bodyPr lIns="108000" anchor="ctr"/>
          <a:lstStyle>
            <a:lvl1pPr>
              <a:lnSpc>
                <a:spcPts val="4000"/>
              </a:lnSpc>
              <a:defRPr/>
            </a:lvl1pPr>
          </a:lstStyle>
          <a:p>
            <a:pPr lvl="0"/>
            <a:r>
              <a:rPr lang="fr-FR" noProof="0" smtClean="0"/>
              <a:t>Cliquez pour modifier le style du titre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55875" y="3328988"/>
            <a:ext cx="3024188" cy="766762"/>
          </a:xfrm>
        </p:spPr>
        <p:txBody>
          <a:bodyPr lIns="126000"/>
          <a:lstStyle>
            <a:lvl1pPr marL="0" indent="0">
              <a:buFont typeface="Arial" charset="0"/>
              <a:buNone/>
              <a:defRPr sz="17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noProof="0" smtClean="0"/>
              <a:t>Cliquez pour modifier le style des sous-titres du masque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539750" y="6245225"/>
            <a:ext cx="2895600" cy="476250"/>
          </a:xfrm>
        </p:spPr>
        <p:txBody>
          <a:bodyPr anchor="t"/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3505200" y="6245225"/>
            <a:ext cx="2133600" cy="476250"/>
          </a:xfrm>
        </p:spPr>
        <p:txBody>
          <a:bodyPr anchor="t"/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fr-FR"/>
              <a:t> 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FB80AB-2388-4E64-ACE8-C3C1B18E966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2CA70-4D3B-4D76-8906-626EA6EE679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E5BEE-4163-46C7-95A6-00C8B40415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CEFBA-CC39-40B9-8091-9B31F39B603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9382E-468A-4979-BD68-06D45F95825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2B81A-E3DC-402A-A02D-3729993226D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BAF2C3-09EF-494D-87A8-BFC66359237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921500" y="52388"/>
            <a:ext cx="2222500" cy="5681662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0825" y="52388"/>
            <a:ext cx="6518275" cy="568166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83541-C585-4241-8DA3-8613356471E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250825" y="52388"/>
            <a:ext cx="8893175" cy="37306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971550" y="1879600"/>
            <a:ext cx="3781425" cy="185102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905375" y="1879600"/>
            <a:ext cx="3781425" cy="185102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971550" y="3883025"/>
            <a:ext cx="3781425" cy="185102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905375" y="3883025"/>
            <a:ext cx="3781425" cy="185102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4278A-0052-449F-BB18-5EDF4CC62FB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8424863" y="6497638"/>
            <a:ext cx="719137" cy="360362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358775" y="6497638"/>
            <a:ext cx="6985000" cy="360362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52388"/>
            <a:ext cx="8893175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pour modifier le style du titre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1550" y="1879600"/>
            <a:ext cx="7715250" cy="385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Premier niveau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20713" y="6497638"/>
            <a:ext cx="4679950" cy="36036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20713" y="6497638"/>
            <a:ext cx="467995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863" y="6497638"/>
            <a:ext cx="719137" cy="36036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A83D4FC0-3120-4E20-A0E5-DBEC62E0C4D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358775" y="0"/>
            <a:ext cx="8785225" cy="36036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pic>
        <p:nvPicPr>
          <p:cNvPr id="4" name="Picture 11" descr="IRSN_logo"/>
          <p:cNvPicPr>
            <a:picLocks noChangeAspect="1" noChangeArrowheads="1"/>
          </p:cNvPicPr>
          <p:nvPr/>
        </p:nvPicPr>
        <p:blipFill>
          <a:blip r:embed="rId12"/>
          <a:srcRect b="51863"/>
          <a:stretch>
            <a:fillRect/>
          </a:stretch>
        </p:blipFill>
        <p:spPr bwMode="auto">
          <a:xfrm>
            <a:off x="7485063" y="6500813"/>
            <a:ext cx="7842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>
          <a:solidFill>
            <a:schemeClr val="bg1"/>
          </a:solidFill>
          <a:latin typeface="Trebuchet MS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>
          <a:solidFill>
            <a:schemeClr val="bg1"/>
          </a:solidFill>
          <a:latin typeface="Trebuchet MS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>
          <a:solidFill>
            <a:schemeClr val="bg1"/>
          </a:solidFill>
          <a:latin typeface="Trebuchet MS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>
          <a:solidFill>
            <a:schemeClr val="bg1"/>
          </a:solidFill>
          <a:latin typeface="Trebuchet MS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>
          <a:solidFill>
            <a:schemeClr val="bg1"/>
          </a:solidFill>
          <a:latin typeface="Trebuchet MS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>
          <a:solidFill>
            <a:schemeClr val="bg1"/>
          </a:solidFill>
          <a:latin typeface="Trebuchet MS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>
          <a:solidFill>
            <a:schemeClr val="bg1"/>
          </a:solidFill>
          <a:latin typeface="Trebuchet MS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>
          <a:solidFill>
            <a:schemeClr val="bg1"/>
          </a:solidFill>
          <a:latin typeface="Trebuchet MS" pitchFamily="34" charset="0"/>
        </a:defRPr>
      </a:lvl9pPr>
    </p:titleStyle>
    <p:bodyStyle>
      <a:lvl1pPr marL="176213" indent="-176213" algn="l" rtl="0" eaLnBrk="0" fontAlgn="base" hangingPunct="0">
        <a:lnSpc>
          <a:spcPts val="2400"/>
        </a:lnSpc>
        <a:spcBef>
          <a:spcPct val="100000"/>
        </a:spcBef>
        <a:spcAft>
          <a:spcPct val="0"/>
        </a:spcAft>
        <a:buClr>
          <a:schemeClr val="tx2"/>
        </a:buClr>
        <a:buSzPct val="75000"/>
        <a:buFont typeface="Arial" charset="0"/>
        <a:buChar char="▌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719138" indent="-176213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SzPct val="9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1065213" indent="-166688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SzPct val="9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1473200" indent="-2286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1881188" indent="-228600" algn="l" rtl="0" eaLnBrk="0" fontAlgn="base" hangingPunct="0">
        <a:lnSpc>
          <a:spcPts val="2400"/>
        </a:lnSpc>
        <a:spcBef>
          <a:spcPct val="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338388" indent="-228600" algn="l" rtl="0" fontAlgn="base">
        <a:lnSpc>
          <a:spcPts val="2400"/>
        </a:lnSpc>
        <a:spcBef>
          <a:spcPct val="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795588" indent="-228600" algn="l" rtl="0" fontAlgn="base">
        <a:lnSpc>
          <a:spcPts val="2400"/>
        </a:lnSpc>
        <a:spcBef>
          <a:spcPct val="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252788" indent="-228600" algn="l" rtl="0" fontAlgn="base">
        <a:lnSpc>
          <a:spcPts val="2400"/>
        </a:lnSpc>
        <a:spcBef>
          <a:spcPct val="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709988" indent="-228600" algn="l" rtl="0" fontAlgn="base">
        <a:lnSpc>
          <a:spcPts val="2400"/>
        </a:lnSpc>
        <a:spcBef>
          <a:spcPct val="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wmf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2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7.bin"/><Relationship Id="rId12" Type="http://schemas.openxmlformats.org/officeDocument/2006/relationships/oleObject" Target="../embeddings/oleObject12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5.bin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4.bin"/><Relationship Id="rId9" Type="http://schemas.openxmlformats.org/officeDocument/2006/relationships/oleObject" Target="../embeddings/oleObject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0.xml"/><Relationship Id="rId1" Type="http://schemas.openxmlformats.org/officeDocument/2006/relationships/video" Target="file:///F:\AM-GMU\dosepanache.wmv" TargetMode="Externa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0.xml"/><Relationship Id="rId1" Type="http://schemas.openxmlformats.org/officeDocument/2006/relationships/video" Target="file:///F:\AM-GMU\dosepanache.wmv" TargetMode="External"/><Relationship Id="rId5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676525" y="482600"/>
            <a:ext cx="6002338" cy="2209800"/>
          </a:xfrm>
        </p:spPr>
        <p:txBody>
          <a:bodyPr/>
          <a:lstStyle/>
          <a:p>
            <a:pPr eaLnBrk="1" hangingPunct="1"/>
            <a:r>
              <a:rPr lang="en-US" sz="2800" b="1" smtClean="0">
                <a:solidFill>
                  <a:srgbClr val="5793C9"/>
                </a:solidFill>
              </a:rPr>
              <a:t>Assessment of the atmospheric release induced by the Fukushima nuclear power plant accident</a:t>
            </a:r>
            <a:endParaRPr lang="fr-FR" sz="2800" b="1" smtClean="0">
              <a:solidFill>
                <a:srgbClr val="5793C9"/>
              </a:solidFill>
            </a:endParaRPr>
          </a:p>
        </p:txBody>
      </p:sp>
      <p:sp>
        <p:nvSpPr>
          <p:cNvPr id="14338" name="Text Box 3"/>
          <p:cNvSpPr txBox="1">
            <a:spLocks noChangeArrowheads="1"/>
          </p:cNvSpPr>
          <p:nvPr/>
        </p:nvSpPr>
        <p:spPr bwMode="auto">
          <a:xfrm>
            <a:off x="7938" y="4533900"/>
            <a:ext cx="5307012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r"/>
            <a:r>
              <a:rPr lang="fr-FR" sz="1600">
                <a:solidFill>
                  <a:schemeClr val="tx2"/>
                </a:solidFill>
                <a:latin typeface="Trebuchet MS" pitchFamily="34" charset="0"/>
              </a:rPr>
              <a:t>O.SAUNIER, </a:t>
            </a:r>
            <a:r>
              <a:rPr lang="fr-FR" sz="1600" u="sng">
                <a:solidFill>
                  <a:schemeClr val="tx2"/>
                </a:solidFill>
                <a:latin typeface="Trebuchet MS" pitchFamily="34" charset="0"/>
              </a:rPr>
              <a:t>A.MATHIEU</a:t>
            </a:r>
            <a:r>
              <a:rPr lang="fr-FR" sz="1600">
                <a:solidFill>
                  <a:schemeClr val="tx2"/>
                </a:solidFill>
                <a:latin typeface="Trebuchet MS" pitchFamily="34" charset="0"/>
              </a:rPr>
              <a:t>, D.DIDIER, M.TOMBETTE, D.QUELO, M.BOCQUET, V.WINIAREK</a:t>
            </a:r>
          </a:p>
          <a:p>
            <a:pPr marL="457200" indent="-457200" algn="r"/>
            <a:endParaRPr lang="fr-FR" sz="1600">
              <a:solidFill>
                <a:schemeClr val="tx2"/>
              </a:solidFill>
              <a:latin typeface="Trebuchet MS" pitchFamily="34" charset="0"/>
            </a:endParaRPr>
          </a:p>
          <a:p>
            <a:pPr marL="457200" indent="-457200" algn="r"/>
            <a:r>
              <a:rPr lang="fr-FR">
                <a:solidFill>
                  <a:schemeClr val="tx2"/>
                </a:solidFill>
                <a:latin typeface="Trebuchet MS" pitchFamily="34" charset="0"/>
              </a:rPr>
              <a:t>Anne.mathieu@irsn.fr</a:t>
            </a:r>
          </a:p>
        </p:txBody>
      </p:sp>
      <p:pic>
        <p:nvPicPr>
          <p:cNvPr id="14339" name="Picture 7" descr="logo_cere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8" y="6230938"/>
            <a:ext cx="796925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9" descr="logo_enpc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06563" y="6311900"/>
            <a:ext cx="7937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3000" y="6280150"/>
            <a:ext cx="573088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Rectangle 12"/>
          <p:cNvSpPr>
            <a:spLocks noChangeArrowheads="1"/>
          </p:cNvSpPr>
          <p:nvPr/>
        </p:nvSpPr>
        <p:spPr bwMode="auto">
          <a:xfrm>
            <a:off x="3490913" y="1836738"/>
            <a:ext cx="54705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000" anchor="ctr"/>
          <a:lstStyle/>
          <a:p>
            <a:pPr>
              <a:lnSpc>
                <a:spcPct val="150000"/>
              </a:lnSpc>
            </a:pPr>
            <a:endParaRPr lang="fr-FR" sz="2000" b="1">
              <a:solidFill>
                <a:srgbClr val="5793C9"/>
              </a:solidFill>
              <a:latin typeface="Trebuchet MS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800" b="1">
                <a:solidFill>
                  <a:srgbClr val="5793C9"/>
                </a:solidFill>
                <a:latin typeface="Trebuchet MS" pitchFamily="34" charset="0"/>
              </a:rPr>
              <a:t>Presentation of the method and validation of the source term by using model to data comparisons</a:t>
            </a:r>
            <a:endParaRPr lang="fr-FR" sz="1800" b="1">
              <a:solidFill>
                <a:srgbClr val="5793C9"/>
              </a:solidFill>
              <a:latin typeface="Trebuchet MS" pitchFamily="34" charset="0"/>
            </a:endParaRPr>
          </a:p>
        </p:txBody>
      </p:sp>
      <p:pic>
        <p:nvPicPr>
          <p:cNvPr id="14343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45113" y="3994150"/>
            <a:ext cx="3798887" cy="286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0825" y="-6350"/>
            <a:ext cx="8893175" cy="373063"/>
          </a:xfrm>
        </p:spPr>
        <p:txBody>
          <a:bodyPr/>
          <a:lstStyle/>
          <a:p>
            <a:r>
              <a:rPr lang="en-GB" smtClean="0"/>
              <a:t>Operational response to the Fukushima crisis</a:t>
            </a:r>
            <a:endParaRPr lang="en-US" smtClean="0"/>
          </a:p>
        </p:txBody>
      </p:sp>
      <p:sp>
        <p:nvSpPr>
          <p:cNvPr id="16386" name="Rectangle 3"/>
          <p:cNvSpPr>
            <a:spLocks noChangeArrowheads="1"/>
          </p:cNvSpPr>
          <p:nvPr/>
        </p:nvSpPr>
        <p:spPr bwMode="auto">
          <a:xfrm>
            <a:off x="107950" y="1409700"/>
            <a:ext cx="89090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SzPct val="80000"/>
              <a:buFont typeface="Arial" charset="0"/>
              <a:buChar char="▌"/>
            </a:pPr>
            <a:r>
              <a:rPr lang="en-GB" sz="2000" b="1">
                <a:solidFill>
                  <a:srgbClr val="5793C9"/>
                </a:solidFill>
              </a:rPr>
              <a:t>The Fukushima crisis</a:t>
            </a:r>
          </a:p>
          <a:p>
            <a:pPr lvl="1"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US" sz="1600"/>
              <a:t> Activation of the Technical Emergency Centre for 6 weeks (24/7 – 100 p)</a:t>
            </a:r>
          </a:p>
          <a:p>
            <a:pPr lvl="1"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US" sz="1600"/>
              <a:t> Local response: Projection of a technical adviser at the French Embassy</a:t>
            </a:r>
            <a:endParaRPr lang="en-GB" sz="1600"/>
          </a:p>
        </p:txBody>
      </p:sp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112713" y="2344738"/>
            <a:ext cx="8653462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2000" b="1">
                <a:solidFill>
                  <a:srgbClr val="5793C9"/>
                </a:solidFill>
              </a:rPr>
              <a:t>Task</a:t>
            </a:r>
            <a:endParaRPr lang="en-GB" sz="1800">
              <a:solidFill>
                <a:srgbClr val="5793C9"/>
              </a:solidFill>
            </a:endParaRPr>
          </a:p>
          <a:p>
            <a:pPr lvl="1"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1600"/>
              <a:t> Evaluation of the reactors state, releases (diagnostic/prognosis)</a:t>
            </a:r>
          </a:p>
          <a:p>
            <a:pPr lvl="1"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1600"/>
              <a:t> Evaluation of the radiological consequences (doses et depositions)</a:t>
            </a:r>
          </a:p>
          <a:p>
            <a:pPr lvl="1"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1600"/>
              <a:t> Analysis of the measures over the world</a:t>
            </a:r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55563" y="366713"/>
            <a:ext cx="8653462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US" sz="2000" b="1">
                <a:solidFill>
                  <a:srgbClr val="5793C9"/>
                </a:solidFill>
              </a:rPr>
              <a:t>Role of IRSN in case of a Radiological Emergency</a:t>
            </a:r>
            <a:endParaRPr lang="en-GB" sz="1800">
              <a:solidFill>
                <a:srgbClr val="5793C9"/>
              </a:solidFill>
            </a:endParaRPr>
          </a:p>
          <a:p>
            <a:pPr lvl="1"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US" sz="1800"/>
              <a:t> </a:t>
            </a:r>
            <a:r>
              <a:rPr lang="en-US" sz="1600"/>
              <a:t>Assess risk induced by accidental situation</a:t>
            </a:r>
          </a:p>
          <a:p>
            <a:pPr lvl="1"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US" sz="1600"/>
              <a:t> Provide technical expertise to French public Authorities</a:t>
            </a:r>
          </a:p>
        </p:txBody>
      </p:sp>
      <p:sp>
        <p:nvSpPr>
          <p:cNvPr id="16389" name="Rectangle 7"/>
          <p:cNvSpPr>
            <a:spLocks noChangeArrowheads="1"/>
          </p:cNvSpPr>
          <p:nvPr/>
        </p:nvSpPr>
        <p:spPr bwMode="auto">
          <a:xfrm>
            <a:off x="0" y="6391275"/>
            <a:ext cx="9886950" cy="695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16390" name="Picture 13" descr="px-MER5-ddp-frame20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95300" y="3560763"/>
            <a:ext cx="4827588" cy="362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3" descr="ldx-MER5-ddp-frame20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60888" y="3603625"/>
            <a:ext cx="4814887" cy="361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2" name="Rectangle 4"/>
          <p:cNvSpPr>
            <a:spLocks noChangeArrowheads="1"/>
          </p:cNvSpPr>
          <p:nvPr/>
        </p:nvSpPr>
        <p:spPr bwMode="auto">
          <a:xfrm>
            <a:off x="0" y="3521075"/>
            <a:ext cx="9305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accent2"/>
                </a:solidFill>
              </a:rPr>
              <a:t>Providing a relevant technical information to the media and French people in Japan</a:t>
            </a:r>
          </a:p>
        </p:txBody>
      </p:sp>
      <p:sp>
        <p:nvSpPr>
          <p:cNvPr id="16394" name="Rectangle 3"/>
          <p:cNvSpPr txBox="1">
            <a:spLocks noChangeArrowheads="1"/>
          </p:cNvSpPr>
          <p:nvPr/>
        </p:nvSpPr>
        <p:spPr bwMode="auto">
          <a:xfrm>
            <a:off x="0" y="463550"/>
            <a:ext cx="9144000" cy="34115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6213" indent="-176213">
              <a:lnSpc>
                <a:spcPts val="2400"/>
              </a:lnSpc>
              <a:spcBef>
                <a:spcPct val="7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2000" b="1">
                <a:solidFill>
                  <a:schemeClr val="tx2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The strong uncertainties prevent to have a complete understanding of the nuclear accident</a:t>
            </a:r>
          </a:p>
          <a:p>
            <a:pPr marL="176213" indent="-176213">
              <a:lnSpc>
                <a:spcPts val="2400"/>
              </a:lnSpc>
              <a:spcBef>
                <a:spcPct val="7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endParaRPr lang="en-GB" sz="1600">
              <a:latin typeface="Trebuchet MS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176213" indent="-176213">
              <a:lnSpc>
                <a:spcPts val="2400"/>
              </a:lnSpc>
              <a:spcBef>
                <a:spcPct val="7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2000" b="1">
                <a:solidFill>
                  <a:schemeClr val="accent2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To improve the estimate of the source term: Inverse modelling approach </a:t>
            </a:r>
            <a:r>
              <a:rPr lang="en-GB" sz="1600"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Source term : time evolution of the release rate and its distribution between radioisotopes</a:t>
            </a:r>
          </a:p>
          <a:p>
            <a:pPr marL="176213" indent="-176213">
              <a:lnSpc>
                <a:spcPts val="2400"/>
              </a:lnSpc>
              <a:spcBef>
                <a:spcPct val="7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endParaRPr lang="en-GB" sz="1600">
              <a:latin typeface="Trebuchet MS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176213" indent="-176213">
              <a:lnSpc>
                <a:spcPts val="2400"/>
              </a:lnSpc>
              <a:spcBef>
                <a:spcPct val="7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endParaRPr lang="en-GB" sz="1600">
              <a:latin typeface="Trebuchet MS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176213" indent="-176213">
              <a:lnSpc>
                <a:spcPts val="2400"/>
              </a:lnSpc>
              <a:spcBef>
                <a:spcPct val="7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endParaRPr lang="en-GB" sz="1600">
              <a:latin typeface="Trebuchet MS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176213" indent="-176213">
              <a:lnSpc>
                <a:spcPts val="2400"/>
              </a:lnSpc>
              <a:spcBef>
                <a:spcPct val="7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endParaRPr lang="en-GB" sz="1600">
              <a:latin typeface="Trebuchet MS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89788" y="2314575"/>
            <a:ext cx="1954212" cy="307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250825" y="4763"/>
            <a:ext cx="8893175" cy="373062"/>
          </a:xfrm>
        </p:spPr>
        <p:txBody>
          <a:bodyPr/>
          <a:lstStyle/>
          <a:p>
            <a:r>
              <a:rPr lang="en-US" smtClean="0"/>
              <a:t>Outline</a:t>
            </a:r>
          </a:p>
        </p:txBody>
      </p:sp>
      <p:pic>
        <p:nvPicPr>
          <p:cNvPr id="19459" name="Picture 7" descr="Lis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8450" y="2157413"/>
            <a:ext cx="758825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 Box 8"/>
          <p:cNvSpPr txBox="1">
            <a:spLocks noChangeArrowheads="1"/>
          </p:cNvSpPr>
          <p:nvPr/>
        </p:nvSpPr>
        <p:spPr bwMode="auto">
          <a:xfrm>
            <a:off x="1065213" y="2770188"/>
            <a:ext cx="47148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2400"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Ingredients of the reconstruction</a:t>
            </a:r>
          </a:p>
        </p:txBody>
      </p:sp>
      <p:pic>
        <p:nvPicPr>
          <p:cNvPr id="19461" name="Picture 10" descr="Lis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8" y="3062288"/>
            <a:ext cx="828675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Text Box 11"/>
          <p:cNvSpPr txBox="1">
            <a:spLocks noChangeArrowheads="1"/>
          </p:cNvSpPr>
          <p:nvPr/>
        </p:nvSpPr>
        <p:spPr bwMode="auto">
          <a:xfrm>
            <a:off x="1128713" y="3519488"/>
            <a:ext cx="599440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2400"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Reconstruction of the Fukushima Daiichi source term</a:t>
            </a:r>
          </a:p>
        </p:txBody>
      </p:sp>
      <p:pic>
        <p:nvPicPr>
          <p:cNvPr id="19463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59488" y="4727575"/>
            <a:ext cx="3121025" cy="176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9464" name="Group 15"/>
          <p:cNvGrpSpPr>
            <a:grpSpLocks/>
          </p:cNvGrpSpPr>
          <p:nvPr/>
        </p:nvGrpSpPr>
        <p:grpSpPr bwMode="auto">
          <a:xfrm>
            <a:off x="298450" y="3970338"/>
            <a:ext cx="5473700" cy="1066800"/>
            <a:chOff x="521" y="672"/>
            <a:chExt cx="3448" cy="672"/>
          </a:xfrm>
        </p:grpSpPr>
        <p:pic>
          <p:nvPicPr>
            <p:cNvPr id="19469" name="Picture 16" descr="List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21" y="672"/>
              <a:ext cx="478" cy="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70" name="Text Box 17"/>
            <p:cNvSpPr txBox="1">
              <a:spLocks noChangeArrowheads="1"/>
            </p:cNvSpPr>
            <p:nvPr/>
          </p:nvSpPr>
          <p:spPr bwMode="auto">
            <a:xfrm>
              <a:off x="999" y="1072"/>
              <a:ext cx="2970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93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GB" sz="2400">
                  <a:latin typeface="Trebuchet MS" pitchFamily="34" charset="0"/>
                  <a:ea typeface="Arial Unicode MS" pitchFamily="34" charset="-128"/>
                  <a:cs typeface="Arial Unicode MS" pitchFamily="34" charset="-128"/>
                </a:rPr>
                <a:t>Conclusions</a:t>
              </a:r>
            </a:p>
          </p:txBody>
        </p:sp>
      </p:grpSp>
      <p:pic>
        <p:nvPicPr>
          <p:cNvPr id="19465" name="Picture 7" descr="Lis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100" y="1250950"/>
            <a:ext cx="758825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6" name="Text Box 8"/>
          <p:cNvSpPr txBox="1">
            <a:spLocks noChangeArrowheads="1"/>
          </p:cNvSpPr>
          <p:nvPr/>
        </p:nvSpPr>
        <p:spPr bwMode="auto">
          <a:xfrm>
            <a:off x="1058863" y="1863725"/>
            <a:ext cx="47148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2400"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Gamma dose rate observations</a:t>
            </a:r>
          </a:p>
        </p:txBody>
      </p:sp>
      <p:pic>
        <p:nvPicPr>
          <p:cNvPr id="19467" name="Picture 7"/>
          <p:cNvPicPr>
            <a:picLocks noChangeAspect="1" noChangeArrowheads="1"/>
          </p:cNvPicPr>
          <p:nvPr/>
        </p:nvPicPr>
        <p:blipFill>
          <a:blip r:embed="rId6"/>
          <a:srcRect t="7288"/>
          <a:stretch>
            <a:fillRect/>
          </a:stretch>
        </p:blipFill>
        <p:spPr bwMode="auto">
          <a:xfrm>
            <a:off x="6102350" y="349250"/>
            <a:ext cx="1858963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8" name="Picture 1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48613" y="342900"/>
            <a:ext cx="1212850" cy="239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re 1"/>
          <p:cNvSpPr>
            <a:spLocks noGrp="1"/>
          </p:cNvSpPr>
          <p:nvPr>
            <p:ph type="title" idx="4294967295"/>
          </p:nvPr>
        </p:nvSpPr>
        <p:spPr>
          <a:xfrm>
            <a:off x="250825" y="7938"/>
            <a:ext cx="8893175" cy="373062"/>
          </a:xfrm>
        </p:spPr>
        <p:txBody>
          <a:bodyPr/>
          <a:lstStyle/>
          <a:p>
            <a:pPr eaLnBrk="1" hangingPunct="1"/>
            <a:r>
              <a:rPr lang="en-GB" smtClean="0"/>
              <a:t>Ingredients of the reconstruction: observations</a:t>
            </a:r>
          </a:p>
        </p:txBody>
      </p:sp>
      <p:sp>
        <p:nvSpPr>
          <p:cNvPr id="4" name="Espace réservé du numéro de diapositive 3"/>
          <p:cNvSpPr txBox="1">
            <a:spLocks noGrp="1"/>
          </p:cNvSpPr>
          <p:nvPr/>
        </p:nvSpPr>
        <p:spPr bwMode="auto">
          <a:xfrm>
            <a:off x="8424863" y="6497638"/>
            <a:ext cx="719137" cy="360362"/>
          </a:xfrm>
          <a:prstGeom prst="rect">
            <a:avLst/>
          </a:prstGeom>
          <a:noFill/>
          <a:extLst/>
        </p:spPr>
        <p:txBody>
          <a:bodyPr anchor="ctr"/>
          <a:lstStyle/>
          <a:p>
            <a:pPr algn="ctr">
              <a:defRPr/>
            </a:pPr>
            <a:fld id="{A84456A3-5EB2-4FFA-AC32-945C82466B94}" type="slidenum">
              <a:rPr lang="fr-FR" sz="1000">
                <a:solidFill>
                  <a:schemeClr val="bg1"/>
                </a:solidFill>
                <a:latin typeface="+mn-lt"/>
              </a:rPr>
              <a:pPr algn="ctr">
                <a:defRPr/>
              </a:pPr>
              <a:t>4</a:t>
            </a:fld>
            <a:endParaRPr lang="fr-FR" sz="100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1507" name="Picture 22" descr="stations_ma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39900" y="-219075"/>
            <a:ext cx="5851525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508" name="Group 46"/>
          <p:cNvGrpSpPr>
            <a:grpSpLocks/>
          </p:cNvGrpSpPr>
          <p:nvPr/>
        </p:nvGrpSpPr>
        <p:grpSpPr bwMode="auto">
          <a:xfrm>
            <a:off x="3241675" y="1296988"/>
            <a:ext cx="2139950" cy="857250"/>
            <a:chOff x="1904" y="823"/>
            <a:chExt cx="1348" cy="540"/>
          </a:xfrm>
        </p:grpSpPr>
        <p:sp>
          <p:nvSpPr>
            <p:cNvPr id="21547" name="Text Box 42"/>
            <p:cNvSpPr txBox="1">
              <a:spLocks noChangeArrowheads="1"/>
            </p:cNvSpPr>
            <p:nvPr/>
          </p:nvSpPr>
          <p:spPr bwMode="auto">
            <a:xfrm>
              <a:off x="1904" y="823"/>
              <a:ext cx="1348" cy="5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30000"/>
                </a:spcBef>
              </a:pPr>
              <a:r>
                <a:rPr lang="fr-FR">
                  <a:latin typeface="Trebuchet MS" pitchFamily="34" charset="0"/>
                </a:rPr>
                <a:t>   Fukushima Daiichi NPP</a:t>
              </a:r>
            </a:p>
            <a:p>
              <a:pPr>
                <a:spcBef>
                  <a:spcPct val="30000"/>
                </a:spcBef>
              </a:pPr>
              <a:r>
                <a:rPr lang="fr-FR">
                  <a:latin typeface="Trebuchet MS" pitchFamily="34" charset="0"/>
                </a:rPr>
                <a:t>   Air concentration</a:t>
              </a:r>
            </a:p>
            <a:p>
              <a:pPr>
                <a:spcBef>
                  <a:spcPct val="30000"/>
                </a:spcBef>
              </a:pPr>
              <a:r>
                <a:rPr lang="fr-FR">
                  <a:latin typeface="Trebuchet MS" pitchFamily="34" charset="0"/>
                </a:rPr>
                <a:t>   Dose rate</a:t>
              </a:r>
            </a:p>
          </p:txBody>
        </p:sp>
        <p:sp>
          <p:nvSpPr>
            <p:cNvPr id="21548" name="Oval 43"/>
            <p:cNvSpPr>
              <a:spLocks noChangeArrowheads="1"/>
            </p:cNvSpPr>
            <p:nvPr/>
          </p:nvSpPr>
          <p:spPr bwMode="auto">
            <a:xfrm>
              <a:off x="1968" y="912"/>
              <a:ext cx="36" cy="36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fr-FR"/>
            </a:p>
          </p:txBody>
        </p:sp>
        <p:sp>
          <p:nvSpPr>
            <p:cNvPr id="21549" name="Oval 44"/>
            <p:cNvSpPr>
              <a:spLocks noChangeArrowheads="1"/>
            </p:cNvSpPr>
            <p:nvPr/>
          </p:nvSpPr>
          <p:spPr bwMode="auto">
            <a:xfrm>
              <a:off x="1966" y="1078"/>
              <a:ext cx="36" cy="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fr-FR"/>
            </a:p>
          </p:txBody>
        </p:sp>
        <p:sp>
          <p:nvSpPr>
            <p:cNvPr id="21550" name="Oval 45"/>
            <p:cNvSpPr>
              <a:spLocks noChangeArrowheads="1"/>
            </p:cNvSpPr>
            <p:nvPr/>
          </p:nvSpPr>
          <p:spPr bwMode="auto">
            <a:xfrm>
              <a:off x="1970" y="1256"/>
              <a:ext cx="36" cy="36"/>
            </a:xfrm>
            <a:prstGeom prst="ellipse">
              <a:avLst/>
            </a:prstGeom>
            <a:solidFill>
              <a:srgbClr val="CCCC00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fr-FR"/>
            </a:p>
          </p:txBody>
        </p:sp>
      </p:grpSp>
      <p:sp>
        <p:nvSpPr>
          <p:cNvPr id="513172" name="Rectangle 148"/>
          <p:cNvSpPr>
            <a:spLocks noChangeArrowheads="1"/>
          </p:cNvSpPr>
          <p:nvPr/>
        </p:nvSpPr>
        <p:spPr bwMode="auto">
          <a:xfrm>
            <a:off x="3067050" y="1876425"/>
            <a:ext cx="1866900" cy="26670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13174" name="Rectangle 150"/>
          <p:cNvSpPr>
            <a:spLocks noChangeArrowheads="1"/>
          </p:cNvSpPr>
          <p:nvPr/>
        </p:nvSpPr>
        <p:spPr bwMode="auto">
          <a:xfrm>
            <a:off x="4210050" y="2598738"/>
            <a:ext cx="442912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800" u="sng">
                <a:solidFill>
                  <a:schemeClr val="accent2"/>
                </a:solidFill>
              </a:rPr>
              <a:t>Inverse modelling approach</a:t>
            </a:r>
            <a:r>
              <a:rPr lang="en-GB" sz="1800">
                <a:solidFill>
                  <a:schemeClr val="accent2"/>
                </a:solidFill>
              </a:rPr>
              <a:t>: </a:t>
            </a:r>
          </a:p>
          <a:p>
            <a:r>
              <a:rPr lang="en-GB" sz="1800">
                <a:solidFill>
                  <a:schemeClr val="accent2"/>
                </a:solidFill>
              </a:rPr>
              <a:t>the novelty of the presented method is the use of dose rate observations</a:t>
            </a:r>
            <a:endParaRPr lang="fr-FR" sz="1800">
              <a:solidFill>
                <a:schemeClr val="accent2"/>
              </a:solidFill>
            </a:endParaRPr>
          </a:p>
        </p:txBody>
      </p:sp>
      <p:graphicFrame>
        <p:nvGraphicFramePr>
          <p:cNvPr id="513175" name="Group 151"/>
          <p:cNvGraphicFramePr>
            <a:graphicFrameLocks noGrp="1"/>
          </p:cNvGraphicFramePr>
          <p:nvPr/>
        </p:nvGraphicFramePr>
        <p:xfrm>
          <a:off x="-123825" y="4037013"/>
          <a:ext cx="9267825" cy="2444750"/>
        </p:xfrm>
        <a:graphic>
          <a:graphicData uri="http://schemas.openxmlformats.org/drawingml/2006/table">
            <a:tbl>
              <a:tblPr/>
              <a:tblGrid>
                <a:gridCol w="1506538"/>
                <a:gridCol w="2798762"/>
                <a:gridCol w="4962525"/>
              </a:tblGrid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en-GB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Observations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+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-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8E9"/>
                    </a:solidFill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en-GB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rebuchet MS" pitchFamily="34" charset="0"/>
                        </a:rPr>
                        <a:t>Air concentration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en-GB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Easy to use</a:t>
                      </a:r>
                      <a:r>
                        <a:rPr kumimoji="0" lang="en-GB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(</a:t>
                      </a:r>
                      <a:r>
                        <a:rPr kumimoji="0" lang="en-GB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Model parameter &amp; Isotopic composition)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charset="0"/>
                        <a:buNone/>
                        <a:tabLst>
                          <a:tab pos="357188" algn="l"/>
                        </a:tabLst>
                      </a:pPr>
                      <a:r>
                        <a:rPr kumimoji="0" lang="en-GB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Number &amp; frequency</a:t>
                      </a: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  <a:r>
                        <a:rPr kumimoji="0" lang="en-GB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(Very few data &amp; Time integrated)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en-GB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rebuchet MS" pitchFamily="34" charset="0"/>
                        </a:rPr>
                        <a:t>Deposition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en-GB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Easy to use</a:t>
                      </a:r>
                      <a:r>
                        <a:rPr kumimoji="0" lang="en-GB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(</a:t>
                      </a:r>
                      <a:r>
                        <a:rPr kumimoji="0" lang="en-GB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Model parameter &amp; Isotopic composition)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charset="0"/>
                        <a:buNone/>
                        <a:tabLst>
                          <a:tab pos="357188" algn="l"/>
                        </a:tabLst>
                      </a:pPr>
                      <a:r>
                        <a:rPr kumimoji="0" lang="en-GB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Number &amp; frequency</a:t>
                      </a: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(</a:t>
                      </a:r>
                      <a:r>
                        <a:rPr kumimoji="0" lang="en-GB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Very few data during the release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charset="0"/>
                        <a:buNone/>
                        <a:tabLst>
                          <a:tab pos="357188" algn="l"/>
                        </a:tabLst>
                      </a:pPr>
                      <a:r>
                        <a:rPr kumimoji="0" lang="en-GB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&amp; Time integrated)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en-GB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rebuchet MS" pitchFamily="34" charset="0"/>
                        </a:rPr>
                        <a:t>Dose rate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Number &amp; Frequency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en-GB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Difficult to use</a:t>
                      </a:r>
                      <a:r>
                        <a:rPr kumimoji="0" lang="en-GB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(</a:t>
                      </a:r>
                      <a:r>
                        <a:rPr kumimoji="0" lang="en-GB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Not a model parameter &amp; Aggregate all the gamma radiations emitted by any radionuclides present on the ground and in the air)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3193" name="Group 169"/>
          <p:cNvGraphicFramePr>
            <a:graphicFrameLocks noGrp="1"/>
          </p:cNvGraphicFramePr>
          <p:nvPr/>
        </p:nvGraphicFramePr>
        <p:xfrm>
          <a:off x="-123825" y="4049713"/>
          <a:ext cx="9267825" cy="2444750"/>
        </p:xfrm>
        <a:graphic>
          <a:graphicData uri="http://schemas.openxmlformats.org/drawingml/2006/table">
            <a:tbl>
              <a:tblPr/>
              <a:tblGrid>
                <a:gridCol w="1506538"/>
                <a:gridCol w="2798762"/>
                <a:gridCol w="4962525"/>
              </a:tblGrid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en-GB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Observations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+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-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8E9"/>
                    </a:solidFill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en-GB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rebuchet MS" pitchFamily="34" charset="0"/>
                        </a:rPr>
                        <a:t>Air concentration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en-GB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Easy to use</a:t>
                      </a:r>
                      <a:r>
                        <a:rPr kumimoji="0" lang="en-GB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(</a:t>
                      </a:r>
                      <a:r>
                        <a:rPr kumimoji="0" lang="en-GB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Model parameter &amp; Isotopic composition)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charset="0"/>
                        <a:buNone/>
                        <a:tabLst>
                          <a:tab pos="357188" algn="l"/>
                        </a:tabLst>
                      </a:pPr>
                      <a:r>
                        <a:rPr kumimoji="0" lang="en-GB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Number &amp; frequency</a:t>
                      </a: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  <a:r>
                        <a:rPr kumimoji="0" lang="en-GB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(Very few data &amp; Time integrated)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en-GB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rebuchet MS" pitchFamily="34" charset="0"/>
                        </a:rPr>
                        <a:t>Deposition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en-GB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Easy to use</a:t>
                      </a:r>
                      <a:r>
                        <a:rPr kumimoji="0" lang="en-GB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(</a:t>
                      </a:r>
                      <a:r>
                        <a:rPr kumimoji="0" lang="en-GB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Model parameter &amp; Isotopic composition)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charset="0"/>
                        <a:buNone/>
                        <a:tabLst>
                          <a:tab pos="357188" algn="l"/>
                        </a:tabLst>
                      </a:pPr>
                      <a:r>
                        <a:rPr kumimoji="0" lang="en-GB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Number &amp; frequency</a:t>
                      </a:r>
                      <a:r>
                        <a:rPr kumimoji="0" lang="en-GB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(</a:t>
                      </a:r>
                      <a:r>
                        <a:rPr kumimoji="0" lang="en-GB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Very few data during the release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charset="0"/>
                        <a:buNone/>
                        <a:tabLst>
                          <a:tab pos="357188" algn="l"/>
                        </a:tabLst>
                      </a:pPr>
                      <a:r>
                        <a:rPr kumimoji="0" lang="en-GB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&amp; Time integrated)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rebuchet MS" pitchFamily="34" charset="0"/>
                        </a:rPr>
                        <a:t>Dose rate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Number &amp; Frequency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Arial" charset="0"/>
                        <a:buNone/>
                        <a:tabLst/>
                      </a:pPr>
                      <a:r>
                        <a:rPr kumimoji="0" lang="en-GB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Difficult to use</a:t>
                      </a:r>
                      <a:r>
                        <a:rPr kumimoji="0" lang="en-GB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(</a:t>
                      </a:r>
                      <a:r>
                        <a:rPr kumimoji="0" lang="en-GB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Not a model parameter &amp; Aggregate all the gamma radiations emitted by any radionuclides present on the ground and in the air)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172" grpId="0" animBg="1"/>
      <p:bldP spid="51317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 txBox="1">
            <a:spLocks noGrp="1"/>
          </p:cNvSpPr>
          <p:nvPr/>
        </p:nvSpPr>
        <p:spPr bwMode="auto">
          <a:xfrm>
            <a:off x="8424863" y="6497638"/>
            <a:ext cx="719137" cy="360362"/>
          </a:xfrm>
          <a:prstGeom prst="rect">
            <a:avLst/>
          </a:prstGeom>
          <a:noFill/>
          <a:extLst/>
        </p:spPr>
        <p:txBody>
          <a:bodyPr anchor="ctr"/>
          <a:lstStyle/>
          <a:p>
            <a:pPr algn="ctr">
              <a:defRPr/>
            </a:pPr>
            <a:fld id="{73A5F803-7A85-4617-839B-78C15AB52ABD}" type="slidenum">
              <a:rPr lang="fr-FR" sz="1000">
                <a:solidFill>
                  <a:schemeClr val="bg1"/>
                </a:solidFill>
                <a:latin typeface="+mn-lt"/>
              </a:rPr>
              <a:pPr algn="ctr">
                <a:defRPr/>
              </a:pPr>
              <a:t>5</a:t>
            </a:fld>
            <a:endParaRPr lang="fr-FR" sz="1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2530" name="Rectangle 3"/>
          <p:cNvSpPr txBox="1">
            <a:spLocks noChangeArrowheads="1"/>
          </p:cNvSpPr>
          <p:nvPr/>
        </p:nvSpPr>
        <p:spPr bwMode="auto">
          <a:xfrm>
            <a:off x="0" y="330200"/>
            <a:ext cx="9301163" cy="401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6213" indent="-176213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2000" b="1">
                <a:solidFill>
                  <a:schemeClr val="tx2"/>
                </a:solidFill>
                <a:latin typeface="Trebuchet MS" pitchFamily="34" charset="0"/>
              </a:rPr>
              <a:t>Gamma dose rate observations</a:t>
            </a:r>
          </a:p>
          <a:p>
            <a:pPr marL="176213" indent="-176213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endParaRPr lang="en-GB" sz="2000" b="1">
              <a:solidFill>
                <a:schemeClr val="tx2"/>
              </a:solidFill>
              <a:latin typeface="Trebuchet MS" pitchFamily="34" charset="0"/>
            </a:endParaRPr>
          </a:p>
          <a:p>
            <a:pPr marL="176213" indent="-176213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endParaRPr lang="en-GB" sz="2000" b="1">
              <a:solidFill>
                <a:schemeClr val="tx2"/>
              </a:solidFill>
              <a:latin typeface="Trebuchet MS" pitchFamily="34" charset="0"/>
            </a:endParaRPr>
          </a:p>
          <a:p>
            <a:pPr marL="176213" indent="-176213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endParaRPr lang="en-GB" sz="2000" b="1">
              <a:solidFill>
                <a:schemeClr val="tx2"/>
              </a:solidFill>
              <a:latin typeface="Trebuchet MS" pitchFamily="34" charset="0"/>
            </a:endParaRPr>
          </a:p>
          <a:p>
            <a:pPr marL="176213" indent="-176213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endParaRPr lang="en-GB" sz="2000" b="1">
              <a:solidFill>
                <a:schemeClr val="tx2"/>
              </a:solidFill>
              <a:latin typeface="Trebuchet MS" pitchFamily="34" charset="0"/>
            </a:endParaRPr>
          </a:p>
          <a:p>
            <a:pPr marL="176213" indent="-176213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endParaRPr lang="en-GB" sz="2000" b="1">
              <a:solidFill>
                <a:schemeClr val="tx2"/>
              </a:solidFill>
              <a:latin typeface="Trebuchet MS" pitchFamily="34" charset="0"/>
            </a:endParaRPr>
          </a:p>
          <a:p>
            <a:pPr marL="176213" indent="-176213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endParaRPr lang="en-GB" sz="2000" b="1">
              <a:solidFill>
                <a:schemeClr val="tx2"/>
              </a:solidFill>
              <a:latin typeface="Trebuchet MS" pitchFamily="34" charset="0"/>
            </a:endParaRPr>
          </a:p>
          <a:p>
            <a:pPr marL="176213" indent="-176213">
              <a:lnSpc>
                <a:spcPts val="24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1600">
                <a:latin typeface="Trebuchet MS" pitchFamily="34" charset="0"/>
              </a:rPr>
              <a:t>Information contained in the dose rate signal :</a:t>
            </a:r>
          </a:p>
          <a:p>
            <a:pPr marL="742950" lvl="1" indent="-285750">
              <a:lnSpc>
                <a:spcPct val="125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q"/>
            </a:pPr>
            <a:r>
              <a:rPr lang="en-GB" sz="1600">
                <a:latin typeface="Trebuchet MS" pitchFamily="34" charset="0"/>
              </a:rPr>
              <a:t>Plume detection when it blew over the station: timing of the release events</a:t>
            </a:r>
          </a:p>
          <a:p>
            <a:pPr marL="742950" lvl="1" indent="-285750">
              <a:lnSpc>
                <a:spcPct val="125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q"/>
            </a:pPr>
            <a:r>
              <a:rPr lang="en-GB" sz="1600">
                <a:latin typeface="Trebuchet MS" pitchFamily="34" charset="0"/>
              </a:rPr>
              <a:t>The slope due to the radioactive decay of the deposit: information on the isotopic composition</a:t>
            </a:r>
          </a:p>
          <a:p>
            <a:pPr marL="742950" lvl="1" indent="-285750">
              <a:lnSpc>
                <a:spcPct val="125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q"/>
            </a:pPr>
            <a:r>
              <a:rPr lang="en-US" sz="1600">
                <a:latin typeface="Trebuchet MS" pitchFamily="34" charset="0"/>
              </a:rPr>
              <a:t>The value of the observed dose rate: quantities released</a:t>
            </a:r>
            <a:endParaRPr lang="en-GB" sz="1600">
              <a:latin typeface="Trebuchet MS" pitchFamily="34" charset="0"/>
            </a:endParaRPr>
          </a:p>
        </p:txBody>
      </p:sp>
      <p:pic>
        <p:nvPicPr>
          <p:cNvPr id="2253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75" y="749300"/>
            <a:ext cx="8955088" cy="328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Titre 1"/>
          <p:cNvSpPr>
            <a:spLocks/>
          </p:cNvSpPr>
          <p:nvPr/>
        </p:nvSpPr>
        <p:spPr bwMode="auto">
          <a:xfrm>
            <a:off x="250825" y="-11113"/>
            <a:ext cx="88931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/>
          <a:lstStyle/>
          <a:p>
            <a:pPr algn="r"/>
            <a:r>
              <a:rPr lang="en-GB" sz="1800">
                <a:solidFill>
                  <a:schemeClr val="bg1"/>
                </a:solidFill>
                <a:latin typeface="Trebuchet MS" pitchFamily="34" charset="0"/>
              </a:rPr>
              <a:t>Ingredients of the reconstruction: the observations</a:t>
            </a: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6210300" y="2476500"/>
            <a:ext cx="885825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39" name="Rectangle 3"/>
          <p:cNvSpPr txBox="1">
            <a:spLocks noChangeArrowheads="1"/>
          </p:cNvSpPr>
          <p:nvPr/>
        </p:nvSpPr>
        <p:spPr bwMode="auto">
          <a:xfrm>
            <a:off x="0" y="400050"/>
            <a:ext cx="9144000" cy="401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6213" indent="-176213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1800">
                <a:latin typeface="Trebuchet MS" pitchFamily="34" charset="0"/>
              </a:rPr>
              <a:t>The physical model for the tracers (radionuclides) can be formalized by </a:t>
            </a:r>
          </a:p>
          <a:p>
            <a:pPr marL="176213" indent="-176213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endParaRPr lang="en-GB" sz="1800">
              <a:latin typeface="Trebuchet MS" pitchFamily="34" charset="0"/>
            </a:endParaRPr>
          </a:p>
          <a:p>
            <a:pPr marL="719138" lvl="1" indent="-176213">
              <a:lnSpc>
                <a:spcPct val="80000"/>
              </a:lnSpc>
              <a:buClr>
                <a:schemeClr val="tx1"/>
              </a:buClr>
              <a:buSzPct val="90000"/>
              <a:buFont typeface="Wingdings" pitchFamily="2" charset="2"/>
              <a:buNone/>
            </a:pPr>
            <a:endParaRPr lang="en-GB" sz="800" b="1">
              <a:solidFill>
                <a:schemeClr val="tx2"/>
              </a:solidFill>
              <a:latin typeface="Trebuchet MS" pitchFamily="34" charset="0"/>
            </a:endParaRPr>
          </a:p>
          <a:p>
            <a:pPr marL="176213" indent="-176213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endParaRPr lang="en-GB" sz="1800">
              <a:latin typeface="Trebuchet MS" pitchFamily="34" charset="0"/>
            </a:endParaRPr>
          </a:p>
          <a:p>
            <a:pPr marL="176213" indent="-176213">
              <a:lnSpc>
                <a:spcPct val="80000"/>
              </a:lnSpc>
              <a:buClr>
                <a:schemeClr val="tx2"/>
              </a:buClr>
              <a:buSzPct val="75000"/>
              <a:buFont typeface="Arial" charset="0"/>
              <a:buChar char="▌"/>
            </a:pPr>
            <a:endParaRPr lang="en-GB" sz="1800">
              <a:latin typeface="Trebuchet MS" pitchFamily="34" charset="0"/>
            </a:endParaRPr>
          </a:p>
          <a:p>
            <a:pPr marL="176213" indent="-176213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1800">
                <a:latin typeface="Trebuchet MS" pitchFamily="34" charset="0"/>
              </a:rPr>
              <a:t>The objective is to assess the source term σ so that the error ε is minimized.</a:t>
            </a:r>
          </a:p>
          <a:p>
            <a:pPr marL="176213" indent="-176213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None/>
            </a:pPr>
            <a:r>
              <a:rPr lang="en-GB" sz="1800">
                <a:latin typeface="Trebuchet MS" pitchFamily="34" charset="0"/>
              </a:rPr>
              <a:t>Cost function (minimized by using L-BFGS-B algorithm)</a:t>
            </a:r>
          </a:p>
          <a:p>
            <a:pPr marL="719138" lvl="1" indent="-176213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</a:pPr>
            <a:endParaRPr lang="en-GB" b="1">
              <a:solidFill>
                <a:schemeClr val="tx2"/>
              </a:solidFill>
              <a:latin typeface="Trebuchet MS" pitchFamily="34" charset="0"/>
            </a:endParaRPr>
          </a:p>
          <a:p>
            <a:pPr marL="719138" lvl="1" indent="-176213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</a:pPr>
            <a:endParaRPr lang="en-GB" b="1">
              <a:solidFill>
                <a:schemeClr val="tx2"/>
              </a:solidFill>
              <a:latin typeface="Trebuchet MS" pitchFamily="34" charset="0"/>
            </a:endParaRPr>
          </a:p>
          <a:p>
            <a:pPr marL="719138" lvl="1" indent="-176213">
              <a:lnSpc>
                <a:spcPct val="80000"/>
              </a:lnSpc>
              <a:buClr>
                <a:schemeClr val="tx1"/>
              </a:buClr>
              <a:buSzPct val="90000"/>
              <a:buFont typeface="Wingdings" pitchFamily="2" charset="2"/>
              <a:buNone/>
            </a:pPr>
            <a:endParaRPr lang="en-GB" sz="800" b="1">
              <a:solidFill>
                <a:schemeClr val="tx2"/>
              </a:solidFill>
              <a:latin typeface="Trebuchet MS" pitchFamily="34" charset="0"/>
            </a:endParaRPr>
          </a:p>
          <a:p>
            <a:pPr marL="719138" lvl="1" indent="-176213">
              <a:lnSpc>
                <a:spcPct val="80000"/>
              </a:lnSpc>
              <a:buClr>
                <a:schemeClr val="tx1"/>
              </a:buClr>
              <a:buSzPct val="90000"/>
              <a:buFont typeface="Wingdings" pitchFamily="2" charset="2"/>
              <a:buNone/>
            </a:pPr>
            <a:endParaRPr lang="en-GB" sz="800" b="1">
              <a:solidFill>
                <a:schemeClr val="tx2"/>
              </a:solidFill>
              <a:latin typeface="Trebuchet MS" pitchFamily="34" charset="0"/>
            </a:endParaRPr>
          </a:p>
          <a:p>
            <a:pPr marL="176213" indent="-176213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1900" b="1">
                <a:solidFill>
                  <a:schemeClr val="tx2"/>
                </a:solidFill>
                <a:latin typeface="Trebuchet MS" pitchFamily="34" charset="0"/>
              </a:rPr>
              <a:t>Requirement</a:t>
            </a:r>
          </a:p>
          <a:p>
            <a:pPr marL="719138" lvl="1" indent="-176213">
              <a:lnSpc>
                <a:spcPts val="2400"/>
              </a:lnSpc>
              <a:spcBef>
                <a:spcPct val="30000"/>
              </a:spcBef>
              <a:buClr>
                <a:schemeClr val="tx1"/>
              </a:buClr>
              <a:buSzPct val="90000"/>
              <a:buFont typeface="Wingdings" pitchFamily="2" charset="2"/>
              <a:buChar char="§"/>
            </a:pPr>
            <a:r>
              <a:rPr lang="en-GB" sz="1800">
                <a:latin typeface="Trebuchet MS" pitchFamily="34" charset="0"/>
              </a:rPr>
              <a:t>Number of observations &gt;&gt; Number of unknowns</a:t>
            </a:r>
          </a:p>
          <a:p>
            <a:pPr marL="176213" indent="-176213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1900" b="1">
                <a:solidFill>
                  <a:schemeClr val="tx2"/>
                </a:solidFill>
                <a:latin typeface="Trebuchet MS" pitchFamily="34" charset="0"/>
              </a:rPr>
              <a:t>Hypothesis</a:t>
            </a:r>
            <a:endParaRPr lang="en-GB" sz="1800">
              <a:latin typeface="Trebuchet MS" pitchFamily="34" charset="0"/>
            </a:endParaRPr>
          </a:p>
          <a:p>
            <a:pPr marL="719138" lvl="1" indent="-176213">
              <a:lnSpc>
                <a:spcPts val="2400"/>
              </a:lnSpc>
              <a:spcBef>
                <a:spcPct val="30000"/>
              </a:spcBef>
              <a:buClr>
                <a:schemeClr val="tx1"/>
              </a:buClr>
              <a:buSzPct val="90000"/>
              <a:buFont typeface="Wingdings" pitchFamily="2" charset="2"/>
              <a:buChar char="§"/>
            </a:pPr>
            <a:r>
              <a:rPr lang="en-GB" sz="1800">
                <a:latin typeface="Trebuchet MS" pitchFamily="34" charset="0"/>
              </a:rPr>
              <a:t>No prior knowledge of the source term (</a:t>
            </a:r>
            <a:r>
              <a:rPr lang="en-GB" sz="1800" i="1">
                <a:latin typeface="Trebuchet MS" pitchFamily="34" charset="0"/>
              </a:rPr>
              <a:t>σ</a:t>
            </a:r>
            <a:r>
              <a:rPr lang="en-GB" sz="1800" i="1" baseline="-25000">
                <a:latin typeface="Trebuchet MS" pitchFamily="34" charset="0"/>
              </a:rPr>
              <a:t>b </a:t>
            </a:r>
            <a:r>
              <a:rPr lang="en-GB" sz="1800" i="1">
                <a:latin typeface="Trebuchet MS" pitchFamily="34" charset="0"/>
              </a:rPr>
              <a:t>= 0</a:t>
            </a:r>
            <a:r>
              <a:rPr lang="en-GB" sz="1800">
                <a:latin typeface="Trebuchet MS" pitchFamily="34" charset="0"/>
              </a:rPr>
              <a:t>)</a:t>
            </a:r>
          </a:p>
          <a:p>
            <a:pPr marL="719138" lvl="1" indent="-176213">
              <a:lnSpc>
                <a:spcPts val="2400"/>
              </a:lnSpc>
              <a:spcBef>
                <a:spcPct val="30000"/>
              </a:spcBef>
              <a:buClr>
                <a:schemeClr val="tx1"/>
              </a:buClr>
              <a:buSzPct val="90000"/>
              <a:buFont typeface="Wingdings" pitchFamily="2" charset="2"/>
              <a:buChar char="§"/>
            </a:pPr>
            <a:r>
              <a:rPr lang="en-GB" sz="1800">
                <a:latin typeface="Trebuchet MS" pitchFamily="34" charset="0"/>
              </a:rPr>
              <a:t>Model and observations are supposed to be perfect (</a:t>
            </a:r>
            <a:r>
              <a:rPr lang="en-GB" sz="1800" i="1">
                <a:latin typeface="Trebuchet MS" pitchFamily="34" charset="0"/>
              </a:rPr>
              <a:t>R = B = I</a:t>
            </a:r>
            <a:r>
              <a:rPr lang="en-GB" sz="1800">
                <a:latin typeface="Trebuchet MS" pitchFamily="34" charset="0"/>
              </a:rPr>
              <a:t>)</a:t>
            </a:r>
          </a:p>
        </p:txBody>
      </p:sp>
      <p:sp>
        <p:nvSpPr>
          <p:cNvPr id="414740" name="Titre 1"/>
          <p:cNvSpPr>
            <a:spLocks noGrp="1"/>
          </p:cNvSpPr>
          <p:nvPr>
            <p:ph type="title" idx="4294967295"/>
          </p:nvPr>
        </p:nvSpPr>
        <p:spPr>
          <a:xfrm>
            <a:off x="250825" y="0"/>
            <a:ext cx="8893175" cy="373063"/>
          </a:xfrm>
        </p:spPr>
        <p:txBody>
          <a:bodyPr/>
          <a:lstStyle/>
          <a:p>
            <a:pPr eaLnBrk="1" hangingPunct="1"/>
            <a:r>
              <a:rPr lang="en-GB" smtClean="0"/>
              <a:t>Ingredients of the reconstruction: the inverse problem</a:t>
            </a:r>
          </a:p>
        </p:txBody>
      </p:sp>
      <p:sp>
        <p:nvSpPr>
          <p:cNvPr id="4" name="Espace réservé du numéro de diapositive 3"/>
          <p:cNvSpPr txBox="1">
            <a:spLocks noGrp="1"/>
          </p:cNvSpPr>
          <p:nvPr/>
        </p:nvSpPr>
        <p:spPr bwMode="auto">
          <a:xfrm>
            <a:off x="8424863" y="6497638"/>
            <a:ext cx="719137" cy="360362"/>
          </a:xfrm>
          <a:prstGeom prst="rect">
            <a:avLst/>
          </a:prstGeom>
          <a:noFill/>
          <a:extLst/>
        </p:spPr>
        <p:txBody>
          <a:bodyPr anchor="ctr"/>
          <a:lstStyle/>
          <a:p>
            <a:pPr algn="ctr">
              <a:defRPr/>
            </a:pPr>
            <a:fld id="{FB21D425-A18B-4C29-B161-5E165FF1EB90}" type="slidenum">
              <a:rPr lang="fr-FR" sz="1000">
                <a:solidFill>
                  <a:schemeClr val="bg1"/>
                </a:solidFill>
                <a:latin typeface="+mn-lt"/>
              </a:rPr>
              <a:pPr algn="ctr">
                <a:defRPr/>
              </a:pPr>
              <a:t>6</a:t>
            </a:fld>
            <a:endParaRPr lang="fr-FR" sz="100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414737" name="Object 17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3282950" y="841375"/>
          <a:ext cx="1592263" cy="431800"/>
        </p:xfrm>
        <a:graphic>
          <a:graphicData uri="http://schemas.openxmlformats.org/presentationml/2006/ole">
            <p:oleObj spid="_x0000_s414737" name="Equation" r:id="rId3" imgW="748975" imgH="203112" progId="Equation.DSMT4">
              <p:embed/>
            </p:oleObj>
          </a:graphicData>
        </a:graphic>
      </p:graphicFrame>
      <p:sp>
        <p:nvSpPr>
          <p:cNvPr id="414742" name="Line 12"/>
          <p:cNvSpPr>
            <a:spLocks noChangeShapeType="1"/>
          </p:cNvSpPr>
          <p:nvPr/>
        </p:nvSpPr>
        <p:spPr bwMode="auto">
          <a:xfrm flipV="1">
            <a:off x="2578100" y="1119188"/>
            <a:ext cx="646113" cy="112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14743" name="Text Box 13"/>
          <p:cNvSpPr txBox="1">
            <a:spLocks noChangeArrowheads="1"/>
          </p:cNvSpPr>
          <p:nvPr/>
        </p:nvSpPr>
        <p:spPr bwMode="auto">
          <a:xfrm>
            <a:off x="5489575" y="1019175"/>
            <a:ext cx="2243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Vector of observations</a:t>
            </a:r>
          </a:p>
        </p:txBody>
      </p:sp>
      <p:sp>
        <p:nvSpPr>
          <p:cNvPr id="414744" name="Line 14"/>
          <p:cNvSpPr>
            <a:spLocks noChangeShapeType="1"/>
          </p:cNvSpPr>
          <p:nvPr/>
        </p:nvSpPr>
        <p:spPr bwMode="auto">
          <a:xfrm flipH="1" flipV="1">
            <a:off x="4262438" y="1143000"/>
            <a:ext cx="303212" cy="225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14745" name="Text Box 15"/>
          <p:cNvSpPr txBox="1">
            <a:spLocks noChangeArrowheads="1"/>
          </p:cNvSpPr>
          <p:nvPr/>
        </p:nvSpPr>
        <p:spPr bwMode="auto">
          <a:xfrm>
            <a:off x="4506913" y="1247775"/>
            <a:ext cx="25669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Estimator of the source term</a:t>
            </a:r>
          </a:p>
        </p:txBody>
      </p:sp>
      <p:sp>
        <p:nvSpPr>
          <p:cNvPr id="414746" name="Line 16"/>
          <p:cNvSpPr>
            <a:spLocks noChangeShapeType="1"/>
          </p:cNvSpPr>
          <p:nvPr/>
        </p:nvSpPr>
        <p:spPr bwMode="auto">
          <a:xfrm flipV="1">
            <a:off x="3590925" y="1158875"/>
            <a:ext cx="284163" cy="395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14747" name="Text Box 17"/>
          <p:cNvSpPr txBox="1">
            <a:spLocks noChangeArrowheads="1"/>
          </p:cNvSpPr>
          <p:nvPr/>
        </p:nvSpPr>
        <p:spPr bwMode="auto">
          <a:xfrm>
            <a:off x="2043113" y="1587500"/>
            <a:ext cx="56356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Source receptor matrix</a:t>
            </a:r>
          </a:p>
          <a:p>
            <a:r>
              <a:rPr lang="en-US"/>
              <a:t>computed with the forward or adjoint model + observation operator</a:t>
            </a:r>
          </a:p>
          <a:p>
            <a:endParaRPr lang="en-US"/>
          </a:p>
        </p:txBody>
      </p:sp>
      <p:sp>
        <p:nvSpPr>
          <p:cNvPr id="414748" name="Text Box 18"/>
          <p:cNvSpPr txBox="1">
            <a:spLocks noChangeArrowheads="1"/>
          </p:cNvSpPr>
          <p:nvPr/>
        </p:nvSpPr>
        <p:spPr bwMode="auto">
          <a:xfrm>
            <a:off x="1212850" y="1090613"/>
            <a:ext cx="1446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Vector of errors</a:t>
            </a:r>
          </a:p>
        </p:txBody>
      </p:sp>
      <p:sp>
        <p:nvSpPr>
          <p:cNvPr id="414749" name="Line 20"/>
          <p:cNvSpPr>
            <a:spLocks noChangeShapeType="1"/>
          </p:cNvSpPr>
          <p:nvPr/>
        </p:nvSpPr>
        <p:spPr bwMode="auto">
          <a:xfrm flipH="1" flipV="1">
            <a:off x="4849813" y="1077913"/>
            <a:ext cx="690562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414738" name="Object 18"/>
          <p:cNvGraphicFramePr>
            <a:graphicFrameLocks noChangeAspect="1"/>
          </p:cNvGraphicFramePr>
          <p:nvPr/>
        </p:nvGraphicFramePr>
        <p:xfrm>
          <a:off x="1419225" y="3125788"/>
          <a:ext cx="6157913" cy="642937"/>
        </p:xfrm>
        <a:graphic>
          <a:graphicData uri="http://schemas.openxmlformats.org/presentationml/2006/ole">
            <p:oleObj spid="_x0000_s414738" name="Equation" r:id="rId4" imgW="3771900" imgH="3937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 txBox="1">
            <a:spLocks noGrp="1"/>
          </p:cNvSpPr>
          <p:nvPr/>
        </p:nvSpPr>
        <p:spPr bwMode="auto">
          <a:xfrm>
            <a:off x="8424863" y="6497638"/>
            <a:ext cx="719137" cy="360362"/>
          </a:xfrm>
          <a:prstGeom prst="rect">
            <a:avLst/>
          </a:prstGeom>
          <a:noFill/>
          <a:extLst/>
        </p:spPr>
        <p:txBody>
          <a:bodyPr anchor="ctr"/>
          <a:lstStyle/>
          <a:p>
            <a:pPr algn="ctr">
              <a:defRPr/>
            </a:pPr>
            <a:fld id="{0BE0A331-3074-4A5E-A333-5B73DEA09E37}" type="slidenum">
              <a:rPr lang="fr-FR" sz="1000">
                <a:solidFill>
                  <a:schemeClr val="bg1"/>
                </a:solidFill>
                <a:latin typeface="+mn-lt"/>
              </a:rPr>
              <a:pPr algn="ctr">
                <a:defRPr/>
              </a:pPr>
              <a:t>7</a:t>
            </a:fld>
            <a:endParaRPr lang="fr-FR" sz="1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15746" name="Titre 1"/>
          <p:cNvSpPr>
            <a:spLocks/>
          </p:cNvSpPr>
          <p:nvPr/>
        </p:nvSpPr>
        <p:spPr bwMode="auto">
          <a:xfrm>
            <a:off x="250825" y="7938"/>
            <a:ext cx="8893175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/>
          <a:lstStyle/>
          <a:p>
            <a:pPr algn="r"/>
            <a:r>
              <a:rPr lang="en-GB" sz="1800">
                <a:solidFill>
                  <a:schemeClr val="bg1"/>
                </a:solidFill>
                <a:latin typeface="Trebuchet MS" pitchFamily="34" charset="0"/>
              </a:rPr>
              <a:t>Ingredients of the reconstruction: the model</a:t>
            </a:r>
          </a:p>
        </p:txBody>
      </p:sp>
      <p:pic>
        <p:nvPicPr>
          <p:cNvPr id="415747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67425" y="2462213"/>
            <a:ext cx="4005263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5748" name="Rectangle 3"/>
          <p:cNvSpPr txBox="1">
            <a:spLocks noChangeArrowheads="1"/>
          </p:cNvSpPr>
          <p:nvPr/>
        </p:nvSpPr>
        <p:spPr bwMode="auto">
          <a:xfrm>
            <a:off x="0" y="530225"/>
            <a:ext cx="9144000" cy="401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6213" indent="-176213">
              <a:lnSpc>
                <a:spcPts val="24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US" sz="1700" b="1">
                <a:solidFill>
                  <a:schemeClr val="tx2"/>
                </a:solidFill>
                <a:latin typeface="Trebuchet MS" pitchFamily="34" charset="0"/>
              </a:rPr>
              <a:t>Dispersion model : Eulerian model ld</a:t>
            </a:r>
            <a:r>
              <a:rPr lang="en-US" sz="1700" b="1">
                <a:solidFill>
                  <a:schemeClr val="tx2"/>
                </a:solidFill>
                <a:latin typeface="Dark Horse" pitchFamily="2" charset="0"/>
              </a:rPr>
              <a:t>X </a:t>
            </a:r>
            <a:r>
              <a:rPr lang="en-US" sz="1700" b="1">
                <a:solidFill>
                  <a:schemeClr val="tx2"/>
                </a:solidFill>
                <a:latin typeface="Trebuchet MS" pitchFamily="34" charset="0"/>
              </a:rPr>
              <a:t>from the operational  C3</a:t>
            </a:r>
            <a:r>
              <a:rPr lang="en-US" sz="1700" b="1">
                <a:solidFill>
                  <a:schemeClr val="tx2"/>
                </a:solidFill>
                <a:latin typeface="Dark Horse" pitchFamily="2" charset="0"/>
              </a:rPr>
              <a:t>X</a:t>
            </a:r>
            <a:r>
              <a:rPr lang="en-US" sz="1700" b="1">
                <a:solidFill>
                  <a:schemeClr val="tx2"/>
                </a:solidFill>
                <a:latin typeface="Trebuchet MS" pitchFamily="34" charset="0"/>
              </a:rPr>
              <a:t> platform </a:t>
            </a:r>
          </a:p>
          <a:p>
            <a:pPr marL="176213" indent="-176213">
              <a:lnSpc>
                <a:spcPts val="2400"/>
              </a:lnSpc>
              <a:spcBef>
                <a:spcPct val="50000"/>
              </a:spcBef>
              <a:buClr>
                <a:schemeClr val="tx1"/>
              </a:buClr>
              <a:buSzPct val="90000"/>
              <a:buFont typeface="Wingdings" pitchFamily="2" charset="2"/>
              <a:buNone/>
            </a:pPr>
            <a:r>
              <a:rPr lang="en-US" sz="1700">
                <a:latin typeface="Trebuchet MS" pitchFamily="34" charset="0"/>
              </a:rPr>
              <a:t>ldX Simplest reasonable numerical scheme</a:t>
            </a:r>
          </a:p>
          <a:p>
            <a:pPr marL="714375" lvl="1" indent="-261938">
              <a:lnSpc>
                <a:spcPts val="2400"/>
              </a:lnSpc>
              <a:spcBef>
                <a:spcPct val="50000"/>
              </a:spcBef>
              <a:buClr>
                <a:schemeClr val="tx1"/>
              </a:buClr>
              <a:buSzPct val="90000"/>
              <a:buFont typeface="Wingdings" pitchFamily="2" charset="2"/>
              <a:buChar char="§"/>
            </a:pPr>
            <a:r>
              <a:rPr lang="en-US" sz="1700">
                <a:latin typeface="Trebuchet MS" pitchFamily="34" charset="0"/>
              </a:rPr>
              <a:t>Dry deposition: </a:t>
            </a:r>
            <a:r>
              <a:rPr lang="en-GB" sz="1700" i="1">
                <a:latin typeface="Trebuchet MS" pitchFamily="34" charset="0"/>
              </a:rPr>
              <a:t>v</a:t>
            </a:r>
            <a:r>
              <a:rPr lang="en-GB" sz="1700" baseline="-25000">
                <a:latin typeface="Trebuchet MS" pitchFamily="34" charset="0"/>
              </a:rPr>
              <a:t>dep</a:t>
            </a:r>
            <a:r>
              <a:rPr lang="en-GB" sz="1700">
                <a:latin typeface="Trebuchet MS" pitchFamily="34" charset="0"/>
              </a:rPr>
              <a:t> = 2 10</a:t>
            </a:r>
            <a:r>
              <a:rPr lang="en-GB" sz="1700" baseline="30000">
                <a:latin typeface="Trebuchet MS" pitchFamily="34" charset="0"/>
              </a:rPr>
              <a:t>-3</a:t>
            </a:r>
            <a:r>
              <a:rPr lang="en-US" sz="1700">
                <a:latin typeface="Trebuchet MS" pitchFamily="34" charset="0"/>
              </a:rPr>
              <a:t> cm/s</a:t>
            </a:r>
          </a:p>
          <a:p>
            <a:pPr marL="714375" lvl="1" indent="-261938">
              <a:lnSpc>
                <a:spcPts val="2400"/>
              </a:lnSpc>
              <a:spcBef>
                <a:spcPct val="50000"/>
              </a:spcBef>
              <a:buClr>
                <a:schemeClr val="tx1"/>
              </a:buClr>
              <a:buSzPct val="90000"/>
              <a:buFont typeface="Wingdings" pitchFamily="2" charset="2"/>
              <a:buChar char="§"/>
            </a:pPr>
            <a:r>
              <a:rPr lang="en-US" sz="1700">
                <a:latin typeface="Trebuchet MS" pitchFamily="34" charset="0"/>
              </a:rPr>
              <a:t>Wet deposition: </a:t>
            </a:r>
            <a:r>
              <a:rPr lang="en-GB" sz="1700">
                <a:latin typeface="Trebuchet MS" pitchFamily="34" charset="0"/>
              </a:rPr>
              <a:t>Λs = </a:t>
            </a:r>
            <a:r>
              <a:rPr lang="en-GB" sz="1700" i="1">
                <a:latin typeface="Trebuchet MS" pitchFamily="34" charset="0"/>
              </a:rPr>
              <a:t>ap</a:t>
            </a:r>
            <a:r>
              <a:rPr lang="en-GB" sz="1700" i="1" baseline="-25000">
                <a:latin typeface="Trebuchet MS" pitchFamily="34" charset="0"/>
              </a:rPr>
              <a:t>o</a:t>
            </a:r>
            <a:r>
              <a:rPr lang="en-GB" sz="1700" i="1" baseline="30000">
                <a:latin typeface="Trebuchet MS" pitchFamily="34" charset="0"/>
              </a:rPr>
              <a:t>b</a:t>
            </a:r>
            <a:r>
              <a:rPr lang="en-GB" sz="1700">
                <a:latin typeface="Trebuchet MS" pitchFamily="34" charset="0"/>
              </a:rPr>
              <a:t>, with </a:t>
            </a:r>
            <a:r>
              <a:rPr lang="en-GB" sz="1700" i="1">
                <a:latin typeface="Trebuchet MS" pitchFamily="34" charset="0"/>
              </a:rPr>
              <a:t>a </a:t>
            </a:r>
            <a:r>
              <a:rPr lang="en-GB" sz="1700">
                <a:latin typeface="Trebuchet MS" pitchFamily="34" charset="0"/>
              </a:rPr>
              <a:t>= 5 10</a:t>
            </a:r>
            <a:r>
              <a:rPr lang="en-GB" sz="1700" baseline="30000">
                <a:latin typeface="Trebuchet MS" pitchFamily="34" charset="0"/>
              </a:rPr>
              <a:t>-5</a:t>
            </a:r>
            <a:r>
              <a:rPr lang="en-GB" sz="1700">
                <a:latin typeface="Trebuchet MS" pitchFamily="34" charset="0"/>
              </a:rPr>
              <a:t> and </a:t>
            </a:r>
            <a:r>
              <a:rPr lang="en-GB" sz="1700" i="1">
                <a:latin typeface="Trebuchet MS" pitchFamily="34" charset="0"/>
              </a:rPr>
              <a:t>b </a:t>
            </a:r>
            <a:r>
              <a:rPr lang="en-GB" sz="1700">
                <a:latin typeface="Trebuchet MS" pitchFamily="34" charset="0"/>
              </a:rPr>
              <a:t>= 1</a:t>
            </a:r>
            <a:r>
              <a:rPr lang="fr-FR" sz="1700">
                <a:latin typeface="Trebuchet MS" pitchFamily="34" charset="0"/>
              </a:rPr>
              <a:t> </a:t>
            </a:r>
          </a:p>
          <a:p>
            <a:pPr marL="714375" lvl="1" indent="-261938">
              <a:lnSpc>
                <a:spcPts val="2400"/>
              </a:lnSpc>
              <a:spcBef>
                <a:spcPct val="50000"/>
              </a:spcBef>
              <a:buClr>
                <a:schemeClr val="tx1"/>
              </a:buClr>
              <a:buSzPct val="90000"/>
              <a:buFont typeface="Wingdings" pitchFamily="2" charset="2"/>
              <a:buChar char="§"/>
            </a:pPr>
            <a:r>
              <a:rPr lang="en-US" sz="1700">
                <a:latin typeface="Trebuchet MS" pitchFamily="34" charset="0"/>
              </a:rPr>
              <a:t>Vertical diffusion: Troen and Mahrt scheme</a:t>
            </a:r>
          </a:p>
          <a:p>
            <a:pPr marL="714375" lvl="1" indent="-261938">
              <a:lnSpc>
                <a:spcPts val="2400"/>
              </a:lnSpc>
              <a:spcBef>
                <a:spcPct val="50000"/>
              </a:spcBef>
              <a:buClr>
                <a:schemeClr val="tx1"/>
              </a:buClr>
              <a:buSzPct val="90000"/>
              <a:buFont typeface="Wingdings" pitchFamily="2" charset="2"/>
              <a:buChar char="§"/>
            </a:pPr>
            <a:r>
              <a:rPr lang="en-US" sz="1700">
                <a:latin typeface="Trebuchet MS" pitchFamily="34" charset="0"/>
              </a:rPr>
              <a:t>Radioactive decay + filiation</a:t>
            </a:r>
          </a:p>
          <a:p>
            <a:pPr marL="176213" indent="-176213">
              <a:lnSpc>
                <a:spcPts val="2400"/>
              </a:lnSpc>
              <a:spcBef>
                <a:spcPct val="50000"/>
              </a:spcBef>
              <a:buClr>
                <a:schemeClr val="tx1"/>
              </a:buClr>
              <a:buSzPct val="90000"/>
              <a:buFont typeface="Wingdings" pitchFamily="2" charset="2"/>
              <a:buNone/>
            </a:pPr>
            <a:r>
              <a:rPr lang="nl-NL" sz="1700">
                <a:latin typeface="Trebuchet MS" pitchFamily="34" charset="0"/>
              </a:rPr>
              <a:t>Met. data: ECMWF (0.125°)</a:t>
            </a:r>
            <a:endParaRPr lang="en-US" sz="1700">
              <a:latin typeface="Trebuchet MS" pitchFamily="34" charset="0"/>
            </a:endParaRPr>
          </a:p>
          <a:p>
            <a:pPr marL="176213" indent="-176213">
              <a:lnSpc>
                <a:spcPts val="2400"/>
              </a:lnSpc>
              <a:spcBef>
                <a:spcPct val="50000"/>
              </a:spcBef>
              <a:buClr>
                <a:schemeClr val="tx1"/>
              </a:buClr>
              <a:buSzPct val="90000"/>
              <a:buFont typeface="Wingdings" pitchFamily="2" charset="2"/>
              <a:buNone/>
            </a:pPr>
            <a:r>
              <a:rPr lang="en-US" sz="1700">
                <a:latin typeface="Trebuchet MS" pitchFamily="34" charset="0"/>
              </a:rPr>
              <a:t>Spatial resolution: 0.125° x 0.125°</a:t>
            </a:r>
          </a:p>
          <a:p>
            <a:pPr marL="176213" indent="-176213">
              <a:lnSpc>
                <a:spcPts val="2400"/>
              </a:lnSpc>
              <a:spcBef>
                <a:spcPct val="50000"/>
              </a:spcBef>
              <a:buClr>
                <a:schemeClr val="tx1"/>
              </a:buClr>
              <a:buSzPct val="90000"/>
              <a:buFont typeface="Wingdings" pitchFamily="2" charset="2"/>
              <a:buNone/>
            </a:pPr>
            <a:endParaRPr lang="en-US" sz="1700">
              <a:latin typeface="Trebuchet MS" pitchFamily="34" charset="0"/>
            </a:endParaRPr>
          </a:p>
          <a:p>
            <a:pPr marL="176213" indent="-176213">
              <a:lnSpc>
                <a:spcPts val="2400"/>
              </a:lnSpc>
              <a:spcBef>
                <a:spcPct val="50000"/>
              </a:spcBef>
              <a:buClr>
                <a:schemeClr val="tx1"/>
              </a:buClr>
              <a:buSzPct val="90000"/>
              <a:buFont typeface="Wingdings" pitchFamily="2" charset="2"/>
              <a:buNone/>
            </a:pPr>
            <a:endParaRPr lang="en-US" sz="1700">
              <a:latin typeface="Trebuchet MS" pitchFamily="34" charset="0"/>
            </a:endParaRPr>
          </a:p>
          <a:p>
            <a:pPr marL="176213" indent="-176213">
              <a:lnSpc>
                <a:spcPts val="24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US" sz="1700" b="1">
                <a:solidFill>
                  <a:schemeClr val="tx2"/>
                </a:solidFill>
                <a:latin typeface="Trebuchet MS" pitchFamily="34" charset="0"/>
              </a:rPr>
              <a:t>Consequences model : cons</a:t>
            </a:r>
            <a:r>
              <a:rPr lang="en-US" sz="1700" b="1">
                <a:solidFill>
                  <a:schemeClr val="tx2"/>
                </a:solidFill>
                <a:latin typeface="Dark Horse" pitchFamily="2" charset="0"/>
              </a:rPr>
              <a:t>X </a:t>
            </a:r>
            <a:r>
              <a:rPr lang="en-US" sz="1700" b="1">
                <a:solidFill>
                  <a:schemeClr val="tx2"/>
                </a:solidFill>
                <a:latin typeface="Trebuchet MS" pitchFamily="34" charset="0"/>
              </a:rPr>
              <a:t>from C3</a:t>
            </a:r>
            <a:r>
              <a:rPr lang="en-US" sz="1700" b="1">
                <a:solidFill>
                  <a:schemeClr val="tx2"/>
                </a:solidFill>
                <a:latin typeface="Dark Horse" pitchFamily="2" charset="0"/>
              </a:rPr>
              <a:t>X</a:t>
            </a:r>
            <a:endParaRPr lang="en-US" sz="1700">
              <a:latin typeface="Trebuchet MS" pitchFamily="34" charset="0"/>
            </a:endParaRPr>
          </a:p>
          <a:p>
            <a:pPr marL="176213" indent="-176213">
              <a:lnSpc>
                <a:spcPts val="2400"/>
              </a:lnSpc>
              <a:spcBef>
                <a:spcPct val="50000"/>
              </a:spcBef>
              <a:buClr>
                <a:schemeClr val="tx1"/>
              </a:buClr>
              <a:buSzPct val="90000"/>
              <a:buFont typeface="Wingdings" pitchFamily="2" charset="2"/>
              <a:buNone/>
            </a:pPr>
            <a:r>
              <a:rPr lang="en-US" sz="1700">
                <a:latin typeface="Trebuchet MS" pitchFamily="34" charset="0"/>
              </a:rPr>
              <a:t>Dose rate estimations</a:t>
            </a:r>
          </a:p>
        </p:txBody>
      </p:sp>
      <p:sp>
        <p:nvSpPr>
          <p:cNvPr id="415749" name="Oval 7"/>
          <p:cNvSpPr>
            <a:spLocks noChangeArrowheads="1"/>
          </p:cNvSpPr>
          <p:nvPr/>
        </p:nvSpPr>
        <p:spPr bwMode="auto">
          <a:xfrm>
            <a:off x="7696200" y="2143125"/>
            <a:ext cx="60325" cy="6985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fr-FR">
              <a:solidFill>
                <a:schemeClr val="accent2"/>
              </a:solidFill>
            </a:endParaRPr>
          </a:p>
        </p:txBody>
      </p:sp>
      <p:sp>
        <p:nvSpPr>
          <p:cNvPr id="415750" name="Rectangle 8"/>
          <p:cNvSpPr>
            <a:spLocks noChangeArrowheads="1"/>
          </p:cNvSpPr>
          <p:nvPr/>
        </p:nvSpPr>
        <p:spPr bwMode="auto">
          <a:xfrm>
            <a:off x="7543800" y="2352675"/>
            <a:ext cx="247650" cy="889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15751" name="Text Box 9"/>
          <p:cNvSpPr txBox="1">
            <a:spLocks noChangeArrowheads="1"/>
          </p:cNvSpPr>
          <p:nvPr/>
        </p:nvSpPr>
        <p:spPr bwMode="auto">
          <a:xfrm>
            <a:off x="7766050" y="2001838"/>
            <a:ext cx="13779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Observations</a:t>
            </a:r>
          </a:p>
          <a:p>
            <a:r>
              <a:rPr lang="fr-FR"/>
              <a:t>ldX simulations</a:t>
            </a:r>
          </a:p>
        </p:txBody>
      </p:sp>
      <p:sp>
        <p:nvSpPr>
          <p:cNvPr id="415752" name="Rectangle 10"/>
          <p:cNvSpPr>
            <a:spLocks noChangeArrowheads="1"/>
          </p:cNvSpPr>
          <p:nvPr/>
        </p:nvSpPr>
        <p:spPr bwMode="auto">
          <a:xfrm>
            <a:off x="7439025" y="2009775"/>
            <a:ext cx="1704975" cy="514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769" name="Picture 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8063" y="1590675"/>
            <a:ext cx="3125787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Espace réservé du numéro de diapositive 7"/>
          <p:cNvSpPr txBox="1">
            <a:spLocks noGrp="1"/>
          </p:cNvSpPr>
          <p:nvPr/>
        </p:nvSpPr>
        <p:spPr bwMode="auto">
          <a:xfrm>
            <a:off x="8420100" y="6492875"/>
            <a:ext cx="723900" cy="365125"/>
          </a:xfrm>
          <a:prstGeom prst="rect">
            <a:avLst/>
          </a:prstGeom>
          <a:noFill/>
          <a:extLst/>
        </p:spPr>
        <p:txBody>
          <a:bodyPr anchor="ctr"/>
          <a:lstStyle/>
          <a:p>
            <a:pPr algn="ctr">
              <a:defRPr/>
            </a:pPr>
            <a:fld id="{69A7BC25-9E91-4CEC-8846-9C907672B82B}" type="slidenum">
              <a:rPr lang="fr-FR" sz="1000">
                <a:solidFill>
                  <a:schemeClr val="bg1"/>
                </a:solidFill>
                <a:latin typeface="+mn-lt"/>
              </a:rPr>
              <a:pPr algn="ctr">
                <a:defRPr/>
              </a:pPr>
              <a:t>8</a:t>
            </a:fld>
            <a:endParaRPr lang="fr-FR" sz="1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16771" name="Titre 1"/>
          <p:cNvSpPr>
            <a:spLocks/>
          </p:cNvSpPr>
          <p:nvPr/>
        </p:nvSpPr>
        <p:spPr bwMode="auto">
          <a:xfrm>
            <a:off x="250825" y="-11113"/>
            <a:ext cx="88931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/>
          <a:lstStyle/>
          <a:p>
            <a:pPr algn="r"/>
            <a:r>
              <a:rPr lang="en-GB" sz="1800">
                <a:solidFill>
                  <a:schemeClr val="bg1"/>
                </a:solidFill>
                <a:latin typeface="Trebuchet MS" pitchFamily="34" charset="0"/>
              </a:rPr>
              <a:t>Ingredients of the reconstruction: Fukushima</a:t>
            </a:r>
          </a:p>
        </p:txBody>
      </p:sp>
      <p:sp>
        <p:nvSpPr>
          <p:cNvPr id="416772" name="Oval 5"/>
          <p:cNvSpPr>
            <a:spLocks noChangeArrowheads="1"/>
          </p:cNvSpPr>
          <p:nvPr/>
        </p:nvSpPr>
        <p:spPr bwMode="auto">
          <a:xfrm>
            <a:off x="8067675" y="3116263"/>
            <a:ext cx="544513" cy="5032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416773" name="Picture 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00588" y="2584450"/>
            <a:ext cx="2497137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6774" name="Line 10"/>
          <p:cNvSpPr>
            <a:spLocks noChangeShapeType="1"/>
          </p:cNvSpPr>
          <p:nvPr/>
        </p:nvSpPr>
        <p:spPr bwMode="auto">
          <a:xfrm flipH="1" flipV="1">
            <a:off x="6494463" y="3659188"/>
            <a:ext cx="923925" cy="719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16775" name="Rectangle 58"/>
          <p:cNvSpPr>
            <a:spLocks noChangeArrowheads="1"/>
          </p:cNvSpPr>
          <p:nvPr/>
        </p:nvSpPr>
        <p:spPr bwMode="auto">
          <a:xfrm>
            <a:off x="268288" y="344488"/>
            <a:ext cx="8572500" cy="211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ts val="2400"/>
              </a:lnSpc>
              <a:buClr>
                <a:schemeClr val="tx1"/>
              </a:buClr>
              <a:buSzPct val="90000"/>
              <a:buFont typeface="Trebuchet MS" pitchFamily="34" charset="0"/>
              <a:buNone/>
            </a:pPr>
            <a:r>
              <a:rPr lang="en-GB" sz="1800" b="1">
                <a:solidFill>
                  <a:schemeClr val="tx2"/>
                </a:solidFill>
                <a:latin typeface="Trebuchet MS" pitchFamily="34" charset="0"/>
              </a:rPr>
              <a:t>The Fukushima case</a:t>
            </a:r>
            <a:endParaRPr lang="en-GB" sz="1800">
              <a:solidFill>
                <a:schemeClr val="tx2"/>
              </a:solidFill>
              <a:latin typeface="Trebuchet MS" pitchFamily="34" charset="0"/>
            </a:endParaRPr>
          </a:p>
          <a:p>
            <a:pPr>
              <a:lnSpc>
                <a:spcPts val="2400"/>
              </a:lnSpc>
              <a:spcBef>
                <a:spcPct val="6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r>
              <a:rPr lang="en-GB" sz="1800">
                <a:latin typeface="Trebuchet MS" pitchFamily="34" charset="0"/>
              </a:rPr>
              <a:t>   </a:t>
            </a:r>
            <a:r>
              <a:rPr lang="en-GB" sz="1800" u="sng">
                <a:latin typeface="Trebuchet MS" pitchFamily="34" charset="0"/>
              </a:rPr>
              <a:t>Measurements</a:t>
            </a:r>
            <a:r>
              <a:rPr lang="en-GB" sz="1800">
                <a:latin typeface="Trebuchet MS" pitchFamily="34" charset="0"/>
              </a:rPr>
              <a:t>: dose rate signal </a:t>
            </a:r>
            <a:endParaRPr lang="en-GB"/>
          </a:p>
          <a:p>
            <a:pPr marL="742950" lvl="1" indent="-285750">
              <a:spcBef>
                <a:spcPct val="6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r>
              <a:rPr lang="en-GB"/>
              <a:t>The observed signal is mainly due to the contribution of Cs-134, Cs-137, Ba-137m, I-131, I-132, Te-132, Xe-133</a:t>
            </a:r>
          </a:p>
          <a:p>
            <a:pPr marL="742950" lvl="1" indent="-285750">
              <a:spcBef>
                <a:spcPct val="6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r>
              <a:rPr lang="en-GB"/>
              <a:t>~30 dose rate stations are considered</a:t>
            </a:r>
          </a:p>
          <a:p>
            <a:pPr marL="742950" lvl="1" indent="-285750">
              <a:spcBef>
                <a:spcPct val="6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r>
              <a:rPr lang="en-GB"/>
              <a:t>between the 11th and the 26th of March 11430 measurements</a:t>
            </a:r>
          </a:p>
          <a:p>
            <a:pPr marL="742950" lvl="1" indent="-285750">
              <a:spcBef>
                <a:spcPct val="6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/>
          </a:p>
          <a:p>
            <a:pPr>
              <a:spcBef>
                <a:spcPct val="6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1600">
              <a:latin typeface="Trebuchet MS" pitchFamily="34" charset="0"/>
            </a:endParaRPr>
          </a:p>
          <a:p>
            <a:pPr>
              <a:lnSpc>
                <a:spcPts val="2400"/>
              </a:lnSpc>
              <a:spcBef>
                <a:spcPct val="6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1600">
              <a:latin typeface="Trebuchet MS" pitchFamily="34" charset="0"/>
            </a:endParaRPr>
          </a:p>
          <a:p>
            <a:pPr>
              <a:lnSpc>
                <a:spcPts val="2400"/>
              </a:lnSpc>
              <a:spcBef>
                <a:spcPct val="6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1600">
              <a:latin typeface="Trebuchet MS" pitchFamily="34" charset="0"/>
            </a:endParaRPr>
          </a:p>
          <a:p>
            <a:pPr>
              <a:lnSpc>
                <a:spcPts val="2400"/>
              </a:lnSpc>
              <a:spcBef>
                <a:spcPct val="6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r>
              <a:rPr lang="en-GB" sz="2000">
                <a:latin typeface="Trebuchet MS" pitchFamily="34" charset="0"/>
              </a:rPr>
              <a:t>  </a:t>
            </a:r>
            <a:r>
              <a:rPr lang="en-GB" sz="1800" u="sng">
                <a:latin typeface="Trebuchet MS" pitchFamily="34" charset="0"/>
              </a:rPr>
              <a:t>Source term assessment</a:t>
            </a:r>
            <a:r>
              <a:rPr lang="en-GB" sz="1800">
                <a:latin typeface="Trebuchet MS" pitchFamily="34" charset="0"/>
              </a:rPr>
              <a:t> for the 7 main isotopes</a:t>
            </a:r>
          </a:p>
          <a:p>
            <a:pPr marL="1490663" lvl="2" indent="-342900">
              <a:buClr>
                <a:schemeClr val="tx1"/>
              </a:buClr>
              <a:buSzPct val="75000"/>
              <a:buFont typeface="Wingdings" pitchFamily="2" charset="2"/>
              <a:buChar char="§"/>
            </a:pPr>
            <a:r>
              <a:rPr lang="en-GB">
                <a:latin typeface="Trebuchet MS" pitchFamily="34" charset="0"/>
              </a:rPr>
              <a:t>Cs-134 + Cs-137 + Ba-137m</a:t>
            </a:r>
          </a:p>
          <a:p>
            <a:pPr marL="1490663" lvl="2" indent="-342900">
              <a:buClr>
                <a:schemeClr val="tx1"/>
              </a:buClr>
              <a:buSzPct val="75000"/>
              <a:buFont typeface="Wingdings" pitchFamily="2" charset="2"/>
              <a:buChar char="§"/>
            </a:pPr>
            <a:r>
              <a:rPr lang="en-GB">
                <a:latin typeface="Trebuchet MS" pitchFamily="34" charset="0"/>
              </a:rPr>
              <a:t>I-131</a:t>
            </a:r>
          </a:p>
          <a:p>
            <a:pPr marL="1490663" lvl="2" indent="-342900">
              <a:buClr>
                <a:schemeClr val="tx1"/>
              </a:buClr>
              <a:buSzPct val="75000"/>
              <a:buFont typeface="Wingdings" pitchFamily="2" charset="2"/>
              <a:buChar char="§"/>
            </a:pPr>
            <a:r>
              <a:rPr lang="en-GB">
                <a:latin typeface="Trebuchet MS" pitchFamily="34" charset="0"/>
              </a:rPr>
              <a:t>I-132 + Te-132</a:t>
            </a:r>
          </a:p>
          <a:p>
            <a:pPr marL="1490663" lvl="2" indent="-342900">
              <a:buClr>
                <a:schemeClr val="tx1"/>
              </a:buClr>
              <a:buSzPct val="75000"/>
              <a:buFont typeface="Wingdings" pitchFamily="2" charset="2"/>
              <a:buChar char="§"/>
            </a:pPr>
            <a:r>
              <a:rPr lang="en-GB">
                <a:latin typeface="Trebuchet MS" pitchFamily="34" charset="0"/>
              </a:rPr>
              <a:t>Xe-133 </a:t>
            </a:r>
          </a:p>
          <a:p>
            <a:pPr>
              <a:lnSpc>
                <a:spcPts val="2400"/>
              </a:lnSpc>
              <a:spcBef>
                <a:spcPct val="6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r>
              <a:rPr lang="en-GB" sz="1800">
                <a:latin typeface="Trebuchet MS" pitchFamily="34" charset="0"/>
              </a:rPr>
              <a:t>  </a:t>
            </a:r>
            <a:r>
              <a:rPr lang="en-US" sz="1800">
                <a:latin typeface="Trebuchet MS" pitchFamily="34" charset="0"/>
              </a:rPr>
              <a:t>from the 11/03 till the 26/03: </a:t>
            </a:r>
            <a:r>
              <a:rPr lang="en-GB" sz="1800">
                <a:latin typeface="Trebuchet MS" pitchFamily="34" charset="0"/>
              </a:rPr>
              <a:t>7 isotopes x 380 time steps = 2660 unknowns</a:t>
            </a:r>
          </a:p>
          <a:p>
            <a:pPr>
              <a:lnSpc>
                <a:spcPts val="2400"/>
              </a:lnSpc>
              <a:spcBef>
                <a:spcPct val="60000"/>
              </a:spcBef>
              <a:buClr>
                <a:srgbClr val="FF0000"/>
              </a:buClr>
              <a:buSzPct val="95000"/>
              <a:buFont typeface="Wingdings" pitchFamily="2" charset="2"/>
              <a:buChar char="ð"/>
            </a:pPr>
            <a:r>
              <a:rPr lang="en-GB" sz="1800">
                <a:latin typeface="Trebuchet MS" pitchFamily="34" charset="0"/>
              </a:rPr>
              <a:t> </a:t>
            </a:r>
            <a:r>
              <a:rPr lang="en-GB" sz="1800">
                <a:solidFill>
                  <a:srgbClr val="FF0000"/>
                </a:solidFill>
                <a:latin typeface="Trebuchet MS" pitchFamily="34" charset="0"/>
              </a:rPr>
              <a:t>Insufficient number of observations: reduce the number of unknowns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numéro de diapositive 7"/>
          <p:cNvSpPr>
            <a:spLocks noGrp="1"/>
          </p:cNvSpPr>
          <p:nvPr>
            <p:ph type="sldNum" sz="quarter" idx="12"/>
          </p:nvPr>
        </p:nvSpPr>
        <p:spPr>
          <a:xfrm>
            <a:off x="8420100" y="6492875"/>
            <a:ext cx="723900" cy="365125"/>
          </a:xfrm>
        </p:spPr>
        <p:txBody>
          <a:bodyPr/>
          <a:lstStyle/>
          <a:p>
            <a:pPr>
              <a:defRPr/>
            </a:pPr>
            <a:fld id="{AB22FD6C-ACA0-4BE5-AD6B-53A6E6DC929F}" type="slidenum">
              <a:rPr lang="fr-FR"/>
              <a:pPr>
                <a:defRPr/>
              </a:pPr>
              <a:t>9</a:t>
            </a:fld>
            <a:endParaRPr lang="fr-FR"/>
          </a:p>
        </p:txBody>
      </p:sp>
      <p:sp>
        <p:nvSpPr>
          <p:cNvPr id="418818" name="Rectangle 58"/>
          <p:cNvSpPr>
            <a:spLocks noChangeArrowheads="1"/>
          </p:cNvSpPr>
          <p:nvPr/>
        </p:nvSpPr>
        <p:spPr bwMode="auto">
          <a:xfrm>
            <a:off x="276225" y="763588"/>
            <a:ext cx="8647113" cy="212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85825" lvl="1" indent="-342900">
              <a:lnSpc>
                <a:spcPts val="24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Arial" charset="0"/>
              <a:buNone/>
            </a:pPr>
            <a:endParaRPr lang="en-GB" sz="2000">
              <a:latin typeface="Trebuchet MS" pitchFamily="34" charset="0"/>
            </a:endParaRPr>
          </a:p>
          <a:p>
            <a:pPr marL="342900" indent="-342900">
              <a:lnSpc>
                <a:spcPts val="24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2000" b="1">
                <a:solidFill>
                  <a:schemeClr val="tx2"/>
                </a:solidFill>
                <a:latin typeface="Trebuchet MS" pitchFamily="34" charset="0"/>
              </a:rPr>
              <a:t>Designed approach:</a:t>
            </a:r>
          </a:p>
          <a:p>
            <a:pPr marL="342900" indent="-342900">
              <a:lnSpc>
                <a:spcPts val="24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endParaRPr lang="en-GB" sz="2000" b="1">
              <a:solidFill>
                <a:schemeClr val="tx2"/>
              </a:solidFill>
              <a:latin typeface="Trebuchet MS" pitchFamily="34" charset="0"/>
            </a:endParaRPr>
          </a:p>
          <a:p>
            <a:pPr marL="885825" lvl="1" indent="-342900">
              <a:lnSpc>
                <a:spcPts val="2400"/>
              </a:lnSpc>
              <a:spcBef>
                <a:spcPct val="5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r>
              <a:rPr lang="en-GB" sz="2000">
                <a:latin typeface="Trebuchet MS" pitchFamily="34" charset="0"/>
              </a:rPr>
              <a:t>Several steps :</a:t>
            </a:r>
          </a:p>
          <a:p>
            <a:pPr marL="1638300" lvl="3" indent="-266700">
              <a:lnSpc>
                <a:spcPts val="2400"/>
              </a:lnSpc>
              <a:spcBef>
                <a:spcPct val="50000"/>
              </a:spcBef>
              <a:buClr>
                <a:schemeClr val="tx1"/>
              </a:buClr>
              <a:buSzPct val="75000"/>
              <a:buFont typeface="Wingdings" pitchFamily="2" charset="2"/>
              <a:buAutoNum type="arabicPeriod"/>
            </a:pPr>
            <a:r>
              <a:rPr lang="en-GB" sz="2000">
                <a:latin typeface="Trebuchet MS" pitchFamily="34" charset="0"/>
              </a:rPr>
              <a:t>Inverse modelling to retrieve the timing of the release events</a:t>
            </a:r>
          </a:p>
          <a:p>
            <a:pPr marL="1638300" lvl="3" indent="-266700">
              <a:lnSpc>
                <a:spcPts val="2400"/>
              </a:lnSpc>
              <a:spcBef>
                <a:spcPct val="50000"/>
              </a:spcBef>
              <a:buClr>
                <a:schemeClr val="tx1"/>
              </a:buClr>
              <a:buSzPct val="75000"/>
              <a:buFont typeface="Wingdings" pitchFamily="2" charset="2"/>
              <a:buAutoNum type="arabicPeriod"/>
            </a:pPr>
            <a:r>
              <a:rPr lang="en-GB" sz="2000">
                <a:latin typeface="Trebuchet MS" pitchFamily="34" charset="0"/>
              </a:rPr>
              <a:t>Inverse modelling to retrieve the amount in time of each isotope released</a:t>
            </a:r>
            <a:r>
              <a:rPr lang="en-GB" sz="2000">
                <a:solidFill>
                  <a:schemeClr val="accent2"/>
                </a:solidFill>
                <a:latin typeface="Trebuchet MS" pitchFamily="34" charset="0"/>
              </a:rPr>
              <a:t> </a:t>
            </a:r>
          </a:p>
          <a:p>
            <a:pPr marL="1638300" lvl="3" indent="-266700">
              <a:lnSpc>
                <a:spcPts val="2400"/>
              </a:lnSpc>
              <a:spcBef>
                <a:spcPct val="50000"/>
              </a:spcBef>
              <a:buClr>
                <a:schemeClr val="tx1"/>
              </a:buClr>
              <a:buSzPct val="75000"/>
              <a:buFont typeface="Wingdings" pitchFamily="2" charset="2"/>
              <a:buAutoNum type="arabicPeriod"/>
            </a:pPr>
            <a:endParaRPr lang="en-GB" sz="2000">
              <a:solidFill>
                <a:schemeClr val="accent2"/>
              </a:solidFill>
              <a:latin typeface="Trebuchet MS" pitchFamily="34" charset="0"/>
            </a:endParaRPr>
          </a:p>
          <a:p>
            <a:pPr marL="885825" lvl="1" indent="-342900">
              <a:lnSpc>
                <a:spcPts val="2400"/>
              </a:lnSpc>
              <a:spcBef>
                <a:spcPct val="5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r>
              <a:rPr lang="en-GB" sz="2000">
                <a:latin typeface="Trebuchet MS" pitchFamily="34" charset="0"/>
              </a:rPr>
              <a:t>Constraints on the isotopic composition</a:t>
            </a:r>
          </a:p>
          <a:p>
            <a:pPr marL="885825" lvl="1" indent="-342900">
              <a:lnSpc>
                <a:spcPts val="2400"/>
              </a:lnSpc>
              <a:buClr>
                <a:schemeClr val="tx1"/>
              </a:buClr>
              <a:buSzPct val="90000"/>
              <a:buFont typeface="Trebuchet MS" pitchFamily="34" charset="0"/>
              <a:buNone/>
            </a:pPr>
            <a:endParaRPr lang="en-GB" sz="2000">
              <a:solidFill>
                <a:schemeClr val="accent2"/>
              </a:solidFill>
              <a:latin typeface="Trebuchet MS" pitchFamily="34" charset="0"/>
            </a:endParaRPr>
          </a:p>
        </p:txBody>
      </p:sp>
      <p:sp>
        <p:nvSpPr>
          <p:cNvPr id="418819" name="Titre 1"/>
          <p:cNvSpPr>
            <a:spLocks/>
          </p:cNvSpPr>
          <p:nvPr/>
        </p:nvSpPr>
        <p:spPr bwMode="auto">
          <a:xfrm>
            <a:off x="250825" y="-36513"/>
            <a:ext cx="88931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/>
          <a:lstStyle/>
          <a:p>
            <a:pPr algn="r"/>
            <a:r>
              <a:rPr lang="en-GB" sz="1800">
                <a:solidFill>
                  <a:schemeClr val="bg1"/>
                </a:solidFill>
                <a:latin typeface="Trebuchet MS" pitchFamily="34" charset="0"/>
              </a:rPr>
              <a:t>Dose rate measurements inversion : the method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65" name="Picture 9" descr="Tokyo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9300" y="1785938"/>
            <a:ext cx="7540625" cy="467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Espace réservé du numéro de diapositive 7"/>
          <p:cNvSpPr txBox="1">
            <a:spLocks noGrp="1"/>
          </p:cNvSpPr>
          <p:nvPr/>
        </p:nvSpPr>
        <p:spPr bwMode="auto">
          <a:xfrm>
            <a:off x="8420100" y="6492875"/>
            <a:ext cx="723900" cy="365125"/>
          </a:xfrm>
          <a:prstGeom prst="rect">
            <a:avLst/>
          </a:prstGeom>
          <a:noFill/>
          <a:extLst/>
        </p:spPr>
        <p:txBody>
          <a:bodyPr anchor="ctr"/>
          <a:lstStyle/>
          <a:p>
            <a:pPr algn="ctr">
              <a:defRPr/>
            </a:pPr>
            <a:fld id="{18F6D587-9F5B-44CC-A1EF-11AC32C5C95E}" type="slidenum">
              <a:rPr lang="fr-FR" sz="1000">
                <a:solidFill>
                  <a:schemeClr val="bg1"/>
                </a:solidFill>
                <a:latin typeface="+mn-lt"/>
              </a:rPr>
              <a:pPr algn="ctr">
                <a:defRPr/>
              </a:pPr>
              <a:t>10</a:t>
            </a:fld>
            <a:endParaRPr lang="fr-FR" sz="1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20867" name="Rectangle 58"/>
          <p:cNvSpPr>
            <a:spLocks noChangeArrowheads="1"/>
          </p:cNvSpPr>
          <p:nvPr/>
        </p:nvSpPr>
        <p:spPr bwMode="auto">
          <a:xfrm>
            <a:off x="-342900" y="730250"/>
            <a:ext cx="9344025" cy="211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85825" lvl="1" indent="-342900">
              <a:lnSpc>
                <a:spcPts val="2400"/>
              </a:lnSpc>
              <a:buClr>
                <a:schemeClr val="tx1"/>
              </a:buClr>
              <a:buSzPct val="90000"/>
              <a:buFont typeface="Trebuchet MS" pitchFamily="34" charset="0"/>
              <a:buNone/>
            </a:pPr>
            <a:endParaRPr lang="en-GB" sz="1800" b="1">
              <a:solidFill>
                <a:schemeClr val="accent2"/>
              </a:solidFill>
              <a:latin typeface="Trebuchet MS" pitchFamily="34" charset="0"/>
            </a:endParaRP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</a:pPr>
            <a:r>
              <a:rPr lang="en-GB" sz="1800">
                <a:latin typeface="Trebuchet MS" pitchFamily="34" charset="0"/>
              </a:rPr>
              <a:t>Measurements: Extraction of the dose rate signal when the plume blew over the station</a:t>
            </a: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1800">
              <a:latin typeface="Trebuchet MS" pitchFamily="34" charset="0"/>
            </a:endParaRP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1800">
              <a:latin typeface="Trebuchet MS" pitchFamily="34" charset="0"/>
            </a:endParaRP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1800">
              <a:latin typeface="Trebuchet MS" pitchFamily="34" charset="0"/>
            </a:endParaRP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1800">
              <a:latin typeface="Trebuchet MS" pitchFamily="34" charset="0"/>
            </a:endParaRP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1800">
              <a:latin typeface="Trebuchet MS" pitchFamily="34" charset="0"/>
            </a:endParaRP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1800">
              <a:latin typeface="Trebuchet MS" pitchFamily="34" charset="0"/>
            </a:endParaRP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1800">
              <a:latin typeface="Trebuchet MS" pitchFamily="34" charset="0"/>
            </a:endParaRP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1800">
              <a:latin typeface="Trebuchet MS" pitchFamily="34" charset="0"/>
            </a:endParaRP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1800">
              <a:latin typeface="Trebuchet MS" pitchFamily="34" charset="0"/>
            </a:endParaRP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1800">
              <a:latin typeface="Trebuchet MS" pitchFamily="34" charset="0"/>
            </a:endParaRPr>
          </a:p>
        </p:txBody>
      </p:sp>
      <p:sp>
        <p:nvSpPr>
          <p:cNvPr id="420868" name="Text Box 14"/>
          <p:cNvSpPr txBox="1">
            <a:spLocks noChangeArrowheads="1"/>
          </p:cNvSpPr>
          <p:nvPr/>
        </p:nvSpPr>
        <p:spPr bwMode="auto">
          <a:xfrm>
            <a:off x="3489325" y="4035425"/>
            <a:ext cx="17399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Observed dose rate</a:t>
            </a:r>
          </a:p>
        </p:txBody>
      </p:sp>
      <p:sp>
        <p:nvSpPr>
          <p:cNvPr id="420869" name="Line 15"/>
          <p:cNvSpPr>
            <a:spLocks noChangeShapeType="1"/>
          </p:cNvSpPr>
          <p:nvPr/>
        </p:nvSpPr>
        <p:spPr bwMode="auto">
          <a:xfrm flipH="1">
            <a:off x="3932238" y="4337050"/>
            <a:ext cx="173037" cy="598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20870" name="Line 16"/>
          <p:cNvSpPr>
            <a:spLocks noChangeShapeType="1"/>
          </p:cNvSpPr>
          <p:nvPr/>
        </p:nvSpPr>
        <p:spPr bwMode="auto">
          <a:xfrm flipH="1">
            <a:off x="3984625" y="5491163"/>
            <a:ext cx="623888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20871" name="Text Box 17"/>
          <p:cNvSpPr txBox="1">
            <a:spLocks noChangeArrowheads="1"/>
          </p:cNvSpPr>
          <p:nvPr/>
        </p:nvSpPr>
        <p:spPr bwMode="auto">
          <a:xfrm>
            <a:off x="4597400" y="5305425"/>
            <a:ext cx="16129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Plume component</a:t>
            </a:r>
          </a:p>
        </p:txBody>
      </p:sp>
      <p:sp>
        <p:nvSpPr>
          <p:cNvPr id="420872" name="Rectangle 11"/>
          <p:cNvSpPr>
            <a:spLocks noChangeArrowheads="1"/>
          </p:cNvSpPr>
          <p:nvPr/>
        </p:nvSpPr>
        <p:spPr bwMode="auto">
          <a:xfrm>
            <a:off x="5575300" y="2286000"/>
            <a:ext cx="1936750" cy="844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20873" name="Titre 1"/>
          <p:cNvSpPr>
            <a:spLocks/>
          </p:cNvSpPr>
          <p:nvPr/>
        </p:nvSpPr>
        <p:spPr bwMode="auto">
          <a:xfrm>
            <a:off x="250825" y="-11113"/>
            <a:ext cx="88931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/>
          <a:lstStyle/>
          <a:p>
            <a:pPr algn="r"/>
            <a:r>
              <a:rPr lang="en-GB" sz="1800">
                <a:solidFill>
                  <a:schemeClr val="bg1"/>
                </a:solidFill>
                <a:latin typeface="Trebuchet MS" pitchFamily="34" charset="0"/>
              </a:rPr>
              <a:t>Ingredients of the reconstruction: step 1</a:t>
            </a:r>
          </a:p>
        </p:txBody>
      </p:sp>
      <p:sp>
        <p:nvSpPr>
          <p:cNvPr id="420874" name="Rectangle 12"/>
          <p:cNvSpPr>
            <a:spLocks noChangeArrowheads="1"/>
          </p:cNvSpPr>
          <p:nvPr/>
        </p:nvSpPr>
        <p:spPr bwMode="auto">
          <a:xfrm>
            <a:off x="336550" y="449263"/>
            <a:ext cx="74025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ts val="2400"/>
              </a:lnSpc>
              <a:buClr>
                <a:schemeClr val="tx1"/>
              </a:buClr>
              <a:buSzPct val="90000"/>
              <a:buFont typeface="Trebuchet MS" pitchFamily="34" charset="0"/>
              <a:buNone/>
            </a:pPr>
            <a:r>
              <a:rPr lang="en-GB" sz="1800" b="1">
                <a:solidFill>
                  <a:schemeClr val="tx2"/>
                </a:solidFill>
                <a:latin typeface="Trebuchet MS" pitchFamily="34" charset="0"/>
              </a:rPr>
              <a:t>Step 1: Inverse modelling to assess the timing of the release events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839" name="Picture 2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44950" y="4100513"/>
            <a:ext cx="5175250" cy="236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Espace réservé du numéro de diapositive 7"/>
          <p:cNvSpPr txBox="1">
            <a:spLocks noGrp="1"/>
          </p:cNvSpPr>
          <p:nvPr/>
        </p:nvSpPr>
        <p:spPr bwMode="auto">
          <a:xfrm>
            <a:off x="8420100" y="6492875"/>
            <a:ext cx="723900" cy="365125"/>
          </a:xfrm>
          <a:prstGeom prst="rect">
            <a:avLst/>
          </a:prstGeom>
          <a:noFill/>
          <a:extLst/>
        </p:spPr>
        <p:txBody>
          <a:bodyPr anchor="ctr"/>
          <a:lstStyle/>
          <a:p>
            <a:pPr algn="ctr">
              <a:defRPr/>
            </a:pPr>
            <a:fld id="{41A02D6E-51E7-4BC9-9D38-EA26BA5AC9FC}" type="slidenum">
              <a:rPr lang="fr-FR" sz="1000">
                <a:solidFill>
                  <a:schemeClr val="bg1"/>
                </a:solidFill>
                <a:latin typeface="+mn-lt"/>
              </a:rPr>
              <a:pPr algn="ctr">
                <a:defRPr/>
              </a:pPr>
              <a:t>11</a:t>
            </a:fld>
            <a:endParaRPr lang="fr-FR" sz="1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61841" name="Rectangle 58"/>
          <p:cNvSpPr>
            <a:spLocks noChangeArrowheads="1"/>
          </p:cNvSpPr>
          <p:nvPr/>
        </p:nvSpPr>
        <p:spPr bwMode="auto">
          <a:xfrm>
            <a:off x="179388" y="2955925"/>
            <a:ext cx="9097962" cy="211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ts val="24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1800" b="1">
                <a:latin typeface="Trebuchet MS" pitchFamily="34" charset="0"/>
              </a:rPr>
              <a:t>Results of the 1st Step: potential periods of release are identified</a:t>
            </a: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1800" b="1">
              <a:latin typeface="Trebuchet MS" pitchFamily="34" charset="0"/>
            </a:endParaRP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None/>
            </a:pPr>
            <a:endParaRPr lang="en-GB" sz="1800">
              <a:latin typeface="Trebuchet MS" pitchFamily="34" charset="0"/>
            </a:endParaRP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1800">
              <a:latin typeface="Trebuchet MS" pitchFamily="34" charset="0"/>
            </a:endParaRP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1800">
              <a:latin typeface="Trebuchet MS" pitchFamily="34" charset="0"/>
            </a:endParaRP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1800">
              <a:latin typeface="Trebuchet MS" pitchFamily="34" charset="0"/>
            </a:endParaRP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1800">
              <a:latin typeface="Trebuchet MS" pitchFamily="34" charset="0"/>
            </a:endParaRPr>
          </a:p>
        </p:txBody>
      </p:sp>
      <p:sp>
        <p:nvSpPr>
          <p:cNvPr id="461842" name="Rectangle 11"/>
          <p:cNvSpPr>
            <a:spLocks noChangeArrowheads="1"/>
          </p:cNvSpPr>
          <p:nvPr/>
        </p:nvSpPr>
        <p:spPr bwMode="auto">
          <a:xfrm>
            <a:off x="173038" y="541338"/>
            <a:ext cx="8675687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lnSpc>
                <a:spcPts val="2400"/>
              </a:lnSpc>
              <a:spcBef>
                <a:spcPct val="5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r>
              <a:rPr lang="en-GB" sz="1800">
                <a:latin typeface="Trebuchet MS" pitchFamily="34" charset="0"/>
              </a:rPr>
              <a:t>  Inversion to assess the timing of the release events of one isotope (Xe-133 in order to have no deposition).</a:t>
            </a:r>
          </a:p>
          <a:p>
            <a:pPr lvl="2">
              <a:lnSpc>
                <a:spcPts val="2400"/>
              </a:lnSpc>
              <a:spcBef>
                <a:spcPct val="5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en-GB" sz="1800" u="sng">
                <a:latin typeface="Trebuchet MS" pitchFamily="34" charset="0"/>
              </a:rPr>
              <a:t>Measurements</a:t>
            </a:r>
            <a:r>
              <a:rPr lang="en-GB" sz="1800">
                <a:latin typeface="Trebuchet MS" pitchFamily="34" charset="0"/>
              </a:rPr>
              <a:t>: dose rate due to the plume component</a:t>
            </a:r>
          </a:p>
          <a:p>
            <a:pPr lvl="2">
              <a:spcBef>
                <a:spcPct val="5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endParaRPr lang="en-GB" sz="800">
              <a:latin typeface="Trebuchet MS" pitchFamily="34" charset="0"/>
            </a:endParaRPr>
          </a:p>
          <a:p>
            <a:pPr lvl="2">
              <a:spcBef>
                <a:spcPct val="5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endParaRPr lang="en-GB" sz="800">
              <a:latin typeface="Trebuchet MS" pitchFamily="34" charset="0"/>
            </a:endParaRPr>
          </a:p>
          <a:p>
            <a:pPr lvl="2">
              <a:lnSpc>
                <a:spcPts val="2400"/>
              </a:lnSpc>
              <a:spcBef>
                <a:spcPct val="5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en-GB" sz="1800" u="sng">
                <a:latin typeface="Trebuchet MS" pitchFamily="34" charset="0"/>
              </a:rPr>
              <a:t>Cost function to minimize</a:t>
            </a:r>
            <a:r>
              <a:rPr lang="en-GB" sz="1800">
                <a:latin typeface="Trebuchet MS" pitchFamily="34" charset="0"/>
              </a:rPr>
              <a:t>:</a:t>
            </a:r>
          </a:p>
        </p:txBody>
      </p:sp>
      <p:graphicFrame>
        <p:nvGraphicFramePr>
          <p:cNvPr id="461838" name="Object 14"/>
          <p:cNvGraphicFramePr>
            <a:graphicFrameLocks noChangeAspect="1"/>
          </p:cNvGraphicFramePr>
          <p:nvPr/>
        </p:nvGraphicFramePr>
        <p:xfrm>
          <a:off x="4046538" y="1982788"/>
          <a:ext cx="4257675" cy="687387"/>
        </p:xfrm>
        <a:graphic>
          <a:graphicData uri="http://schemas.openxmlformats.org/presentationml/2006/ole">
            <p:oleObj spid="_x0000_s461838" name="Equation" r:id="rId5" imgW="2438400" imgH="393700" progId="Equation.DSMT4">
              <p:embed/>
            </p:oleObj>
          </a:graphicData>
        </a:graphic>
      </p:graphicFrame>
      <p:pic>
        <p:nvPicPr>
          <p:cNvPr id="461843" name="Picture 9" descr="Tokyo"/>
          <p:cNvPicPr preferRelativeResize="0"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285750" y="3748088"/>
            <a:ext cx="3387725" cy="273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1844" name="AutoShape 19"/>
          <p:cNvSpPr>
            <a:spLocks noChangeArrowheads="1"/>
          </p:cNvSpPr>
          <p:nvPr/>
        </p:nvSpPr>
        <p:spPr bwMode="auto">
          <a:xfrm>
            <a:off x="2800350" y="5067300"/>
            <a:ext cx="1300163" cy="171450"/>
          </a:xfrm>
          <a:prstGeom prst="rightArrow">
            <a:avLst>
              <a:gd name="adj1" fmla="val 50000"/>
              <a:gd name="adj2" fmla="val 189583"/>
            </a:avLst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sp>
        <p:nvSpPr>
          <p:cNvPr id="461845" name="Text Box 20"/>
          <p:cNvSpPr txBox="1">
            <a:spLocks noChangeArrowheads="1"/>
          </p:cNvSpPr>
          <p:nvPr/>
        </p:nvSpPr>
        <p:spPr bwMode="auto">
          <a:xfrm>
            <a:off x="2746375" y="4792663"/>
            <a:ext cx="1173163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1600" b="1">
                <a:solidFill>
                  <a:schemeClr val="tx2"/>
                </a:solidFill>
              </a:rPr>
              <a:t>Inverse </a:t>
            </a:r>
          </a:p>
          <a:p>
            <a:pPr algn="ctr"/>
            <a:endParaRPr lang="fr-FR" sz="800" b="1">
              <a:solidFill>
                <a:schemeClr val="tx2"/>
              </a:solidFill>
            </a:endParaRPr>
          </a:p>
          <a:p>
            <a:pPr algn="ctr"/>
            <a:r>
              <a:rPr lang="fr-FR" sz="1600" b="1">
                <a:solidFill>
                  <a:schemeClr val="tx2"/>
                </a:solidFill>
              </a:rPr>
              <a:t>modelling</a:t>
            </a:r>
          </a:p>
        </p:txBody>
      </p:sp>
      <p:sp>
        <p:nvSpPr>
          <p:cNvPr id="461846" name="Text Box 21"/>
          <p:cNvSpPr txBox="1">
            <a:spLocks noChangeArrowheads="1"/>
          </p:cNvSpPr>
          <p:nvPr/>
        </p:nvSpPr>
        <p:spPr bwMode="auto">
          <a:xfrm>
            <a:off x="504825" y="4960938"/>
            <a:ext cx="19542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>
                <a:latin typeface="Trebuchet MS" pitchFamily="34" charset="0"/>
              </a:rPr>
              <a:t>Plume extraction</a:t>
            </a:r>
          </a:p>
        </p:txBody>
      </p:sp>
      <p:sp>
        <p:nvSpPr>
          <p:cNvPr id="461847" name="Text Box 28"/>
          <p:cNvSpPr txBox="1">
            <a:spLocks noChangeArrowheads="1"/>
          </p:cNvSpPr>
          <p:nvPr/>
        </p:nvSpPr>
        <p:spPr bwMode="auto">
          <a:xfrm>
            <a:off x="6638925" y="3668713"/>
            <a:ext cx="2505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fr-FR" i="1">
                <a:latin typeface="Trebuchet MS" pitchFamily="34" charset="0"/>
              </a:rPr>
              <a:t>Potential release periods</a:t>
            </a:r>
          </a:p>
        </p:txBody>
      </p:sp>
      <p:sp>
        <p:nvSpPr>
          <p:cNvPr id="461848" name="Rectangle 30"/>
          <p:cNvSpPr>
            <a:spLocks noChangeArrowheads="1"/>
          </p:cNvSpPr>
          <p:nvPr/>
        </p:nvSpPr>
        <p:spPr bwMode="auto">
          <a:xfrm>
            <a:off x="6629400" y="3781425"/>
            <a:ext cx="295275" cy="123825"/>
          </a:xfrm>
          <a:prstGeom prst="rect">
            <a:avLst/>
          </a:prstGeom>
          <a:solidFill>
            <a:srgbClr val="D8DDDD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61849" name="Titre 1"/>
          <p:cNvSpPr>
            <a:spLocks/>
          </p:cNvSpPr>
          <p:nvPr/>
        </p:nvSpPr>
        <p:spPr bwMode="auto">
          <a:xfrm>
            <a:off x="250825" y="-11113"/>
            <a:ext cx="88931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/>
          <a:lstStyle/>
          <a:p>
            <a:pPr algn="r"/>
            <a:r>
              <a:rPr lang="en-GB" sz="1800">
                <a:solidFill>
                  <a:schemeClr val="bg1"/>
                </a:solidFill>
                <a:latin typeface="Trebuchet MS" pitchFamily="34" charset="0"/>
              </a:rPr>
              <a:t>Ingredients of the reconstruction: step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numéro de diapositive 7"/>
          <p:cNvSpPr txBox="1">
            <a:spLocks noGrp="1"/>
          </p:cNvSpPr>
          <p:nvPr/>
        </p:nvSpPr>
        <p:spPr bwMode="auto">
          <a:xfrm>
            <a:off x="8420100" y="6492875"/>
            <a:ext cx="723900" cy="365125"/>
          </a:xfrm>
          <a:prstGeom prst="rect">
            <a:avLst/>
          </a:prstGeom>
          <a:noFill/>
          <a:extLst/>
        </p:spPr>
        <p:txBody>
          <a:bodyPr anchor="ctr"/>
          <a:lstStyle/>
          <a:p>
            <a:pPr algn="ctr">
              <a:defRPr/>
            </a:pPr>
            <a:fld id="{E4FBE465-1353-4999-B7EF-0DC80BED707E}" type="slidenum">
              <a:rPr lang="fr-FR" sz="1000">
                <a:solidFill>
                  <a:schemeClr val="bg1"/>
                </a:solidFill>
                <a:latin typeface="+mn-lt"/>
              </a:rPr>
              <a:pPr algn="ctr">
                <a:defRPr/>
              </a:pPr>
              <a:t>12</a:t>
            </a:fld>
            <a:endParaRPr lang="fr-FR" sz="1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59809" name="Rectangle 58"/>
          <p:cNvSpPr>
            <a:spLocks noChangeArrowheads="1"/>
          </p:cNvSpPr>
          <p:nvPr/>
        </p:nvSpPr>
        <p:spPr bwMode="auto">
          <a:xfrm>
            <a:off x="268288" y="344488"/>
            <a:ext cx="8572500" cy="211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ts val="2400"/>
              </a:lnSpc>
              <a:buClr>
                <a:schemeClr val="tx1"/>
              </a:buClr>
              <a:buSzPct val="90000"/>
              <a:buFont typeface="Trebuchet MS" pitchFamily="34" charset="0"/>
              <a:buNone/>
            </a:pPr>
            <a:r>
              <a:rPr lang="en-GB" sz="1800" b="1">
                <a:solidFill>
                  <a:schemeClr val="tx2"/>
                </a:solidFill>
                <a:latin typeface="Trebuchet MS" pitchFamily="34" charset="0"/>
              </a:rPr>
              <a:t>Step 2: Inverse modelling to assess the source term of the 7 main isotopes</a:t>
            </a:r>
            <a:endParaRPr lang="en-GB" sz="1800">
              <a:solidFill>
                <a:schemeClr val="tx2"/>
              </a:solidFill>
              <a:latin typeface="Trebuchet MS" pitchFamily="34" charset="0"/>
            </a:endParaRPr>
          </a:p>
          <a:p>
            <a:pPr>
              <a:lnSpc>
                <a:spcPts val="2400"/>
              </a:lnSpc>
              <a:spcBef>
                <a:spcPct val="8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r>
              <a:rPr lang="en-GB" sz="1800">
                <a:latin typeface="Trebuchet MS" pitchFamily="34" charset="0"/>
              </a:rPr>
              <a:t>  </a:t>
            </a:r>
            <a:r>
              <a:rPr lang="en-GB" sz="1800" u="sng">
                <a:latin typeface="Trebuchet MS" pitchFamily="34" charset="0"/>
              </a:rPr>
              <a:t>Measurements</a:t>
            </a:r>
            <a:r>
              <a:rPr lang="en-GB" sz="1800">
                <a:latin typeface="Trebuchet MS" pitchFamily="34" charset="0"/>
              </a:rPr>
              <a:t>: the complete dose rate signal</a:t>
            </a:r>
          </a:p>
          <a:p>
            <a:pPr>
              <a:lnSpc>
                <a:spcPts val="2400"/>
              </a:lnSpc>
              <a:spcBef>
                <a:spcPct val="8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r>
              <a:rPr lang="en-GB" sz="1800">
                <a:latin typeface="Trebuchet MS" pitchFamily="34" charset="0"/>
              </a:rPr>
              <a:t>  It is required that the </a:t>
            </a:r>
            <a:r>
              <a:rPr lang="en-GB" sz="1800" u="sng">
                <a:latin typeface="Trebuchet MS" pitchFamily="34" charset="0"/>
              </a:rPr>
              <a:t>release events</a:t>
            </a:r>
            <a:r>
              <a:rPr lang="en-GB" sz="1800">
                <a:latin typeface="Trebuchet MS" pitchFamily="34" charset="0"/>
              </a:rPr>
              <a:t> are among the periods identified by the 1st step of the method</a:t>
            </a:r>
          </a:p>
          <a:p>
            <a:pPr>
              <a:lnSpc>
                <a:spcPts val="2400"/>
              </a:lnSpc>
              <a:spcBef>
                <a:spcPct val="8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r>
              <a:rPr lang="en-GB" sz="1800">
                <a:latin typeface="Trebuchet MS" pitchFamily="34" charset="0"/>
              </a:rPr>
              <a:t>  Soft </a:t>
            </a:r>
            <a:r>
              <a:rPr lang="en-GB" sz="1800" u="sng">
                <a:latin typeface="Trebuchet MS" pitchFamily="34" charset="0"/>
              </a:rPr>
              <a:t>constraints on isotopic ratio</a:t>
            </a:r>
            <a:r>
              <a:rPr lang="en-GB" sz="1800">
                <a:latin typeface="Trebuchet MS" pitchFamily="34" charset="0"/>
              </a:rPr>
              <a:t> are imposed:</a:t>
            </a:r>
          </a:p>
          <a:p>
            <a:pPr>
              <a:lnSpc>
                <a:spcPts val="2400"/>
              </a:lnSpc>
              <a:spcBef>
                <a:spcPct val="8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1800">
              <a:latin typeface="Trebuchet MS" pitchFamily="34" charset="0"/>
            </a:endParaRPr>
          </a:p>
          <a:p>
            <a:pPr>
              <a:lnSpc>
                <a:spcPts val="2400"/>
              </a:lnSpc>
              <a:spcBef>
                <a:spcPct val="8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1800">
              <a:latin typeface="Trebuchet MS" pitchFamily="34" charset="0"/>
            </a:endParaRPr>
          </a:p>
          <a:p>
            <a:pPr>
              <a:lnSpc>
                <a:spcPts val="2400"/>
              </a:lnSpc>
              <a:spcBef>
                <a:spcPct val="8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1800">
              <a:latin typeface="Trebuchet MS" pitchFamily="34" charset="0"/>
            </a:endParaRPr>
          </a:p>
          <a:p>
            <a:pPr>
              <a:lnSpc>
                <a:spcPts val="2400"/>
              </a:lnSpc>
              <a:spcBef>
                <a:spcPct val="8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1800">
              <a:latin typeface="Trebuchet MS" pitchFamily="34" charset="0"/>
            </a:endParaRPr>
          </a:p>
          <a:p>
            <a:pPr>
              <a:lnSpc>
                <a:spcPts val="2400"/>
              </a:lnSpc>
              <a:spcBef>
                <a:spcPct val="8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r>
              <a:rPr lang="en-GB" sz="1800">
                <a:latin typeface="Trebuchet MS" pitchFamily="34" charset="0"/>
              </a:rPr>
              <a:t>  The </a:t>
            </a:r>
            <a:r>
              <a:rPr lang="en-GB" sz="1800" u="sng">
                <a:latin typeface="Trebuchet MS" pitchFamily="34" charset="0"/>
              </a:rPr>
              <a:t>cost function</a:t>
            </a:r>
            <a:r>
              <a:rPr lang="en-GB" sz="1800">
                <a:latin typeface="Trebuchet MS" pitchFamily="34" charset="0"/>
              </a:rPr>
              <a:t> to minimize use a barrier function in order to enforce the constraints</a:t>
            </a:r>
          </a:p>
          <a:p>
            <a:pPr marL="1490663" lvl="2" indent="-342900">
              <a:lnSpc>
                <a:spcPts val="2400"/>
              </a:lnSpc>
              <a:buClr>
                <a:schemeClr val="tx1"/>
              </a:buClr>
              <a:buSzPct val="90000"/>
              <a:buFont typeface="Trebuchet MS" pitchFamily="34" charset="0"/>
              <a:buNone/>
            </a:pPr>
            <a:endParaRPr lang="en-GB" sz="1800">
              <a:latin typeface="Trebuchet MS" pitchFamily="34" charset="0"/>
            </a:endParaRPr>
          </a:p>
        </p:txBody>
      </p:sp>
      <p:sp>
        <p:nvSpPr>
          <p:cNvPr id="459810" name="Titre 1"/>
          <p:cNvSpPr>
            <a:spLocks/>
          </p:cNvSpPr>
          <p:nvPr/>
        </p:nvSpPr>
        <p:spPr bwMode="auto">
          <a:xfrm>
            <a:off x="250825" y="-36513"/>
            <a:ext cx="88931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/>
          <a:lstStyle/>
          <a:p>
            <a:pPr algn="r"/>
            <a:r>
              <a:rPr lang="en-GB" sz="1800">
                <a:solidFill>
                  <a:schemeClr val="bg1"/>
                </a:solidFill>
                <a:latin typeface="Trebuchet MS" pitchFamily="34" charset="0"/>
              </a:rPr>
              <a:t>Dose rate measurements inversion</a:t>
            </a:r>
          </a:p>
        </p:txBody>
      </p:sp>
      <p:graphicFrame>
        <p:nvGraphicFramePr>
          <p:cNvPr id="459801" name="Object 25"/>
          <p:cNvGraphicFramePr>
            <a:graphicFrameLocks noChangeAspect="1"/>
          </p:cNvGraphicFramePr>
          <p:nvPr/>
        </p:nvGraphicFramePr>
        <p:xfrm>
          <a:off x="1128713" y="4110038"/>
          <a:ext cx="1639887" cy="498475"/>
        </p:xfrm>
        <a:graphic>
          <a:graphicData uri="http://schemas.openxmlformats.org/presentationml/2006/ole">
            <p:oleObj spid="_x0000_s459801" name="Equation" r:id="rId4" imgW="1295400" imgH="393700" progId="Equation.DSMT4">
              <p:embed/>
            </p:oleObj>
          </a:graphicData>
        </a:graphic>
      </p:graphicFrame>
      <p:graphicFrame>
        <p:nvGraphicFramePr>
          <p:cNvPr id="459802" name="Object 26"/>
          <p:cNvGraphicFramePr>
            <a:graphicFrameLocks noChangeAspect="1"/>
          </p:cNvGraphicFramePr>
          <p:nvPr/>
        </p:nvGraphicFramePr>
        <p:xfrm>
          <a:off x="1204913" y="2978150"/>
          <a:ext cx="1497012" cy="539750"/>
        </p:xfrm>
        <a:graphic>
          <a:graphicData uri="http://schemas.openxmlformats.org/presentationml/2006/ole">
            <p:oleObj spid="_x0000_s459802" name="Equation" r:id="rId5" imgW="1091880" imgH="393480" progId="Equation.DSMT4">
              <p:embed/>
            </p:oleObj>
          </a:graphicData>
        </a:graphic>
      </p:graphicFrame>
      <p:graphicFrame>
        <p:nvGraphicFramePr>
          <p:cNvPr id="459803" name="Object 27"/>
          <p:cNvGraphicFramePr>
            <a:graphicFrameLocks noChangeAspect="1"/>
          </p:cNvGraphicFramePr>
          <p:nvPr/>
        </p:nvGraphicFramePr>
        <p:xfrm>
          <a:off x="1284288" y="3556000"/>
          <a:ext cx="1365250" cy="517525"/>
        </p:xfrm>
        <a:graphic>
          <a:graphicData uri="http://schemas.openxmlformats.org/presentationml/2006/ole">
            <p:oleObj spid="_x0000_s459803" name="Equation" r:id="rId6" imgW="1040948" imgH="393529" progId="Equation.DSMT4">
              <p:embed/>
            </p:oleObj>
          </a:graphicData>
        </a:graphic>
      </p:graphicFrame>
      <p:graphicFrame>
        <p:nvGraphicFramePr>
          <p:cNvPr id="459804" name="Object 28"/>
          <p:cNvGraphicFramePr>
            <a:graphicFrameLocks noChangeAspect="1"/>
          </p:cNvGraphicFramePr>
          <p:nvPr/>
        </p:nvGraphicFramePr>
        <p:xfrm>
          <a:off x="2982913" y="2989263"/>
          <a:ext cx="3473450" cy="520700"/>
        </p:xfrm>
        <a:graphic>
          <a:graphicData uri="http://schemas.openxmlformats.org/presentationml/2006/ole">
            <p:oleObj spid="_x0000_s459804" name="Equation" r:id="rId7" imgW="2882880" imgH="431640" progId="Equation.DSMT4">
              <p:embed/>
            </p:oleObj>
          </a:graphicData>
        </a:graphic>
      </p:graphicFrame>
      <p:graphicFrame>
        <p:nvGraphicFramePr>
          <p:cNvPr id="459805" name="Object 29"/>
          <p:cNvGraphicFramePr>
            <a:graphicFrameLocks noChangeAspect="1"/>
          </p:cNvGraphicFramePr>
          <p:nvPr/>
        </p:nvGraphicFramePr>
        <p:xfrm>
          <a:off x="3005138" y="3546475"/>
          <a:ext cx="3519487" cy="520700"/>
        </p:xfrm>
        <a:graphic>
          <a:graphicData uri="http://schemas.openxmlformats.org/presentationml/2006/ole">
            <p:oleObj spid="_x0000_s459805" name="Equation" r:id="rId8" imgW="2921000" imgH="431800" progId="Equation.DSMT4">
              <p:embed/>
            </p:oleObj>
          </a:graphicData>
        </a:graphic>
      </p:graphicFrame>
      <p:graphicFrame>
        <p:nvGraphicFramePr>
          <p:cNvPr id="459806" name="Object 30"/>
          <p:cNvGraphicFramePr>
            <a:graphicFrameLocks noChangeAspect="1"/>
          </p:cNvGraphicFramePr>
          <p:nvPr/>
        </p:nvGraphicFramePr>
        <p:xfrm>
          <a:off x="2962275" y="4084638"/>
          <a:ext cx="3640138" cy="519112"/>
        </p:xfrm>
        <a:graphic>
          <a:graphicData uri="http://schemas.openxmlformats.org/presentationml/2006/ole">
            <p:oleObj spid="_x0000_s459806" name="Equation" r:id="rId9" imgW="3022600" imgH="431800" progId="Equation.DSMT4">
              <p:embed/>
            </p:oleObj>
          </a:graphicData>
        </a:graphic>
      </p:graphicFrame>
      <p:graphicFrame>
        <p:nvGraphicFramePr>
          <p:cNvPr id="459807" name="Object 31"/>
          <p:cNvGraphicFramePr>
            <a:graphicFrameLocks noChangeAspect="1"/>
          </p:cNvGraphicFramePr>
          <p:nvPr/>
        </p:nvGraphicFramePr>
        <p:xfrm>
          <a:off x="1308100" y="5400675"/>
          <a:ext cx="5084763" cy="884238"/>
        </p:xfrm>
        <a:graphic>
          <a:graphicData uri="http://schemas.openxmlformats.org/presentationml/2006/ole">
            <p:oleObj spid="_x0000_s459807" name="Equation" r:id="rId10" imgW="2921000" imgH="508000" progId="Equation.DSMT4">
              <p:embed/>
            </p:oleObj>
          </a:graphicData>
        </a:graphic>
      </p:graphicFrame>
      <p:sp>
        <p:nvSpPr>
          <p:cNvPr id="459811" name="Oval 8"/>
          <p:cNvSpPr>
            <a:spLocks noChangeArrowheads="1"/>
          </p:cNvSpPr>
          <p:nvPr/>
        </p:nvSpPr>
        <p:spPr bwMode="auto">
          <a:xfrm>
            <a:off x="4541838" y="5416550"/>
            <a:ext cx="1984375" cy="8175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9812" name="Text Box 17"/>
          <p:cNvSpPr txBox="1">
            <a:spLocks noChangeArrowheads="1"/>
          </p:cNvSpPr>
          <p:nvPr/>
        </p:nvSpPr>
        <p:spPr bwMode="auto">
          <a:xfrm>
            <a:off x="7056438" y="5454650"/>
            <a:ext cx="13858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Barrier function</a:t>
            </a:r>
          </a:p>
        </p:txBody>
      </p:sp>
      <p:sp>
        <p:nvSpPr>
          <p:cNvPr id="459813" name="Line 18"/>
          <p:cNvSpPr>
            <a:spLocks noChangeShapeType="1"/>
          </p:cNvSpPr>
          <p:nvPr/>
        </p:nvSpPr>
        <p:spPr bwMode="auto">
          <a:xfrm flipH="1">
            <a:off x="6507163" y="5656263"/>
            <a:ext cx="568325" cy="207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459815" name="Object 39"/>
          <p:cNvGraphicFramePr>
            <a:graphicFrameLocks noChangeAspect="1"/>
          </p:cNvGraphicFramePr>
          <p:nvPr/>
        </p:nvGraphicFramePr>
        <p:xfrm>
          <a:off x="1206500" y="2665413"/>
          <a:ext cx="2098675" cy="234950"/>
        </p:xfrm>
        <a:graphic>
          <a:graphicData uri="http://schemas.openxmlformats.org/presentationml/2006/ole">
            <p:oleObj spid="_x0000_s459815" name="Equation" r:id="rId11" imgW="1600200" imgH="177480" progId="Equation.DSMT4">
              <p:embed/>
            </p:oleObj>
          </a:graphicData>
        </a:graphic>
      </p:graphicFrame>
      <p:graphicFrame>
        <p:nvGraphicFramePr>
          <p:cNvPr id="459816" name="Object 40"/>
          <p:cNvGraphicFramePr>
            <a:graphicFrameLocks noChangeAspect="1"/>
          </p:cNvGraphicFramePr>
          <p:nvPr/>
        </p:nvGraphicFramePr>
        <p:xfrm>
          <a:off x="4116388" y="2671763"/>
          <a:ext cx="1076325" cy="225425"/>
        </p:xfrm>
        <a:graphic>
          <a:graphicData uri="http://schemas.openxmlformats.org/presentationml/2006/ole">
            <p:oleObj spid="_x0000_s459816" name="Equation" r:id="rId12" imgW="850680" imgH="1774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1" name="Rectangle 9"/>
          <p:cNvSpPr>
            <a:spLocks noChangeArrowheads="1"/>
          </p:cNvSpPr>
          <p:nvPr/>
        </p:nvSpPr>
        <p:spPr bwMode="auto">
          <a:xfrm>
            <a:off x="-347663" y="0"/>
            <a:ext cx="9491663" cy="5000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465922" name="Picture 17" descr="inverse_ST_Cs-1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81000" y="47625"/>
            <a:ext cx="6194425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Espace réservé du numéro de diapositive 7"/>
          <p:cNvSpPr txBox="1">
            <a:spLocks noGrp="1"/>
          </p:cNvSpPr>
          <p:nvPr/>
        </p:nvSpPr>
        <p:spPr bwMode="auto">
          <a:xfrm>
            <a:off x="8420100" y="6492875"/>
            <a:ext cx="723900" cy="365125"/>
          </a:xfrm>
          <a:prstGeom prst="rect">
            <a:avLst/>
          </a:prstGeom>
          <a:noFill/>
          <a:extLst/>
        </p:spPr>
        <p:txBody>
          <a:bodyPr anchor="ctr"/>
          <a:lstStyle/>
          <a:p>
            <a:pPr algn="ctr">
              <a:defRPr/>
            </a:pPr>
            <a:fld id="{5F62BDC2-BA6D-499F-AD13-EEABC1FC98EF}" type="slidenum">
              <a:rPr lang="fr-FR" sz="1000">
                <a:solidFill>
                  <a:schemeClr val="bg1"/>
                </a:solidFill>
                <a:latin typeface="+mn-lt"/>
              </a:rPr>
              <a:pPr algn="ctr">
                <a:defRPr/>
              </a:pPr>
              <a:t>13</a:t>
            </a:fld>
            <a:endParaRPr lang="fr-FR" sz="1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65924" name="Titre 1"/>
          <p:cNvSpPr>
            <a:spLocks/>
          </p:cNvSpPr>
          <p:nvPr/>
        </p:nvSpPr>
        <p:spPr bwMode="auto">
          <a:xfrm>
            <a:off x="250825" y="-3175"/>
            <a:ext cx="88931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/>
          <a:lstStyle/>
          <a:p>
            <a:pPr algn="r"/>
            <a:r>
              <a:rPr lang="en-GB" sz="1800">
                <a:solidFill>
                  <a:schemeClr val="bg1"/>
                </a:solidFill>
                <a:latin typeface="Trebuchet MS" pitchFamily="34" charset="0"/>
              </a:rPr>
              <a:t>Reconstruction of the Fukushima-Daiichi source term</a:t>
            </a:r>
          </a:p>
        </p:txBody>
      </p:sp>
      <p:sp>
        <p:nvSpPr>
          <p:cNvPr id="465925" name="Rectangle 58"/>
          <p:cNvSpPr>
            <a:spLocks noChangeArrowheads="1"/>
          </p:cNvSpPr>
          <p:nvPr/>
        </p:nvSpPr>
        <p:spPr bwMode="auto">
          <a:xfrm>
            <a:off x="168275" y="-55563"/>
            <a:ext cx="9097963" cy="211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ts val="24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1800" b="1">
                <a:solidFill>
                  <a:schemeClr val="tx2"/>
                </a:solidFill>
                <a:latin typeface="Trebuchet MS" pitchFamily="34" charset="0"/>
              </a:rPr>
              <a:t>Comparisons with other ST</a:t>
            </a:r>
            <a:endParaRPr lang="en-GB" sz="1800">
              <a:latin typeface="Trebuchet MS" pitchFamily="34" charset="0"/>
            </a:endParaRPr>
          </a:p>
        </p:txBody>
      </p:sp>
      <p:sp>
        <p:nvSpPr>
          <p:cNvPr id="465926" name="Text Box 7"/>
          <p:cNvSpPr txBox="1">
            <a:spLocks noChangeArrowheads="1"/>
          </p:cNvSpPr>
          <p:nvPr/>
        </p:nvSpPr>
        <p:spPr bwMode="auto">
          <a:xfrm>
            <a:off x="415925" y="471488"/>
            <a:ext cx="1895475" cy="7032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1600" u="sng">
                <a:solidFill>
                  <a:srgbClr val="FF0000"/>
                </a:solidFill>
                <a:latin typeface="Trebuchet MS" pitchFamily="34" charset="0"/>
              </a:rPr>
              <a:t>Cs-137 Inversed ST</a:t>
            </a:r>
          </a:p>
          <a:p>
            <a:pPr algn="r">
              <a:spcBef>
                <a:spcPct val="50000"/>
              </a:spcBef>
            </a:pPr>
            <a:endParaRPr lang="fr-FR" sz="1600">
              <a:solidFill>
                <a:srgbClr val="008000"/>
              </a:solidFill>
              <a:latin typeface="Trebuchet MS" pitchFamily="34" charset="0"/>
            </a:endParaRPr>
          </a:p>
        </p:txBody>
      </p:sp>
      <p:pic>
        <p:nvPicPr>
          <p:cNvPr id="465938" name="dosepanache.wmv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4660900" y="390525"/>
            <a:ext cx="5197475" cy="389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5928" name="Rectangle 22"/>
          <p:cNvSpPr>
            <a:spLocks noChangeArrowheads="1"/>
          </p:cNvSpPr>
          <p:nvPr/>
        </p:nvSpPr>
        <p:spPr bwMode="auto">
          <a:xfrm>
            <a:off x="4305300" y="485775"/>
            <a:ext cx="361950" cy="2857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65929" name="Text Box 8"/>
          <p:cNvSpPr txBox="1">
            <a:spLocks noChangeArrowheads="1"/>
          </p:cNvSpPr>
          <p:nvPr/>
        </p:nvSpPr>
        <p:spPr bwMode="auto">
          <a:xfrm>
            <a:off x="3968750" y="0"/>
            <a:ext cx="5175250" cy="5175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fr-FR" b="1">
                <a:latin typeface="Trebuchet MS" pitchFamily="34" charset="0"/>
              </a:rPr>
              <a:t>Model to data comparisons </a:t>
            </a:r>
          </a:p>
          <a:p>
            <a:pPr algn="r"/>
            <a:r>
              <a:rPr lang="fr-FR" b="1">
                <a:latin typeface="Trebuchet MS" pitchFamily="34" charset="0"/>
              </a:rPr>
              <a:t>(dose rate - plume component)</a:t>
            </a:r>
          </a:p>
        </p:txBody>
      </p:sp>
      <p:sp>
        <p:nvSpPr>
          <p:cNvPr id="465930" name="Oval 7"/>
          <p:cNvSpPr>
            <a:spLocks noChangeArrowheads="1"/>
          </p:cNvSpPr>
          <p:nvPr/>
        </p:nvSpPr>
        <p:spPr bwMode="auto">
          <a:xfrm>
            <a:off x="6838950" y="4514850"/>
            <a:ext cx="60325" cy="6985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fr-FR">
              <a:solidFill>
                <a:schemeClr val="accent2"/>
              </a:solidFill>
            </a:endParaRPr>
          </a:p>
        </p:txBody>
      </p:sp>
      <p:sp>
        <p:nvSpPr>
          <p:cNvPr id="465931" name="Rectangle 8"/>
          <p:cNvSpPr>
            <a:spLocks noChangeArrowheads="1"/>
          </p:cNvSpPr>
          <p:nvPr/>
        </p:nvSpPr>
        <p:spPr bwMode="auto">
          <a:xfrm>
            <a:off x="6686550" y="4724400"/>
            <a:ext cx="247650" cy="889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65932" name="Text Box 9"/>
          <p:cNvSpPr txBox="1">
            <a:spLocks noChangeArrowheads="1"/>
          </p:cNvSpPr>
          <p:nvPr/>
        </p:nvSpPr>
        <p:spPr bwMode="auto">
          <a:xfrm>
            <a:off x="6908800" y="4373563"/>
            <a:ext cx="13779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Observations</a:t>
            </a:r>
          </a:p>
          <a:p>
            <a:r>
              <a:rPr lang="fr-FR"/>
              <a:t>ldX simulations</a:t>
            </a:r>
          </a:p>
        </p:txBody>
      </p:sp>
      <p:sp>
        <p:nvSpPr>
          <p:cNvPr id="465933" name="Rectangle 10"/>
          <p:cNvSpPr>
            <a:spLocks noChangeArrowheads="1"/>
          </p:cNvSpPr>
          <p:nvPr/>
        </p:nvSpPr>
        <p:spPr bwMode="auto">
          <a:xfrm>
            <a:off x="6581775" y="4381500"/>
            <a:ext cx="1704975" cy="514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00" fill="hold"/>
                                        <p:tgtEl>
                                          <p:spTgt spid="4659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6593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59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659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5938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969" name="Picture 11" descr="all_source_zoo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71475" y="84138"/>
            <a:ext cx="6315075" cy="426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7970" name="Rectangle 9"/>
          <p:cNvSpPr>
            <a:spLocks noChangeArrowheads="1"/>
          </p:cNvSpPr>
          <p:nvPr/>
        </p:nvSpPr>
        <p:spPr bwMode="auto">
          <a:xfrm>
            <a:off x="-347663" y="0"/>
            <a:ext cx="9491663" cy="5000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4" name="Espace réservé du numéro de diapositive 7"/>
          <p:cNvSpPr txBox="1">
            <a:spLocks noGrp="1"/>
          </p:cNvSpPr>
          <p:nvPr/>
        </p:nvSpPr>
        <p:spPr bwMode="auto">
          <a:xfrm>
            <a:off x="8420100" y="6492875"/>
            <a:ext cx="723900" cy="365125"/>
          </a:xfrm>
          <a:prstGeom prst="rect">
            <a:avLst/>
          </a:prstGeom>
          <a:noFill/>
          <a:extLst/>
        </p:spPr>
        <p:txBody>
          <a:bodyPr anchor="ctr"/>
          <a:lstStyle/>
          <a:p>
            <a:pPr algn="ctr">
              <a:defRPr/>
            </a:pPr>
            <a:fld id="{FC09CA22-95A1-4023-AE74-DB019D29C5F6}" type="slidenum">
              <a:rPr lang="fr-FR" sz="1000">
                <a:solidFill>
                  <a:schemeClr val="bg1"/>
                </a:solidFill>
                <a:latin typeface="+mn-lt"/>
              </a:rPr>
              <a:pPr algn="ctr">
                <a:defRPr/>
              </a:pPr>
              <a:t>14</a:t>
            </a:fld>
            <a:endParaRPr lang="fr-FR" sz="1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67972" name="Titre 1"/>
          <p:cNvSpPr>
            <a:spLocks/>
          </p:cNvSpPr>
          <p:nvPr/>
        </p:nvSpPr>
        <p:spPr bwMode="auto">
          <a:xfrm>
            <a:off x="250825" y="-3175"/>
            <a:ext cx="88931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/>
          <a:lstStyle/>
          <a:p>
            <a:pPr algn="r"/>
            <a:r>
              <a:rPr lang="en-GB" sz="1800">
                <a:solidFill>
                  <a:schemeClr val="bg1"/>
                </a:solidFill>
                <a:latin typeface="Trebuchet MS" pitchFamily="34" charset="0"/>
              </a:rPr>
              <a:t>Reconstruction of the Fukushima-Daiichi source term</a:t>
            </a:r>
          </a:p>
        </p:txBody>
      </p:sp>
      <p:pic>
        <p:nvPicPr>
          <p:cNvPr id="512010" name="dosepanache.wmv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5"/>
          <a:srcRect l="9048" r="2516"/>
          <a:stretch>
            <a:fillRect/>
          </a:stretch>
        </p:blipFill>
        <p:spPr bwMode="auto">
          <a:xfrm>
            <a:off x="5019675" y="457200"/>
            <a:ext cx="4686300" cy="397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7974" name="Text Box 7"/>
          <p:cNvSpPr txBox="1">
            <a:spLocks noChangeArrowheads="1"/>
          </p:cNvSpPr>
          <p:nvPr/>
        </p:nvSpPr>
        <p:spPr bwMode="auto">
          <a:xfrm>
            <a:off x="422275" y="534988"/>
            <a:ext cx="2590800" cy="1069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u="sng">
                <a:solidFill>
                  <a:srgbClr val="FF0000"/>
                </a:solidFill>
                <a:latin typeface="Trebuchet MS" pitchFamily="34" charset="0"/>
              </a:rPr>
              <a:t>Cs-137 Inversed ST</a:t>
            </a:r>
          </a:p>
          <a:p>
            <a:pPr>
              <a:spcBef>
                <a:spcPct val="50000"/>
              </a:spcBef>
            </a:pPr>
            <a:r>
              <a:rPr lang="en-GB" sz="1600">
                <a:solidFill>
                  <a:srgbClr val="0000FF"/>
                </a:solidFill>
                <a:latin typeface="Trebuchet MS" pitchFamily="34" charset="0"/>
              </a:rPr>
              <a:t>Cs-137 Mathieu et al 2012</a:t>
            </a:r>
            <a:endParaRPr lang="en-GB" sz="1600" u="sng">
              <a:solidFill>
                <a:srgbClr val="FF0000"/>
              </a:solidFill>
              <a:latin typeface="Trebuchet MS" pitchFamily="34" charset="0"/>
            </a:endParaRPr>
          </a:p>
          <a:p>
            <a:pPr>
              <a:spcBef>
                <a:spcPct val="50000"/>
              </a:spcBef>
            </a:pPr>
            <a:r>
              <a:rPr lang="fr-FR" sz="1600">
                <a:solidFill>
                  <a:srgbClr val="008000"/>
                </a:solidFill>
                <a:latin typeface="Trebuchet MS" pitchFamily="34" charset="0"/>
              </a:rPr>
              <a:t>Cs-137 Stohl et al 2012</a:t>
            </a:r>
          </a:p>
        </p:txBody>
      </p:sp>
      <p:sp>
        <p:nvSpPr>
          <p:cNvPr id="467975" name="Rectangle 58"/>
          <p:cNvSpPr>
            <a:spLocks noChangeArrowheads="1"/>
          </p:cNvSpPr>
          <p:nvPr/>
        </p:nvSpPr>
        <p:spPr bwMode="auto">
          <a:xfrm>
            <a:off x="168275" y="-55563"/>
            <a:ext cx="9097963" cy="211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ts val="24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1800" b="1">
                <a:solidFill>
                  <a:schemeClr val="tx2"/>
                </a:solidFill>
                <a:latin typeface="Trebuchet MS" pitchFamily="34" charset="0"/>
              </a:rPr>
              <a:t>Comparisons with other ST</a:t>
            </a:r>
            <a:endParaRPr lang="en-GB" sz="1800">
              <a:latin typeface="Trebuchet MS" pitchFamily="34" charset="0"/>
            </a:endParaRPr>
          </a:p>
        </p:txBody>
      </p:sp>
      <p:sp>
        <p:nvSpPr>
          <p:cNvPr id="467976" name="Rectangle 58"/>
          <p:cNvSpPr>
            <a:spLocks noChangeArrowheads="1"/>
          </p:cNvSpPr>
          <p:nvPr/>
        </p:nvSpPr>
        <p:spPr bwMode="auto">
          <a:xfrm>
            <a:off x="66675" y="5256213"/>
            <a:ext cx="9175750" cy="10207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3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1600">
                <a:solidFill>
                  <a:schemeClr val="accent2"/>
                </a:solidFill>
                <a:latin typeface="Trebuchet MS" pitchFamily="34" charset="0"/>
              </a:rPr>
              <a:t>Good consistency between the different ST</a:t>
            </a:r>
          </a:p>
          <a:p>
            <a:pPr marL="342900" indent="-342900">
              <a:spcBef>
                <a:spcPct val="3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1600">
                <a:solidFill>
                  <a:schemeClr val="accent2"/>
                </a:solidFill>
                <a:latin typeface="Trebuchet MS" pitchFamily="34" charset="0"/>
              </a:rPr>
              <a:t>Discrepancies due to uncertainties because of inaccurate meteorological forcing (precipitation, wind direct)</a:t>
            </a:r>
          </a:p>
          <a:p>
            <a:pPr marL="342900" indent="-342900">
              <a:spcBef>
                <a:spcPct val="3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1600">
                <a:solidFill>
                  <a:schemeClr val="accent2"/>
                </a:solidFill>
                <a:latin typeface="Trebuchet MS" pitchFamily="34" charset="0"/>
              </a:rPr>
              <a:t>Model to data comparison : good agreement</a:t>
            </a:r>
          </a:p>
          <a:p>
            <a:pPr marL="342900" indent="-342900">
              <a:spcBef>
                <a:spcPct val="3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endParaRPr lang="en-GB" sz="1600">
              <a:solidFill>
                <a:schemeClr val="accent2"/>
              </a:solidFill>
              <a:latin typeface="Trebuchet MS" pitchFamily="34" charset="0"/>
            </a:endParaRPr>
          </a:p>
        </p:txBody>
      </p:sp>
      <p:sp>
        <p:nvSpPr>
          <p:cNvPr id="467977" name="Text Box 8"/>
          <p:cNvSpPr txBox="1">
            <a:spLocks noChangeArrowheads="1"/>
          </p:cNvSpPr>
          <p:nvPr/>
        </p:nvSpPr>
        <p:spPr bwMode="auto">
          <a:xfrm>
            <a:off x="3968750" y="0"/>
            <a:ext cx="5175250" cy="5175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fr-FR" b="1">
                <a:latin typeface="Trebuchet MS" pitchFamily="34" charset="0"/>
              </a:rPr>
              <a:t>Model to data comparisons </a:t>
            </a:r>
          </a:p>
          <a:p>
            <a:pPr algn="r"/>
            <a:r>
              <a:rPr lang="fr-FR" b="1">
                <a:latin typeface="Trebuchet MS" pitchFamily="34" charset="0"/>
              </a:rPr>
              <a:t>(dose rate - plume component)</a:t>
            </a:r>
          </a:p>
        </p:txBody>
      </p:sp>
      <p:sp>
        <p:nvSpPr>
          <p:cNvPr id="467978" name="Oval 7"/>
          <p:cNvSpPr>
            <a:spLocks noChangeArrowheads="1"/>
          </p:cNvSpPr>
          <p:nvPr/>
        </p:nvSpPr>
        <p:spPr bwMode="auto">
          <a:xfrm>
            <a:off x="6838950" y="4514850"/>
            <a:ext cx="60325" cy="6985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fr-FR">
              <a:solidFill>
                <a:schemeClr val="accent2"/>
              </a:solidFill>
            </a:endParaRPr>
          </a:p>
        </p:txBody>
      </p:sp>
      <p:sp>
        <p:nvSpPr>
          <p:cNvPr id="467979" name="Rectangle 8"/>
          <p:cNvSpPr>
            <a:spLocks noChangeArrowheads="1"/>
          </p:cNvSpPr>
          <p:nvPr/>
        </p:nvSpPr>
        <p:spPr bwMode="auto">
          <a:xfrm>
            <a:off x="6686550" y="4724400"/>
            <a:ext cx="247650" cy="889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67980" name="Text Box 9"/>
          <p:cNvSpPr txBox="1">
            <a:spLocks noChangeArrowheads="1"/>
          </p:cNvSpPr>
          <p:nvPr/>
        </p:nvSpPr>
        <p:spPr bwMode="auto">
          <a:xfrm>
            <a:off x="6908800" y="4373563"/>
            <a:ext cx="13779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Observations</a:t>
            </a:r>
          </a:p>
          <a:p>
            <a:r>
              <a:rPr lang="fr-FR"/>
              <a:t>ldX simulations</a:t>
            </a:r>
          </a:p>
        </p:txBody>
      </p:sp>
      <p:sp>
        <p:nvSpPr>
          <p:cNvPr id="467981" name="Rectangle 10"/>
          <p:cNvSpPr>
            <a:spLocks noChangeArrowheads="1"/>
          </p:cNvSpPr>
          <p:nvPr/>
        </p:nvSpPr>
        <p:spPr bwMode="auto">
          <a:xfrm>
            <a:off x="6581775" y="4381500"/>
            <a:ext cx="1704975" cy="514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67982" name="Text Box 8"/>
          <p:cNvSpPr txBox="1">
            <a:spLocks noChangeArrowheads="1"/>
          </p:cNvSpPr>
          <p:nvPr/>
        </p:nvSpPr>
        <p:spPr bwMode="auto">
          <a:xfrm>
            <a:off x="0" y="4092575"/>
            <a:ext cx="3155950" cy="942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i="1">
                <a:latin typeface="Trebuchet MS" pitchFamily="34" charset="0"/>
              </a:rPr>
              <a:t>Mathieu et al 2012 Elements</a:t>
            </a:r>
          </a:p>
          <a:p>
            <a:r>
              <a:rPr lang="fr-FR" i="1">
                <a:latin typeface="Trebuchet MS" pitchFamily="34" charset="0"/>
              </a:rPr>
              <a:t>Stohl et al 2012 Atmos.Chem.Phys.</a:t>
            </a:r>
          </a:p>
          <a:p>
            <a:r>
              <a:rPr lang="fr-FR" i="1">
                <a:latin typeface="Trebuchet MS" pitchFamily="34" charset="0"/>
              </a:rPr>
              <a:t>Chino et al 2011 JNST</a:t>
            </a:r>
          </a:p>
          <a:p>
            <a:r>
              <a:rPr lang="fr-FR" i="1">
                <a:latin typeface="Trebuchet MS" pitchFamily="34" charset="0"/>
              </a:rPr>
              <a:t>Winiarek et al 2012 JGR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00" fill="hold"/>
                                        <p:tgtEl>
                                          <p:spTgt spid="5120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120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120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120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010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017" name="Picture 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47638" y="-14288"/>
            <a:ext cx="2541588" cy="1962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0018" name="Picture 2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14300" y="3914775"/>
            <a:ext cx="2479675" cy="192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Espace réservé du numéro de diapositive 7"/>
          <p:cNvSpPr txBox="1">
            <a:spLocks noGrp="1"/>
          </p:cNvSpPr>
          <p:nvPr/>
        </p:nvSpPr>
        <p:spPr bwMode="auto">
          <a:xfrm>
            <a:off x="8420100" y="6492875"/>
            <a:ext cx="723900" cy="365125"/>
          </a:xfrm>
          <a:prstGeom prst="rect">
            <a:avLst/>
          </a:prstGeom>
          <a:noFill/>
          <a:extLst/>
        </p:spPr>
        <p:txBody>
          <a:bodyPr anchor="ctr"/>
          <a:lstStyle/>
          <a:p>
            <a:pPr algn="ctr">
              <a:defRPr/>
            </a:pPr>
            <a:fld id="{8141FA01-F6D8-4261-8F5C-2A556A2D367B}" type="slidenum">
              <a:rPr lang="fr-FR" sz="1000">
                <a:solidFill>
                  <a:schemeClr val="bg1"/>
                </a:solidFill>
                <a:latin typeface="+mn-lt"/>
              </a:rPr>
              <a:pPr algn="ctr">
                <a:defRPr/>
              </a:pPr>
              <a:t>15</a:t>
            </a:fld>
            <a:endParaRPr lang="fr-FR" sz="1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70020" name="Titre 1"/>
          <p:cNvSpPr>
            <a:spLocks/>
          </p:cNvSpPr>
          <p:nvPr/>
        </p:nvSpPr>
        <p:spPr bwMode="auto">
          <a:xfrm>
            <a:off x="250825" y="-3175"/>
            <a:ext cx="88931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/>
          <a:lstStyle/>
          <a:p>
            <a:pPr algn="r"/>
            <a:r>
              <a:rPr lang="en-GB" sz="1800">
                <a:solidFill>
                  <a:schemeClr val="bg1"/>
                </a:solidFill>
                <a:latin typeface="Trebuchet MS" pitchFamily="34" charset="0"/>
              </a:rPr>
              <a:t>Reconstruction of the Fukushima source term</a:t>
            </a:r>
          </a:p>
        </p:txBody>
      </p:sp>
      <p:sp>
        <p:nvSpPr>
          <p:cNvPr id="470021" name="Rectangle 17"/>
          <p:cNvSpPr>
            <a:spLocks noChangeArrowheads="1"/>
          </p:cNvSpPr>
          <p:nvPr/>
        </p:nvSpPr>
        <p:spPr bwMode="auto">
          <a:xfrm>
            <a:off x="1763713" y="812800"/>
            <a:ext cx="1012825" cy="4683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70022" name="Rectangle 18"/>
          <p:cNvSpPr>
            <a:spLocks noChangeArrowheads="1"/>
          </p:cNvSpPr>
          <p:nvPr/>
        </p:nvSpPr>
        <p:spPr bwMode="auto">
          <a:xfrm>
            <a:off x="4962525" y="3348038"/>
            <a:ext cx="1012825" cy="4683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70023" name="Rectangle 19"/>
          <p:cNvSpPr>
            <a:spLocks noChangeArrowheads="1"/>
          </p:cNvSpPr>
          <p:nvPr/>
        </p:nvSpPr>
        <p:spPr bwMode="auto">
          <a:xfrm>
            <a:off x="1738313" y="3324225"/>
            <a:ext cx="1012825" cy="4683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70024" name="Rectangle 20"/>
          <p:cNvSpPr>
            <a:spLocks noChangeArrowheads="1"/>
          </p:cNvSpPr>
          <p:nvPr/>
        </p:nvSpPr>
        <p:spPr bwMode="auto">
          <a:xfrm>
            <a:off x="8197850" y="839788"/>
            <a:ext cx="1012825" cy="4683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70025" name="Rectangle 21"/>
          <p:cNvSpPr>
            <a:spLocks noChangeArrowheads="1"/>
          </p:cNvSpPr>
          <p:nvPr/>
        </p:nvSpPr>
        <p:spPr bwMode="auto">
          <a:xfrm>
            <a:off x="4978400" y="849313"/>
            <a:ext cx="1012825" cy="4683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70026" name="Rectangle 58"/>
          <p:cNvSpPr>
            <a:spLocks noChangeArrowheads="1"/>
          </p:cNvSpPr>
          <p:nvPr/>
        </p:nvSpPr>
        <p:spPr bwMode="auto">
          <a:xfrm>
            <a:off x="-31750" y="5837238"/>
            <a:ext cx="9175750" cy="10207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3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1600">
                <a:solidFill>
                  <a:schemeClr val="accent2"/>
                </a:solidFill>
                <a:latin typeface="Trebuchet MS" pitchFamily="34" charset="0"/>
              </a:rPr>
              <a:t>Good agreement between model and observations</a:t>
            </a:r>
          </a:p>
          <a:p>
            <a:pPr marL="342900" indent="-342900">
              <a:spcBef>
                <a:spcPct val="3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1600">
                <a:solidFill>
                  <a:schemeClr val="accent2"/>
                </a:solidFill>
                <a:latin typeface="Trebuchet MS" pitchFamily="34" charset="0"/>
              </a:rPr>
              <a:t>Additional releases are identified with the inverse modelling method</a:t>
            </a:r>
          </a:p>
          <a:p>
            <a:pPr marL="342900" indent="-342900">
              <a:spcBef>
                <a:spcPct val="3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1600">
                <a:solidFill>
                  <a:schemeClr val="accent2"/>
                </a:solidFill>
                <a:latin typeface="Trebuchet MS" pitchFamily="34" charset="0"/>
              </a:rPr>
              <a:t>Discrepancies are due mainly to inaccurate meteorological forcing (precipitation, wind direct)</a:t>
            </a:r>
          </a:p>
        </p:txBody>
      </p:sp>
      <p:pic>
        <p:nvPicPr>
          <p:cNvPr id="470027" name="Picture 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7888" y="3910013"/>
            <a:ext cx="2508250" cy="196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0028" name="Picture 2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86275" y="3881438"/>
            <a:ext cx="2576513" cy="199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0029" name="Picture 2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95513" y="0"/>
            <a:ext cx="2525712" cy="195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0030" name="Picture 2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180975" y="1938338"/>
            <a:ext cx="253682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0031" name="Picture 2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586288" y="0"/>
            <a:ext cx="2533650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0032" name="Picture 2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862763" y="3957638"/>
            <a:ext cx="2551112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0033" name="Text Box 21"/>
          <p:cNvSpPr txBox="1">
            <a:spLocks noChangeArrowheads="1"/>
          </p:cNvSpPr>
          <p:nvPr/>
        </p:nvSpPr>
        <p:spPr bwMode="auto">
          <a:xfrm>
            <a:off x="117475" y="4087813"/>
            <a:ext cx="1633538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Trebuchet MS" pitchFamily="34" charset="0"/>
              </a:rPr>
              <a:t>West – North West</a:t>
            </a:r>
          </a:p>
        </p:txBody>
      </p:sp>
      <p:pic>
        <p:nvPicPr>
          <p:cNvPr id="470034" name="Picture 20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848475" y="0"/>
            <a:ext cx="2516188" cy="198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0035" name="Text Box 22"/>
          <p:cNvSpPr txBox="1">
            <a:spLocks noChangeArrowheads="1"/>
          </p:cNvSpPr>
          <p:nvPr/>
        </p:nvSpPr>
        <p:spPr bwMode="auto">
          <a:xfrm>
            <a:off x="114300" y="150813"/>
            <a:ext cx="62865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Trebuchet MS" pitchFamily="34" charset="0"/>
              </a:rPr>
              <a:t>South</a:t>
            </a:r>
          </a:p>
        </p:txBody>
      </p:sp>
      <p:pic>
        <p:nvPicPr>
          <p:cNvPr id="470036" name="Picture 25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333625" y="1947863"/>
            <a:ext cx="2505075" cy="196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0037" name="Picture 27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814888" y="1971675"/>
            <a:ext cx="2533650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0038" name="Text Box 23"/>
          <p:cNvSpPr txBox="1">
            <a:spLocks noChangeArrowheads="1"/>
          </p:cNvSpPr>
          <p:nvPr/>
        </p:nvSpPr>
        <p:spPr bwMode="auto">
          <a:xfrm>
            <a:off x="0" y="2084388"/>
            <a:ext cx="1633538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Trebuchet MS" pitchFamily="34" charset="0"/>
              </a:rPr>
              <a:t>West – South West</a:t>
            </a:r>
          </a:p>
        </p:txBody>
      </p:sp>
      <p:sp>
        <p:nvSpPr>
          <p:cNvPr id="470039" name="Rectangle 24"/>
          <p:cNvSpPr>
            <a:spLocks noChangeArrowheads="1"/>
          </p:cNvSpPr>
          <p:nvPr/>
        </p:nvSpPr>
        <p:spPr bwMode="auto">
          <a:xfrm>
            <a:off x="7173913" y="2370138"/>
            <a:ext cx="1970087" cy="777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GB" sz="1500" b="1" u="sng">
                <a:solidFill>
                  <a:srgbClr val="FF0000"/>
                </a:solidFill>
                <a:latin typeface="Trebuchet MS" pitchFamily="34" charset="0"/>
              </a:rPr>
              <a:t>Inversed ST</a:t>
            </a:r>
            <a:endParaRPr lang="en-GB" sz="1500" b="1">
              <a:solidFill>
                <a:srgbClr val="0000FF"/>
              </a:solidFill>
              <a:latin typeface="Trebuchet MS" pitchFamily="34" charset="0"/>
            </a:endParaRPr>
          </a:p>
          <a:p>
            <a:pPr algn="r"/>
            <a:r>
              <a:rPr lang="en-GB" sz="1500" b="1">
                <a:solidFill>
                  <a:srgbClr val="0000FF"/>
                </a:solidFill>
                <a:latin typeface="Trebuchet MS" pitchFamily="34" charset="0"/>
              </a:rPr>
              <a:t>Mathieu et al 2012</a:t>
            </a:r>
            <a:endParaRPr lang="en-GB" sz="1500" b="1">
              <a:solidFill>
                <a:schemeClr val="accent2"/>
              </a:solidFill>
              <a:latin typeface="Trebuchet MS" pitchFamily="34" charset="0"/>
            </a:endParaRPr>
          </a:p>
          <a:p>
            <a:pPr algn="r"/>
            <a:r>
              <a:rPr lang="en-GB" sz="1500" b="1">
                <a:latin typeface="Trebuchet MS" pitchFamily="34" charset="0"/>
              </a:rPr>
              <a:t>Dose rate observed</a:t>
            </a:r>
            <a:endParaRPr lang="fr-FR" sz="1500" b="1"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numéro de diapositive 7"/>
          <p:cNvSpPr txBox="1">
            <a:spLocks noGrp="1"/>
          </p:cNvSpPr>
          <p:nvPr/>
        </p:nvSpPr>
        <p:spPr bwMode="auto">
          <a:xfrm>
            <a:off x="8420100" y="6492875"/>
            <a:ext cx="723900" cy="365125"/>
          </a:xfrm>
          <a:prstGeom prst="rect">
            <a:avLst/>
          </a:prstGeom>
          <a:noFill/>
          <a:extLst/>
        </p:spPr>
        <p:txBody>
          <a:bodyPr anchor="ctr"/>
          <a:lstStyle/>
          <a:p>
            <a:pPr algn="ctr">
              <a:defRPr/>
            </a:pPr>
            <a:fld id="{10E3D3F8-0D7D-40DA-8065-05A5D1EDF145}" type="slidenum">
              <a:rPr lang="fr-FR" sz="1000">
                <a:solidFill>
                  <a:schemeClr val="bg1"/>
                </a:solidFill>
                <a:latin typeface="+mn-lt"/>
              </a:rPr>
              <a:pPr algn="ctr">
                <a:defRPr/>
              </a:pPr>
              <a:t>16</a:t>
            </a:fld>
            <a:endParaRPr lang="fr-FR" sz="1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72066" name="Titre 1"/>
          <p:cNvSpPr>
            <a:spLocks/>
          </p:cNvSpPr>
          <p:nvPr/>
        </p:nvSpPr>
        <p:spPr bwMode="auto">
          <a:xfrm>
            <a:off x="250825" y="-3175"/>
            <a:ext cx="88931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/>
          <a:lstStyle/>
          <a:p>
            <a:pPr algn="r"/>
            <a:r>
              <a:rPr lang="en-GB" sz="1800">
                <a:solidFill>
                  <a:schemeClr val="bg1"/>
                </a:solidFill>
                <a:latin typeface="Trebuchet MS" pitchFamily="34" charset="0"/>
              </a:rPr>
              <a:t>Reconstruction of the Fukushima source term</a:t>
            </a:r>
          </a:p>
        </p:txBody>
      </p:sp>
      <p:pic>
        <p:nvPicPr>
          <p:cNvPr id="472067" name="Picture 16" descr="Cs-137_cumul_ob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1113" y="781050"/>
            <a:ext cx="3008313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2068" name="Picture 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5625" y="765175"/>
            <a:ext cx="2794000" cy="428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2069" name="Picture 1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16250" y="769938"/>
            <a:ext cx="2716213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2070" name="Picture 2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402638" y="717550"/>
            <a:ext cx="741362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2071" name="Rectangle 21"/>
          <p:cNvSpPr>
            <a:spLocks noChangeArrowheads="1"/>
          </p:cNvSpPr>
          <p:nvPr/>
        </p:nvSpPr>
        <p:spPr bwMode="auto">
          <a:xfrm>
            <a:off x="3003550" y="769938"/>
            <a:ext cx="2743200" cy="42672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fr-FR">
              <a:solidFill>
                <a:srgbClr val="0000FF"/>
              </a:solidFill>
            </a:endParaRPr>
          </a:p>
        </p:txBody>
      </p:sp>
      <p:sp>
        <p:nvSpPr>
          <p:cNvPr id="472072" name="Rectangle 22"/>
          <p:cNvSpPr>
            <a:spLocks noChangeArrowheads="1"/>
          </p:cNvSpPr>
          <p:nvPr/>
        </p:nvSpPr>
        <p:spPr bwMode="auto">
          <a:xfrm>
            <a:off x="0" y="781050"/>
            <a:ext cx="2055813" cy="3206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500" b="1">
                <a:latin typeface="Trebuchet MS" pitchFamily="34" charset="0"/>
              </a:rPr>
              <a:t>Deposition observed</a:t>
            </a:r>
            <a:endParaRPr lang="fr-FR" sz="1500" b="1">
              <a:latin typeface="Trebuchet MS" pitchFamily="34" charset="0"/>
            </a:endParaRPr>
          </a:p>
        </p:txBody>
      </p:sp>
      <p:sp>
        <p:nvSpPr>
          <p:cNvPr id="472073" name="Rectangle 23"/>
          <p:cNvSpPr>
            <a:spLocks noChangeArrowheads="1"/>
          </p:cNvSpPr>
          <p:nvPr/>
        </p:nvSpPr>
        <p:spPr bwMode="auto">
          <a:xfrm>
            <a:off x="5802313" y="820738"/>
            <a:ext cx="1882775" cy="3206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500" b="1">
                <a:solidFill>
                  <a:srgbClr val="0000FF"/>
                </a:solidFill>
                <a:latin typeface="Trebuchet MS" pitchFamily="34" charset="0"/>
              </a:rPr>
              <a:t>Mathieu et al 2012</a:t>
            </a:r>
            <a:endParaRPr lang="fr-FR" sz="1500" b="1">
              <a:solidFill>
                <a:srgbClr val="0000FF"/>
              </a:solidFill>
              <a:latin typeface="Trebuchet MS" pitchFamily="34" charset="0"/>
            </a:endParaRPr>
          </a:p>
        </p:txBody>
      </p:sp>
      <p:sp>
        <p:nvSpPr>
          <p:cNvPr id="472074" name="Rectangle 24"/>
          <p:cNvSpPr>
            <a:spLocks noChangeArrowheads="1"/>
          </p:cNvSpPr>
          <p:nvPr/>
        </p:nvSpPr>
        <p:spPr bwMode="auto">
          <a:xfrm>
            <a:off x="3024188" y="808038"/>
            <a:ext cx="1241425" cy="3206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500" b="1" u="sng">
                <a:solidFill>
                  <a:srgbClr val="FF0000"/>
                </a:solidFill>
                <a:latin typeface="Trebuchet MS" pitchFamily="34" charset="0"/>
              </a:rPr>
              <a:t>Inversed ST</a:t>
            </a:r>
            <a:endParaRPr lang="fr-FR" sz="1500" b="1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472075" name="Rectangle 58"/>
          <p:cNvSpPr>
            <a:spLocks noChangeArrowheads="1"/>
          </p:cNvSpPr>
          <p:nvPr/>
        </p:nvSpPr>
        <p:spPr bwMode="auto">
          <a:xfrm>
            <a:off x="68263" y="5167313"/>
            <a:ext cx="9097962" cy="13541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0000"/>
              </a:lnSpc>
              <a:buClr>
                <a:schemeClr val="tx2"/>
              </a:buClr>
              <a:buSzPct val="75000"/>
              <a:buFont typeface="Arial" charset="0"/>
              <a:buNone/>
            </a:pPr>
            <a:endParaRPr lang="en-GB" sz="1600">
              <a:solidFill>
                <a:schemeClr val="accent2"/>
              </a:solidFill>
              <a:latin typeface="Trebuchet MS" pitchFamily="34" charset="0"/>
            </a:endParaRPr>
          </a:p>
          <a:p>
            <a:pPr marL="342900" indent="-342900">
              <a:spcBef>
                <a:spcPct val="3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1600">
                <a:solidFill>
                  <a:schemeClr val="accent2"/>
                </a:solidFill>
                <a:latin typeface="Trebuchet MS" pitchFamily="34" charset="0"/>
              </a:rPr>
              <a:t>Fairly good agreement between model (with inversed ST) and observations of deposition</a:t>
            </a:r>
          </a:p>
          <a:p>
            <a:pPr marL="342900" indent="-342900">
              <a:spcBef>
                <a:spcPct val="3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1600">
                <a:solidFill>
                  <a:schemeClr val="accent2"/>
                </a:solidFill>
                <a:latin typeface="Trebuchet MS" pitchFamily="34" charset="0"/>
              </a:rPr>
              <a:t>Differences are due </a:t>
            </a:r>
          </a:p>
          <a:p>
            <a:pPr marL="742950" lvl="1" indent="-285750">
              <a:spcBef>
                <a:spcPct val="30000"/>
              </a:spcBef>
              <a:buClr>
                <a:srgbClr val="FF0000"/>
              </a:buClr>
              <a:buSzPct val="90000"/>
              <a:buFont typeface="Arial" charset="0"/>
              <a:buAutoNum type="arabicPeriod"/>
            </a:pPr>
            <a:r>
              <a:rPr lang="en-GB" sz="1600">
                <a:solidFill>
                  <a:schemeClr val="accent2"/>
                </a:solidFill>
                <a:latin typeface="Trebuchet MS" pitchFamily="34" charset="0"/>
              </a:rPr>
              <a:t>to inaccurate meteorological forcing (precipitation, wind) </a:t>
            </a:r>
          </a:p>
          <a:p>
            <a:pPr marL="742950" lvl="1" indent="-285750">
              <a:spcBef>
                <a:spcPct val="30000"/>
              </a:spcBef>
              <a:buClr>
                <a:srgbClr val="FF0000"/>
              </a:buClr>
              <a:buSzPct val="90000"/>
              <a:buFont typeface="Arial" charset="0"/>
              <a:buAutoNum type="arabicPeriod"/>
            </a:pPr>
            <a:r>
              <a:rPr lang="en-GB" sz="1600">
                <a:solidFill>
                  <a:schemeClr val="accent2"/>
                </a:solidFill>
                <a:latin typeface="Trebuchet MS" pitchFamily="34" charset="0"/>
              </a:rPr>
              <a:t>to deposition scheme</a:t>
            </a:r>
          </a:p>
        </p:txBody>
      </p:sp>
      <p:sp>
        <p:nvSpPr>
          <p:cNvPr id="472076" name="Rectangle 58"/>
          <p:cNvSpPr>
            <a:spLocks noChangeArrowheads="1"/>
          </p:cNvSpPr>
          <p:nvPr/>
        </p:nvSpPr>
        <p:spPr bwMode="auto">
          <a:xfrm>
            <a:off x="79375" y="288925"/>
            <a:ext cx="90979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ts val="24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1800" b="1">
                <a:solidFill>
                  <a:schemeClr val="tx2"/>
                </a:solidFill>
                <a:latin typeface="Trebuchet MS" pitchFamily="34" charset="0"/>
              </a:rPr>
              <a:t>Comparisons with observations</a:t>
            </a:r>
            <a:endParaRPr lang="en-GB" sz="1800">
              <a:latin typeface="Trebuchet MS" pitchFamily="34" charset="0"/>
            </a:endParaRPr>
          </a:p>
        </p:txBody>
      </p:sp>
      <p:sp>
        <p:nvSpPr>
          <p:cNvPr id="472091" name="Oval 27"/>
          <p:cNvSpPr>
            <a:spLocks noChangeArrowheads="1"/>
          </p:cNvSpPr>
          <p:nvPr/>
        </p:nvSpPr>
        <p:spPr bwMode="auto">
          <a:xfrm rot="2230849">
            <a:off x="3173413" y="2898775"/>
            <a:ext cx="708025" cy="133508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72092" name="Oval 28"/>
          <p:cNvSpPr>
            <a:spLocks noChangeArrowheads="1"/>
          </p:cNvSpPr>
          <p:nvPr/>
        </p:nvSpPr>
        <p:spPr bwMode="auto">
          <a:xfrm rot="1925286">
            <a:off x="3641725" y="2230438"/>
            <a:ext cx="1541463" cy="87312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472093" name="Text Box 29"/>
          <p:cNvSpPr txBox="1">
            <a:spLocks noChangeArrowheads="1"/>
          </p:cNvSpPr>
          <p:nvPr/>
        </p:nvSpPr>
        <p:spPr bwMode="auto">
          <a:xfrm>
            <a:off x="4219575" y="1916113"/>
            <a:ext cx="157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solidFill>
                  <a:srgbClr val="FF0000"/>
                </a:solidFill>
                <a:latin typeface="Trebuchet MS" pitchFamily="34" charset="0"/>
              </a:rPr>
              <a:t>Good agreement</a:t>
            </a:r>
          </a:p>
        </p:txBody>
      </p:sp>
      <p:sp>
        <p:nvSpPr>
          <p:cNvPr id="472080" name="Text Box 30"/>
          <p:cNvSpPr txBox="1">
            <a:spLocks noChangeArrowheads="1"/>
          </p:cNvSpPr>
          <p:nvPr/>
        </p:nvSpPr>
        <p:spPr bwMode="auto">
          <a:xfrm>
            <a:off x="3009900" y="4081463"/>
            <a:ext cx="1673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latin typeface="Trebuchet MS" pitchFamily="34" charset="0"/>
              </a:rPr>
              <a:t>Under estimation</a:t>
            </a:r>
          </a:p>
        </p:txBody>
      </p:sp>
      <p:sp>
        <p:nvSpPr>
          <p:cNvPr id="472095" name="Oval 31"/>
          <p:cNvSpPr>
            <a:spLocks noChangeArrowheads="1"/>
          </p:cNvSpPr>
          <p:nvPr/>
        </p:nvSpPr>
        <p:spPr bwMode="auto">
          <a:xfrm rot="2230849">
            <a:off x="5992813" y="2644775"/>
            <a:ext cx="708025" cy="1335088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72082" name="Text Box 32"/>
          <p:cNvSpPr txBox="1">
            <a:spLocks noChangeArrowheads="1"/>
          </p:cNvSpPr>
          <p:nvPr/>
        </p:nvSpPr>
        <p:spPr bwMode="auto">
          <a:xfrm>
            <a:off x="5829300" y="3827463"/>
            <a:ext cx="1673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latin typeface="Trebuchet MS" pitchFamily="34" charset="0"/>
              </a:rPr>
              <a:t>Under estimation</a:t>
            </a:r>
          </a:p>
        </p:txBody>
      </p:sp>
      <p:sp>
        <p:nvSpPr>
          <p:cNvPr id="472097" name="Oval 33"/>
          <p:cNvSpPr>
            <a:spLocks noChangeArrowheads="1"/>
          </p:cNvSpPr>
          <p:nvPr/>
        </p:nvSpPr>
        <p:spPr bwMode="auto">
          <a:xfrm rot="-2243821">
            <a:off x="6715125" y="2182813"/>
            <a:ext cx="708025" cy="8763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72098" name="Text Box 34"/>
          <p:cNvSpPr txBox="1">
            <a:spLocks noChangeArrowheads="1"/>
          </p:cNvSpPr>
          <p:nvPr/>
        </p:nvSpPr>
        <p:spPr bwMode="auto">
          <a:xfrm>
            <a:off x="6388100" y="1935163"/>
            <a:ext cx="1673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latin typeface="Trebuchet MS" pitchFamily="34" charset="0"/>
              </a:rPr>
              <a:t>Under estimation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2091" grpId="0" animBg="1"/>
      <p:bldP spid="472092" grpId="0" animBg="1"/>
      <p:bldP spid="472092" grpId="1" animBg="1"/>
      <p:bldP spid="472093" grpId="0"/>
      <p:bldP spid="472093" grpId="1"/>
      <p:bldP spid="472095" grpId="0" animBg="1"/>
      <p:bldP spid="472097" grpId="0" animBg="1"/>
      <p:bldP spid="472097" grpId="1" animBg="1"/>
      <p:bldP spid="472098" grpId="0"/>
      <p:bldP spid="472098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numéro de diapositive 7"/>
          <p:cNvSpPr txBox="1">
            <a:spLocks noGrp="1"/>
          </p:cNvSpPr>
          <p:nvPr/>
        </p:nvSpPr>
        <p:spPr bwMode="auto">
          <a:xfrm>
            <a:off x="8420100" y="6492875"/>
            <a:ext cx="723900" cy="365125"/>
          </a:xfrm>
          <a:prstGeom prst="rect">
            <a:avLst/>
          </a:prstGeom>
          <a:noFill/>
          <a:extLst/>
        </p:spPr>
        <p:txBody>
          <a:bodyPr anchor="ctr"/>
          <a:lstStyle/>
          <a:p>
            <a:pPr algn="ctr">
              <a:defRPr/>
            </a:pPr>
            <a:fld id="{21D06729-351C-4DD5-B15D-D8DD08364F32}" type="slidenum">
              <a:rPr lang="fr-FR" sz="1000">
                <a:solidFill>
                  <a:schemeClr val="bg1"/>
                </a:solidFill>
                <a:latin typeface="+mn-lt"/>
              </a:rPr>
              <a:pPr algn="ctr">
                <a:defRPr/>
              </a:pPr>
              <a:t>17</a:t>
            </a:fld>
            <a:endParaRPr lang="fr-FR" sz="1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74114" name="Rectangle 58"/>
          <p:cNvSpPr>
            <a:spLocks noChangeArrowheads="1"/>
          </p:cNvSpPr>
          <p:nvPr/>
        </p:nvSpPr>
        <p:spPr bwMode="auto">
          <a:xfrm>
            <a:off x="168275" y="444500"/>
            <a:ext cx="9097963" cy="211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ts val="24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1800" b="1">
                <a:solidFill>
                  <a:schemeClr val="tx2"/>
                </a:solidFill>
                <a:latin typeface="Trebuchet MS" pitchFamily="34" charset="0"/>
              </a:rPr>
              <a:t>Reliable inversed modelling method to assess the source term by using dose rate observations</a:t>
            </a:r>
          </a:p>
          <a:p>
            <a:pPr marL="342900" indent="-342900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1800" b="1">
                <a:solidFill>
                  <a:schemeClr val="tx2"/>
                </a:solidFill>
                <a:latin typeface="Trebuchet MS" pitchFamily="34" charset="0"/>
              </a:rPr>
              <a:t>Performances</a:t>
            </a:r>
          </a:p>
          <a:p>
            <a:pPr marL="742950" lvl="1" indent="-285750">
              <a:spcBef>
                <a:spcPct val="5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r>
              <a:rPr lang="en-GB" sz="1600">
                <a:latin typeface="Trebuchet MS" pitchFamily="34" charset="0"/>
              </a:rPr>
              <a:t>Good results achieved on the Fukushima accident.</a:t>
            </a:r>
          </a:p>
          <a:p>
            <a:pPr marL="742950" lvl="1" indent="-285750">
              <a:spcBef>
                <a:spcPct val="5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r>
              <a:rPr lang="en-GB" sz="1600">
                <a:latin typeface="Trebuchet MS" pitchFamily="34" charset="0"/>
              </a:rPr>
              <a:t> The quality of the meteorological forecast is a key point to retrieve a realistic source term.</a:t>
            </a:r>
          </a:p>
          <a:p>
            <a:pPr marL="742950" lvl="1" indent="-285750">
              <a:spcBef>
                <a:spcPct val="5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r>
              <a:rPr lang="en-GB" sz="1600">
                <a:latin typeface="Trebuchet MS" pitchFamily="34" charset="0"/>
              </a:rPr>
              <a:t>The reconstruction of the isotopic composition is still tricky.</a:t>
            </a:r>
          </a:p>
          <a:p>
            <a:pPr marL="342900" indent="-342900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1800" b="1">
                <a:solidFill>
                  <a:schemeClr val="tx2"/>
                </a:solidFill>
                <a:latin typeface="Trebuchet MS" pitchFamily="34" charset="0"/>
              </a:rPr>
              <a:t>Perspectives</a:t>
            </a:r>
          </a:p>
          <a:p>
            <a:pPr marL="742950" lvl="1" indent="-285750">
              <a:spcBef>
                <a:spcPct val="5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r>
              <a:rPr lang="en-GB" sz="1600">
                <a:latin typeface="Trebuchet MS" pitchFamily="34" charset="0"/>
              </a:rPr>
              <a:t>Improve the reconstruction of the isotopic composition: air concentration, deposition and dose rate observations</a:t>
            </a:r>
          </a:p>
          <a:p>
            <a:pPr marL="742950" lvl="1" indent="-285750">
              <a:spcBef>
                <a:spcPct val="5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r>
              <a:rPr lang="en-GB" sz="1600">
                <a:latin typeface="Trebuchet MS" pitchFamily="34" charset="0"/>
              </a:rPr>
              <a:t>Extend the method to all spatial scales</a:t>
            </a:r>
          </a:p>
          <a:p>
            <a:pPr marL="342900" indent="-342900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</a:pPr>
            <a:r>
              <a:rPr lang="en-GB" sz="1800" b="1">
                <a:solidFill>
                  <a:schemeClr val="tx2"/>
                </a:solidFill>
                <a:latin typeface="Trebuchet MS" pitchFamily="34" charset="0"/>
              </a:rPr>
              <a:t>Use</a:t>
            </a:r>
          </a:p>
          <a:p>
            <a:pPr marL="742950" lvl="1" indent="-285750">
              <a:spcBef>
                <a:spcPct val="5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r>
              <a:rPr lang="en-US" sz="1600" b="1">
                <a:latin typeface="Trebuchet MS" pitchFamily="34" charset="0"/>
              </a:rPr>
              <a:t>The method proved to be perfectly suited to crisis management</a:t>
            </a:r>
          </a:p>
          <a:p>
            <a:pPr marL="742950" lvl="1" indent="-285750">
              <a:spcBef>
                <a:spcPct val="50000"/>
              </a:spcBef>
              <a:buClr>
                <a:schemeClr val="tx1"/>
              </a:buClr>
              <a:buSzPct val="75000"/>
              <a:buFont typeface="Wingdings" pitchFamily="2" charset="2"/>
              <a:buChar char="q"/>
            </a:pPr>
            <a:r>
              <a:rPr lang="en-US" sz="1600">
                <a:latin typeface="Trebuchet MS" pitchFamily="34" charset="0"/>
              </a:rPr>
              <a:t>Efficient tool to improve the understanding of an accident</a:t>
            </a: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1600">
              <a:solidFill>
                <a:schemeClr val="tx2"/>
              </a:solidFill>
              <a:latin typeface="Trebuchet MS" pitchFamily="34" charset="0"/>
            </a:endParaRP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None/>
            </a:pPr>
            <a:endParaRPr lang="en-GB" sz="1800">
              <a:latin typeface="Trebuchet MS" pitchFamily="34" charset="0"/>
            </a:endParaRP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1800">
              <a:latin typeface="Trebuchet MS" pitchFamily="34" charset="0"/>
            </a:endParaRP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1800">
              <a:latin typeface="Trebuchet MS" pitchFamily="34" charset="0"/>
            </a:endParaRP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1800">
              <a:latin typeface="Trebuchet MS" pitchFamily="34" charset="0"/>
            </a:endParaRP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1800">
              <a:latin typeface="Trebuchet MS" pitchFamily="34" charset="0"/>
            </a:endParaRPr>
          </a:p>
        </p:txBody>
      </p:sp>
      <p:sp>
        <p:nvSpPr>
          <p:cNvPr id="474115" name="Titre 1"/>
          <p:cNvSpPr>
            <a:spLocks/>
          </p:cNvSpPr>
          <p:nvPr/>
        </p:nvSpPr>
        <p:spPr bwMode="auto">
          <a:xfrm>
            <a:off x="250825" y="-3175"/>
            <a:ext cx="88931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/>
          <a:lstStyle/>
          <a:p>
            <a:pPr algn="r"/>
            <a:r>
              <a:rPr lang="en-GB" sz="1800">
                <a:solidFill>
                  <a:schemeClr val="bg1"/>
                </a:solidFill>
                <a:latin typeface="Trebuchet MS" pitchFamily="34" charset="0"/>
              </a:rPr>
              <a:t>Conclusions &amp; Perspectives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numéro de diapositive 7"/>
          <p:cNvSpPr txBox="1">
            <a:spLocks noGrp="1"/>
          </p:cNvSpPr>
          <p:nvPr/>
        </p:nvSpPr>
        <p:spPr bwMode="auto">
          <a:xfrm>
            <a:off x="8420100" y="6492875"/>
            <a:ext cx="723900" cy="365125"/>
          </a:xfrm>
          <a:prstGeom prst="rect">
            <a:avLst/>
          </a:prstGeom>
          <a:noFill/>
          <a:extLst/>
        </p:spPr>
        <p:txBody>
          <a:bodyPr anchor="ctr"/>
          <a:lstStyle/>
          <a:p>
            <a:pPr algn="ctr">
              <a:defRPr/>
            </a:pPr>
            <a:fld id="{553BB249-CB6A-450B-A6D6-1C0DBAF73930}" type="slidenum">
              <a:rPr lang="fr-FR" sz="1000">
                <a:solidFill>
                  <a:schemeClr val="bg1"/>
                </a:solidFill>
                <a:latin typeface="+mn-lt"/>
              </a:rPr>
              <a:pPr algn="ctr">
                <a:defRPr/>
              </a:pPr>
              <a:t>18</a:t>
            </a:fld>
            <a:endParaRPr lang="fr-FR" sz="1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76162" name="Rectangle 58"/>
          <p:cNvSpPr>
            <a:spLocks noChangeArrowheads="1"/>
          </p:cNvSpPr>
          <p:nvPr/>
        </p:nvSpPr>
        <p:spPr bwMode="auto">
          <a:xfrm>
            <a:off x="46038" y="2092325"/>
            <a:ext cx="9097962" cy="389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ts val="24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Arial" charset="0"/>
              <a:buNone/>
            </a:pPr>
            <a:r>
              <a:rPr lang="en-GB" sz="3200" b="1">
                <a:latin typeface="Trebuchet MS" pitchFamily="34" charset="0"/>
              </a:rPr>
              <a:t>Questions ?</a:t>
            </a: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3200" b="1">
              <a:solidFill>
                <a:schemeClr val="tx2"/>
              </a:solidFill>
              <a:latin typeface="Trebuchet MS" pitchFamily="34" charset="0"/>
            </a:endParaRP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None/>
            </a:pPr>
            <a:endParaRPr lang="en-GB" sz="3200">
              <a:latin typeface="Trebuchet MS" pitchFamily="34" charset="0"/>
            </a:endParaRP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3200">
              <a:latin typeface="Trebuchet MS" pitchFamily="34" charset="0"/>
            </a:endParaRP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3200">
              <a:latin typeface="Trebuchet MS" pitchFamily="34" charset="0"/>
            </a:endParaRP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3200">
              <a:latin typeface="Trebuchet MS" pitchFamily="34" charset="0"/>
            </a:endParaRPr>
          </a:p>
          <a:p>
            <a:pPr marL="1343025" lvl="2" indent="-342900">
              <a:lnSpc>
                <a:spcPts val="24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</a:pPr>
            <a:endParaRPr lang="en-GB" sz="3200"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5793C9"/>
      </a:dk2>
      <a:lt2>
        <a:srgbClr val="808080"/>
      </a:lt2>
      <a:accent1>
        <a:srgbClr val="91B1D9"/>
      </a:accent1>
      <a:accent2>
        <a:srgbClr val="E63D4D"/>
      </a:accent2>
      <a:accent3>
        <a:srgbClr val="FFFFFF"/>
      </a:accent3>
      <a:accent4>
        <a:srgbClr val="000000"/>
      </a:accent4>
      <a:accent5>
        <a:srgbClr val="C7D5E9"/>
      </a:accent5>
      <a:accent6>
        <a:srgbClr val="D03645"/>
      </a:accent6>
      <a:hlink>
        <a:srgbClr val="009999"/>
      </a:hlink>
      <a:folHlink>
        <a:srgbClr val="99CC00"/>
      </a:folHlink>
    </a:clrScheme>
    <a:fontScheme name="Modèle par défau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5793C9"/>
        </a:dk2>
        <a:lt2>
          <a:srgbClr val="808080"/>
        </a:lt2>
        <a:accent1>
          <a:srgbClr val="91B1D9"/>
        </a:accent1>
        <a:accent2>
          <a:srgbClr val="E63D4D"/>
        </a:accent2>
        <a:accent3>
          <a:srgbClr val="FFFFFF"/>
        </a:accent3>
        <a:accent4>
          <a:srgbClr val="000000"/>
        </a:accent4>
        <a:accent5>
          <a:srgbClr val="C7D5E9"/>
        </a:accent5>
        <a:accent6>
          <a:srgbClr val="D03645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44074</TotalTime>
  <Words>1145</Words>
  <Application>Microsoft Office PowerPoint</Application>
  <PresentationFormat>Affichage à l'écran (4:3)</PresentationFormat>
  <Paragraphs>271</Paragraphs>
  <Slides>18</Slides>
  <Notes>14</Notes>
  <HiddenSlides>0</HiddenSlides>
  <MMClips>2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Modèle de conception</vt:lpstr>
      </vt:variant>
      <vt:variant>
        <vt:i4>11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18</vt:i4>
      </vt:variant>
    </vt:vector>
  </HeadingPairs>
  <TitlesOfParts>
    <vt:vector size="36" baseType="lpstr">
      <vt:lpstr>Arial</vt:lpstr>
      <vt:lpstr>Trebuchet MS</vt:lpstr>
      <vt:lpstr>Wingdings</vt:lpstr>
      <vt:lpstr>Arial Unicode MS</vt:lpstr>
      <vt:lpstr>Dark Horse</vt:lpstr>
      <vt:lpstr>Modèle par défaut</vt:lpstr>
      <vt:lpstr>Modèle par défaut</vt:lpstr>
      <vt:lpstr>Modèle par défaut</vt:lpstr>
      <vt:lpstr>Modèle par défaut</vt:lpstr>
      <vt:lpstr>Modèle par défaut</vt:lpstr>
      <vt:lpstr>Modèle par défaut</vt:lpstr>
      <vt:lpstr>Modèle par défaut</vt:lpstr>
      <vt:lpstr>Modèle par défaut</vt:lpstr>
      <vt:lpstr>Modèle par défaut</vt:lpstr>
      <vt:lpstr>Modèle par défaut</vt:lpstr>
      <vt:lpstr>Modèle par défaut</vt:lpstr>
      <vt:lpstr>Equation</vt:lpstr>
      <vt:lpstr>MathType 5.0 Equation</vt:lpstr>
      <vt:lpstr>Assessment of the atmospheric release induced by the Fukushima nuclear power plant accident</vt:lpstr>
      <vt:lpstr>Operational response to the Fukushima crisis</vt:lpstr>
      <vt:lpstr>Outline</vt:lpstr>
      <vt:lpstr>Ingredients of the reconstruction: observations</vt:lpstr>
      <vt:lpstr>Diapositive 5</vt:lpstr>
      <vt:lpstr>Ingredients of the reconstruction: the inverse problem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</vt:vector>
  </TitlesOfParts>
  <Company>TROISCUBE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TRAN</dc:creator>
  <cp:lastModifiedBy>MATHIEU-ANN</cp:lastModifiedBy>
  <cp:revision>859</cp:revision>
  <cp:lastPrinted>2012-03-05T14:43:21Z</cp:lastPrinted>
  <dcterms:created xsi:type="dcterms:W3CDTF">2008-02-07T10:11:41Z</dcterms:created>
  <dcterms:modified xsi:type="dcterms:W3CDTF">2012-07-18T10:05:58Z</dcterms:modified>
</cp:coreProperties>
</file>