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3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xml" ContentType="application/vnd.openxmlformats-officedocument.presentationml.notesSlide+xml"/>
  <Default Extension="gif" ContentType="image/gif"/>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2" r:id="rId2"/>
  </p:sldMasterIdLst>
  <p:notesMasterIdLst>
    <p:notesMasterId r:id="rId42"/>
  </p:notesMasterIdLst>
  <p:sldIdLst>
    <p:sldId id="309" r:id="rId3"/>
    <p:sldId id="258" r:id="rId4"/>
    <p:sldId id="259" r:id="rId5"/>
    <p:sldId id="322" r:id="rId6"/>
    <p:sldId id="261" r:id="rId7"/>
    <p:sldId id="301" r:id="rId8"/>
    <p:sldId id="269" r:id="rId9"/>
    <p:sldId id="270" r:id="rId10"/>
    <p:sldId id="304" r:id="rId11"/>
    <p:sldId id="343" r:id="rId12"/>
    <p:sldId id="271" r:id="rId13"/>
    <p:sldId id="272" r:id="rId14"/>
    <p:sldId id="300" r:id="rId15"/>
    <p:sldId id="294" r:id="rId16"/>
    <p:sldId id="321" r:id="rId17"/>
    <p:sldId id="324" r:id="rId18"/>
    <p:sldId id="323" r:id="rId19"/>
    <p:sldId id="325" r:id="rId20"/>
    <p:sldId id="319" r:id="rId21"/>
    <p:sldId id="327" r:id="rId22"/>
    <p:sldId id="345" r:id="rId23"/>
    <p:sldId id="347" r:id="rId24"/>
    <p:sldId id="346" r:id="rId25"/>
    <p:sldId id="320" r:id="rId26"/>
    <p:sldId id="328" r:id="rId27"/>
    <p:sldId id="329" r:id="rId28"/>
    <p:sldId id="337" r:id="rId29"/>
    <p:sldId id="331" r:id="rId30"/>
    <p:sldId id="333" r:id="rId31"/>
    <p:sldId id="340" r:id="rId32"/>
    <p:sldId id="344" r:id="rId33"/>
    <p:sldId id="276" r:id="rId34"/>
    <p:sldId id="305" r:id="rId35"/>
    <p:sldId id="335" r:id="rId36"/>
    <p:sldId id="277" r:id="rId37"/>
    <p:sldId id="278" r:id="rId38"/>
    <p:sldId id="307" r:id="rId39"/>
    <p:sldId id="302" r:id="rId40"/>
    <p:sldId id="310" r:id="rId41"/>
  </p:sldIdLst>
  <p:sldSz cx="9144000" cy="6858000" type="screen4x3"/>
  <p:notesSz cx="6997700" cy="9283700"/>
  <p:defaultTextStyle>
    <a:defPPr>
      <a:defRPr lang="en-US"/>
    </a:defPPr>
    <a:lvl1pPr algn="l" rtl="0" fontAlgn="base">
      <a:spcBef>
        <a:spcPct val="0"/>
      </a:spcBef>
      <a:spcAft>
        <a:spcPct val="0"/>
      </a:spcAft>
      <a:defRPr kern="1200">
        <a:solidFill>
          <a:schemeClr val="tx1"/>
        </a:solidFill>
        <a:latin typeface="Arial" pitchFamily="34" charset="0"/>
        <a:ea typeface="ＭＳ Ｐゴシック"/>
        <a:cs typeface="ＭＳ Ｐゴシック"/>
      </a:defRPr>
    </a:lvl1pPr>
    <a:lvl2pPr marL="457200" algn="l" rtl="0" fontAlgn="base">
      <a:spcBef>
        <a:spcPct val="0"/>
      </a:spcBef>
      <a:spcAft>
        <a:spcPct val="0"/>
      </a:spcAft>
      <a:defRPr kern="1200">
        <a:solidFill>
          <a:schemeClr val="tx1"/>
        </a:solidFill>
        <a:latin typeface="Arial" pitchFamily="34" charset="0"/>
        <a:ea typeface="ＭＳ Ｐゴシック"/>
        <a:cs typeface="ＭＳ Ｐゴシック"/>
      </a:defRPr>
    </a:lvl2pPr>
    <a:lvl3pPr marL="914400" algn="l" rtl="0" fontAlgn="base">
      <a:spcBef>
        <a:spcPct val="0"/>
      </a:spcBef>
      <a:spcAft>
        <a:spcPct val="0"/>
      </a:spcAft>
      <a:defRPr kern="1200">
        <a:solidFill>
          <a:schemeClr val="tx1"/>
        </a:solidFill>
        <a:latin typeface="Arial" pitchFamily="34" charset="0"/>
        <a:ea typeface="ＭＳ Ｐゴシック"/>
        <a:cs typeface="ＭＳ Ｐゴシック"/>
      </a:defRPr>
    </a:lvl3pPr>
    <a:lvl4pPr marL="1371600" algn="l" rtl="0" fontAlgn="base">
      <a:spcBef>
        <a:spcPct val="0"/>
      </a:spcBef>
      <a:spcAft>
        <a:spcPct val="0"/>
      </a:spcAft>
      <a:defRPr kern="1200">
        <a:solidFill>
          <a:schemeClr val="tx1"/>
        </a:solidFill>
        <a:latin typeface="Arial" pitchFamily="34" charset="0"/>
        <a:ea typeface="ＭＳ Ｐゴシック"/>
        <a:cs typeface="ＭＳ Ｐゴシック"/>
      </a:defRPr>
    </a:lvl4pPr>
    <a:lvl5pPr marL="1828800" algn="l" rtl="0" fontAlgn="base">
      <a:spcBef>
        <a:spcPct val="0"/>
      </a:spcBef>
      <a:spcAft>
        <a:spcPct val="0"/>
      </a:spcAft>
      <a:defRPr kern="1200">
        <a:solidFill>
          <a:schemeClr val="tx1"/>
        </a:solidFill>
        <a:latin typeface="Arial" pitchFamily="34" charset="0"/>
        <a:ea typeface="ＭＳ Ｐゴシック"/>
        <a:cs typeface="ＭＳ Ｐゴシック"/>
      </a:defRPr>
    </a:lvl5pPr>
    <a:lvl6pPr marL="2286000" algn="l" defTabSz="914400" rtl="0" eaLnBrk="1" latinLnBrk="0" hangingPunct="1">
      <a:defRPr kern="1200">
        <a:solidFill>
          <a:schemeClr val="tx1"/>
        </a:solidFill>
        <a:latin typeface="Arial" pitchFamily="34" charset="0"/>
        <a:ea typeface="ＭＳ Ｐゴシック"/>
        <a:cs typeface="ＭＳ Ｐゴシック"/>
      </a:defRPr>
    </a:lvl6pPr>
    <a:lvl7pPr marL="2743200" algn="l" defTabSz="914400" rtl="0" eaLnBrk="1" latinLnBrk="0" hangingPunct="1">
      <a:defRPr kern="1200">
        <a:solidFill>
          <a:schemeClr val="tx1"/>
        </a:solidFill>
        <a:latin typeface="Arial" pitchFamily="34" charset="0"/>
        <a:ea typeface="ＭＳ Ｐゴシック"/>
        <a:cs typeface="ＭＳ Ｐゴシック"/>
      </a:defRPr>
    </a:lvl7pPr>
    <a:lvl8pPr marL="3200400" algn="l" defTabSz="914400" rtl="0" eaLnBrk="1" latinLnBrk="0" hangingPunct="1">
      <a:defRPr kern="1200">
        <a:solidFill>
          <a:schemeClr val="tx1"/>
        </a:solidFill>
        <a:latin typeface="Arial" pitchFamily="34" charset="0"/>
        <a:ea typeface="ＭＳ Ｐゴシック"/>
        <a:cs typeface="ＭＳ Ｐゴシック"/>
      </a:defRPr>
    </a:lvl8pPr>
    <a:lvl9pPr marL="3657600" algn="l" defTabSz="914400" rtl="0" eaLnBrk="1" latinLnBrk="0" hangingPunct="1">
      <a:defRPr kern="1200">
        <a:solidFill>
          <a:schemeClr val="tx1"/>
        </a:solidFill>
        <a:latin typeface="Arial" pitchFamily="34" charset="0"/>
        <a:ea typeface="ＭＳ Ｐゴシック"/>
        <a:cs typeface="ＭＳ Ｐゴシック"/>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44B"/>
    <a:srgbClr val="CC3300"/>
    <a:srgbClr val="FF9966"/>
    <a:srgbClr val="FFE1A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34" autoAdjust="0"/>
    <p:restoredTop sz="94494" autoAdjust="0"/>
  </p:normalViewPr>
  <p:slideViewPr>
    <p:cSldViewPr>
      <p:cViewPr>
        <p:scale>
          <a:sx n="80" d="100"/>
          <a:sy n="80" d="100"/>
        </p:scale>
        <p:origin x="-42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2125" cy="463550"/>
          </a:xfrm>
          <a:prstGeom prst="rect">
            <a:avLst/>
          </a:prstGeom>
        </p:spPr>
        <p:txBody>
          <a:bodyPr vert="horz" lIns="93388" tIns="46694" rIns="93388" bIns="46694"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963988" y="0"/>
            <a:ext cx="3032125" cy="463550"/>
          </a:xfrm>
          <a:prstGeom prst="rect">
            <a:avLst/>
          </a:prstGeom>
        </p:spPr>
        <p:txBody>
          <a:bodyPr vert="horz" lIns="93388" tIns="46694" rIns="93388" bIns="46694" rtlCol="0"/>
          <a:lstStyle>
            <a:lvl1pPr algn="r" fontAlgn="auto">
              <a:spcBef>
                <a:spcPts val="0"/>
              </a:spcBef>
              <a:spcAft>
                <a:spcPts val="0"/>
              </a:spcAft>
              <a:defRPr sz="1200" smtClean="0">
                <a:latin typeface="+mn-lt"/>
                <a:ea typeface="+mn-ea"/>
                <a:cs typeface="+mn-cs"/>
              </a:defRPr>
            </a:lvl1pPr>
          </a:lstStyle>
          <a:p>
            <a:pPr>
              <a:defRPr/>
            </a:pPr>
            <a:fld id="{7AD01A0A-4E79-43DE-AED1-2E47FABFD41D}" type="datetimeFigureOut">
              <a:rPr lang="en-US"/>
              <a:pPr>
                <a:defRPr/>
              </a:pPr>
              <a:t>7/18/2012</a:t>
            </a:fld>
            <a:endParaRPr lang="en-US"/>
          </a:p>
        </p:txBody>
      </p:sp>
      <p:sp>
        <p:nvSpPr>
          <p:cNvPr id="4" name="Slide Image Placeholder 3"/>
          <p:cNvSpPr>
            <a:spLocks noGrp="1" noRot="1" noChangeAspect="1"/>
          </p:cNvSpPr>
          <p:nvPr>
            <p:ph type="sldImg" idx="2"/>
          </p:nvPr>
        </p:nvSpPr>
        <p:spPr>
          <a:xfrm>
            <a:off x="1177925" y="695325"/>
            <a:ext cx="4641850" cy="3482975"/>
          </a:xfrm>
          <a:prstGeom prst="rect">
            <a:avLst/>
          </a:prstGeom>
          <a:noFill/>
          <a:ln w="12700">
            <a:solidFill>
              <a:prstClr val="black"/>
            </a:solidFill>
          </a:ln>
        </p:spPr>
        <p:txBody>
          <a:bodyPr vert="horz" lIns="93388" tIns="46694" rIns="93388" bIns="46694" rtlCol="0" anchor="ctr"/>
          <a:lstStyle/>
          <a:p>
            <a:pPr lvl="0"/>
            <a:endParaRPr lang="en-US" noProof="0"/>
          </a:p>
        </p:txBody>
      </p:sp>
      <p:sp>
        <p:nvSpPr>
          <p:cNvPr id="5" name="Notes Placeholder 4"/>
          <p:cNvSpPr>
            <a:spLocks noGrp="1"/>
          </p:cNvSpPr>
          <p:nvPr>
            <p:ph type="body" sz="quarter" idx="3"/>
          </p:nvPr>
        </p:nvSpPr>
        <p:spPr>
          <a:xfrm>
            <a:off x="700088" y="4410075"/>
            <a:ext cx="5597525" cy="4176713"/>
          </a:xfrm>
          <a:prstGeom prst="rect">
            <a:avLst/>
          </a:prstGeom>
        </p:spPr>
        <p:txBody>
          <a:bodyPr vert="horz" lIns="93388" tIns="46694" rIns="93388" bIns="46694"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18563"/>
            <a:ext cx="3032125" cy="463550"/>
          </a:xfrm>
          <a:prstGeom prst="rect">
            <a:avLst/>
          </a:prstGeom>
        </p:spPr>
        <p:txBody>
          <a:bodyPr vert="horz" lIns="93388" tIns="46694" rIns="93388" bIns="46694"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963988" y="8818563"/>
            <a:ext cx="3032125" cy="463550"/>
          </a:xfrm>
          <a:prstGeom prst="rect">
            <a:avLst/>
          </a:prstGeom>
        </p:spPr>
        <p:txBody>
          <a:bodyPr vert="horz" lIns="93388" tIns="46694" rIns="93388" bIns="46694" rtlCol="0" anchor="b"/>
          <a:lstStyle>
            <a:lvl1pPr algn="r" fontAlgn="auto">
              <a:spcBef>
                <a:spcPts val="0"/>
              </a:spcBef>
              <a:spcAft>
                <a:spcPts val="0"/>
              </a:spcAft>
              <a:defRPr sz="1200" smtClean="0">
                <a:latin typeface="+mn-lt"/>
                <a:ea typeface="+mn-ea"/>
                <a:cs typeface="+mn-cs"/>
              </a:defRPr>
            </a:lvl1pPr>
          </a:lstStyle>
          <a:p>
            <a:pPr>
              <a:defRPr/>
            </a:pPr>
            <a:fld id="{3CA9B259-195C-4CB0-91D5-521ADD50A8F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931863" fontAlgn="base">
              <a:spcBef>
                <a:spcPct val="0"/>
              </a:spcBef>
              <a:spcAft>
                <a:spcPct val="0"/>
              </a:spcAft>
            </a:pPr>
            <a:fld id="{13A5D960-882A-44A3-8C60-7144117999AA}" type="slidenum">
              <a:rPr lang="en-US">
                <a:solidFill>
                  <a:srgbClr val="000000"/>
                </a:solidFill>
                <a:latin typeface="Times New Roman" pitchFamily="18" charset="0"/>
                <a:ea typeface="ＭＳ Ｐゴシック"/>
                <a:cs typeface="ＭＳ Ｐゴシック"/>
              </a:rPr>
              <a:pPr defTabSz="931863" fontAlgn="base">
                <a:spcBef>
                  <a:spcPct val="0"/>
                </a:spcBef>
                <a:spcAft>
                  <a:spcPct val="0"/>
                </a:spcAft>
              </a:pPr>
              <a:t>1</a:t>
            </a:fld>
            <a:endParaRPr lang="en-US">
              <a:solidFill>
                <a:srgbClr val="000000"/>
              </a:solidFill>
              <a:latin typeface="Times New Roman" pitchFamily="18" charset="0"/>
              <a:ea typeface="ＭＳ Ｐゴシック"/>
              <a:cs typeface="ＭＳ Ｐゴシック"/>
            </a:endParaRPr>
          </a:p>
        </p:txBody>
      </p:sp>
      <p:sp>
        <p:nvSpPr>
          <p:cNvPr id="51203" name="Rectangle 2"/>
          <p:cNvSpPr>
            <a:spLocks noGrp="1" noRot="1" noChangeAspect="1" noChangeArrowheads="1" noTextEdit="1"/>
          </p:cNvSpPr>
          <p:nvPr>
            <p:ph type="sldImg"/>
          </p:nvPr>
        </p:nvSpPr>
        <p:spPr bwMode="auto">
          <a:xfrm>
            <a:off x="1179513" y="696913"/>
            <a:ext cx="4637087" cy="3479800"/>
          </a:xfrm>
          <a:noFill/>
          <a:ln>
            <a:solidFill>
              <a:srgbClr val="000000"/>
            </a:solidFill>
            <a:miter lim="800000"/>
            <a:headEnd/>
            <a:tailEnd/>
          </a:ln>
        </p:spPr>
      </p:sp>
      <p:sp>
        <p:nvSpPr>
          <p:cNvPr id="51204" name="Rectangle 3"/>
          <p:cNvSpPr>
            <a:spLocks noGrp="1" noChangeArrowheads="1"/>
          </p:cNvSpPr>
          <p:nvPr>
            <p:ph type="body" idx="1"/>
          </p:nvPr>
        </p:nvSpPr>
        <p:spPr bwMode="auto">
          <a:xfrm>
            <a:off x="701675" y="4403725"/>
            <a:ext cx="5594350" cy="4181475"/>
          </a:xfrm>
          <a:noFill/>
        </p:spPr>
        <p:txBody>
          <a:bodyPr wrap="square" numCol="1" anchor="t" anchorCtr="0" compatLnSpc="1">
            <a:prstTxWarp prst="textNoShape">
              <a:avLst/>
            </a:prstTxWarp>
          </a:bodyPr>
          <a:lstStyle/>
          <a:p>
            <a:pPr>
              <a:spcBef>
                <a:spcPct val="0"/>
              </a:spcBef>
            </a:pPr>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19416F8-F7C6-426D-AB38-E080E14D9F9B}" type="slidenum">
              <a:rPr lang="en-US">
                <a:ea typeface="ＭＳ Ｐゴシック"/>
                <a:cs typeface="ＭＳ Ｐゴシック"/>
              </a:rPr>
              <a:pPr fontAlgn="base">
                <a:spcBef>
                  <a:spcPct val="0"/>
                </a:spcBef>
                <a:spcAft>
                  <a:spcPct val="0"/>
                </a:spcAft>
              </a:pPr>
              <a:t>2</a:t>
            </a:fld>
            <a:endParaRPr lang="en-US">
              <a:ea typeface="ＭＳ Ｐゴシック"/>
              <a:cs typeface="ＭＳ Ｐゴシック"/>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32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E9F5672-80BF-4C27-8B29-3AA853ED248B}" type="slidenum">
              <a:rPr lang="en-US">
                <a:ea typeface="ＭＳ Ｐゴシック"/>
                <a:cs typeface="ＭＳ Ｐゴシック"/>
              </a:rPr>
              <a:pPr fontAlgn="base">
                <a:spcBef>
                  <a:spcPct val="0"/>
                </a:spcBef>
                <a:spcAft>
                  <a:spcPct val="0"/>
                </a:spcAft>
              </a:pPr>
              <a:t>3</a:t>
            </a:fld>
            <a:endParaRPr lang="en-US">
              <a:ea typeface="ＭＳ Ｐゴシック"/>
              <a:cs typeface="ＭＳ Ｐゴシック"/>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42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F6B7BDA-7F0F-4863-BC6B-4ECA4596EB8C}" type="slidenum">
              <a:rPr lang="en-US">
                <a:ea typeface="ＭＳ Ｐゴシック"/>
                <a:cs typeface="ＭＳ Ｐゴシック"/>
              </a:rPr>
              <a:pPr fontAlgn="base">
                <a:spcBef>
                  <a:spcPct val="0"/>
                </a:spcBef>
                <a:spcAft>
                  <a:spcPct val="0"/>
                </a:spcAft>
              </a:pPr>
              <a:t>4</a:t>
            </a:fld>
            <a:endParaRPr lang="en-US">
              <a:ea typeface="ＭＳ Ｐゴシック"/>
              <a:cs typeface="ＭＳ Ｐゴシック"/>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53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EE11FB8-1F86-4240-9F88-FD6C34A557E5}" type="slidenum">
              <a:rPr lang="en-US">
                <a:ea typeface="ＭＳ Ｐゴシック"/>
                <a:cs typeface="ＭＳ Ｐゴシック"/>
              </a:rPr>
              <a:pPr fontAlgn="base">
                <a:spcBef>
                  <a:spcPct val="0"/>
                </a:spcBef>
                <a:spcAft>
                  <a:spcPct val="0"/>
                </a:spcAft>
              </a:pPr>
              <a:t>5</a:t>
            </a:fld>
            <a:endParaRPr lang="en-US">
              <a:ea typeface="ＭＳ Ｐゴシック"/>
              <a:cs typeface="ＭＳ Ｐゴシック"/>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63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073282-DF6D-4591-BB1E-502C80613C38}" type="slidenum">
              <a:rPr lang="en-US">
                <a:ea typeface="ＭＳ Ｐゴシック"/>
                <a:cs typeface="ＭＳ Ｐゴシック"/>
              </a:rPr>
              <a:pPr fontAlgn="base">
                <a:spcBef>
                  <a:spcPct val="0"/>
                </a:spcBef>
                <a:spcAft>
                  <a:spcPct val="0"/>
                </a:spcAft>
              </a:pPr>
              <a:t>6</a:t>
            </a:fld>
            <a:endParaRPr lang="en-US">
              <a:ea typeface="ＭＳ Ｐゴシック"/>
              <a:cs typeface="ＭＳ Ｐゴシック"/>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73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F66811-5B0D-4862-8200-D3D95E29209B}" type="slidenum">
              <a:rPr lang="en-US">
                <a:ea typeface="ＭＳ Ｐゴシック"/>
                <a:cs typeface="ＭＳ Ｐゴシック"/>
              </a:rPr>
              <a:pPr fontAlgn="base">
                <a:spcBef>
                  <a:spcPct val="0"/>
                </a:spcBef>
                <a:spcAft>
                  <a:spcPct val="0"/>
                </a:spcAft>
              </a:pPr>
              <a:t>7</a:t>
            </a:fld>
            <a:endParaRPr lang="en-US">
              <a:ea typeface="ＭＳ Ｐゴシック"/>
              <a:cs typeface="ＭＳ Ｐゴシック"/>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83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3DD8C66-B164-47AE-808B-79A953447CD3}" type="slidenum">
              <a:rPr lang="en-US">
                <a:ea typeface="ＭＳ Ｐゴシック"/>
                <a:cs typeface="ＭＳ Ｐゴシック"/>
              </a:rPr>
              <a:pPr fontAlgn="base">
                <a:spcBef>
                  <a:spcPct val="0"/>
                </a:spcBef>
                <a:spcAft>
                  <a:spcPct val="0"/>
                </a:spcAft>
              </a:pPr>
              <a:t>8</a:t>
            </a:fld>
            <a:endParaRPr lang="en-US">
              <a:ea typeface="ＭＳ Ｐゴシック"/>
              <a:cs typeface="ＭＳ Ｐゴシック"/>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p:spPr>
      </p:sp>
      <p:sp>
        <p:nvSpPr>
          <p:cNvPr id="593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593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0F9AAEA-4714-4604-B471-C937492C90D5}" type="slidenum">
              <a:rPr lang="en-US">
                <a:ea typeface="ＭＳ Ｐゴシック"/>
                <a:cs typeface="ＭＳ Ｐゴシック"/>
              </a:rPr>
              <a:pPr fontAlgn="base">
                <a:spcBef>
                  <a:spcPct val="0"/>
                </a:spcBef>
                <a:spcAft>
                  <a:spcPct val="0"/>
                </a:spcAft>
              </a:pPr>
              <a:t>9</a:t>
            </a:fld>
            <a:endParaRPr lang="en-US">
              <a:ea typeface="ＭＳ Ｐゴシック"/>
              <a:cs typeface="ＭＳ Ｐゴシック"/>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CA9B259-195C-4CB0-91D5-521ADD50A8FC}"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The intensity is fairly consistent throughout the night. High heights achieved. Any evidence of waves is slight. 0500-0600, 0700-0900, 1000-1100 – the times of strong downward motion. Between 0500 and 0600 there is a slight increase in height of echo at lower levels, and a decrease at high levels. Between 0700 and 0900 there is a decrease in echo height at higher levels , but no significant change at lower levels. Between 1000 and 1100 there is an increase in echo height at lower and mid levels, and a slight decrease in intensity at higher levels.</a:t>
            </a:r>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AF53811-6A6A-472C-AFB5-8EFAF85A5E96}" type="slidenum">
              <a:rPr lang="en-US">
                <a:ea typeface="ＭＳ Ｐゴシック"/>
                <a:cs typeface="ＭＳ Ｐゴシック"/>
              </a:rPr>
              <a:pPr fontAlgn="base">
                <a:spcBef>
                  <a:spcPct val="0"/>
                </a:spcBef>
                <a:spcAft>
                  <a:spcPct val="0"/>
                </a:spcAft>
              </a:pPr>
              <a:t>11</a:t>
            </a:fld>
            <a:endParaRPr lang="en-US">
              <a:ea typeface="ＭＳ Ｐゴシック"/>
              <a:cs typeface="ＭＳ Ｐゴシック"/>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Wind speed increases when downward motion is strongest. Periods of strong downward motions take place at heights from 30-200 m. Could periods of strong downward motion be evidence of wave activity? Note the periods of 0500-0600, 0700-0900, 1000-1100</a:t>
            </a:r>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4DE9AEB-E858-4D64-B014-8B08FF04FB92}" type="slidenum">
              <a:rPr lang="en-US">
                <a:ea typeface="ＭＳ Ｐゴシック"/>
                <a:cs typeface="ＭＳ Ｐゴシック"/>
              </a:rPr>
              <a:pPr fontAlgn="base">
                <a:spcBef>
                  <a:spcPct val="0"/>
                </a:spcBef>
                <a:spcAft>
                  <a:spcPct val="0"/>
                </a:spcAft>
              </a:pPr>
              <a:t>12</a:t>
            </a:fld>
            <a:endParaRPr lang="en-US">
              <a:ea typeface="ＭＳ Ｐゴシック"/>
              <a:cs typeface="ＭＳ Ｐゴシック"/>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51DBD55-1051-4E6A-89BC-CE7143CB2064}" type="slidenum">
              <a:rPr lang="en-US">
                <a:ea typeface="ＭＳ Ｐゴシック"/>
                <a:cs typeface="ＭＳ Ｐゴシック"/>
              </a:rPr>
              <a:pPr fontAlgn="base">
                <a:spcBef>
                  <a:spcPct val="0"/>
                </a:spcBef>
                <a:spcAft>
                  <a:spcPct val="0"/>
                </a:spcAft>
              </a:pPr>
              <a:t>13</a:t>
            </a:fld>
            <a:endParaRPr lang="en-US">
              <a:ea typeface="ＭＳ Ｐゴシック"/>
              <a:cs typeface="ＭＳ Ｐゴシック"/>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p:spPr>
      </p:sp>
      <p:sp>
        <p:nvSpPr>
          <p:cNvPr id="634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34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0913460-71B9-4D44-84C2-063FF358AD74}" type="slidenum">
              <a:rPr lang="en-US">
                <a:ea typeface="ＭＳ Ｐゴシック"/>
                <a:cs typeface="ＭＳ Ｐゴシック"/>
              </a:rPr>
              <a:pPr fontAlgn="base">
                <a:spcBef>
                  <a:spcPct val="0"/>
                </a:spcBef>
                <a:spcAft>
                  <a:spcPct val="0"/>
                </a:spcAft>
              </a:pPr>
              <a:t>14</a:t>
            </a:fld>
            <a:endParaRPr lang="en-US">
              <a:ea typeface="ＭＳ Ｐゴシック"/>
              <a:cs typeface="ＭＳ Ｐゴシック"/>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45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DA56D59-4602-40D4-AF51-C5F3C4CD83A3}" type="slidenum">
              <a:rPr lang="en-US">
                <a:ea typeface="ＭＳ Ｐゴシック"/>
                <a:cs typeface="ＭＳ Ｐゴシック"/>
              </a:rPr>
              <a:pPr fontAlgn="base">
                <a:spcBef>
                  <a:spcPct val="0"/>
                </a:spcBef>
                <a:spcAft>
                  <a:spcPct val="0"/>
                </a:spcAft>
              </a:pPr>
              <a:t>15</a:t>
            </a:fld>
            <a:endParaRPr lang="en-US">
              <a:ea typeface="ＭＳ Ｐゴシック"/>
              <a:cs typeface="ＭＳ Ｐゴシック"/>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55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E70012-79F0-42CA-ACB1-E9FCD5C13EA2}" type="slidenum">
              <a:rPr lang="en-US">
                <a:ea typeface="ＭＳ Ｐゴシック"/>
                <a:cs typeface="ＭＳ Ｐゴシック"/>
              </a:rPr>
              <a:pPr fontAlgn="base">
                <a:spcBef>
                  <a:spcPct val="0"/>
                </a:spcBef>
                <a:spcAft>
                  <a:spcPct val="0"/>
                </a:spcAft>
              </a:pPr>
              <a:t>16</a:t>
            </a:fld>
            <a:endParaRPr lang="en-US">
              <a:ea typeface="ＭＳ Ｐゴシック"/>
              <a:cs typeface="ＭＳ Ｐゴシック"/>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65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6F87047-9AA2-409D-9060-F7EBCEA8EA12}" type="slidenum">
              <a:rPr lang="en-US">
                <a:ea typeface="ＭＳ Ｐゴシック"/>
                <a:cs typeface="ＭＳ Ｐゴシック"/>
              </a:rPr>
              <a:pPr fontAlgn="base">
                <a:spcBef>
                  <a:spcPct val="0"/>
                </a:spcBef>
                <a:spcAft>
                  <a:spcPct val="0"/>
                </a:spcAft>
              </a:pPr>
              <a:t>17</a:t>
            </a:fld>
            <a:endParaRPr lang="en-US">
              <a:ea typeface="ＭＳ Ｐゴシック"/>
              <a:cs typeface="ＭＳ Ｐゴシック"/>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p:spPr>
      </p:sp>
      <p:sp>
        <p:nvSpPr>
          <p:cNvPr id="686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86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3D81D1E-76B8-449D-A7DF-D67D0EE92326}" type="slidenum">
              <a:rPr lang="en-US">
                <a:ea typeface="ＭＳ Ｐゴシック"/>
                <a:cs typeface="ＭＳ Ｐゴシック"/>
              </a:rPr>
              <a:pPr fontAlgn="base">
                <a:spcBef>
                  <a:spcPct val="0"/>
                </a:spcBef>
                <a:spcAft>
                  <a:spcPct val="0"/>
                </a:spcAft>
              </a:pPr>
              <a:t>18</a:t>
            </a:fld>
            <a:endParaRPr lang="en-US">
              <a:ea typeface="ＭＳ Ｐゴシック"/>
              <a:cs typeface="ＭＳ Ｐゴシック"/>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p:spPr>
      </p:sp>
      <p:sp>
        <p:nvSpPr>
          <p:cNvPr id="675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75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B34C04-DA4F-47C3-A259-8D1B9646FCAB}" type="slidenum">
              <a:rPr lang="en-US">
                <a:ea typeface="ＭＳ Ｐゴシック"/>
                <a:cs typeface="ＭＳ Ｐゴシック"/>
              </a:rPr>
              <a:pPr fontAlgn="base">
                <a:spcBef>
                  <a:spcPct val="0"/>
                </a:spcBef>
                <a:spcAft>
                  <a:spcPct val="0"/>
                </a:spcAft>
              </a:pPr>
              <a:t>19</a:t>
            </a:fld>
            <a:endParaRPr lang="en-US">
              <a:ea typeface="ＭＳ Ｐゴシック"/>
              <a:cs typeface="ＭＳ Ｐゴシック"/>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06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5DF8355-DDAD-445B-A7BC-8269B06285A5}" type="slidenum">
              <a:rPr lang="en-US">
                <a:ea typeface="ＭＳ Ｐゴシック"/>
                <a:cs typeface="ＭＳ Ｐゴシック"/>
              </a:rPr>
              <a:pPr fontAlgn="base">
                <a:spcBef>
                  <a:spcPct val="0"/>
                </a:spcBef>
                <a:spcAft>
                  <a:spcPct val="0"/>
                </a:spcAft>
              </a:pPr>
              <a:t>20</a:t>
            </a:fld>
            <a:endParaRPr lang="en-US">
              <a:ea typeface="ＭＳ Ｐゴシック"/>
              <a:cs typeface="ＭＳ Ｐゴシック"/>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2E98EC-BA45-45C2-83E7-AB0C60FBBC58}" type="slidenum">
              <a:rPr lang="en-US">
                <a:ea typeface="ＭＳ Ｐゴシック"/>
                <a:cs typeface="ＭＳ Ｐゴシック"/>
              </a:rPr>
              <a:pPr fontAlgn="base">
                <a:spcBef>
                  <a:spcPct val="0"/>
                </a:spcBef>
                <a:spcAft>
                  <a:spcPct val="0"/>
                </a:spcAft>
              </a:pPr>
              <a:t>21</a:t>
            </a:fld>
            <a:endParaRPr lang="en-US">
              <a:ea typeface="ＭＳ Ｐゴシック"/>
              <a:cs typeface="ＭＳ Ｐゴシック"/>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2E98EC-BA45-45C2-83E7-AB0C60FBBC58}" type="slidenum">
              <a:rPr lang="en-US">
                <a:ea typeface="ＭＳ Ｐゴシック"/>
                <a:cs typeface="ＭＳ Ｐゴシック"/>
              </a:rPr>
              <a:pPr fontAlgn="base">
                <a:spcBef>
                  <a:spcPct val="0"/>
                </a:spcBef>
                <a:spcAft>
                  <a:spcPct val="0"/>
                </a:spcAft>
              </a:pPr>
              <a:t>22</a:t>
            </a:fld>
            <a:endParaRPr lang="en-US">
              <a:ea typeface="ＭＳ Ｐゴシック"/>
              <a:cs typeface="ＭＳ Ｐゴシック"/>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C2E98EC-BA45-45C2-83E7-AB0C60FBBC58}" type="slidenum">
              <a:rPr lang="en-US">
                <a:ea typeface="ＭＳ Ｐゴシック"/>
                <a:cs typeface="ＭＳ Ｐゴシック"/>
              </a:rPr>
              <a:pPr fontAlgn="base">
                <a:spcBef>
                  <a:spcPct val="0"/>
                </a:spcBef>
                <a:spcAft>
                  <a:spcPct val="0"/>
                </a:spcAft>
              </a:pPr>
              <a:t>23</a:t>
            </a:fld>
            <a:endParaRPr lang="en-US">
              <a:ea typeface="ＭＳ Ｐゴシック"/>
              <a:cs typeface="ＭＳ Ｐゴシック"/>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p:spPr>
      </p:sp>
      <p:sp>
        <p:nvSpPr>
          <p:cNvPr id="7270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27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CBD4C94-46F7-4849-BC78-2AA5DE017D22}" type="slidenum">
              <a:rPr lang="en-US">
                <a:ea typeface="ＭＳ Ｐゴシック"/>
                <a:cs typeface="ＭＳ Ｐゴシック"/>
              </a:rPr>
              <a:pPr fontAlgn="base">
                <a:spcBef>
                  <a:spcPct val="0"/>
                </a:spcBef>
                <a:spcAft>
                  <a:spcPct val="0"/>
                </a:spcAft>
              </a:pPr>
              <a:t>24</a:t>
            </a:fld>
            <a:endParaRPr lang="en-US">
              <a:ea typeface="ＭＳ Ｐゴシック"/>
              <a:cs typeface="ＭＳ Ｐゴシック"/>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p:spPr>
      </p:sp>
      <p:sp>
        <p:nvSpPr>
          <p:cNvPr id="7373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37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85C01F4-1589-4097-B397-E1C3FA6D2D75}" type="slidenum">
              <a:rPr lang="en-US">
                <a:ea typeface="ＭＳ Ｐゴシック"/>
                <a:cs typeface="ＭＳ Ｐゴシック"/>
              </a:rPr>
              <a:pPr fontAlgn="base">
                <a:spcBef>
                  <a:spcPct val="0"/>
                </a:spcBef>
                <a:spcAft>
                  <a:spcPct val="0"/>
                </a:spcAft>
              </a:pPr>
              <a:t>25</a:t>
            </a:fld>
            <a:endParaRPr lang="en-US">
              <a:ea typeface="ＭＳ Ｐゴシック"/>
              <a:cs typeface="ＭＳ Ｐゴシック"/>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bwMode="auto">
          <a:noFill/>
          <a:ln>
            <a:solidFill>
              <a:srgbClr val="000000"/>
            </a:solidFill>
            <a:miter lim="800000"/>
            <a:headEnd/>
            <a:tailEnd/>
          </a:ln>
        </p:spPr>
      </p:sp>
      <p:sp>
        <p:nvSpPr>
          <p:cNvPr id="7475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47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99D551F-D493-4392-A2AC-7B5AD6340C43}" type="slidenum">
              <a:rPr lang="en-US">
                <a:ea typeface="ＭＳ Ｐゴシック"/>
                <a:cs typeface="ＭＳ Ｐゴシック"/>
              </a:rPr>
              <a:pPr fontAlgn="base">
                <a:spcBef>
                  <a:spcPct val="0"/>
                </a:spcBef>
                <a:spcAft>
                  <a:spcPct val="0"/>
                </a:spcAft>
              </a:pPr>
              <a:t>26</a:t>
            </a:fld>
            <a:endParaRPr lang="en-US">
              <a:ea typeface="ＭＳ Ｐゴシック"/>
              <a:cs typeface="ＭＳ Ｐゴシック"/>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bwMode="auto">
          <a:noFill/>
          <a:ln>
            <a:solidFill>
              <a:srgbClr val="000000"/>
            </a:solidFill>
            <a:miter lim="800000"/>
            <a:headEnd/>
            <a:tailEnd/>
          </a:ln>
        </p:spPr>
      </p:sp>
      <p:sp>
        <p:nvSpPr>
          <p:cNvPr id="7577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57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2B75444-1E25-4CAA-9AE9-52C7FA7667E1}" type="slidenum">
              <a:rPr lang="en-US">
                <a:ea typeface="ＭＳ Ｐゴシック"/>
                <a:cs typeface="ＭＳ Ｐゴシック"/>
              </a:rPr>
              <a:pPr fontAlgn="base">
                <a:spcBef>
                  <a:spcPct val="0"/>
                </a:spcBef>
                <a:spcAft>
                  <a:spcPct val="0"/>
                </a:spcAft>
              </a:pPr>
              <a:t>27</a:t>
            </a:fld>
            <a:endParaRPr lang="en-US">
              <a:ea typeface="ＭＳ Ｐゴシック"/>
              <a:cs typeface="ＭＳ Ｐゴシック"/>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p:spPr>
      </p:sp>
      <p:sp>
        <p:nvSpPr>
          <p:cNvPr id="7782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78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6107D64-2754-4BE8-A69B-771C2519E627}" type="slidenum">
              <a:rPr lang="en-US">
                <a:ea typeface="ＭＳ Ｐゴシック"/>
                <a:cs typeface="ＭＳ Ｐゴシック"/>
              </a:rPr>
              <a:pPr fontAlgn="base">
                <a:spcBef>
                  <a:spcPct val="0"/>
                </a:spcBef>
                <a:spcAft>
                  <a:spcPct val="0"/>
                </a:spcAft>
              </a:pPr>
              <a:t>28</a:t>
            </a:fld>
            <a:endParaRPr lang="en-US">
              <a:ea typeface="ＭＳ Ｐゴシック"/>
              <a:cs typeface="ＭＳ Ｐゴシック"/>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p:spPr>
      </p:sp>
      <p:sp>
        <p:nvSpPr>
          <p:cNvPr id="7885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88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B95137-C5F1-4716-809D-2C0D9052EA77}" type="slidenum">
              <a:rPr lang="en-US">
                <a:ea typeface="ＭＳ Ｐゴシック"/>
                <a:cs typeface="ＭＳ Ｐゴシック"/>
              </a:rPr>
              <a:pPr fontAlgn="base">
                <a:spcBef>
                  <a:spcPct val="0"/>
                </a:spcBef>
                <a:spcAft>
                  <a:spcPct val="0"/>
                </a:spcAft>
              </a:pPr>
              <a:t>29</a:t>
            </a:fld>
            <a:endParaRPr lang="en-US">
              <a:ea typeface="ＭＳ Ｐゴシック"/>
              <a:cs typeface="ＭＳ Ｐゴシック"/>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p:spPr>
      </p:sp>
      <p:sp>
        <p:nvSpPr>
          <p:cNvPr id="798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798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95871C-C5D4-42C0-8D5B-F461780054C1}" type="slidenum">
              <a:rPr lang="en-US">
                <a:ea typeface="ＭＳ Ｐゴシック"/>
                <a:cs typeface="ＭＳ Ｐゴシック"/>
              </a:rPr>
              <a:pPr fontAlgn="base">
                <a:spcBef>
                  <a:spcPct val="0"/>
                </a:spcBef>
                <a:spcAft>
                  <a:spcPct val="0"/>
                </a:spcAft>
              </a:pPr>
              <a:t>30</a:t>
            </a:fld>
            <a:endParaRPr lang="en-US">
              <a:ea typeface="ＭＳ Ｐゴシック"/>
              <a:cs typeface="ＭＳ Ｐゴシック"/>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CA9B259-195C-4CB0-91D5-521ADD50A8FC}" type="slidenum">
              <a:rPr lang="en-US" smtClean="0"/>
              <a:pPr>
                <a:defRPr/>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p:spPr>
      </p:sp>
      <p:sp>
        <p:nvSpPr>
          <p:cNvPr id="880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80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A101E5-9C13-4C52-8D95-22F72A9652B8}" type="slidenum">
              <a:rPr lang="en-US">
                <a:ea typeface="ＭＳ Ｐゴシック"/>
                <a:cs typeface="ＭＳ Ｐゴシック"/>
              </a:rPr>
              <a:pPr fontAlgn="base">
                <a:spcBef>
                  <a:spcPct val="0"/>
                </a:spcBef>
                <a:spcAft>
                  <a:spcPct val="0"/>
                </a:spcAft>
              </a:pPr>
              <a:t>32</a:t>
            </a:fld>
            <a:endParaRPr lang="en-US">
              <a:ea typeface="ＭＳ Ｐゴシック"/>
              <a:cs typeface="ＭＳ Ｐゴシック"/>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890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94A549-BBFD-4E7F-8F2B-AB67B14678A2}" type="slidenum">
              <a:rPr lang="en-US">
                <a:ea typeface="ＭＳ Ｐゴシック"/>
                <a:cs typeface="ＭＳ Ｐゴシック"/>
              </a:rPr>
              <a:pPr fontAlgn="base">
                <a:spcBef>
                  <a:spcPct val="0"/>
                </a:spcBef>
                <a:spcAft>
                  <a:spcPct val="0"/>
                </a:spcAft>
              </a:pPr>
              <a:t>33</a:t>
            </a:fld>
            <a:endParaRPr lang="en-US">
              <a:ea typeface="ＭＳ Ｐゴシック"/>
              <a:cs typeface="ＭＳ Ｐゴシック"/>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01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0C618D6-FD3E-4E8B-8DBF-BFC0EDEFD813}" type="slidenum">
              <a:rPr lang="en-US">
                <a:ea typeface="ＭＳ Ｐゴシック"/>
                <a:cs typeface="ＭＳ Ｐゴシック"/>
              </a:rPr>
              <a:pPr fontAlgn="base">
                <a:spcBef>
                  <a:spcPct val="0"/>
                </a:spcBef>
                <a:spcAft>
                  <a:spcPct val="0"/>
                </a:spcAft>
              </a:pPr>
              <a:t>34</a:t>
            </a:fld>
            <a:endParaRPr lang="en-US">
              <a:ea typeface="ＭＳ Ｐゴシック"/>
              <a:cs typeface="ＭＳ Ｐゴシック"/>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bwMode="auto">
          <a:noFill/>
          <a:ln>
            <a:solidFill>
              <a:srgbClr val="000000"/>
            </a:solidFill>
            <a:miter lim="800000"/>
            <a:headEnd/>
            <a:tailEnd/>
          </a:ln>
        </p:spPr>
      </p:sp>
      <p:sp>
        <p:nvSpPr>
          <p:cNvPr id="911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11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7C09627-6C55-4475-B1E1-36BDA169C67B}" type="slidenum">
              <a:rPr lang="en-US">
                <a:ea typeface="ＭＳ Ｐゴシック"/>
                <a:cs typeface="ＭＳ Ｐゴシック"/>
              </a:rPr>
              <a:pPr fontAlgn="base">
                <a:spcBef>
                  <a:spcPct val="0"/>
                </a:spcBef>
                <a:spcAft>
                  <a:spcPct val="0"/>
                </a:spcAft>
              </a:pPr>
              <a:t>35</a:t>
            </a:fld>
            <a:endParaRPr lang="en-US">
              <a:ea typeface="ＭＳ Ｐゴシック"/>
              <a:cs typeface="ＭＳ Ｐゴシック"/>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p:spPr>
      </p:sp>
      <p:sp>
        <p:nvSpPr>
          <p:cNvPr id="921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21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A1374914-67A3-497E-B880-7036D3E01255}" type="slidenum">
              <a:rPr lang="en-US">
                <a:ea typeface="ＭＳ Ｐゴシック"/>
                <a:cs typeface="ＭＳ Ｐゴシック"/>
              </a:rPr>
              <a:pPr fontAlgn="base">
                <a:spcBef>
                  <a:spcPct val="0"/>
                </a:spcBef>
                <a:spcAft>
                  <a:spcPct val="0"/>
                </a:spcAft>
              </a:pPr>
              <a:t>36</a:t>
            </a:fld>
            <a:endParaRPr lang="en-US">
              <a:ea typeface="ＭＳ Ｐゴシック"/>
              <a:cs typeface="ＭＳ Ｐゴシック"/>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bwMode="auto">
          <a:noFill/>
          <a:ln>
            <a:solidFill>
              <a:srgbClr val="000000"/>
            </a:solidFill>
            <a:miter lim="800000"/>
            <a:headEnd/>
            <a:tailEnd/>
          </a:ln>
        </p:spPr>
      </p:sp>
      <p:sp>
        <p:nvSpPr>
          <p:cNvPr id="9318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31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591A81E-1D03-4467-AA50-9C68DC028743}" type="slidenum">
              <a:rPr lang="en-US">
                <a:ea typeface="ＭＳ Ｐゴシック"/>
                <a:cs typeface="ＭＳ Ｐゴシック"/>
              </a:rPr>
              <a:pPr fontAlgn="base">
                <a:spcBef>
                  <a:spcPct val="0"/>
                </a:spcBef>
                <a:spcAft>
                  <a:spcPct val="0"/>
                </a:spcAft>
              </a:pPr>
              <a:t>37</a:t>
            </a:fld>
            <a:endParaRPr lang="en-US">
              <a:ea typeface="ＭＳ Ｐゴシック"/>
              <a:cs typeface="ＭＳ Ｐゴシック"/>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bwMode="auto">
          <a:noFill/>
          <a:ln>
            <a:solidFill>
              <a:srgbClr val="000000"/>
            </a:solidFill>
            <a:miter lim="800000"/>
            <a:headEnd/>
            <a:tailEnd/>
          </a:ln>
        </p:spPr>
      </p:sp>
      <p:sp>
        <p:nvSpPr>
          <p:cNvPr id="9421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421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5377F79-2A88-455E-B1A8-03A5D8957D8B}" type="slidenum">
              <a:rPr lang="en-US">
                <a:ea typeface="ＭＳ Ｐゴシック"/>
                <a:cs typeface="ＭＳ Ｐゴシック"/>
              </a:rPr>
              <a:pPr fontAlgn="base">
                <a:spcBef>
                  <a:spcPct val="0"/>
                </a:spcBef>
                <a:spcAft>
                  <a:spcPct val="0"/>
                </a:spcAft>
              </a:pPr>
              <a:t>38</a:t>
            </a:fld>
            <a:endParaRPr lang="en-US">
              <a:ea typeface="ＭＳ Ｐゴシック"/>
              <a:cs typeface="ＭＳ Ｐゴシック"/>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TextEdit="1"/>
          </p:cNvSpPr>
          <p:nvPr>
            <p:ph type="sldImg"/>
          </p:nvPr>
        </p:nvSpPr>
        <p:spPr bwMode="auto">
          <a:noFill/>
          <a:ln>
            <a:solidFill>
              <a:srgbClr val="000000"/>
            </a:solidFill>
            <a:miter lim="800000"/>
            <a:headEnd/>
            <a:tailEnd/>
          </a:ln>
        </p:spPr>
      </p:sp>
      <p:sp>
        <p:nvSpPr>
          <p:cNvPr id="952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952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DF1E975-F72A-44E0-9A33-0328FAEC851B}" type="slidenum">
              <a:rPr lang="en-US">
                <a:ea typeface="ＭＳ Ｐゴシック"/>
                <a:cs typeface="ＭＳ Ｐゴシック"/>
              </a:rPr>
              <a:pPr fontAlgn="base">
                <a:spcBef>
                  <a:spcPct val="0"/>
                </a:spcBef>
                <a:spcAft>
                  <a:spcPct val="0"/>
                </a:spcAft>
              </a:pPr>
              <a:t>39</a:t>
            </a:fld>
            <a:endParaRPr lang="en-US">
              <a:ea typeface="ＭＳ Ｐゴシック"/>
              <a:cs typeface="ＭＳ Ｐゴシック"/>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fld id="{EAF5E5CB-9120-421B-96CD-9E5328917BA9}" type="datetime1">
              <a:rPr lang="en-US"/>
              <a:pPr>
                <a:defRPr/>
              </a:pPr>
              <a:t>7/18/2012</a:t>
            </a:fld>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8B71E2D4-45D5-485A-863B-A5CB659B978C}"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smtClean="0"/>
            </a:lvl1pPr>
          </a:lstStyle>
          <a:p>
            <a:pPr>
              <a:defRPr/>
            </a:pPr>
            <a:fld id="{9CE77C78-9927-43EB-8434-AE34A0BBD61C}" type="datetimeFigureOut">
              <a:rPr lang="en-US"/>
              <a:pPr>
                <a:defRPr/>
              </a:pPr>
              <a:t>7/18/2012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mtClean="0"/>
            </a:lvl1pPr>
          </a:lstStyle>
          <a:p>
            <a:pPr>
              <a:defRPr/>
            </a:pPr>
            <a:fld id="{DAA483E1-787E-4C8F-8915-9EC6452F1A13}"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16C5DDEB-8B0B-4D43-8F3A-0D2ECE4BC139}" type="datetime1">
              <a:rPr lang="en-US"/>
              <a:pPr>
                <a:defRPr/>
              </a:pPr>
              <a:t>7/18/2012</a:t>
            </a:fld>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57184A94-28E9-4250-BA0F-4E759B85221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4" name="Picture 2" descr="DTRA-Seal-(b&amp;w)-line-grad2"/>
          <p:cNvPicPr>
            <a:picLocks noChangeAspect="1" noChangeArrowheads="1"/>
          </p:cNvPicPr>
          <p:nvPr/>
        </p:nvPicPr>
        <p:blipFill>
          <a:blip r:embed="rId2"/>
          <a:srcRect/>
          <a:stretch>
            <a:fillRect/>
          </a:stretch>
        </p:blipFill>
        <p:spPr bwMode="auto">
          <a:xfrm>
            <a:off x="0" y="285750"/>
            <a:ext cx="6667500" cy="6543675"/>
          </a:xfrm>
          <a:prstGeom prst="rect">
            <a:avLst/>
          </a:prstGeom>
          <a:noFill/>
          <a:ln w="9525">
            <a:noFill/>
            <a:miter lim="800000"/>
            <a:headEnd/>
            <a:tailEnd/>
          </a:ln>
        </p:spPr>
      </p:pic>
      <p:pic>
        <p:nvPicPr>
          <p:cNvPr id="5" name="Picture 36" descr="DTRA"/>
          <p:cNvPicPr>
            <a:picLocks noChangeAspect="1" noChangeArrowheads="1"/>
          </p:cNvPicPr>
          <p:nvPr/>
        </p:nvPicPr>
        <p:blipFill>
          <a:blip r:embed="rId3"/>
          <a:srcRect/>
          <a:stretch>
            <a:fillRect/>
          </a:stretch>
        </p:blipFill>
        <p:spPr bwMode="auto">
          <a:xfrm>
            <a:off x="5121275" y="4538663"/>
            <a:ext cx="1793875" cy="1803400"/>
          </a:xfrm>
          <a:prstGeom prst="rect">
            <a:avLst/>
          </a:prstGeom>
          <a:noFill/>
          <a:ln w="9525">
            <a:noFill/>
            <a:miter lim="800000"/>
            <a:headEnd/>
            <a:tailEnd/>
          </a:ln>
        </p:spPr>
      </p:pic>
      <p:pic>
        <p:nvPicPr>
          <p:cNvPr id="6" name="Picture 37" descr="JSTO-logo_no-shadow2"/>
          <p:cNvPicPr>
            <a:picLocks noChangeAspect="1" noChangeArrowheads="1"/>
          </p:cNvPicPr>
          <p:nvPr/>
        </p:nvPicPr>
        <p:blipFill>
          <a:blip r:embed="rId4">
            <a:lum bright="-12000" contrast="24000"/>
          </a:blip>
          <a:srcRect/>
          <a:stretch>
            <a:fillRect/>
          </a:stretch>
        </p:blipFill>
        <p:spPr bwMode="auto">
          <a:xfrm>
            <a:off x="7096125" y="4538663"/>
            <a:ext cx="1812925" cy="1812925"/>
          </a:xfrm>
          <a:prstGeom prst="rect">
            <a:avLst/>
          </a:prstGeom>
          <a:noFill/>
          <a:ln w="9525">
            <a:noFill/>
            <a:miter lim="800000"/>
            <a:headEnd/>
            <a:tailEnd/>
          </a:ln>
        </p:spPr>
      </p:pic>
      <p:pic>
        <p:nvPicPr>
          <p:cNvPr id="7" name="Picture 13" descr="psu_logo"/>
          <p:cNvPicPr>
            <a:picLocks noChangeAspect="1" noChangeArrowheads="1"/>
          </p:cNvPicPr>
          <p:nvPr userDrawn="1"/>
        </p:nvPicPr>
        <p:blipFill>
          <a:blip r:embed="rId5"/>
          <a:srcRect b="23212"/>
          <a:stretch>
            <a:fillRect/>
          </a:stretch>
        </p:blipFill>
        <p:spPr bwMode="auto">
          <a:xfrm>
            <a:off x="6940550" y="0"/>
            <a:ext cx="2203450" cy="1141413"/>
          </a:xfrm>
          <a:prstGeom prst="rect">
            <a:avLst/>
          </a:prstGeom>
          <a:noFill/>
          <a:ln w="9525">
            <a:noFill/>
            <a:miter lim="800000"/>
            <a:headEnd/>
            <a:tailEnd/>
          </a:ln>
        </p:spPr>
      </p:pic>
      <p:sp>
        <p:nvSpPr>
          <p:cNvPr id="8" name="Text Box 14"/>
          <p:cNvSpPr txBox="1">
            <a:spLocks noChangeArrowheads="1"/>
          </p:cNvSpPr>
          <p:nvPr userDrawn="1"/>
        </p:nvSpPr>
        <p:spPr bwMode="auto">
          <a:xfrm>
            <a:off x="0" y="0"/>
            <a:ext cx="9144000" cy="274638"/>
          </a:xfrm>
          <a:prstGeom prst="rect">
            <a:avLst/>
          </a:prstGeom>
          <a:noFill/>
          <a:ln>
            <a:noFill/>
          </a:ln>
          <a:extLst/>
        </p:spPr>
        <p:txBody>
          <a:bodyPr>
            <a:spAutoFit/>
          </a:bodyPr>
          <a:lstStyle>
            <a:lvl1pPr marL="742950" indent="-285750" eaLnBrk="0" hangingPunct="0">
              <a:defRPr sz="2000">
                <a:solidFill>
                  <a:schemeClr val="tx1"/>
                </a:solidFill>
                <a:latin typeface="Univers" pitchFamily="34" charset="-18"/>
                <a:ea typeface="ＭＳ Ｐゴシック" pitchFamily="34" charset="-128"/>
              </a:defRPr>
            </a:lvl1pPr>
            <a:lvl2pPr marL="742950" indent="-285750" eaLnBrk="0" hangingPunct="0">
              <a:defRPr sz="2000">
                <a:solidFill>
                  <a:schemeClr val="tx1"/>
                </a:solidFill>
                <a:latin typeface="Univers" pitchFamily="34" charset="-18"/>
                <a:ea typeface="ＭＳ Ｐゴシック" pitchFamily="34" charset="-128"/>
              </a:defRPr>
            </a:lvl2pPr>
            <a:lvl3pPr marL="1143000" indent="-228600" eaLnBrk="0" hangingPunct="0">
              <a:defRPr sz="2000">
                <a:solidFill>
                  <a:schemeClr val="tx1"/>
                </a:solidFill>
                <a:latin typeface="Univers" pitchFamily="34" charset="-18"/>
                <a:ea typeface="ＭＳ Ｐゴシック" pitchFamily="34" charset="-128"/>
              </a:defRPr>
            </a:lvl3pPr>
            <a:lvl4pPr marL="1600200" indent="-228600" eaLnBrk="0" hangingPunct="0">
              <a:defRPr sz="2000">
                <a:solidFill>
                  <a:schemeClr val="tx1"/>
                </a:solidFill>
                <a:latin typeface="Univers" pitchFamily="34" charset="-18"/>
                <a:ea typeface="ＭＳ Ｐゴシック" pitchFamily="34" charset="-128"/>
              </a:defRPr>
            </a:lvl4pPr>
            <a:lvl5pPr marL="2057400" indent="-228600" eaLnBrk="0" hangingPunct="0">
              <a:defRPr sz="2000">
                <a:solidFill>
                  <a:schemeClr val="tx1"/>
                </a:solidFill>
                <a:latin typeface="Univers" pitchFamily="34" charset="-18"/>
                <a:ea typeface="ＭＳ Ｐゴシック" pitchFamily="34" charset="-128"/>
              </a:defRPr>
            </a:lvl5pPr>
            <a:lvl6pPr marL="25146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6pPr>
            <a:lvl7pPr marL="29718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7pPr>
            <a:lvl8pPr marL="34290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8pPr>
            <a:lvl9pPr marL="38862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9pPr>
          </a:lstStyle>
          <a:p>
            <a:pPr algn="ctr" eaLnBrk="1" fontAlgn="auto" hangingPunct="1">
              <a:spcBef>
                <a:spcPct val="50000"/>
              </a:spcBef>
              <a:spcAft>
                <a:spcPts val="0"/>
              </a:spcAft>
              <a:defRPr/>
            </a:pPr>
            <a:r>
              <a:rPr lang="en-US" sz="1200" b="1" smtClean="0">
                <a:solidFill>
                  <a:srgbClr val="000000"/>
                </a:solidFill>
                <a:cs typeface="+mn-cs"/>
              </a:rPr>
              <a:t>UNCLASSIFIED</a:t>
            </a:r>
          </a:p>
        </p:txBody>
      </p:sp>
      <p:sp>
        <p:nvSpPr>
          <p:cNvPr id="486406" name="Rectangle 6"/>
          <p:cNvSpPr>
            <a:spLocks noGrp="1" noChangeArrowheads="1"/>
          </p:cNvSpPr>
          <p:nvPr>
            <p:ph type="ctrTitle"/>
          </p:nvPr>
        </p:nvSpPr>
        <p:spPr>
          <a:xfrm>
            <a:off x="623888" y="2122488"/>
            <a:ext cx="7908925" cy="1470025"/>
          </a:xfrm>
        </p:spPr>
        <p:txBody>
          <a:bodyPr anchor="t"/>
          <a:lstStyle>
            <a:lvl1pPr>
              <a:defRPr i="1"/>
            </a:lvl1pPr>
          </a:lstStyle>
          <a:p>
            <a:r>
              <a:rPr lang="en-US"/>
              <a:t>Click to edit Master title style</a:t>
            </a:r>
          </a:p>
        </p:txBody>
      </p:sp>
      <p:sp>
        <p:nvSpPr>
          <p:cNvPr id="486407" name="Rectangle 7"/>
          <p:cNvSpPr>
            <a:spLocks noGrp="1" noChangeArrowheads="1"/>
          </p:cNvSpPr>
          <p:nvPr>
            <p:ph type="subTitle" idx="1"/>
          </p:nvPr>
        </p:nvSpPr>
        <p:spPr>
          <a:xfrm>
            <a:off x="623888" y="3802063"/>
            <a:ext cx="5165725" cy="876300"/>
          </a:xfrm>
        </p:spPr>
        <p:txBody>
          <a:bodyPr/>
          <a:lstStyle>
            <a:lvl1pPr marL="0" indent="0">
              <a:buFontTx/>
              <a:buNone/>
              <a:defRPr sz="2400" b="1" i="1"/>
            </a:lvl1pPr>
          </a:lstStyle>
          <a:p>
            <a:r>
              <a:rPr lang="en-US"/>
              <a:t>Click to edit Master subtitle style</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wmf"/><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2.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2217738" y="198438"/>
            <a:ext cx="6240462" cy="825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a:t>
            </a:r>
          </a:p>
        </p:txBody>
      </p:sp>
      <p:sp>
        <p:nvSpPr>
          <p:cNvPr id="485381" name="Rectangle 5"/>
          <p:cNvSpPr>
            <a:spLocks noGrp="1" noChangeArrowheads="1"/>
          </p:cNvSpPr>
          <p:nvPr>
            <p:ph type="dt" sz="half" idx="2"/>
          </p:nvPr>
        </p:nvSpPr>
        <p:spPr bwMode="auto">
          <a:xfrm>
            <a:off x="685800" y="6477000"/>
            <a:ext cx="1905000" cy="161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fontAlgn="auto" hangingPunct="0">
              <a:spcBef>
                <a:spcPct val="0"/>
              </a:spcBef>
              <a:spcAft>
                <a:spcPts val="0"/>
              </a:spcAft>
              <a:buFontTx/>
              <a:buNone/>
              <a:defRPr sz="1000">
                <a:latin typeface="Univers LT Std 55" charset="0"/>
                <a:ea typeface="ＭＳ Ｐゴシック" pitchFamily="-108" charset="-128"/>
                <a:cs typeface="+mn-cs"/>
              </a:defRPr>
            </a:lvl1pPr>
          </a:lstStyle>
          <a:p>
            <a:pPr>
              <a:defRPr/>
            </a:pPr>
            <a:fld id="{23ED2407-738B-4194-BC2F-59D745B6D28F}" type="datetime1">
              <a:rPr lang="en-US"/>
              <a:pPr>
                <a:defRPr/>
              </a:pPr>
              <a:t>7/18/2012</a:t>
            </a:fld>
            <a:endParaRPr lang="en-US"/>
          </a:p>
        </p:txBody>
      </p:sp>
      <p:sp>
        <p:nvSpPr>
          <p:cNvPr id="485382" name="Rectangle 6"/>
          <p:cNvSpPr>
            <a:spLocks noGrp="1" noChangeArrowheads="1"/>
          </p:cNvSpPr>
          <p:nvPr>
            <p:ph type="ftr" sz="quarter" idx="3"/>
          </p:nvPr>
        </p:nvSpPr>
        <p:spPr bwMode="auto">
          <a:xfrm>
            <a:off x="3124200" y="6477000"/>
            <a:ext cx="2895600" cy="157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fontAlgn="auto" hangingPunct="0">
              <a:spcBef>
                <a:spcPct val="0"/>
              </a:spcBef>
              <a:spcAft>
                <a:spcPts val="0"/>
              </a:spcAft>
              <a:buFontTx/>
              <a:buNone/>
              <a:defRPr sz="1000">
                <a:latin typeface="Univers LT Std 55" charset="0"/>
                <a:ea typeface="ＭＳ Ｐゴシック" pitchFamily="-108" charset="-128"/>
                <a:cs typeface="+mn-cs"/>
              </a:defRPr>
            </a:lvl1pPr>
          </a:lstStyle>
          <a:p>
            <a:pPr>
              <a:defRPr/>
            </a:pPr>
            <a:endParaRPr lang="en-US"/>
          </a:p>
        </p:txBody>
      </p:sp>
      <p:sp>
        <p:nvSpPr>
          <p:cNvPr id="485383" name="Rectangle 7"/>
          <p:cNvSpPr>
            <a:spLocks noGrp="1" noChangeArrowheads="1"/>
          </p:cNvSpPr>
          <p:nvPr>
            <p:ph type="sldNum" sz="quarter" idx="4"/>
          </p:nvPr>
        </p:nvSpPr>
        <p:spPr bwMode="auto">
          <a:xfrm>
            <a:off x="8013700" y="6578600"/>
            <a:ext cx="400050" cy="200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fontAlgn="auto" hangingPunct="0">
              <a:spcBef>
                <a:spcPct val="0"/>
              </a:spcBef>
              <a:spcAft>
                <a:spcPts val="0"/>
              </a:spcAft>
              <a:buFontTx/>
              <a:buNone/>
              <a:defRPr sz="800">
                <a:latin typeface="Univers" pitchFamily="34" charset="0"/>
                <a:ea typeface="ＭＳ Ｐゴシック" pitchFamily="-108" charset="-128"/>
                <a:cs typeface="+mn-cs"/>
              </a:defRPr>
            </a:lvl1pPr>
          </a:lstStyle>
          <a:p>
            <a:pPr>
              <a:defRPr/>
            </a:pPr>
            <a:fld id="{C9CF5CB2-F743-45A9-B3DF-5C995E6916B2}" type="slidenum">
              <a:rPr lang="en-US"/>
              <a:pPr>
                <a:defRPr/>
              </a:pPr>
              <a:t>‹#›</a:t>
            </a:fld>
            <a:endParaRPr lang="en-US"/>
          </a:p>
        </p:txBody>
      </p:sp>
      <p:sp>
        <p:nvSpPr>
          <p:cNvPr id="1030" name="Freeform 8"/>
          <p:cNvSpPr>
            <a:spLocks/>
          </p:cNvSpPr>
          <p:nvPr/>
        </p:nvSpPr>
        <p:spPr bwMode="auto">
          <a:xfrm>
            <a:off x="0" y="6345238"/>
            <a:ext cx="9034463" cy="166687"/>
          </a:xfrm>
          <a:custGeom>
            <a:avLst/>
            <a:gdLst>
              <a:gd name="T0" fmla="*/ 2147483647 w 4538"/>
              <a:gd name="T1" fmla="*/ 96319527 h 150"/>
              <a:gd name="T2" fmla="*/ 2147483647 w 4538"/>
              <a:gd name="T3" fmla="*/ 0 h 150"/>
              <a:gd name="T4" fmla="*/ 2147483647 w 4538"/>
              <a:gd name="T5" fmla="*/ 69152880 h 150"/>
              <a:gd name="T6" fmla="*/ 0 w 4538"/>
              <a:gd name="T7" fmla="*/ 69152880 h 150"/>
              <a:gd name="T8" fmla="*/ 0 w 4538"/>
              <a:gd name="T9" fmla="*/ 130895967 h 150"/>
              <a:gd name="T10" fmla="*/ 2147483647 w 4538"/>
              <a:gd name="T11" fmla="*/ 130895967 h 150"/>
              <a:gd name="T12" fmla="*/ 2147483647 w 4538"/>
              <a:gd name="T13" fmla="*/ 185230373 h 150"/>
              <a:gd name="T14" fmla="*/ 2147483647 w 4538"/>
              <a:gd name="T15" fmla="*/ 96319527 h 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38" h="150">
                <a:moveTo>
                  <a:pt x="4538" y="78"/>
                </a:moveTo>
                <a:lnTo>
                  <a:pt x="4382" y="0"/>
                </a:lnTo>
                <a:lnTo>
                  <a:pt x="4352" y="56"/>
                </a:lnTo>
                <a:lnTo>
                  <a:pt x="0" y="56"/>
                </a:lnTo>
                <a:lnTo>
                  <a:pt x="0" y="106"/>
                </a:lnTo>
                <a:lnTo>
                  <a:pt x="4326" y="106"/>
                </a:lnTo>
                <a:lnTo>
                  <a:pt x="4300" y="150"/>
                </a:lnTo>
                <a:lnTo>
                  <a:pt x="4538" y="78"/>
                </a:lnTo>
                <a:close/>
              </a:path>
            </a:pathLst>
          </a:custGeom>
          <a:solidFill>
            <a:srgbClr val="000099"/>
          </a:solidFill>
          <a:ln w="9525">
            <a:noFill/>
            <a:round/>
            <a:headEnd/>
            <a:tailEnd/>
          </a:ln>
        </p:spPr>
        <p:txBody>
          <a:bodyPr/>
          <a:lstStyle/>
          <a:p>
            <a:pPr fontAlgn="auto">
              <a:spcBef>
                <a:spcPts val="0"/>
              </a:spcBef>
              <a:spcAft>
                <a:spcPts val="0"/>
              </a:spcAft>
              <a:defRPr/>
            </a:pPr>
            <a:endParaRPr lang="en-US">
              <a:latin typeface="+mn-lt"/>
              <a:ea typeface="+mn-ea"/>
              <a:cs typeface="+mn-cs"/>
            </a:endParaRPr>
          </a:p>
        </p:txBody>
      </p:sp>
      <p:grpSp>
        <p:nvGrpSpPr>
          <p:cNvPr id="1031" name="Group 38"/>
          <p:cNvGrpSpPr>
            <a:grpSpLocks/>
          </p:cNvGrpSpPr>
          <p:nvPr/>
        </p:nvGrpSpPr>
        <p:grpSpPr bwMode="auto">
          <a:xfrm>
            <a:off x="1588" y="396875"/>
            <a:ext cx="8991600" cy="1020763"/>
            <a:chOff x="1" y="250"/>
            <a:chExt cx="5664" cy="643"/>
          </a:xfrm>
        </p:grpSpPr>
        <p:grpSp>
          <p:nvGrpSpPr>
            <p:cNvPr id="1036" name="Group 10"/>
            <p:cNvGrpSpPr>
              <a:grpSpLocks/>
            </p:cNvGrpSpPr>
            <p:nvPr/>
          </p:nvGrpSpPr>
          <p:grpSpPr bwMode="auto">
            <a:xfrm>
              <a:off x="1" y="680"/>
              <a:ext cx="5664" cy="96"/>
              <a:chOff x="0" y="576"/>
              <a:chExt cx="5282" cy="189"/>
            </a:xfrm>
          </p:grpSpPr>
          <p:grpSp>
            <p:nvGrpSpPr>
              <p:cNvPr id="1043" name="Group 11"/>
              <p:cNvGrpSpPr>
                <a:grpSpLocks/>
              </p:cNvGrpSpPr>
              <p:nvPr/>
            </p:nvGrpSpPr>
            <p:grpSpPr bwMode="auto">
              <a:xfrm>
                <a:off x="5158" y="576"/>
                <a:ext cx="124" cy="189"/>
                <a:chOff x="5158" y="576"/>
                <a:chExt cx="124" cy="189"/>
              </a:xfrm>
            </p:grpSpPr>
            <p:sp>
              <p:nvSpPr>
                <p:cNvPr id="1058" name="Rectangle 12"/>
                <p:cNvSpPr>
                  <a:spLocks noChangeArrowheads="1"/>
                </p:cNvSpPr>
                <p:nvPr/>
              </p:nvSpPr>
              <p:spPr bwMode="auto">
                <a:xfrm>
                  <a:off x="5252" y="576"/>
                  <a:ext cx="3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59" name="Rectangle 13"/>
                <p:cNvSpPr>
                  <a:spLocks noChangeArrowheads="1"/>
                </p:cNvSpPr>
                <p:nvPr/>
              </p:nvSpPr>
              <p:spPr bwMode="auto">
                <a:xfrm>
                  <a:off x="5158" y="576"/>
                  <a:ext cx="6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grpSp>
          <p:grpSp>
            <p:nvGrpSpPr>
              <p:cNvPr id="1044" name="Group 14"/>
              <p:cNvGrpSpPr>
                <a:grpSpLocks/>
              </p:cNvGrpSpPr>
              <p:nvPr/>
            </p:nvGrpSpPr>
            <p:grpSpPr bwMode="auto">
              <a:xfrm>
                <a:off x="4848" y="576"/>
                <a:ext cx="263" cy="189"/>
                <a:chOff x="4848" y="576"/>
                <a:chExt cx="263" cy="189"/>
              </a:xfrm>
            </p:grpSpPr>
            <p:sp>
              <p:nvSpPr>
                <p:cNvPr id="1056" name="Rectangle 15"/>
                <p:cNvSpPr>
                  <a:spLocks noChangeArrowheads="1"/>
                </p:cNvSpPr>
                <p:nvPr/>
              </p:nvSpPr>
              <p:spPr bwMode="auto">
                <a:xfrm>
                  <a:off x="5018" y="576"/>
                  <a:ext cx="93"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57" name="Rectangle 16"/>
                <p:cNvSpPr>
                  <a:spLocks noChangeArrowheads="1"/>
                </p:cNvSpPr>
                <p:nvPr/>
              </p:nvSpPr>
              <p:spPr bwMode="auto">
                <a:xfrm>
                  <a:off x="4848" y="576"/>
                  <a:ext cx="126"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grpSp>
          <p:grpSp>
            <p:nvGrpSpPr>
              <p:cNvPr id="1045" name="Group 17"/>
              <p:cNvGrpSpPr>
                <a:grpSpLocks/>
              </p:cNvGrpSpPr>
              <p:nvPr/>
            </p:nvGrpSpPr>
            <p:grpSpPr bwMode="auto">
              <a:xfrm>
                <a:off x="4418" y="576"/>
                <a:ext cx="386" cy="189"/>
                <a:chOff x="4418" y="576"/>
                <a:chExt cx="386" cy="189"/>
              </a:xfrm>
            </p:grpSpPr>
            <p:sp>
              <p:nvSpPr>
                <p:cNvPr id="1054" name="Rectangle 18"/>
                <p:cNvSpPr>
                  <a:spLocks noChangeArrowheads="1"/>
                </p:cNvSpPr>
                <p:nvPr/>
              </p:nvSpPr>
              <p:spPr bwMode="auto">
                <a:xfrm>
                  <a:off x="4650" y="576"/>
                  <a:ext cx="154"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55" name="Rectangle 19"/>
                <p:cNvSpPr>
                  <a:spLocks noChangeArrowheads="1"/>
                </p:cNvSpPr>
                <p:nvPr/>
              </p:nvSpPr>
              <p:spPr bwMode="auto">
                <a:xfrm>
                  <a:off x="4418" y="576"/>
                  <a:ext cx="187"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grpSp>
          <p:grpSp>
            <p:nvGrpSpPr>
              <p:cNvPr id="1046" name="Group 20"/>
              <p:cNvGrpSpPr>
                <a:grpSpLocks/>
              </p:cNvGrpSpPr>
              <p:nvPr/>
            </p:nvGrpSpPr>
            <p:grpSpPr bwMode="auto">
              <a:xfrm>
                <a:off x="3183" y="576"/>
                <a:ext cx="1191" cy="189"/>
                <a:chOff x="3183" y="576"/>
                <a:chExt cx="1191" cy="189"/>
              </a:xfrm>
            </p:grpSpPr>
            <p:sp>
              <p:nvSpPr>
                <p:cNvPr id="1050" name="Rectangle 21"/>
                <p:cNvSpPr>
                  <a:spLocks noChangeArrowheads="1"/>
                </p:cNvSpPr>
                <p:nvPr/>
              </p:nvSpPr>
              <p:spPr bwMode="auto">
                <a:xfrm>
                  <a:off x="3558" y="576"/>
                  <a:ext cx="25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51" name="Rectangle 22"/>
                <p:cNvSpPr>
                  <a:spLocks noChangeArrowheads="1"/>
                </p:cNvSpPr>
                <p:nvPr/>
              </p:nvSpPr>
              <p:spPr bwMode="auto">
                <a:xfrm>
                  <a:off x="4155" y="576"/>
                  <a:ext cx="218"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52" name="Rectangle 23"/>
                <p:cNvSpPr>
                  <a:spLocks noChangeArrowheads="1"/>
                </p:cNvSpPr>
                <p:nvPr/>
              </p:nvSpPr>
              <p:spPr bwMode="auto">
                <a:xfrm>
                  <a:off x="3864" y="576"/>
                  <a:ext cx="25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53" name="Rectangle 24"/>
                <p:cNvSpPr>
                  <a:spLocks noChangeArrowheads="1"/>
                </p:cNvSpPr>
                <p:nvPr/>
              </p:nvSpPr>
              <p:spPr bwMode="auto">
                <a:xfrm>
                  <a:off x="3183" y="576"/>
                  <a:ext cx="314"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grpSp>
          <p:grpSp>
            <p:nvGrpSpPr>
              <p:cNvPr id="1047" name="Group 25"/>
              <p:cNvGrpSpPr>
                <a:grpSpLocks/>
              </p:cNvGrpSpPr>
              <p:nvPr/>
            </p:nvGrpSpPr>
            <p:grpSpPr bwMode="auto">
              <a:xfrm>
                <a:off x="0" y="576"/>
                <a:ext cx="3143" cy="189"/>
                <a:chOff x="0" y="576"/>
                <a:chExt cx="3143" cy="189"/>
              </a:xfrm>
            </p:grpSpPr>
            <p:sp>
              <p:nvSpPr>
                <p:cNvPr id="1048" name="Rectangle 26"/>
                <p:cNvSpPr>
                  <a:spLocks noChangeArrowheads="1"/>
                </p:cNvSpPr>
                <p:nvPr/>
              </p:nvSpPr>
              <p:spPr bwMode="auto">
                <a:xfrm>
                  <a:off x="2798" y="576"/>
                  <a:ext cx="345"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sp>
              <p:nvSpPr>
                <p:cNvPr id="1049" name="Rectangle 27"/>
                <p:cNvSpPr>
                  <a:spLocks noChangeArrowheads="1"/>
                </p:cNvSpPr>
                <p:nvPr/>
              </p:nvSpPr>
              <p:spPr bwMode="auto">
                <a:xfrm>
                  <a:off x="0" y="576"/>
                  <a:ext cx="2756"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grpSp>
        </p:grpSp>
        <p:grpSp>
          <p:nvGrpSpPr>
            <p:cNvPr id="1037" name="Group 28"/>
            <p:cNvGrpSpPr>
              <a:grpSpLocks/>
            </p:cNvGrpSpPr>
            <p:nvPr/>
          </p:nvGrpSpPr>
          <p:grpSpPr bwMode="auto">
            <a:xfrm>
              <a:off x="69" y="250"/>
              <a:ext cx="610" cy="627"/>
              <a:chOff x="276" y="163"/>
              <a:chExt cx="699" cy="719"/>
            </a:xfrm>
          </p:grpSpPr>
          <p:sp>
            <p:nvSpPr>
              <p:cNvPr id="1041" name="Oval 29"/>
              <p:cNvSpPr>
                <a:spLocks noChangeArrowheads="1"/>
              </p:cNvSpPr>
              <p:nvPr userDrawn="1"/>
            </p:nvSpPr>
            <p:spPr bwMode="auto">
              <a:xfrm>
                <a:off x="276" y="163"/>
                <a:ext cx="699" cy="719"/>
              </a:xfrm>
              <a:prstGeom prst="ellipse">
                <a:avLst/>
              </a:prstGeom>
              <a:solidFill>
                <a:schemeClr val="bg1"/>
              </a:solidFill>
              <a:ln w="9525">
                <a:noFill/>
                <a:round/>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pic>
            <p:nvPicPr>
              <p:cNvPr id="1042" name="Picture 30" descr="DTRA"/>
              <p:cNvPicPr>
                <a:picLocks noChangeAspect="1" noChangeArrowheads="1"/>
              </p:cNvPicPr>
              <p:nvPr userDrawn="1"/>
            </p:nvPicPr>
            <p:blipFill>
              <a:blip r:embed="rId5"/>
              <a:srcRect/>
              <a:stretch>
                <a:fillRect/>
              </a:stretch>
            </p:blipFill>
            <p:spPr bwMode="auto">
              <a:xfrm>
                <a:off x="297" y="204"/>
                <a:ext cx="649" cy="653"/>
              </a:xfrm>
              <a:prstGeom prst="rect">
                <a:avLst/>
              </a:prstGeom>
              <a:noFill/>
              <a:ln w="9525">
                <a:noFill/>
                <a:miter lim="800000"/>
                <a:headEnd/>
                <a:tailEnd/>
              </a:ln>
            </p:spPr>
          </p:pic>
        </p:grpSp>
        <p:grpSp>
          <p:nvGrpSpPr>
            <p:cNvPr id="1038" name="Group 31"/>
            <p:cNvGrpSpPr>
              <a:grpSpLocks/>
            </p:cNvGrpSpPr>
            <p:nvPr/>
          </p:nvGrpSpPr>
          <p:grpSpPr bwMode="auto">
            <a:xfrm>
              <a:off x="715" y="266"/>
              <a:ext cx="610" cy="627"/>
              <a:chOff x="834" y="258"/>
              <a:chExt cx="610" cy="627"/>
            </a:xfrm>
          </p:grpSpPr>
          <p:sp>
            <p:nvSpPr>
              <p:cNvPr id="1039" name="Oval 32"/>
              <p:cNvSpPr>
                <a:spLocks noChangeArrowheads="1"/>
              </p:cNvSpPr>
              <p:nvPr userDrawn="1"/>
            </p:nvSpPr>
            <p:spPr bwMode="auto">
              <a:xfrm>
                <a:off x="834" y="258"/>
                <a:ext cx="610" cy="627"/>
              </a:xfrm>
              <a:prstGeom prst="ellipse">
                <a:avLst/>
              </a:prstGeom>
              <a:solidFill>
                <a:schemeClr val="bg1"/>
              </a:solidFill>
              <a:ln w="9525">
                <a:noFill/>
                <a:round/>
                <a:headEnd/>
                <a:tailEnd/>
              </a:ln>
            </p:spPr>
            <p:txBody>
              <a:bodyPr wrap="none" anchor="ctr"/>
              <a:lstStyle/>
              <a:p>
                <a:pPr fontAlgn="auto">
                  <a:spcBef>
                    <a:spcPts val="0"/>
                  </a:spcBef>
                  <a:spcAft>
                    <a:spcPts val="0"/>
                  </a:spcAft>
                  <a:buFont typeface="Times" pitchFamily="18" charset="0"/>
                  <a:buNone/>
                  <a:defRPr/>
                </a:pPr>
                <a:endParaRPr lang="en-US">
                  <a:latin typeface="Univers"/>
                  <a:ea typeface="+mn-ea"/>
                  <a:cs typeface="+mn-cs"/>
                </a:endParaRPr>
              </a:p>
            </p:txBody>
          </p:sp>
          <p:pic>
            <p:nvPicPr>
              <p:cNvPr id="1040" name="Picture 33" descr="JSTO-logo_no-shadow2"/>
              <p:cNvPicPr>
                <a:picLocks noChangeAspect="1" noChangeArrowheads="1"/>
              </p:cNvPicPr>
              <p:nvPr userDrawn="1"/>
            </p:nvPicPr>
            <p:blipFill>
              <a:blip r:embed="rId6">
                <a:lum bright="-12000" contrast="24000"/>
              </a:blip>
              <a:srcRect/>
              <a:stretch>
                <a:fillRect/>
              </a:stretch>
            </p:blipFill>
            <p:spPr bwMode="auto">
              <a:xfrm>
                <a:off x="851" y="279"/>
                <a:ext cx="571" cy="571"/>
              </a:xfrm>
              <a:prstGeom prst="rect">
                <a:avLst/>
              </a:prstGeom>
              <a:noFill/>
              <a:ln w="9525">
                <a:noFill/>
                <a:miter lim="800000"/>
                <a:headEnd/>
                <a:tailEnd/>
              </a:ln>
            </p:spPr>
          </p:pic>
        </p:grpSp>
      </p:grpSp>
      <p:sp>
        <p:nvSpPr>
          <p:cNvPr id="1032" name="Rectangle 34"/>
          <p:cNvSpPr>
            <a:spLocks noGrp="1" noChangeArrowheads="1"/>
          </p:cNvSpPr>
          <p:nvPr>
            <p:ph type="body" idx="1"/>
          </p:nvPr>
        </p:nvSpPr>
        <p:spPr bwMode="auto">
          <a:xfrm>
            <a:off x="347663" y="1662113"/>
            <a:ext cx="8526462" cy="4646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3" name="Picture 39" descr="psu_logo"/>
          <p:cNvPicPr>
            <a:picLocks noChangeAspect="1" noChangeArrowheads="1"/>
          </p:cNvPicPr>
          <p:nvPr/>
        </p:nvPicPr>
        <p:blipFill>
          <a:blip r:embed="rId7"/>
          <a:srcRect b="23212"/>
          <a:stretch>
            <a:fillRect/>
          </a:stretch>
        </p:blipFill>
        <p:spPr bwMode="auto">
          <a:xfrm>
            <a:off x="7710488" y="26988"/>
            <a:ext cx="1422400" cy="736600"/>
          </a:xfrm>
          <a:prstGeom prst="rect">
            <a:avLst/>
          </a:prstGeom>
          <a:noFill/>
          <a:ln w="9525">
            <a:noFill/>
            <a:miter lim="800000"/>
            <a:headEnd/>
            <a:tailEnd/>
          </a:ln>
        </p:spPr>
      </p:pic>
      <p:sp>
        <p:nvSpPr>
          <p:cNvPr id="1034" name="Text Box 40"/>
          <p:cNvSpPr txBox="1">
            <a:spLocks noChangeArrowheads="1"/>
          </p:cNvSpPr>
          <p:nvPr/>
        </p:nvSpPr>
        <p:spPr bwMode="auto">
          <a:xfrm>
            <a:off x="0" y="0"/>
            <a:ext cx="9144000" cy="274638"/>
          </a:xfrm>
          <a:prstGeom prst="rect">
            <a:avLst/>
          </a:prstGeom>
          <a:noFill/>
          <a:ln>
            <a:noFill/>
          </a:ln>
          <a:extLst/>
        </p:spPr>
        <p:txBody>
          <a:bodyPr>
            <a:spAutoFit/>
          </a:bodyPr>
          <a:lstStyle>
            <a:lvl1pPr marL="742950" indent="-28575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fontAlgn="auto" hangingPunct="1">
              <a:spcBef>
                <a:spcPct val="50000"/>
              </a:spcBef>
              <a:spcAft>
                <a:spcPts val="0"/>
              </a:spcAft>
              <a:buFont typeface="Times" pitchFamily="18" charset="0"/>
              <a:buNone/>
              <a:defRPr/>
            </a:pPr>
            <a:r>
              <a:rPr lang="en-US" sz="1200" b="1" smtClean="0">
                <a:latin typeface="Univers"/>
                <a:cs typeface="+mn-cs"/>
              </a:rPr>
              <a:t>UNCLASSIFIED</a:t>
            </a:r>
          </a:p>
        </p:txBody>
      </p:sp>
      <p:sp>
        <p:nvSpPr>
          <p:cNvPr id="1035" name="Text Box 41"/>
          <p:cNvSpPr txBox="1">
            <a:spLocks noChangeArrowheads="1"/>
          </p:cNvSpPr>
          <p:nvPr/>
        </p:nvSpPr>
        <p:spPr bwMode="auto">
          <a:xfrm>
            <a:off x="0" y="6583363"/>
            <a:ext cx="9144000" cy="274637"/>
          </a:xfrm>
          <a:prstGeom prst="rect">
            <a:avLst/>
          </a:prstGeom>
          <a:noFill/>
          <a:ln>
            <a:noFill/>
          </a:ln>
          <a:extLst/>
        </p:spPr>
        <p:txBody>
          <a:bodyPr>
            <a:spAutoFit/>
          </a:bodyPr>
          <a:lstStyle>
            <a:lvl1pPr marL="742950" indent="-285750"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algn="ctr" eaLnBrk="1" fontAlgn="auto" hangingPunct="1">
              <a:spcBef>
                <a:spcPct val="50000"/>
              </a:spcBef>
              <a:spcAft>
                <a:spcPts val="0"/>
              </a:spcAft>
              <a:buFont typeface="Times" pitchFamily="18" charset="0"/>
              <a:buNone/>
              <a:defRPr/>
            </a:pPr>
            <a:r>
              <a:rPr lang="en-US" sz="1200" b="1" smtClean="0">
                <a:latin typeface="Univers"/>
                <a:cs typeface="+mn-cs"/>
              </a:rPr>
              <a:t>UNCLASSIFIED</a:t>
            </a:r>
          </a:p>
        </p:txBody>
      </p:sp>
    </p:spTree>
  </p:cSld>
  <p:clrMap bg1="lt1" tx1="dk1" bg2="lt2" tx2="dk2" accent1="accent1" accent2="accent2" accent3="accent3" accent4="accent4" accent5="accent5" accent6="accent6" hlink="hlink" folHlink="folHlink"/>
  <p:sldLayoutIdLst>
    <p:sldLayoutId id="2147483656" r:id="rId1"/>
    <p:sldLayoutId id="2147483658" r:id="rId2"/>
    <p:sldLayoutId id="2147483657" r:id="rId3"/>
  </p:sldLayoutIdLst>
  <p:hf hdr="0" ftr="0" dt="0"/>
  <p:txStyles>
    <p:titleStyle>
      <a:lvl1pPr algn="l" rtl="0" fontAlgn="base">
        <a:lnSpc>
          <a:spcPct val="85000"/>
        </a:lnSpc>
        <a:spcBef>
          <a:spcPct val="0"/>
        </a:spcBef>
        <a:spcAft>
          <a:spcPct val="0"/>
        </a:spcAft>
        <a:defRPr sz="3200" b="1">
          <a:solidFill>
            <a:schemeClr val="tx2"/>
          </a:solidFill>
          <a:latin typeface="+mj-lt"/>
          <a:ea typeface="+mj-ea"/>
          <a:cs typeface="+mj-cs"/>
        </a:defRPr>
      </a:lvl1pPr>
      <a:lvl2pPr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2pPr>
      <a:lvl3pPr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3pPr>
      <a:lvl4pPr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4pPr>
      <a:lvl5pPr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5pPr>
      <a:lvl6pPr marL="457200" algn="l" rtl="0" eaLnBrk="1" fontAlgn="base" hangingPunct="1">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6pPr>
      <a:lvl7pPr marL="914400" algn="l" rtl="0" eaLnBrk="1" fontAlgn="base" hangingPunct="1">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7pPr>
      <a:lvl8pPr marL="1371600" algn="l" rtl="0" eaLnBrk="1" fontAlgn="base" hangingPunct="1">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8pPr>
      <a:lvl9pPr marL="1828800" algn="l" rtl="0" eaLnBrk="1" fontAlgn="base" hangingPunct="1">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9pPr>
    </p:titleStyle>
    <p:bodyStyle>
      <a:lvl1pPr marL="342900" indent="-342900" algn="l" rtl="0" fontAlgn="base">
        <a:spcBef>
          <a:spcPct val="20000"/>
        </a:spcBef>
        <a:spcAft>
          <a:spcPct val="0"/>
        </a:spcAft>
        <a:buChar char="•"/>
        <a:defRPr sz="2800">
          <a:solidFill>
            <a:schemeClr val="tx1"/>
          </a:solidFill>
          <a:latin typeface="+mn-lt"/>
          <a:ea typeface="+mn-ea"/>
          <a:cs typeface="+mn-cs"/>
        </a:defRPr>
      </a:lvl1pPr>
      <a:lvl2pPr marL="742950" indent="-285750" algn="l" rtl="0" fontAlgn="base">
        <a:spcBef>
          <a:spcPct val="20000"/>
        </a:spcBef>
        <a:spcAft>
          <a:spcPct val="0"/>
        </a:spcAft>
        <a:buFont typeface="Times" pitchFamily="18" charset="0"/>
        <a:buChar char="•"/>
        <a:defRPr sz="2400">
          <a:solidFill>
            <a:schemeClr val="tx1"/>
          </a:solidFill>
          <a:latin typeface="+mn-lt"/>
          <a:ea typeface="+mn-ea"/>
          <a:cs typeface="ＭＳ Ｐゴシック"/>
        </a:defRPr>
      </a:lvl2pPr>
      <a:lvl3pPr marL="1143000" indent="-228600" algn="l" rtl="0" fontAlgn="base">
        <a:spcBef>
          <a:spcPct val="20000"/>
        </a:spcBef>
        <a:spcAft>
          <a:spcPct val="0"/>
        </a:spcAft>
        <a:buChar char="•"/>
        <a:defRPr sz="2000">
          <a:solidFill>
            <a:schemeClr val="tx1"/>
          </a:solidFill>
          <a:latin typeface="+mn-lt"/>
          <a:ea typeface="+mn-ea"/>
          <a:cs typeface="ＭＳ Ｐゴシック"/>
        </a:defRPr>
      </a:lvl3pPr>
      <a:lvl4pPr marL="1600200" indent="-228600" algn="l" rtl="0" fontAlgn="base">
        <a:spcBef>
          <a:spcPct val="20000"/>
        </a:spcBef>
        <a:spcAft>
          <a:spcPct val="0"/>
        </a:spcAft>
        <a:buFont typeface="Times" pitchFamily="18" charset="0"/>
        <a:buChar char="•"/>
        <a:defRPr sz="1600">
          <a:solidFill>
            <a:schemeClr val="tx1"/>
          </a:solidFill>
          <a:latin typeface="+mn-lt"/>
          <a:ea typeface="+mn-ea"/>
          <a:cs typeface="ＭＳ Ｐゴシック"/>
        </a:defRPr>
      </a:lvl4pPr>
      <a:lvl5pPr marL="2057400" indent="-228600" algn="l" rtl="0" fontAlgn="base">
        <a:spcBef>
          <a:spcPct val="20000"/>
        </a:spcBef>
        <a:spcAft>
          <a:spcPct val="0"/>
        </a:spcAft>
        <a:buFont typeface="Times" pitchFamily="18" charset="0"/>
        <a:buChar char="•"/>
        <a:defRPr sz="1400">
          <a:solidFill>
            <a:schemeClr val="tx1"/>
          </a:solidFill>
          <a:latin typeface="+mn-lt"/>
          <a:ea typeface="+mn-ea"/>
          <a:cs typeface="ＭＳ Ｐゴシック"/>
        </a:defRPr>
      </a:lvl5pPr>
      <a:lvl6pPr marL="2514600" indent="-228600" algn="l" rtl="0" eaLnBrk="1" fontAlgn="base" hangingPunct="1">
        <a:spcBef>
          <a:spcPct val="20000"/>
        </a:spcBef>
        <a:spcAft>
          <a:spcPct val="0"/>
        </a:spcAft>
        <a:buFont typeface="Times" pitchFamily="-111" charset="0"/>
        <a:buChar char="•"/>
        <a:defRPr sz="1400">
          <a:solidFill>
            <a:schemeClr val="tx1"/>
          </a:solidFill>
          <a:latin typeface="+mn-lt"/>
          <a:ea typeface="+mn-ea"/>
        </a:defRPr>
      </a:lvl6pPr>
      <a:lvl7pPr marL="2971800" indent="-228600" algn="l" rtl="0" eaLnBrk="1" fontAlgn="base" hangingPunct="1">
        <a:spcBef>
          <a:spcPct val="20000"/>
        </a:spcBef>
        <a:spcAft>
          <a:spcPct val="0"/>
        </a:spcAft>
        <a:buFont typeface="Times" pitchFamily="-111" charset="0"/>
        <a:buChar char="•"/>
        <a:defRPr sz="1400">
          <a:solidFill>
            <a:schemeClr val="tx1"/>
          </a:solidFill>
          <a:latin typeface="+mn-lt"/>
          <a:ea typeface="+mn-ea"/>
        </a:defRPr>
      </a:lvl7pPr>
      <a:lvl8pPr marL="3429000" indent="-228600" algn="l" rtl="0" eaLnBrk="1" fontAlgn="base" hangingPunct="1">
        <a:spcBef>
          <a:spcPct val="20000"/>
        </a:spcBef>
        <a:spcAft>
          <a:spcPct val="0"/>
        </a:spcAft>
        <a:buFont typeface="Times" pitchFamily="-111" charset="0"/>
        <a:buChar char="•"/>
        <a:defRPr sz="1400">
          <a:solidFill>
            <a:schemeClr val="tx1"/>
          </a:solidFill>
          <a:latin typeface="+mn-lt"/>
          <a:ea typeface="+mn-ea"/>
        </a:defRPr>
      </a:lvl8pPr>
      <a:lvl9pPr marL="3886200" indent="-228600" algn="l" rtl="0" eaLnBrk="1" fontAlgn="base" hangingPunct="1">
        <a:spcBef>
          <a:spcPct val="20000"/>
        </a:spcBef>
        <a:spcAft>
          <a:spcPct val="0"/>
        </a:spcAft>
        <a:buFont typeface="Times" pitchFamily="-111" charset="0"/>
        <a:buChar char="•"/>
        <a:defRPr sz="1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4"/>
          <p:cNvSpPr>
            <a:spLocks noGrp="1" noChangeArrowheads="1"/>
          </p:cNvSpPr>
          <p:nvPr>
            <p:ph type="title"/>
          </p:nvPr>
        </p:nvSpPr>
        <p:spPr bwMode="auto">
          <a:xfrm>
            <a:off x="2217738" y="198438"/>
            <a:ext cx="6240462" cy="8255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a:t>
            </a:r>
          </a:p>
        </p:txBody>
      </p:sp>
      <p:sp>
        <p:nvSpPr>
          <p:cNvPr id="485381" name="Rectangle 5"/>
          <p:cNvSpPr>
            <a:spLocks noGrp="1" noChangeArrowheads="1"/>
          </p:cNvSpPr>
          <p:nvPr>
            <p:ph type="dt" sz="half" idx="2"/>
          </p:nvPr>
        </p:nvSpPr>
        <p:spPr bwMode="auto">
          <a:xfrm>
            <a:off x="685800" y="6477000"/>
            <a:ext cx="1905000" cy="1619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fontAlgn="auto" hangingPunct="0">
              <a:spcBef>
                <a:spcPct val="0"/>
              </a:spcBef>
              <a:spcAft>
                <a:spcPts val="0"/>
              </a:spcAft>
              <a:buFontTx/>
              <a:buNone/>
              <a:defRPr sz="1000">
                <a:solidFill>
                  <a:srgbClr val="000000"/>
                </a:solidFill>
                <a:latin typeface="Univers LT Std 55" pitchFamily="34" charset="0"/>
                <a:ea typeface="+mn-ea"/>
                <a:cs typeface="+mn-cs"/>
              </a:defRPr>
            </a:lvl1pPr>
          </a:lstStyle>
          <a:p>
            <a:pPr>
              <a:defRPr/>
            </a:pPr>
            <a:fld id="{C3BC3388-0BD8-43EB-8EE7-01262AEEA744}" type="datetime1">
              <a:rPr lang="en-US"/>
              <a:pPr>
                <a:defRPr/>
              </a:pPr>
              <a:t>7/18/2012</a:t>
            </a:fld>
            <a:endParaRPr lang="en-US"/>
          </a:p>
        </p:txBody>
      </p:sp>
      <p:sp>
        <p:nvSpPr>
          <p:cNvPr id="485382" name="Rectangle 6"/>
          <p:cNvSpPr>
            <a:spLocks noGrp="1" noChangeArrowheads="1"/>
          </p:cNvSpPr>
          <p:nvPr>
            <p:ph type="ftr" sz="quarter" idx="3"/>
          </p:nvPr>
        </p:nvSpPr>
        <p:spPr bwMode="auto">
          <a:xfrm>
            <a:off x="3124200" y="6477000"/>
            <a:ext cx="2895600" cy="1571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eaLnBrk="0" fontAlgn="auto" hangingPunct="0">
              <a:spcBef>
                <a:spcPct val="0"/>
              </a:spcBef>
              <a:spcAft>
                <a:spcPts val="0"/>
              </a:spcAft>
              <a:buFontTx/>
              <a:buNone/>
              <a:defRPr sz="1000">
                <a:solidFill>
                  <a:srgbClr val="000000"/>
                </a:solidFill>
                <a:latin typeface="Univers LT Std 55" pitchFamily="34" charset="0"/>
                <a:ea typeface="+mn-ea"/>
                <a:cs typeface="+mn-cs"/>
              </a:defRPr>
            </a:lvl1pPr>
          </a:lstStyle>
          <a:p>
            <a:pPr>
              <a:defRPr/>
            </a:pPr>
            <a:endParaRPr lang="en-US"/>
          </a:p>
        </p:txBody>
      </p:sp>
      <p:sp>
        <p:nvSpPr>
          <p:cNvPr id="485383" name="Rectangle 7"/>
          <p:cNvSpPr>
            <a:spLocks noGrp="1" noChangeArrowheads="1"/>
          </p:cNvSpPr>
          <p:nvPr>
            <p:ph type="sldNum" sz="quarter" idx="4"/>
          </p:nvPr>
        </p:nvSpPr>
        <p:spPr bwMode="auto">
          <a:xfrm>
            <a:off x="8013700" y="6578600"/>
            <a:ext cx="400050" cy="2000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fontAlgn="auto" hangingPunct="0">
              <a:spcBef>
                <a:spcPct val="0"/>
              </a:spcBef>
              <a:spcAft>
                <a:spcPts val="0"/>
              </a:spcAft>
              <a:buFontTx/>
              <a:buNone/>
              <a:defRPr sz="800">
                <a:solidFill>
                  <a:srgbClr val="000000"/>
                </a:solidFill>
                <a:latin typeface="+mn-lt"/>
                <a:ea typeface="+mn-ea"/>
                <a:cs typeface="+mn-cs"/>
              </a:defRPr>
            </a:lvl1pPr>
          </a:lstStyle>
          <a:p>
            <a:pPr>
              <a:defRPr/>
            </a:pPr>
            <a:fld id="{21FAAFDE-2ACE-442D-BDFB-8C6DE8148A94}" type="slidenum">
              <a:rPr lang="en-US"/>
              <a:pPr>
                <a:defRPr/>
              </a:pPr>
              <a:t>‹#›</a:t>
            </a:fld>
            <a:endParaRPr lang="en-US"/>
          </a:p>
        </p:txBody>
      </p:sp>
      <p:sp>
        <p:nvSpPr>
          <p:cNvPr id="1030" name="Freeform 8"/>
          <p:cNvSpPr>
            <a:spLocks/>
          </p:cNvSpPr>
          <p:nvPr/>
        </p:nvSpPr>
        <p:spPr bwMode="auto">
          <a:xfrm>
            <a:off x="0" y="6345238"/>
            <a:ext cx="9034463" cy="166687"/>
          </a:xfrm>
          <a:custGeom>
            <a:avLst/>
            <a:gdLst>
              <a:gd name="T0" fmla="*/ 2147483647 w 4538"/>
              <a:gd name="T1" fmla="*/ 2147483647 h 150"/>
              <a:gd name="T2" fmla="*/ 2147483647 w 4538"/>
              <a:gd name="T3" fmla="*/ 0 h 150"/>
              <a:gd name="T4" fmla="*/ 2147483647 w 4538"/>
              <a:gd name="T5" fmla="*/ 2147483647 h 150"/>
              <a:gd name="T6" fmla="*/ 0 w 4538"/>
              <a:gd name="T7" fmla="*/ 2147483647 h 150"/>
              <a:gd name="T8" fmla="*/ 0 w 4538"/>
              <a:gd name="T9" fmla="*/ 2147483647 h 150"/>
              <a:gd name="T10" fmla="*/ 2147483647 w 4538"/>
              <a:gd name="T11" fmla="*/ 2147483647 h 150"/>
              <a:gd name="T12" fmla="*/ 2147483647 w 4538"/>
              <a:gd name="T13" fmla="*/ 2147483647 h 150"/>
              <a:gd name="T14" fmla="*/ 2147483647 w 4538"/>
              <a:gd name="T15" fmla="*/ 2147483647 h 15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538" h="150">
                <a:moveTo>
                  <a:pt x="4538" y="78"/>
                </a:moveTo>
                <a:lnTo>
                  <a:pt x="4382" y="0"/>
                </a:lnTo>
                <a:lnTo>
                  <a:pt x="4352" y="56"/>
                </a:lnTo>
                <a:lnTo>
                  <a:pt x="0" y="56"/>
                </a:lnTo>
                <a:lnTo>
                  <a:pt x="0" y="106"/>
                </a:lnTo>
                <a:lnTo>
                  <a:pt x="4326" y="106"/>
                </a:lnTo>
                <a:lnTo>
                  <a:pt x="4300" y="150"/>
                </a:lnTo>
                <a:lnTo>
                  <a:pt x="4538" y="78"/>
                </a:lnTo>
                <a:close/>
              </a:path>
            </a:pathLst>
          </a:custGeom>
          <a:solidFill>
            <a:srgbClr val="000099"/>
          </a:solidFill>
          <a:ln w="9525">
            <a:noFill/>
            <a:round/>
            <a:headEnd/>
            <a:tailEnd/>
          </a:ln>
        </p:spPr>
        <p:txBody>
          <a:bodyPr/>
          <a:lstStyle/>
          <a:p>
            <a:pPr fontAlgn="auto">
              <a:spcBef>
                <a:spcPts val="0"/>
              </a:spcBef>
              <a:spcAft>
                <a:spcPts val="0"/>
              </a:spcAft>
              <a:defRPr/>
            </a:pPr>
            <a:endParaRPr lang="en-US">
              <a:solidFill>
                <a:srgbClr val="000000"/>
              </a:solidFill>
              <a:latin typeface="+mn-lt"/>
              <a:ea typeface="+mn-ea"/>
              <a:cs typeface="+mn-cs"/>
            </a:endParaRPr>
          </a:p>
        </p:txBody>
      </p:sp>
      <p:grpSp>
        <p:nvGrpSpPr>
          <p:cNvPr id="2055" name="Group 38"/>
          <p:cNvGrpSpPr>
            <a:grpSpLocks/>
          </p:cNvGrpSpPr>
          <p:nvPr userDrawn="1"/>
        </p:nvGrpSpPr>
        <p:grpSpPr bwMode="auto">
          <a:xfrm>
            <a:off x="1588" y="396875"/>
            <a:ext cx="8991600" cy="1020763"/>
            <a:chOff x="1" y="250"/>
            <a:chExt cx="5664" cy="643"/>
          </a:xfrm>
        </p:grpSpPr>
        <p:grpSp>
          <p:nvGrpSpPr>
            <p:cNvPr id="2060" name="Group 10"/>
            <p:cNvGrpSpPr>
              <a:grpSpLocks/>
            </p:cNvGrpSpPr>
            <p:nvPr/>
          </p:nvGrpSpPr>
          <p:grpSpPr bwMode="auto">
            <a:xfrm>
              <a:off x="1" y="680"/>
              <a:ext cx="5664" cy="96"/>
              <a:chOff x="0" y="576"/>
              <a:chExt cx="5282" cy="189"/>
            </a:xfrm>
          </p:grpSpPr>
          <p:grpSp>
            <p:nvGrpSpPr>
              <p:cNvPr id="2067" name="Group 11"/>
              <p:cNvGrpSpPr>
                <a:grpSpLocks/>
              </p:cNvGrpSpPr>
              <p:nvPr/>
            </p:nvGrpSpPr>
            <p:grpSpPr bwMode="auto">
              <a:xfrm>
                <a:off x="5158" y="576"/>
                <a:ext cx="124" cy="189"/>
                <a:chOff x="5158" y="576"/>
                <a:chExt cx="124" cy="189"/>
              </a:xfrm>
            </p:grpSpPr>
            <p:sp>
              <p:nvSpPr>
                <p:cNvPr id="1058" name="Rectangle 12"/>
                <p:cNvSpPr>
                  <a:spLocks noChangeArrowheads="1"/>
                </p:cNvSpPr>
                <p:nvPr/>
              </p:nvSpPr>
              <p:spPr bwMode="auto">
                <a:xfrm>
                  <a:off x="5252" y="576"/>
                  <a:ext cx="3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59" name="Rectangle 13"/>
                <p:cNvSpPr>
                  <a:spLocks noChangeArrowheads="1"/>
                </p:cNvSpPr>
                <p:nvPr/>
              </p:nvSpPr>
              <p:spPr bwMode="auto">
                <a:xfrm>
                  <a:off x="5158" y="576"/>
                  <a:ext cx="6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grpSp>
          <p:grpSp>
            <p:nvGrpSpPr>
              <p:cNvPr id="2068" name="Group 14"/>
              <p:cNvGrpSpPr>
                <a:grpSpLocks/>
              </p:cNvGrpSpPr>
              <p:nvPr/>
            </p:nvGrpSpPr>
            <p:grpSpPr bwMode="auto">
              <a:xfrm>
                <a:off x="4848" y="576"/>
                <a:ext cx="263" cy="189"/>
                <a:chOff x="4848" y="576"/>
                <a:chExt cx="263" cy="189"/>
              </a:xfrm>
            </p:grpSpPr>
            <p:sp>
              <p:nvSpPr>
                <p:cNvPr id="1056" name="Rectangle 15"/>
                <p:cNvSpPr>
                  <a:spLocks noChangeArrowheads="1"/>
                </p:cNvSpPr>
                <p:nvPr/>
              </p:nvSpPr>
              <p:spPr bwMode="auto">
                <a:xfrm>
                  <a:off x="5018" y="576"/>
                  <a:ext cx="93"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57" name="Rectangle 16"/>
                <p:cNvSpPr>
                  <a:spLocks noChangeArrowheads="1"/>
                </p:cNvSpPr>
                <p:nvPr/>
              </p:nvSpPr>
              <p:spPr bwMode="auto">
                <a:xfrm>
                  <a:off x="4848" y="576"/>
                  <a:ext cx="126"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grpSp>
          <p:grpSp>
            <p:nvGrpSpPr>
              <p:cNvPr id="2069" name="Group 17"/>
              <p:cNvGrpSpPr>
                <a:grpSpLocks/>
              </p:cNvGrpSpPr>
              <p:nvPr/>
            </p:nvGrpSpPr>
            <p:grpSpPr bwMode="auto">
              <a:xfrm>
                <a:off x="4418" y="576"/>
                <a:ext cx="386" cy="189"/>
                <a:chOff x="4418" y="576"/>
                <a:chExt cx="386" cy="189"/>
              </a:xfrm>
            </p:grpSpPr>
            <p:sp>
              <p:nvSpPr>
                <p:cNvPr id="1054" name="Rectangle 18"/>
                <p:cNvSpPr>
                  <a:spLocks noChangeArrowheads="1"/>
                </p:cNvSpPr>
                <p:nvPr/>
              </p:nvSpPr>
              <p:spPr bwMode="auto">
                <a:xfrm>
                  <a:off x="4650" y="576"/>
                  <a:ext cx="154"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55" name="Rectangle 19"/>
                <p:cNvSpPr>
                  <a:spLocks noChangeArrowheads="1"/>
                </p:cNvSpPr>
                <p:nvPr/>
              </p:nvSpPr>
              <p:spPr bwMode="auto">
                <a:xfrm>
                  <a:off x="4418" y="576"/>
                  <a:ext cx="187"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grpSp>
          <p:grpSp>
            <p:nvGrpSpPr>
              <p:cNvPr id="2070" name="Group 20"/>
              <p:cNvGrpSpPr>
                <a:grpSpLocks/>
              </p:cNvGrpSpPr>
              <p:nvPr/>
            </p:nvGrpSpPr>
            <p:grpSpPr bwMode="auto">
              <a:xfrm>
                <a:off x="3183" y="576"/>
                <a:ext cx="1191" cy="189"/>
                <a:chOff x="3183" y="576"/>
                <a:chExt cx="1191" cy="189"/>
              </a:xfrm>
            </p:grpSpPr>
            <p:sp>
              <p:nvSpPr>
                <p:cNvPr id="1050" name="Rectangle 21"/>
                <p:cNvSpPr>
                  <a:spLocks noChangeArrowheads="1"/>
                </p:cNvSpPr>
                <p:nvPr/>
              </p:nvSpPr>
              <p:spPr bwMode="auto">
                <a:xfrm>
                  <a:off x="3558" y="576"/>
                  <a:ext cx="25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51" name="Rectangle 22"/>
                <p:cNvSpPr>
                  <a:spLocks noChangeArrowheads="1"/>
                </p:cNvSpPr>
                <p:nvPr/>
              </p:nvSpPr>
              <p:spPr bwMode="auto">
                <a:xfrm>
                  <a:off x="4155" y="576"/>
                  <a:ext cx="218"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52" name="Rectangle 23"/>
                <p:cNvSpPr>
                  <a:spLocks noChangeArrowheads="1"/>
                </p:cNvSpPr>
                <p:nvPr/>
              </p:nvSpPr>
              <p:spPr bwMode="auto">
                <a:xfrm>
                  <a:off x="3864" y="576"/>
                  <a:ext cx="250"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53" name="Rectangle 24"/>
                <p:cNvSpPr>
                  <a:spLocks noChangeArrowheads="1"/>
                </p:cNvSpPr>
                <p:nvPr/>
              </p:nvSpPr>
              <p:spPr bwMode="auto">
                <a:xfrm>
                  <a:off x="3183" y="576"/>
                  <a:ext cx="314"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grpSp>
          <p:grpSp>
            <p:nvGrpSpPr>
              <p:cNvPr id="2071" name="Group 25"/>
              <p:cNvGrpSpPr>
                <a:grpSpLocks/>
              </p:cNvGrpSpPr>
              <p:nvPr/>
            </p:nvGrpSpPr>
            <p:grpSpPr bwMode="auto">
              <a:xfrm>
                <a:off x="0" y="576"/>
                <a:ext cx="3143" cy="189"/>
                <a:chOff x="0" y="576"/>
                <a:chExt cx="3143" cy="189"/>
              </a:xfrm>
            </p:grpSpPr>
            <p:sp>
              <p:nvSpPr>
                <p:cNvPr id="1048" name="Rectangle 26"/>
                <p:cNvSpPr>
                  <a:spLocks noChangeArrowheads="1"/>
                </p:cNvSpPr>
                <p:nvPr/>
              </p:nvSpPr>
              <p:spPr bwMode="auto">
                <a:xfrm>
                  <a:off x="2798" y="576"/>
                  <a:ext cx="345"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sp>
              <p:nvSpPr>
                <p:cNvPr id="1049" name="Rectangle 27"/>
                <p:cNvSpPr>
                  <a:spLocks noChangeArrowheads="1"/>
                </p:cNvSpPr>
                <p:nvPr/>
              </p:nvSpPr>
              <p:spPr bwMode="auto">
                <a:xfrm>
                  <a:off x="0" y="576"/>
                  <a:ext cx="2756" cy="189"/>
                </a:xfrm>
                <a:prstGeom prst="rect">
                  <a:avLst/>
                </a:prstGeom>
                <a:gradFill rotWithShape="0">
                  <a:gsLst>
                    <a:gs pos="0">
                      <a:srgbClr val="3232DE"/>
                    </a:gs>
                    <a:gs pos="100000">
                      <a:srgbClr val="141459"/>
                    </a:gs>
                  </a:gsLst>
                  <a:lin ang="0" scaled="1"/>
                </a:gradFill>
                <a:ln w="9525">
                  <a:noFill/>
                  <a:miter lim="800000"/>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grpSp>
        </p:grpSp>
        <p:grpSp>
          <p:nvGrpSpPr>
            <p:cNvPr id="2061" name="Group 28"/>
            <p:cNvGrpSpPr>
              <a:grpSpLocks/>
            </p:cNvGrpSpPr>
            <p:nvPr/>
          </p:nvGrpSpPr>
          <p:grpSpPr bwMode="auto">
            <a:xfrm>
              <a:off x="69" y="250"/>
              <a:ext cx="610" cy="627"/>
              <a:chOff x="276" y="163"/>
              <a:chExt cx="699" cy="719"/>
            </a:xfrm>
          </p:grpSpPr>
          <p:sp>
            <p:nvSpPr>
              <p:cNvPr id="1041" name="Oval 29"/>
              <p:cNvSpPr>
                <a:spLocks noChangeArrowheads="1"/>
              </p:cNvSpPr>
              <p:nvPr userDrawn="1"/>
            </p:nvSpPr>
            <p:spPr bwMode="auto">
              <a:xfrm>
                <a:off x="276" y="163"/>
                <a:ext cx="699" cy="719"/>
              </a:xfrm>
              <a:prstGeom prst="ellipse">
                <a:avLst/>
              </a:prstGeom>
              <a:solidFill>
                <a:schemeClr val="bg1"/>
              </a:solidFill>
              <a:ln w="9525">
                <a:noFill/>
                <a:round/>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pic>
            <p:nvPicPr>
              <p:cNvPr id="2066" name="Picture 30" descr="DTRA"/>
              <p:cNvPicPr>
                <a:picLocks noChangeAspect="1" noChangeArrowheads="1"/>
              </p:cNvPicPr>
              <p:nvPr userDrawn="1"/>
            </p:nvPicPr>
            <p:blipFill>
              <a:blip r:embed="rId3"/>
              <a:srcRect/>
              <a:stretch>
                <a:fillRect/>
              </a:stretch>
            </p:blipFill>
            <p:spPr bwMode="auto">
              <a:xfrm>
                <a:off x="297" y="204"/>
                <a:ext cx="649" cy="653"/>
              </a:xfrm>
              <a:prstGeom prst="rect">
                <a:avLst/>
              </a:prstGeom>
              <a:noFill/>
              <a:ln w="9525">
                <a:noFill/>
                <a:miter lim="800000"/>
                <a:headEnd/>
                <a:tailEnd/>
              </a:ln>
            </p:spPr>
          </p:pic>
        </p:grpSp>
        <p:grpSp>
          <p:nvGrpSpPr>
            <p:cNvPr id="2062" name="Group 31"/>
            <p:cNvGrpSpPr>
              <a:grpSpLocks/>
            </p:cNvGrpSpPr>
            <p:nvPr/>
          </p:nvGrpSpPr>
          <p:grpSpPr bwMode="auto">
            <a:xfrm>
              <a:off x="715" y="266"/>
              <a:ext cx="610" cy="627"/>
              <a:chOff x="834" y="258"/>
              <a:chExt cx="610" cy="627"/>
            </a:xfrm>
          </p:grpSpPr>
          <p:sp>
            <p:nvSpPr>
              <p:cNvPr id="1039" name="Oval 32"/>
              <p:cNvSpPr>
                <a:spLocks noChangeArrowheads="1"/>
              </p:cNvSpPr>
              <p:nvPr userDrawn="1"/>
            </p:nvSpPr>
            <p:spPr bwMode="auto">
              <a:xfrm>
                <a:off x="834" y="258"/>
                <a:ext cx="610" cy="627"/>
              </a:xfrm>
              <a:prstGeom prst="ellipse">
                <a:avLst/>
              </a:prstGeom>
              <a:solidFill>
                <a:schemeClr val="bg1"/>
              </a:solidFill>
              <a:ln w="9525">
                <a:noFill/>
                <a:round/>
                <a:headEnd/>
                <a:tailEnd/>
              </a:ln>
            </p:spPr>
            <p:txBody>
              <a:bodyPr wrap="none" anchor="ctr"/>
              <a:lstStyle/>
              <a:p>
                <a:pPr fontAlgn="auto">
                  <a:spcBef>
                    <a:spcPts val="0"/>
                  </a:spcBef>
                  <a:spcAft>
                    <a:spcPts val="0"/>
                  </a:spcAft>
                  <a:defRPr/>
                </a:pPr>
                <a:endParaRPr lang="en-US">
                  <a:solidFill>
                    <a:srgbClr val="000000"/>
                  </a:solidFill>
                  <a:latin typeface="+mn-lt"/>
                  <a:ea typeface="+mn-ea"/>
                  <a:cs typeface="+mn-cs"/>
                </a:endParaRPr>
              </a:p>
            </p:txBody>
          </p:sp>
          <p:pic>
            <p:nvPicPr>
              <p:cNvPr id="2064" name="Picture 33" descr="JSTO-logo_no-shadow2"/>
              <p:cNvPicPr>
                <a:picLocks noChangeAspect="1" noChangeArrowheads="1"/>
              </p:cNvPicPr>
              <p:nvPr userDrawn="1"/>
            </p:nvPicPr>
            <p:blipFill>
              <a:blip r:embed="rId4">
                <a:lum bright="-12000" contrast="24000"/>
              </a:blip>
              <a:srcRect/>
              <a:stretch>
                <a:fillRect/>
              </a:stretch>
            </p:blipFill>
            <p:spPr bwMode="auto">
              <a:xfrm>
                <a:off x="851" y="279"/>
                <a:ext cx="571" cy="571"/>
              </a:xfrm>
              <a:prstGeom prst="rect">
                <a:avLst/>
              </a:prstGeom>
              <a:noFill/>
              <a:ln w="9525">
                <a:noFill/>
                <a:miter lim="800000"/>
                <a:headEnd/>
                <a:tailEnd/>
              </a:ln>
            </p:spPr>
          </p:pic>
        </p:grpSp>
      </p:grpSp>
      <p:sp>
        <p:nvSpPr>
          <p:cNvPr id="2056" name="Rectangle 34"/>
          <p:cNvSpPr>
            <a:spLocks noGrp="1" noChangeArrowheads="1"/>
          </p:cNvSpPr>
          <p:nvPr>
            <p:ph type="body" idx="1"/>
          </p:nvPr>
        </p:nvSpPr>
        <p:spPr bwMode="auto">
          <a:xfrm>
            <a:off x="347663" y="1662113"/>
            <a:ext cx="8526462" cy="46466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a:p>
            <a:pPr lvl="4"/>
            <a:endParaRPr lang="en-US" smtClean="0"/>
          </a:p>
        </p:txBody>
      </p:sp>
      <p:pic>
        <p:nvPicPr>
          <p:cNvPr id="2057" name="Picture 39" descr="psu_logo"/>
          <p:cNvPicPr>
            <a:picLocks noChangeAspect="1" noChangeArrowheads="1"/>
          </p:cNvPicPr>
          <p:nvPr userDrawn="1"/>
        </p:nvPicPr>
        <p:blipFill>
          <a:blip r:embed="rId5"/>
          <a:srcRect b="23212"/>
          <a:stretch>
            <a:fillRect/>
          </a:stretch>
        </p:blipFill>
        <p:spPr bwMode="auto">
          <a:xfrm>
            <a:off x="7710488" y="26988"/>
            <a:ext cx="1422400" cy="736600"/>
          </a:xfrm>
          <a:prstGeom prst="rect">
            <a:avLst/>
          </a:prstGeom>
          <a:noFill/>
          <a:ln w="9525">
            <a:noFill/>
            <a:miter lim="800000"/>
            <a:headEnd/>
            <a:tailEnd/>
          </a:ln>
        </p:spPr>
      </p:pic>
      <p:sp>
        <p:nvSpPr>
          <p:cNvPr id="1034" name="Text Box 40"/>
          <p:cNvSpPr txBox="1">
            <a:spLocks noChangeArrowheads="1"/>
          </p:cNvSpPr>
          <p:nvPr userDrawn="1"/>
        </p:nvSpPr>
        <p:spPr bwMode="auto">
          <a:xfrm>
            <a:off x="0" y="0"/>
            <a:ext cx="9144000" cy="274638"/>
          </a:xfrm>
          <a:prstGeom prst="rect">
            <a:avLst/>
          </a:prstGeom>
          <a:noFill/>
          <a:ln>
            <a:noFill/>
          </a:ln>
          <a:extLst/>
        </p:spPr>
        <p:txBody>
          <a:bodyPr>
            <a:spAutoFit/>
          </a:bodyPr>
          <a:lstStyle>
            <a:lvl1pPr marL="742950" indent="-285750" eaLnBrk="0" hangingPunct="0">
              <a:defRPr sz="2000">
                <a:solidFill>
                  <a:schemeClr val="tx1"/>
                </a:solidFill>
                <a:latin typeface="Univers" pitchFamily="34" charset="-18"/>
                <a:ea typeface="ＭＳ Ｐゴシック" pitchFamily="34" charset="-128"/>
              </a:defRPr>
            </a:lvl1pPr>
            <a:lvl2pPr marL="742950" indent="-285750" eaLnBrk="0" hangingPunct="0">
              <a:defRPr sz="2000">
                <a:solidFill>
                  <a:schemeClr val="tx1"/>
                </a:solidFill>
                <a:latin typeface="Univers" pitchFamily="34" charset="-18"/>
                <a:ea typeface="ＭＳ Ｐゴシック" pitchFamily="34" charset="-128"/>
              </a:defRPr>
            </a:lvl2pPr>
            <a:lvl3pPr marL="1143000" indent="-228600" eaLnBrk="0" hangingPunct="0">
              <a:defRPr sz="2000">
                <a:solidFill>
                  <a:schemeClr val="tx1"/>
                </a:solidFill>
                <a:latin typeface="Univers" pitchFamily="34" charset="-18"/>
                <a:ea typeface="ＭＳ Ｐゴシック" pitchFamily="34" charset="-128"/>
              </a:defRPr>
            </a:lvl3pPr>
            <a:lvl4pPr marL="1600200" indent="-228600" eaLnBrk="0" hangingPunct="0">
              <a:defRPr sz="2000">
                <a:solidFill>
                  <a:schemeClr val="tx1"/>
                </a:solidFill>
                <a:latin typeface="Univers" pitchFamily="34" charset="-18"/>
                <a:ea typeface="ＭＳ Ｐゴシック" pitchFamily="34" charset="-128"/>
              </a:defRPr>
            </a:lvl4pPr>
            <a:lvl5pPr marL="2057400" indent="-228600" eaLnBrk="0" hangingPunct="0">
              <a:defRPr sz="2000">
                <a:solidFill>
                  <a:schemeClr val="tx1"/>
                </a:solidFill>
                <a:latin typeface="Univers" pitchFamily="34" charset="-18"/>
                <a:ea typeface="ＭＳ Ｐゴシック" pitchFamily="34" charset="-128"/>
              </a:defRPr>
            </a:lvl5pPr>
            <a:lvl6pPr marL="25146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6pPr>
            <a:lvl7pPr marL="29718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7pPr>
            <a:lvl8pPr marL="34290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8pPr>
            <a:lvl9pPr marL="38862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9pPr>
          </a:lstStyle>
          <a:p>
            <a:pPr algn="ctr" eaLnBrk="1" fontAlgn="auto" hangingPunct="1">
              <a:spcBef>
                <a:spcPct val="50000"/>
              </a:spcBef>
              <a:spcAft>
                <a:spcPts val="0"/>
              </a:spcAft>
              <a:defRPr/>
            </a:pPr>
            <a:r>
              <a:rPr lang="en-US" sz="1200" b="1" smtClean="0">
                <a:solidFill>
                  <a:srgbClr val="000000"/>
                </a:solidFill>
                <a:cs typeface="+mn-cs"/>
              </a:rPr>
              <a:t>UNCLASSIFIED</a:t>
            </a:r>
          </a:p>
        </p:txBody>
      </p:sp>
      <p:sp>
        <p:nvSpPr>
          <p:cNvPr id="1035" name="Text Box 41"/>
          <p:cNvSpPr txBox="1">
            <a:spLocks noChangeArrowheads="1"/>
          </p:cNvSpPr>
          <p:nvPr userDrawn="1"/>
        </p:nvSpPr>
        <p:spPr bwMode="auto">
          <a:xfrm>
            <a:off x="0" y="6583363"/>
            <a:ext cx="9144000" cy="274637"/>
          </a:xfrm>
          <a:prstGeom prst="rect">
            <a:avLst/>
          </a:prstGeom>
          <a:noFill/>
          <a:ln>
            <a:noFill/>
          </a:ln>
          <a:extLst/>
        </p:spPr>
        <p:txBody>
          <a:bodyPr>
            <a:spAutoFit/>
          </a:bodyPr>
          <a:lstStyle>
            <a:lvl1pPr marL="742950" indent="-285750" eaLnBrk="0" hangingPunct="0">
              <a:defRPr sz="2000">
                <a:solidFill>
                  <a:schemeClr val="tx1"/>
                </a:solidFill>
                <a:latin typeface="Univers" pitchFamily="34" charset="-18"/>
                <a:ea typeface="ＭＳ Ｐゴシック" pitchFamily="34" charset="-128"/>
              </a:defRPr>
            </a:lvl1pPr>
            <a:lvl2pPr marL="742950" indent="-285750" eaLnBrk="0" hangingPunct="0">
              <a:defRPr sz="2000">
                <a:solidFill>
                  <a:schemeClr val="tx1"/>
                </a:solidFill>
                <a:latin typeface="Univers" pitchFamily="34" charset="-18"/>
                <a:ea typeface="ＭＳ Ｐゴシック" pitchFamily="34" charset="-128"/>
              </a:defRPr>
            </a:lvl2pPr>
            <a:lvl3pPr marL="1143000" indent="-228600" eaLnBrk="0" hangingPunct="0">
              <a:defRPr sz="2000">
                <a:solidFill>
                  <a:schemeClr val="tx1"/>
                </a:solidFill>
                <a:latin typeface="Univers" pitchFamily="34" charset="-18"/>
                <a:ea typeface="ＭＳ Ｐゴシック" pitchFamily="34" charset="-128"/>
              </a:defRPr>
            </a:lvl3pPr>
            <a:lvl4pPr marL="1600200" indent="-228600" eaLnBrk="0" hangingPunct="0">
              <a:defRPr sz="2000">
                <a:solidFill>
                  <a:schemeClr val="tx1"/>
                </a:solidFill>
                <a:latin typeface="Univers" pitchFamily="34" charset="-18"/>
                <a:ea typeface="ＭＳ Ｐゴシック" pitchFamily="34" charset="-128"/>
              </a:defRPr>
            </a:lvl4pPr>
            <a:lvl5pPr marL="2057400" indent="-228600" eaLnBrk="0" hangingPunct="0">
              <a:defRPr sz="2000">
                <a:solidFill>
                  <a:schemeClr val="tx1"/>
                </a:solidFill>
                <a:latin typeface="Univers" pitchFamily="34" charset="-18"/>
                <a:ea typeface="ＭＳ Ｐゴシック" pitchFamily="34" charset="-128"/>
              </a:defRPr>
            </a:lvl5pPr>
            <a:lvl6pPr marL="25146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6pPr>
            <a:lvl7pPr marL="29718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7pPr>
            <a:lvl8pPr marL="34290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8pPr>
            <a:lvl9pPr marL="3886200" indent="-228600" eaLnBrk="0" fontAlgn="base" hangingPunct="0">
              <a:spcBef>
                <a:spcPct val="20000"/>
              </a:spcBef>
              <a:spcAft>
                <a:spcPct val="0"/>
              </a:spcAft>
              <a:buFont typeface="Times" pitchFamily="18" charset="0"/>
              <a:defRPr sz="2000">
                <a:solidFill>
                  <a:schemeClr val="tx1"/>
                </a:solidFill>
                <a:latin typeface="Univers" pitchFamily="34" charset="-18"/>
                <a:ea typeface="ＭＳ Ｐゴシック" pitchFamily="34" charset="-128"/>
              </a:defRPr>
            </a:lvl9pPr>
          </a:lstStyle>
          <a:p>
            <a:pPr algn="ctr" eaLnBrk="1" fontAlgn="auto" hangingPunct="1">
              <a:spcBef>
                <a:spcPct val="50000"/>
              </a:spcBef>
              <a:spcAft>
                <a:spcPts val="0"/>
              </a:spcAft>
              <a:defRPr/>
            </a:pPr>
            <a:r>
              <a:rPr lang="en-US" sz="1200" b="1" smtClean="0">
                <a:solidFill>
                  <a:srgbClr val="000000"/>
                </a:solidFill>
                <a:cs typeface="+mn-cs"/>
              </a:rPr>
              <a:t>UNCLASSIFIED</a:t>
            </a:r>
          </a:p>
        </p:txBody>
      </p:sp>
    </p:spTree>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rtl="0" eaLnBrk="0" fontAlgn="base" hangingPunct="0">
        <a:lnSpc>
          <a:spcPct val="85000"/>
        </a:lnSpc>
        <a:spcBef>
          <a:spcPct val="0"/>
        </a:spcBef>
        <a:spcAft>
          <a:spcPct val="0"/>
        </a:spcAft>
        <a:defRPr sz="3200" b="1">
          <a:solidFill>
            <a:schemeClr val="tx2"/>
          </a:solidFill>
          <a:latin typeface="+mj-lt"/>
          <a:ea typeface="+mj-ea"/>
          <a:cs typeface="+mj-cs"/>
        </a:defRPr>
      </a:lvl1pPr>
      <a:lvl2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2pPr>
      <a:lvl3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3pPr>
      <a:lvl4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4pPr>
      <a:lvl5pPr algn="l" rtl="0" eaLnBrk="0" fontAlgn="base" hangingPunct="0">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5pPr>
      <a:lvl6pPr marL="457200"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6pPr>
      <a:lvl7pPr marL="914400"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7pPr>
      <a:lvl8pPr marL="1371600"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8pPr>
      <a:lvl9pPr marL="1828800" algn="l" rtl="0" fontAlgn="base">
        <a:lnSpc>
          <a:spcPct val="85000"/>
        </a:lnSpc>
        <a:spcBef>
          <a:spcPct val="0"/>
        </a:spcBef>
        <a:spcAft>
          <a:spcPct val="0"/>
        </a:spcAft>
        <a:defRPr sz="3200" b="1">
          <a:solidFill>
            <a:schemeClr val="tx2"/>
          </a:solidFill>
          <a:latin typeface="Univers" pitchFamily="34" charset="0"/>
          <a:ea typeface="ＭＳ Ｐゴシック" pitchFamily="-111" charset="-128"/>
          <a:cs typeface="ＭＳ Ｐゴシック" pitchFamily="-111"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Font typeface="Times" pitchFamily="18" charset="0"/>
        <a:buChar char="•"/>
        <a:defRPr sz="2400">
          <a:solidFill>
            <a:schemeClr val="tx1"/>
          </a:solidFill>
          <a:latin typeface="+mn-lt"/>
          <a:ea typeface="+mn-ea"/>
          <a:cs typeface="ＭＳ Ｐゴシック"/>
        </a:defRPr>
      </a:lvl2pPr>
      <a:lvl3pPr marL="1143000" indent="-228600" algn="l" rtl="0" eaLnBrk="0" fontAlgn="base" hangingPunct="0">
        <a:spcBef>
          <a:spcPct val="20000"/>
        </a:spcBef>
        <a:spcAft>
          <a:spcPct val="0"/>
        </a:spcAft>
        <a:buChar char="•"/>
        <a:defRPr sz="2000">
          <a:solidFill>
            <a:schemeClr val="tx1"/>
          </a:solidFill>
          <a:latin typeface="+mn-lt"/>
          <a:ea typeface="+mn-ea"/>
          <a:cs typeface="ＭＳ Ｐゴシック"/>
        </a:defRPr>
      </a:lvl3pPr>
      <a:lvl4pPr marL="1600200" indent="-228600" algn="l" rtl="0" eaLnBrk="0" fontAlgn="base" hangingPunct="0">
        <a:spcBef>
          <a:spcPct val="20000"/>
        </a:spcBef>
        <a:spcAft>
          <a:spcPct val="0"/>
        </a:spcAft>
        <a:buFont typeface="Times" pitchFamily="18" charset="0"/>
        <a:buChar char="•"/>
        <a:defRPr sz="1600">
          <a:solidFill>
            <a:schemeClr val="tx1"/>
          </a:solidFill>
          <a:latin typeface="+mn-lt"/>
          <a:ea typeface="+mn-ea"/>
          <a:cs typeface="ＭＳ Ｐゴシック"/>
        </a:defRPr>
      </a:lvl4pPr>
      <a:lvl5pPr marL="2057400" indent="-228600" algn="l" rtl="0" eaLnBrk="0" fontAlgn="base" hangingPunct="0">
        <a:spcBef>
          <a:spcPct val="20000"/>
        </a:spcBef>
        <a:spcAft>
          <a:spcPct val="0"/>
        </a:spcAft>
        <a:buFont typeface="Times" pitchFamily="18" charset="0"/>
        <a:buChar char="•"/>
        <a:defRPr sz="1400">
          <a:solidFill>
            <a:schemeClr val="tx1"/>
          </a:solidFill>
          <a:latin typeface="+mn-lt"/>
          <a:ea typeface="+mn-ea"/>
          <a:cs typeface="ＭＳ Ｐゴシック"/>
        </a:defRPr>
      </a:lvl5pPr>
      <a:lvl6pPr marL="2514600" indent="-228600" algn="l" rtl="0" fontAlgn="base">
        <a:spcBef>
          <a:spcPct val="20000"/>
        </a:spcBef>
        <a:spcAft>
          <a:spcPct val="0"/>
        </a:spcAft>
        <a:buFont typeface="Times" pitchFamily="-111" charset="0"/>
        <a:buChar char="•"/>
        <a:defRPr sz="1400">
          <a:solidFill>
            <a:schemeClr val="tx1"/>
          </a:solidFill>
          <a:latin typeface="+mn-lt"/>
          <a:ea typeface="+mn-ea"/>
        </a:defRPr>
      </a:lvl6pPr>
      <a:lvl7pPr marL="2971800" indent="-228600" algn="l" rtl="0" fontAlgn="base">
        <a:spcBef>
          <a:spcPct val="20000"/>
        </a:spcBef>
        <a:spcAft>
          <a:spcPct val="0"/>
        </a:spcAft>
        <a:buFont typeface="Times" pitchFamily="-111" charset="0"/>
        <a:buChar char="•"/>
        <a:defRPr sz="1400">
          <a:solidFill>
            <a:schemeClr val="tx1"/>
          </a:solidFill>
          <a:latin typeface="+mn-lt"/>
          <a:ea typeface="+mn-ea"/>
        </a:defRPr>
      </a:lvl7pPr>
      <a:lvl8pPr marL="3429000" indent="-228600" algn="l" rtl="0" fontAlgn="base">
        <a:spcBef>
          <a:spcPct val="20000"/>
        </a:spcBef>
        <a:spcAft>
          <a:spcPct val="0"/>
        </a:spcAft>
        <a:buFont typeface="Times" pitchFamily="-111" charset="0"/>
        <a:buChar char="•"/>
        <a:defRPr sz="1400">
          <a:solidFill>
            <a:schemeClr val="tx1"/>
          </a:solidFill>
          <a:latin typeface="+mn-lt"/>
          <a:ea typeface="+mn-ea"/>
        </a:defRPr>
      </a:lvl8pPr>
      <a:lvl9pPr marL="3886200" indent="-228600" algn="l" rtl="0" fontAlgn="base">
        <a:spcBef>
          <a:spcPct val="20000"/>
        </a:spcBef>
        <a:spcAft>
          <a:spcPct val="0"/>
        </a:spcAft>
        <a:buFont typeface="Times" pitchFamily="-111" charset="0"/>
        <a:buChar char="•"/>
        <a:defRPr sz="1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s>
</file>

<file path=ppt/slides/_rels/slide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3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67.png"/></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515938" y="1550988"/>
            <a:ext cx="8129587" cy="1690687"/>
          </a:xfrm>
          <a:prstGeom prst="rect">
            <a:avLst/>
          </a:prstGeom>
          <a:noFill/>
          <a:ln w="9525">
            <a:noFill/>
            <a:miter lim="800000"/>
            <a:headEnd/>
            <a:tailEnd/>
          </a:ln>
        </p:spPr>
        <p:txBody>
          <a:bodyPr/>
          <a:lstStyle/>
          <a:p>
            <a:pPr algn="ctr">
              <a:lnSpc>
                <a:spcPct val="85000"/>
              </a:lnSpc>
            </a:pPr>
            <a:r>
              <a:rPr lang="en-US" sz="4000" b="1">
                <a:latin typeface="Calibri" pitchFamily="34" charset="0"/>
              </a:rPr>
              <a:t>Effects of Submeso Motions on AT&amp;D in the Stable Boundary Layer</a:t>
            </a:r>
            <a:endParaRPr lang="en-US" sz="3600" b="1">
              <a:solidFill>
                <a:srgbClr val="000000"/>
              </a:solidFill>
              <a:latin typeface="Calibri" pitchFamily="34" charset="0"/>
            </a:endParaRPr>
          </a:p>
        </p:txBody>
      </p:sp>
      <p:sp>
        <p:nvSpPr>
          <p:cNvPr id="16390" name="Rectangle 3"/>
          <p:cNvSpPr>
            <a:spLocks noChangeArrowheads="1"/>
          </p:cNvSpPr>
          <p:nvPr/>
        </p:nvSpPr>
        <p:spPr bwMode="auto">
          <a:xfrm>
            <a:off x="0" y="3214688"/>
            <a:ext cx="9144000" cy="665162"/>
          </a:xfrm>
          <a:prstGeom prst="rect">
            <a:avLst/>
          </a:prstGeom>
          <a:noFill/>
          <a:ln w="9525">
            <a:noFill/>
            <a:miter lim="800000"/>
            <a:headEnd/>
            <a:tailEnd/>
          </a:ln>
        </p:spPr>
        <p:txBody>
          <a:bodyPr/>
          <a:lstStyle/>
          <a:p>
            <a:pPr algn="ctr" fontAlgn="auto">
              <a:spcBef>
                <a:spcPts val="0"/>
              </a:spcBef>
              <a:spcAft>
                <a:spcPts val="0"/>
              </a:spcAft>
              <a:defRPr/>
            </a:pPr>
            <a:r>
              <a:rPr lang="en-US" sz="1600" dirty="0">
                <a:solidFill>
                  <a:schemeClr val="bg2">
                    <a:lumMod val="75000"/>
                  </a:schemeClr>
                </a:solidFill>
                <a:latin typeface="+mn-lt"/>
                <a:ea typeface="+mn-ea"/>
                <a:cs typeface="+mn-cs"/>
              </a:rPr>
              <a:t>Joshua Hoover</a:t>
            </a:r>
            <a:r>
              <a:rPr lang="en-US" sz="1600" baseline="30000" dirty="0">
                <a:solidFill>
                  <a:schemeClr val="bg2">
                    <a:lumMod val="75000"/>
                  </a:schemeClr>
                </a:solidFill>
                <a:latin typeface="+mn-lt"/>
                <a:ea typeface="+mn-ea"/>
                <a:cs typeface="+mn-cs"/>
              </a:rPr>
              <a:t>1</a:t>
            </a:r>
            <a:r>
              <a:rPr lang="en-US" sz="1600" dirty="0">
                <a:solidFill>
                  <a:schemeClr val="bg2">
                    <a:lumMod val="75000"/>
                  </a:schemeClr>
                </a:solidFill>
                <a:latin typeface="+mn-lt"/>
                <a:ea typeface="+mn-ea"/>
                <a:cs typeface="+mn-cs"/>
              </a:rPr>
              <a:t>, Scott Richardson</a:t>
            </a:r>
            <a:r>
              <a:rPr lang="en-US" sz="1600" baseline="30000" dirty="0">
                <a:solidFill>
                  <a:schemeClr val="bg2">
                    <a:lumMod val="75000"/>
                  </a:schemeClr>
                </a:solidFill>
                <a:latin typeface="+mn-lt"/>
                <a:ea typeface="+mn-ea"/>
                <a:cs typeface="+mn-cs"/>
              </a:rPr>
              <a:t>1</a:t>
            </a:r>
            <a:r>
              <a:rPr lang="en-US" sz="1600" dirty="0">
                <a:solidFill>
                  <a:schemeClr val="bg2">
                    <a:lumMod val="75000"/>
                  </a:schemeClr>
                </a:solidFill>
                <a:latin typeface="+mn-lt"/>
                <a:ea typeface="+mn-ea"/>
                <a:cs typeface="+mn-cs"/>
              </a:rPr>
              <a:t>, Astrid Suarez</a:t>
            </a:r>
            <a:r>
              <a:rPr lang="en-US" sz="1600" baseline="30000" dirty="0">
                <a:solidFill>
                  <a:schemeClr val="bg2">
                    <a:lumMod val="75000"/>
                  </a:schemeClr>
                </a:solidFill>
                <a:latin typeface="+mn-lt"/>
                <a:ea typeface="+mn-ea"/>
                <a:cs typeface="+mn-cs"/>
              </a:rPr>
              <a:t>1</a:t>
            </a:r>
            <a:r>
              <a:rPr lang="en-US" sz="1600" dirty="0">
                <a:solidFill>
                  <a:schemeClr val="bg2">
                    <a:lumMod val="75000"/>
                  </a:schemeClr>
                </a:solidFill>
                <a:latin typeface="+mn-lt"/>
                <a:ea typeface="+mn-ea"/>
                <a:cs typeface="+mn-cs"/>
              </a:rPr>
              <a:t>, Brian Gaudet</a:t>
            </a:r>
            <a:r>
              <a:rPr lang="en-US" sz="1600" baseline="30000" dirty="0">
                <a:solidFill>
                  <a:schemeClr val="bg2">
                    <a:lumMod val="75000"/>
                  </a:schemeClr>
                </a:solidFill>
                <a:latin typeface="+mn-lt"/>
                <a:ea typeface="+mn-ea"/>
                <a:cs typeface="+mn-cs"/>
              </a:rPr>
              <a:t>1 </a:t>
            </a:r>
          </a:p>
          <a:p>
            <a:pPr algn="ctr" fontAlgn="auto">
              <a:spcBef>
                <a:spcPts val="0"/>
              </a:spcBef>
              <a:spcAft>
                <a:spcPts val="0"/>
              </a:spcAft>
              <a:defRPr/>
            </a:pPr>
            <a:r>
              <a:rPr lang="en-US" sz="1600" dirty="0">
                <a:solidFill>
                  <a:schemeClr val="bg2">
                    <a:lumMod val="75000"/>
                  </a:schemeClr>
                </a:solidFill>
                <a:latin typeface="+mn-lt"/>
                <a:ea typeface="+mn-ea"/>
                <a:cs typeface="+mn-cs"/>
              </a:rPr>
              <a:t>Larry Mahrt</a:t>
            </a:r>
            <a:r>
              <a:rPr lang="en-US" sz="1600" baseline="30000" dirty="0">
                <a:solidFill>
                  <a:schemeClr val="bg2">
                    <a:lumMod val="75000"/>
                  </a:schemeClr>
                </a:solidFill>
                <a:latin typeface="+mn-lt"/>
                <a:ea typeface="+mn-ea"/>
                <a:cs typeface="+mn-cs"/>
              </a:rPr>
              <a:t>2</a:t>
            </a:r>
            <a:r>
              <a:rPr lang="en-US" sz="1600" dirty="0">
                <a:solidFill>
                  <a:schemeClr val="bg2">
                    <a:lumMod val="75000"/>
                  </a:schemeClr>
                </a:solidFill>
                <a:latin typeface="+mn-lt"/>
                <a:ea typeface="+mn-ea"/>
                <a:cs typeface="+mn-cs"/>
              </a:rPr>
              <a:t>, Dave Stauffer</a:t>
            </a:r>
            <a:r>
              <a:rPr lang="en-US" sz="1600" baseline="30000" dirty="0">
                <a:solidFill>
                  <a:schemeClr val="bg2">
                    <a:lumMod val="75000"/>
                  </a:schemeClr>
                </a:solidFill>
                <a:latin typeface="+mn-lt"/>
                <a:ea typeface="+mn-ea"/>
                <a:cs typeface="+mn-cs"/>
              </a:rPr>
              <a:t>1</a:t>
            </a:r>
            <a:r>
              <a:rPr lang="en-US" sz="1600" dirty="0">
                <a:solidFill>
                  <a:schemeClr val="bg2">
                    <a:lumMod val="75000"/>
                  </a:schemeClr>
                </a:solidFill>
                <a:latin typeface="+mn-lt"/>
                <a:ea typeface="+mn-ea"/>
                <a:cs typeface="+mn-cs"/>
              </a:rPr>
              <a:t>, Nelson Seaman</a:t>
            </a:r>
            <a:r>
              <a:rPr lang="en-US" sz="1600" baseline="30000" dirty="0">
                <a:solidFill>
                  <a:schemeClr val="bg2">
                    <a:lumMod val="75000"/>
                  </a:schemeClr>
                </a:solidFill>
                <a:latin typeface="+mn-lt"/>
                <a:ea typeface="+mn-ea"/>
                <a:cs typeface="+mn-cs"/>
              </a:rPr>
              <a:t>1</a:t>
            </a:r>
          </a:p>
          <a:p>
            <a:pPr algn="ctr" fontAlgn="auto">
              <a:spcBef>
                <a:spcPts val="0"/>
              </a:spcBef>
              <a:spcAft>
                <a:spcPts val="0"/>
              </a:spcAft>
              <a:defRPr/>
            </a:pPr>
            <a:r>
              <a:rPr lang="en-US" sz="1400" baseline="30000" dirty="0">
                <a:solidFill>
                  <a:schemeClr val="bg2">
                    <a:lumMod val="75000"/>
                  </a:schemeClr>
                </a:solidFill>
                <a:latin typeface="+mn-lt"/>
                <a:ea typeface="+mn-ea"/>
                <a:cs typeface="+mn-cs"/>
              </a:rPr>
              <a:t>1</a:t>
            </a:r>
            <a:r>
              <a:rPr lang="en-US" sz="1400" dirty="0">
                <a:solidFill>
                  <a:schemeClr val="bg2">
                    <a:lumMod val="75000"/>
                  </a:schemeClr>
                </a:solidFill>
                <a:latin typeface="+mn-lt"/>
                <a:ea typeface="+mn-ea"/>
                <a:cs typeface="+mn-cs"/>
              </a:rPr>
              <a:t>Department of Meteorology, Pennsylvania State University, PA, USA</a:t>
            </a:r>
          </a:p>
          <a:p>
            <a:pPr algn="ctr" fontAlgn="auto">
              <a:spcBef>
                <a:spcPts val="0"/>
              </a:spcBef>
              <a:spcAft>
                <a:spcPts val="0"/>
              </a:spcAft>
              <a:defRPr/>
            </a:pPr>
            <a:r>
              <a:rPr lang="en-US" sz="1400" baseline="30000" dirty="0">
                <a:solidFill>
                  <a:schemeClr val="bg2">
                    <a:lumMod val="75000"/>
                  </a:schemeClr>
                </a:solidFill>
                <a:latin typeface="+mn-lt"/>
                <a:ea typeface="+mn-ea"/>
                <a:cs typeface="+mn-cs"/>
              </a:rPr>
              <a:t>2</a:t>
            </a:r>
            <a:r>
              <a:rPr lang="en-US" sz="1400" dirty="0">
                <a:solidFill>
                  <a:schemeClr val="bg2">
                    <a:lumMod val="75000"/>
                  </a:schemeClr>
                </a:solidFill>
                <a:latin typeface="+mn-lt"/>
                <a:ea typeface="+mn-ea"/>
                <a:cs typeface="+mn-cs"/>
              </a:rPr>
              <a:t>COAS, Oregon State University, OR, USA</a:t>
            </a:r>
          </a:p>
        </p:txBody>
      </p:sp>
      <p:sp>
        <p:nvSpPr>
          <p:cNvPr id="5124" name="Rectangle 6"/>
          <p:cNvSpPr>
            <a:spLocks noChangeArrowheads="1"/>
          </p:cNvSpPr>
          <p:nvPr/>
        </p:nvSpPr>
        <p:spPr bwMode="auto">
          <a:xfrm>
            <a:off x="334963" y="5078413"/>
            <a:ext cx="4194175" cy="876300"/>
          </a:xfrm>
          <a:prstGeom prst="rect">
            <a:avLst/>
          </a:prstGeom>
          <a:noFill/>
          <a:ln w="9525">
            <a:noFill/>
            <a:miter lim="800000"/>
            <a:headEnd/>
            <a:tailEnd/>
          </a:ln>
        </p:spPr>
        <p:txBody>
          <a:bodyPr/>
          <a:lstStyle/>
          <a:p>
            <a:pPr algn="ctr"/>
            <a:r>
              <a:rPr lang="en-US" sz="1400" b="1">
                <a:latin typeface="Univers"/>
              </a:rPr>
              <a:t>16th Annual GMU Conference on Atmospheric Transport and Dispersion Modeling</a:t>
            </a:r>
          </a:p>
          <a:p>
            <a:pPr algn="ctr"/>
            <a:r>
              <a:rPr lang="en-US" sz="1400" b="1">
                <a:latin typeface="Univers"/>
              </a:rPr>
              <a:t>July 17-18, 2012</a:t>
            </a:r>
            <a:endParaRPr lang="en-US" sz="1400" b="1">
              <a:solidFill>
                <a:srgbClr val="000000"/>
              </a:solidFill>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2362200" y="228600"/>
            <a:ext cx="6240463" cy="825500"/>
          </a:xfrm>
        </p:spPr>
        <p:txBody>
          <a:bodyPr/>
          <a:lstStyle/>
          <a:p>
            <a:r>
              <a:rPr lang="en-US" sz="4000" smtClean="0"/>
              <a:t>Goals</a:t>
            </a:r>
          </a:p>
        </p:txBody>
      </p:sp>
      <p:sp>
        <p:nvSpPr>
          <p:cNvPr id="6147" name="Content Placeholder 2"/>
          <p:cNvSpPr>
            <a:spLocks noGrp="1"/>
          </p:cNvSpPr>
          <p:nvPr>
            <p:ph idx="1"/>
          </p:nvPr>
        </p:nvSpPr>
        <p:spPr>
          <a:xfrm>
            <a:off x="228600" y="1524000"/>
            <a:ext cx="8526463" cy="4267200"/>
          </a:xfrm>
        </p:spPr>
        <p:txBody>
          <a:bodyPr/>
          <a:lstStyle/>
          <a:p>
            <a:pPr algn="just"/>
            <a:r>
              <a:rPr lang="en-US" smtClean="0"/>
              <a:t>The goals of this combined observation and modeling study are to:</a:t>
            </a:r>
          </a:p>
          <a:p>
            <a:pPr lvl="1" algn="just"/>
            <a:r>
              <a:rPr lang="en-US" smtClean="0"/>
              <a:t>Use observations from towers and sodars to determine the characteristics of a lee wave and its effects on a surface cold pool and AT&amp;D.</a:t>
            </a:r>
          </a:p>
          <a:p>
            <a:pPr lvl="1" algn="just"/>
            <a:r>
              <a:rPr lang="en-US" smtClean="0"/>
              <a:t>Use a sub-km resolution daily WRF run to assess the 4D evolution of the lee wave and its environment.</a:t>
            </a:r>
          </a:p>
          <a:p>
            <a:pPr lvl="1" algn="just"/>
            <a:r>
              <a:rPr lang="en-US" smtClean="0"/>
              <a:t>Use SCIPUFF to assess the impact of the lee wave on transport and dispersion of C7F14, released at various locations and times.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smtClean="0"/>
              <a:t>Introduction</a:t>
            </a:r>
          </a:p>
        </p:txBody>
      </p:sp>
      <p:sp>
        <p:nvSpPr>
          <p:cNvPr id="7171" name="Content Placeholder 2"/>
          <p:cNvSpPr>
            <a:spLocks noGrp="1"/>
          </p:cNvSpPr>
          <p:nvPr>
            <p:ph idx="1"/>
          </p:nvPr>
        </p:nvSpPr>
        <p:spPr>
          <a:xfrm>
            <a:off x="304800" y="1371600"/>
            <a:ext cx="8526463" cy="4646613"/>
          </a:xfrm>
        </p:spPr>
        <p:txBody>
          <a:bodyPr/>
          <a:lstStyle/>
          <a:p>
            <a:pPr algn="just"/>
            <a:endParaRPr lang="en-US" sz="2400" smtClean="0"/>
          </a:p>
          <a:p>
            <a:pPr algn="just"/>
            <a:r>
              <a:rPr lang="en-US" sz="2400" smtClean="0"/>
              <a:t>Day of year (DOY) 236 - August 24, 2011 - shows signs of wave motions over Nittany Valley. A large amplitude lee wave is quasi-stationary over the Rock Springs, PA observation network. </a:t>
            </a:r>
          </a:p>
          <a:p>
            <a:pPr algn="just"/>
            <a:endParaRPr lang="en-US" sz="2400" smtClean="0"/>
          </a:p>
          <a:p>
            <a:pPr algn="just"/>
            <a:r>
              <a:rPr lang="en-US" sz="2400" smtClean="0"/>
              <a:t>This case study provides the opportunity to assess the transport and dispersion impacts of an atypical series of events that result from the lee wave, including abrupt temperature changes of up to ~7</a:t>
            </a:r>
            <a:r>
              <a:rPr lang="en-US" sz="2400" baseline="30000" smtClean="0"/>
              <a:t>o</a:t>
            </a:r>
            <a:r>
              <a:rPr lang="en-US" sz="2400" smtClean="0"/>
              <a:t>C and wind speed changes of up to ~4 ms</a:t>
            </a:r>
            <a:r>
              <a:rPr lang="en-US" sz="2400" baseline="30000" smtClean="0"/>
              <a:t>-1 </a:t>
            </a:r>
            <a:r>
              <a:rPr lang="en-US" sz="2400" smtClean="0"/>
              <a:t>near the surface.</a:t>
            </a:r>
          </a:p>
          <a:p>
            <a:pPr algn="just"/>
            <a:endParaRPr lang="en-US" sz="2400" smtClean="0"/>
          </a:p>
          <a:p>
            <a:pPr algn="just"/>
            <a:endParaRPr lang="en-US" sz="2400" smtClean="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ctrTitle"/>
          </p:nvPr>
        </p:nvSpPr>
        <p:spPr>
          <a:xfrm>
            <a:off x="2057400" y="152400"/>
            <a:ext cx="7772400" cy="1470025"/>
          </a:xfrm>
        </p:spPr>
        <p:txBody>
          <a:bodyPr/>
          <a:lstStyle/>
          <a:p>
            <a:r>
              <a:rPr lang="en-US" smtClean="0"/>
              <a:t>Description of Case Study</a:t>
            </a:r>
          </a:p>
        </p:txBody>
      </p:sp>
      <p:sp>
        <p:nvSpPr>
          <p:cNvPr id="8195" name="Slide Number Placeholder 3"/>
          <p:cNvSpPr>
            <a:spLocks noGrp="1"/>
          </p:cNvSpPr>
          <p:nvPr>
            <p:ph type="sldNum" sz="quarter" idx="12"/>
          </p:nvPr>
        </p:nvSpPr>
        <p:spPr>
          <a:noFill/>
        </p:spPr>
        <p:txBody>
          <a:bodyPr/>
          <a:lstStyle/>
          <a:p>
            <a:pPr fontAlgn="base">
              <a:spcAft>
                <a:spcPct val="0"/>
              </a:spcAft>
            </a:pPr>
            <a:fld id="{801BCE40-C424-4FDF-89F1-284262F4B801}" type="slidenum">
              <a:rPr lang="en-US">
                <a:latin typeface="Univers"/>
                <a:ea typeface="ＭＳ Ｐゴシック"/>
              </a:rPr>
              <a:pPr fontAlgn="base">
                <a:spcAft>
                  <a:spcPct val="0"/>
                </a:spcAft>
              </a:pPr>
              <a:t>4</a:t>
            </a:fld>
            <a:endParaRPr lang="en-US">
              <a:latin typeface="Univers"/>
              <a:ea typeface="ＭＳ Ｐゴシック"/>
            </a:endParaRPr>
          </a:p>
        </p:txBody>
      </p:sp>
      <p:sp>
        <p:nvSpPr>
          <p:cNvPr id="8196" name="TextBox 6"/>
          <p:cNvSpPr txBox="1">
            <a:spLocks noChangeArrowheads="1"/>
          </p:cNvSpPr>
          <p:nvPr/>
        </p:nvSpPr>
        <p:spPr bwMode="auto">
          <a:xfrm>
            <a:off x="152400" y="1447800"/>
            <a:ext cx="8686800" cy="4216400"/>
          </a:xfrm>
          <a:prstGeom prst="rect">
            <a:avLst/>
          </a:prstGeom>
          <a:noFill/>
          <a:ln w="9525">
            <a:noFill/>
            <a:miter lim="800000"/>
            <a:headEnd/>
            <a:tailEnd/>
          </a:ln>
        </p:spPr>
        <p:txBody>
          <a:bodyPr>
            <a:spAutoFit/>
          </a:bodyPr>
          <a:lstStyle/>
          <a:p>
            <a:pPr algn="just">
              <a:buFont typeface="Arial" pitchFamily="34" charset="0"/>
              <a:buChar char="•"/>
            </a:pPr>
            <a:r>
              <a:rPr lang="en-US" sz="2400">
                <a:latin typeface="Univers"/>
              </a:rPr>
              <a:t>  </a:t>
            </a:r>
            <a:r>
              <a:rPr lang="en-US" sz="2000">
                <a:latin typeface="Univers"/>
              </a:rPr>
              <a:t>On most nights, as the net radiation to the surface becomes negative, and the inversion builds, atmospheric stability is established.</a:t>
            </a:r>
          </a:p>
          <a:p>
            <a:pPr algn="just">
              <a:buFont typeface="Arial" pitchFamily="34" charset="0"/>
              <a:buChar char="•"/>
            </a:pPr>
            <a:endParaRPr lang="en-US" sz="2000">
              <a:latin typeface="Univers"/>
            </a:endParaRPr>
          </a:p>
          <a:p>
            <a:pPr algn="just">
              <a:buFont typeface="Arial" pitchFamily="34" charset="0"/>
              <a:buChar char="•"/>
            </a:pPr>
            <a:r>
              <a:rPr lang="en-US" sz="2000">
                <a:latin typeface="Univers"/>
              </a:rPr>
              <a:t>  Occasionally, intermittent turbulent events, which can be associated with a variety of causes, disrupt the stability and briefly increase temperatures and wind speeds.</a:t>
            </a:r>
          </a:p>
          <a:p>
            <a:pPr algn="just">
              <a:buFont typeface="Arial" pitchFamily="34" charset="0"/>
              <a:buChar char="•"/>
            </a:pPr>
            <a:endParaRPr lang="en-US" sz="2000">
              <a:latin typeface="Univers"/>
            </a:endParaRPr>
          </a:p>
          <a:p>
            <a:pPr algn="just">
              <a:buFont typeface="Arial" pitchFamily="34" charset="0"/>
              <a:buChar char="•"/>
            </a:pPr>
            <a:r>
              <a:rPr lang="en-US" sz="2000">
                <a:latin typeface="Univers"/>
              </a:rPr>
              <a:t>  On DOY 236, however, the opposite scenario takes place; that is, although the night is stable, a quasi-stationary lee wave appears to be associated with increased temperatures and wind speeds for extended periods of time, and this tendency is intermittently and briefly interrupted by </a:t>
            </a:r>
            <a:r>
              <a:rPr lang="en-US" sz="2000" b="1">
                <a:latin typeface="Univers"/>
              </a:rPr>
              <a:t>lower</a:t>
            </a:r>
            <a:r>
              <a:rPr lang="en-US" sz="2000">
                <a:latin typeface="Univers"/>
              </a:rPr>
              <a:t> wind speeds and temperatures.</a:t>
            </a:r>
          </a:p>
          <a:p>
            <a:pPr algn="just">
              <a:buFont typeface="Arial" pitchFamily="34" charset="0"/>
              <a:buChar char="•"/>
            </a:pPr>
            <a:endParaRPr lang="en-US" sz="2400">
              <a:latin typeface="Univer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Content Placeholder 11" descr="sites.png"/>
          <p:cNvPicPr>
            <a:picLocks noGrp="1" noChangeAspect="1"/>
          </p:cNvPicPr>
          <p:nvPr>
            <p:ph idx="1"/>
          </p:nvPr>
        </p:nvPicPr>
        <p:blipFill>
          <a:blip r:embed="rId3"/>
          <a:srcRect/>
          <a:stretch>
            <a:fillRect/>
          </a:stretch>
        </p:blipFill>
        <p:spPr>
          <a:xfrm>
            <a:off x="3048000" y="1219200"/>
            <a:ext cx="4473575" cy="4646613"/>
          </a:xfrm>
        </p:spPr>
      </p:pic>
      <p:sp>
        <p:nvSpPr>
          <p:cNvPr id="9219" name="Title 1"/>
          <p:cNvSpPr>
            <a:spLocks noGrp="1"/>
          </p:cNvSpPr>
          <p:nvPr>
            <p:ph type="title"/>
          </p:nvPr>
        </p:nvSpPr>
        <p:spPr>
          <a:xfrm>
            <a:off x="2057400" y="152400"/>
            <a:ext cx="6629400" cy="1143000"/>
          </a:xfrm>
        </p:spPr>
        <p:txBody>
          <a:bodyPr/>
          <a:lstStyle/>
          <a:p>
            <a:r>
              <a:rPr lang="en-US" smtClean="0"/>
              <a:t>Rock Springs, PA</a:t>
            </a:r>
          </a:p>
        </p:txBody>
      </p:sp>
      <p:sp>
        <p:nvSpPr>
          <p:cNvPr id="5" name="TextBox 4"/>
          <p:cNvSpPr txBox="1"/>
          <p:nvPr/>
        </p:nvSpPr>
        <p:spPr>
          <a:xfrm>
            <a:off x="0" y="1295400"/>
            <a:ext cx="3124200" cy="5108575"/>
          </a:xfrm>
          <a:prstGeom prst="rect">
            <a:avLst/>
          </a:prstGeom>
          <a:noFill/>
        </p:spPr>
        <p:txBody>
          <a:bodyPr>
            <a:spAutoFit/>
          </a:bodyPr>
          <a:lstStyle/>
          <a:p>
            <a:pPr algn="ctr" fontAlgn="auto">
              <a:spcBef>
                <a:spcPts val="0"/>
              </a:spcBef>
              <a:spcAft>
                <a:spcPts val="0"/>
              </a:spcAft>
              <a:defRPr/>
            </a:pPr>
            <a:r>
              <a:rPr lang="en-US" sz="2000" b="1" dirty="0">
                <a:latin typeface="+mn-lt"/>
                <a:ea typeface="+mn-ea"/>
                <a:cs typeface="+mn-cs"/>
              </a:rPr>
              <a:t>Instrument index</a:t>
            </a:r>
          </a:p>
          <a:p>
            <a:pPr fontAlgn="auto">
              <a:spcBef>
                <a:spcPts val="0"/>
              </a:spcBef>
              <a:spcAft>
                <a:spcPts val="0"/>
              </a:spcAft>
              <a:defRPr/>
            </a:pPr>
            <a:endParaRPr lang="en-US" dirty="0">
              <a:latin typeface="+mn-lt"/>
              <a:ea typeface="+mn-ea"/>
              <a:cs typeface="+mn-cs"/>
            </a:endParaRPr>
          </a:p>
          <a:p>
            <a:pPr marL="285750" indent="-285750" fontAlgn="auto">
              <a:spcBef>
                <a:spcPts val="0"/>
              </a:spcBef>
              <a:spcAft>
                <a:spcPts val="0"/>
              </a:spcAft>
              <a:buFont typeface="Arial" pitchFamily="34" charset="0"/>
              <a:buChar char="•"/>
              <a:defRPr/>
            </a:pPr>
            <a:r>
              <a:rPr lang="en-US" dirty="0">
                <a:latin typeface="+mn-lt"/>
                <a:ea typeface="+mn-ea"/>
                <a:cs typeface="+mn-cs"/>
              </a:rPr>
              <a:t>Thermocouples</a:t>
            </a:r>
          </a:p>
          <a:p>
            <a:pPr marL="742950" lvl="1" indent="-285750" fontAlgn="auto">
              <a:spcBef>
                <a:spcPts val="0"/>
              </a:spcBef>
              <a:spcAft>
                <a:spcPts val="0"/>
              </a:spcAft>
              <a:buFont typeface="Arial" pitchFamily="34" charset="0"/>
              <a:buChar char="•"/>
              <a:defRPr/>
            </a:pPr>
            <a:r>
              <a:rPr lang="en-US" dirty="0">
                <a:latin typeface="+mn-lt"/>
                <a:ea typeface="+mn-ea"/>
                <a:cs typeface="+mn-cs"/>
              </a:rPr>
              <a:t>Omega Eng. TMTSS- 020G</a:t>
            </a:r>
          </a:p>
          <a:p>
            <a:pPr marL="742950" lvl="1" indent="-285750" fontAlgn="auto">
              <a:spcBef>
                <a:spcPts val="0"/>
              </a:spcBef>
              <a:spcAft>
                <a:spcPts val="0"/>
              </a:spcAft>
              <a:buFont typeface="Arial" pitchFamily="34" charset="0"/>
              <a:buChar char="•"/>
              <a:defRPr/>
            </a:pPr>
            <a:endParaRPr lang="en-US" dirty="0">
              <a:latin typeface="+mn-lt"/>
              <a:ea typeface="+mn-ea"/>
              <a:cs typeface="+mn-cs"/>
            </a:endParaRPr>
          </a:p>
          <a:p>
            <a:pPr marL="285750" indent="-285750" fontAlgn="auto">
              <a:spcBef>
                <a:spcPts val="0"/>
              </a:spcBef>
              <a:spcAft>
                <a:spcPts val="0"/>
              </a:spcAft>
              <a:buFont typeface="Arial" pitchFamily="34" charset="0"/>
              <a:buChar char="•"/>
              <a:defRPr/>
            </a:pPr>
            <a:r>
              <a:rPr lang="en-US" dirty="0">
                <a:latin typeface="+mn-lt"/>
                <a:ea typeface="+mn-ea"/>
                <a:cs typeface="+mn-cs"/>
              </a:rPr>
              <a:t>Thermistors</a:t>
            </a:r>
          </a:p>
          <a:p>
            <a:pPr marL="742950" lvl="1" indent="-285750" fontAlgn="auto">
              <a:spcBef>
                <a:spcPts val="0"/>
              </a:spcBef>
              <a:spcAft>
                <a:spcPts val="0"/>
              </a:spcAft>
              <a:buFont typeface="Arial" pitchFamily="34" charset="0"/>
              <a:buChar char="•"/>
              <a:defRPr/>
            </a:pPr>
            <a:r>
              <a:rPr lang="en-US" dirty="0">
                <a:latin typeface="+mn-lt"/>
                <a:ea typeface="+mn-ea"/>
                <a:cs typeface="+mn-cs"/>
              </a:rPr>
              <a:t>Campbell Sci. T107</a:t>
            </a:r>
          </a:p>
          <a:p>
            <a:pPr marL="742950" lvl="1" indent="-285750" fontAlgn="auto">
              <a:spcBef>
                <a:spcPts val="0"/>
              </a:spcBef>
              <a:spcAft>
                <a:spcPts val="0"/>
              </a:spcAft>
              <a:buFont typeface="Arial" pitchFamily="34" charset="0"/>
              <a:buChar char="•"/>
              <a:defRPr/>
            </a:pPr>
            <a:endParaRPr lang="en-US" dirty="0">
              <a:latin typeface="+mn-lt"/>
              <a:ea typeface="+mn-ea"/>
              <a:cs typeface="+mn-cs"/>
            </a:endParaRPr>
          </a:p>
          <a:p>
            <a:pPr marL="285750" indent="-285750" fontAlgn="auto">
              <a:spcBef>
                <a:spcPts val="0"/>
              </a:spcBef>
              <a:spcAft>
                <a:spcPts val="0"/>
              </a:spcAft>
              <a:buFont typeface="Arial" pitchFamily="34" charset="0"/>
              <a:buChar char="•"/>
              <a:defRPr/>
            </a:pPr>
            <a:r>
              <a:rPr lang="en-US" dirty="0">
                <a:latin typeface="+mn-lt"/>
                <a:ea typeface="+mn-ea"/>
                <a:cs typeface="+mn-cs"/>
              </a:rPr>
              <a:t>2D Sonic Anemometers</a:t>
            </a:r>
          </a:p>
          <a:p>
            <a:pPr marL="742950" lvl="1" indent="-285750" fontAlgn="auto">
              <a:spcBef>
                <a:spcPts val="0"/>
              </a:spcBef>
              <a:spcAft>
                <a:spcPts val="0"/>
              </a:spcAft>
              <a:buFont typeface="Arial" pitchFamily="34" charset="0"/>
              <a:buChar char="•"/>
              <a:defRPr/>
            </a:pPr>
            <a:r>
              <a:rPr lang="en-US" dirty="0" err="1">
                <a:latin typeface="+mn-lt"/>
                <a:ea typeface="+mn-ea"/>
                <a:cs typeface="+mn-cs"/>
              </a:rPr>
              <a:t>Vaisala</a:t>
            </a:r>
            <a:r>
              <a:rPr lang="en-US" dirty="0">
                <a:latin typeface="+mn-lt"/>
                <a:ea typeface="+mn-ea"/>
                <a:cs typeface="+mn-cs"/>
              </a:rPr>
              <a:t> WS425</a:t>
            </a:r>
          </a:p>
          <a:p>
            <a:pPr marL="742950" lvl="1" indent="-285750" fontAlgn="auto">
              <a:spcBef>
                <a:spcPts val="0"/>
              </a:spcBef>
              <a:spcAft>
                <a:spcPts val="0"/>
              </a:spcAft>
              <a:buFont typeface="Arial" pitchFamily="34" charset="0"/>
              <a:buChar char="•"/>
              <a:defRPr/>
            </a:pPr>
            <a:endParaRPr lang="en-US" dirty="0">
              <a:latin typeface="+mn-lt"/>
              <a:ea typeface="+mn-ea"/>
              <a:cs typeface="+mn-cs"/>
            </a:endParaRPr>
          </a:p>
          <a:p>
            <a:pPr marL="285750" indent="-285750" fontAlgn="auto">
              <a:spcBef>
                <a:spcPts val="0"/>
              </a:spcBef>
              <a:spcAft>
                <a:spcPts val="0"/>
              </a:spcAft>
              <a:buFont typeface="Arial" pitchFamily="34" charset="0"/>
              <a:buChar char="•"/>
              <a:defRPr/>
            </a:pPr>
            <a:r>
              <a:rPr lang="en-US" dirty="0">
                <a:latin typeface="+mn-lt"/>
                <a:ea typeface="+mn-ea"/>
                <a:cs typeface="+mn-cs"/>
              </a:rPr>
              <a:t>3D Sonic Anemometers</a:t>
            </a:r>
          </a:p>
          <a:p>
            <a:pPr marL="742950" lvl="1" indent="-285750" fontAlgn="auto">
              <a:spcBef>
                <a:spcPts val="0"/>
              </a:spcBef>
              <a:spcAft>
                <a:spcPts val="0"/>
              </a:spcAft>
              <a:buFont typeface="Arial" pitchFamily="34" charset="0"/>
              <a:buChar char="•"/>
              <a:defRPr/>
            </a:pPr>
            <a:r>
              <a:rPr lang="en-US" dirty="0">
                <a:latin typeface="+mn-lt"/>
                <a:ea typeface="+mn-ea"/>
                <a:cs typeface="+mn-cs"/>
              </a:rPr>
              <a:t>Campbell Sci. CSAT3</a:t>
            </a:r>
          </a:p>
          <a:p>
            <a:pPr marL="742950" lvl="1" indent="-285750" fontAlgn="auto">
              <a:spcBef>
                <a:spcPts val="0"/>
              </a:spcBef>
              <a:spcAft>
                <a:spcPts val="0"/>
              </a:spcAft>
              <a:buFont typeface="Arial" pitchFamily="34" charset="0"/>
              <a:buChar char="•"/>
              <a:defRPr/>
            </a:pPr>
            <a:endParaRPr lang="en-US" dirty="0">
              <a:latin typeface="+mn-lt"/>
              <a:ea typeface="+mn-ea"/>
              <a:cs typeface="+mn-cs"/>
            </a:endParaRPr>
          </a:p>
          <a:p>
            <a:pPr marL="285750" indent="-285750" fontAlgn="auto">
              <a:spcBef>
                <a:spcPts val="0"/>
              </a:spcBef>
              <a:spcAft>
                <a:spcPts val="0"/>
              </a:spcAft>
              <a:buFont typeface="Arial" pitchFamily="34" charset="0"/>
              <a:buChar char="•"/>
              <a:defRPr/>
            </a:pPr>
            <a:r>
              <a:rPr lang="en-US" dirty="0" err="1">
                <a:latin typeface="+mn-lt"/>
                <a:ea typeface="+mn-ea"/>
                <a:cs typeface="+mn-cs"/>
              </a:rPr>
              <a:t>miniSodars</a:t>
            </a:r>
            <a:endParaRPr lang="en-US" dirty="0">
              <a:latin typeface="+mn-lt"/>
              <a:ea typeface="+mn-ea"/>
              <a:cs typeface="+mn-cs"/>
            </a:endParaRPr>
          </a:p>
          <a:p>
            <a:pPr marL="742950" lvl="1" indent="-285750" fontAlgn="auto">
              <a:spcBef>
                <a:spcPts val="0"/>
              </a:spcBef>
              <a:spcAft>
                <a:spcPts val="0"/>
              </a:spcAft>
              <a:buFont typeface="Arial" pitchFamily="34" charset="0"/>
              <a:buChar char="•"/>
              <a:defRPr/>
            </a:pPr>
            <a:r>
              <a:rPr lang="en-US" dirty="0">
                <a:latin typeface="+mn-lt"/>
                <a:ea typeface="+mn-ea"/>
                <a:cs typeface="+mn-cs"/>
              </a:rPr>
              <a:t>ASC 4000E </a:t>
            </a:r>
            <a:r>
              <a:rPr lang="en-US" dirty="0" err="1">
                <a:latin typeface="+mn-lt"/>
                <a:ea typeface="+mn-ea"/>
                <a:cs typeface="+mn-cs"/>
              </a:rPr>
              <a:t>WindExplorer</a:t>
            </a:r>
            <a:endParaRPr lang="en-US" dirty="0">
              <a:latin typeface="+mn-lt"/>
              <a:ea typeface="+mn-ea"/>
              <a:cs typeface="+mn-cs"/>
            </a:endParaRPr>
          </a:p>
        </p:txBody>
      </p:sp>
      <p:cxnSp>
        <p:nvCxnSpPr>
          <p:cNvPr id="9221" name="Straight Connector 5"/>
          <p:cNvCxnSpPr>
            <a:cxnSpLocks noChangeShapeType="1"/>
          </p:cNvCxnSpPr>
          <p:nvPr/>
        </p:nvCxnSpPr>
        <p:spPr bwMode="auto">
          <a:xfrm>
            <a:off x="3124200" y="1219200"/>
            <a:ext cx="2057400" cy="1905000"/>
          </a:xfrm>
          <a:prstGeom prst="line">
            <a:avLst/>
          </a:prstGeom>
          <a:noFill/>
          <a:ln w="25400" algn="ctr">
            <a:solidFill>
              <a:srgbClr val="FF0000"/>
            </a:solidFill>
            <a:prstDash val="dash"/>
            <a:round/>
            <a:headEnd/>
            <a:tailEnd/>
          </a:ln>
        </p:spPr>
      </p:cxnSp>
      <p:cxnSp>
        <p:nvCxnSpPr>
          <p:cNvPr id="9222" name="Straight Connector 6"/>
          <p:cNvCxnSpPr>
            <a:cxnSpLocks noChangeShapeType="1"/>
          </p:cNvCxnSpPr>
          <p:nvPr/>
        </p:nvCxnSpPr>
        <p:spPr bwMode="auto">
          <a:xfrm>
            <a:off x="6629400" y="4343400"/>
            <a:ext cx="1219200" cy="1143000"/>
          </a:xfrm>
          <a:prstGeom prst="line">
            <a:avLst/>
          </a:prstGeom>
          <a:noFill/>
          <a:ln w="25400" algn="ctr">
            <a:solidFill>
              <a:srgbClr val="FF0000"/>
            </a:solidFill>
            <a:prstDash val="dash"/>
            <a:round/>
            <a:headEnd/>
            <a:tailEnd/>
          </a:ln>
        </p:spPr>
      </p:cxnSp>
      <p:cxnSp>
        <p:nvCxnSpPr>
          <p:cNvPr id="9223" name="Straight Connector 10"/>
          <p:cNvCxnSpPr>
            <a:cxnSpLocks noChangeShapeType="1"/>
          </p:cNvCxnSpPr>
          <p:nvPr/>
        </p:nvCxnSpPr>
        <p:spPr bwMode="auto">
          <a:xfrm>
            <a:off x="8686800" y="6324600"/>
            <a:ext cx="228600" cy="228600"/>
          </a:xfrm>
          <a:prstGeom prst="line">
            <a:avLst/>
          </a:prstGeom>
          <a:noFill/>
          <a:ln w="25400" algn="ctr">
            <a:solidFill>
              <a:srgbClr val="FF0000"/>
            </a:solidFill>
            <a:prstDash val="dash"/>
            <a:round/>
            <a:headEnd/>
            <a:tailEnd/>
          </a:ln>
        </p:spPr>
      </p:cxnSp>
      <p:sp>
        <p:nvSpPr>
          <p:cNvPr id="9224" name="TextBox 12"/>
          <p:cNvSpPr txBox="1">
            <a:spLocks noChangeArrowheads="1"/>
          </p:cNvSpPr>
          <p:nvPr/>
        </p:nvSpPr>
        <p:spPr bwMode="auto">
          <a:xfrm>
            <a:off x="7618413" y="3752850"/>
            <a:ext cx="1066800" cy="922338"/>
          </a:xfrm>
          <a:prstGeom prst="rect">
            <a:avLst/>
          </a:prstGeom>
          <a:solidFill>
            <a:schemeClr val="bg1"/>
          </a:solidFill>
          <a:ln w="9525">
            <a:noFill/>
            <a:miter lim="800000"/>
            <a:headEnd/>
            <a:tailEnd/>
          </a:ln>
        </p:spPr>
        <p:txBody>
          <a:bodyPr>
            <a:spAutoFit/>
          </a:bodyPr>
          <a:lstStyle/>
          <a:p>
            <a:pPr algn="ctr"/>
            <a:r>
              <a:rPr lang="en-US">
                <a:latin typeface="Univers"/>
              </a:rPr>
              <a:t>WRF Cross section</a:t>
            </a:r>
          </a:p>
        </p:txBody>
      </p:sp>
      <p:cxnSp>
        <p:nvCxnSpPr>
          <p:cNvPr id="9225" name="Straight Arrow Connector 14"/>
          <p:cNvCxnSpPr>
            <a:cxnSpLocks noChangeShapeType="1"/>
          </p:cNvCxnSpPr>
          <p:nvPr/>
        </p:nvCxnSpPr>
        <p:spPr bwMode="auto">
          <a:xfrm flipH="1">
            <a:off x="7239000" y="4675188"/>
            <a:ext cx="379413" cy="239712"/>
          </a:xfrm>
          <a:prstGeom prst="straightConnector1">
            <a:avLst/>
          </a:prstGeom>
          <a:noFill/>
          <a:ln w="34925"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1"/>
          <p:cNvSpPr>
            <a:spLocks noGrp="1"/>
          </p:cNvSpPr>
          <p:nvPr>
            <p:ph type="sldNum" sz="quarter" idx="12"/>
          </p:nvPr>
        </p:nvSpPr>
        <p:spPr>
          <a:noFill/>
        </p:spPr>
        <p:txBody>
          <a:bodyPr/>
          <a:lstStyle/>
          <a:p>
            <a:pPr fontAlgn="base">
              <a:spcAft>
                <a:spcPct val="0"/>
              </a:spcAft>
            </a:pPr>
            <a:fld id="{11A6C0D4-4CBD-48A3-A31E-FCB33E29B6F3}" type="slidenum">
              <a:rPr lang="en-US" smtClean="0">
                <a:latin typeface="Univers"/>
                <a:ea typeface="ＭＳ Ｐゴシック"/>
              </a:rPr>
              <a:pPr fontAlgn="base">
                <a:spcAft>
                  <a:spcPct val="0"/>
                </a:spcAft>
              </a:pPr>
              <a:t>6</a:t>
            </a:fld>
            <a:endParaRPr lang="en-US" smtClean="0">
              <a:latin typeface="Univers"/>
              <a:ea typeface="ＭＳ Ｐゴシック"/>
            </a:endParaRPr>
          </a:p>
        </p:txBody>
      </p:sp>
      <p:pic>
        <p:nvPicPr>
          <p:cNvPr id="10243" name="Picture 4" descr="domains.png"/>
          <p:cNvPicPr>
            <a:picLocks noChangeAspect="1"/>
          </p:cNvPicPr>
          <p:nvPr/>
        </p:nvPicPr>
        <p:blipFill>
          <a:blip r:embed="rId3"/>
          <a:srcRect/>
          <a:stretch>
            <a:fillRect/>
          </a:stretch>
        </p:blipFill>
        <p:spPr bwMode="auto">
          <a:xfrm>
            <a:off x="615950" y="3649663"/>
            <a:ext cx="3663950" cy="2611437"/>
          </a:xfrm>
          <a:prstGeom prst="rect">
            <a:avLst/>
          </a:prstGeom>
          <a:noFill/>
          <a:ln w="9525">
            <a:noFill/>
            <a:miter lim="800000"/>
            <a:headEnd/>
            <a:tailEnd/>
          </a:ln>
        </p:spPr>
      </p:pic>
      <p:sp>
        <p:nvSpPr>
          <p:cNvPr id="10244" name="TextBox 9"/>
          <p:cNvSpPr txBox="1">
            <a:spLocks noChangeArrowheads="1"/>
          </p:cNvSpPr>
          <p:nvPr/>
        </p:nvSpPr>
        <p:spPr bwMode="auto">
          <a:xfrm>
            <a:off x="561975" y="1339850"/>
            <a:ext cx="8391525" cy="2446338"/>
          </a:xfrm>
          <a:prstGeom prst="rect">
            <a:avLst/>
          </a:prstGeom>
          <a:noFill/>
          <a:ln w="9525">
            <a:noFill/>
            <a:miter lim="800000"/>
            <a:headEnd/>
            <a:tailEnd/>
          </a:ln>
        </p:spPr>
        <p:txBody>
          <a:bodyPr>
            <a:spAutoFit/>
          </a:bodyPr>
          <a:lstStyle/>
          <a:p>
            <a:pPr marL="285750" indent="-285750">
              <a:buFont typeface="Arial" pitchFamily="34" charset="0"/>
              <a:buChar char="•"/>
            </a:pPr>
            <a:r>
              <a:rPr lang="en-US" sz="1700">
                <a:latin typeface="Univers"/>
                <a:cs typeface="Times New Roman" pitchFamily="18" charset="0"/>
              </a:rPr>
              <a:t> Four one-way nested domains: 12, 4, 1.33, and 0.44 km </a:t>
            </a:r>
          </a:p>
          <a:p>
            <a:pPr marL="285750" indent="-285750">
              <a:buFont typeface="Arial" pitchFamily="34" charset="0"/>
              <a:buChar char="•"/>
            </a:pPr>
            <a:r>
              <a:rPr lang="en-US" sz="1700">
                <a:latin typeface="Univers"/>
                <a:cs typeface="Times New Roman" pitchFamily="18" charset="0"/>
              </a:rPr>
              <a:t> Initialized at 0000 UTC and integrated for 12 h</a:t>
            </a:r>
          </a:p>
          <a:p>
            <a:pPr marL="285750" indent="-285750">
              <a:buFont typeface="Arial" pitchFamily="34" charset="0"/>
              <a:buChar char="•"/>
            </a:pPr>
            <a:r>
              <a:rPr lang="en-US" sz="1700">
                <a:latin typeface="Univers"/>
                <a:cs typeface="Times New Roman" pitchFamily="18" charset="0"/>
              </a:rPr>
              <a:t> GFS 0.5˚x0.5˚ meteorological initial and boundary conditions</a:t>
            </a:r>
          </a:p>
          <a:p>
            <a:pPr marL="285750" indent="-285750">
              <a:buFont typeface="Arial" pitchFamily="34" charset="0"/>
              <a:buChar char="•"/>
            </a:pPr>
            <a:r>
              <a:rPr lang="en-US" sz="1700">
                <a:latin typeface="Univers"/>
                <a:cs typeface="Times New Roman" pitchFamily="18" charset="0"/>
              </a:rPr>
              <a:t> MYJ TKE scheme</a:t>
            </a:r>
          </a:p>
          <a:p>
            <a:pPr marL="285750" indent="-285750">
              <a:buFont typeface="Arial" pitchFamily="34" charset="0"/>
              <a:buChar char="•"/>
            </a:pPr>
            <a:r>
              <a:rPr lang="en-US" sz="1700">
                <a:latin typeface="Univers"/>
                <a:cs typeface="Times New Roman" pitchFamily="18" charset="0"/>
              </a:rPr>
              <a:t> WSM 3-class microphysics</a:t>
            </a:r>
          </a:p>
          <a:p>
            <a:pPr marL="285750" indent="-285750">
              <a:buFont typeface="Arial" pitchFamily="34" charset="0"/>
              <a:buChar char="•"/>
            </a:pPr>
            <a:r>
              <a:rPr lang="en-US" sz="1700">
                <a:latin typeface="Univers"/>
                <a:cs typeface="Times New Roman" pitchFamily="18" charset="0"/>
              </a:rPr>
              <a:t> RRTM longwave / Dudhia shortwave radiation (with 30 min radiation update)</a:t>
            </a:r>
          </a:p>
          <a:p>
            <a:pPr marL="285750" indent="-285750">
              <a:buFont typeface="Arial" pitchFamily="34" charset="0"/>
              <a:buChar char="•"/>
            </a:pPr>
            <a:r>
              <a:rPr lang="en-US" sz="1700">
                <a:latin typeface="Univers"/>
                <a:cs typeface="Times New Roman" pitchFamily="18" charset="0"/>
              </a:rPr>
              <a:t> Kain-Fritsch cumulus parameterization on 12-km domain only</a:t>
            </a:r>
          </a:p>
          <a:p>
            <a:pPr marL="285750" indent="-285750">
              <a:buFont typeface="Arial" pitchFamily="34" charset="0"/>
              <a:buChar char="•"/>
            </a:pPr>
            <a:endParaRPr lang="en-US" sz="1700" b="1">
              <a:latin typeface="Times New Roman" pitchFamily="18" charset="0"/>
              <a:cs typeface="Times New Roman" pitchFamily="18" charset="0"/>
            </a:endParaRPr>
          </a:p>
          <a:p>
            <a:pPr marL="285750" indent="-285750">
              <a:buFont typeface="Arial" pitchFamily="34" charset="0"/>
              <a:buChar char="•"/>
            </a:pPr>
            <a:endParaRPr lang="en-US" sz="1700" b="1">
              <a:latin typeface="Times New Roman" pitchFamily="18" charset="0"/>
              <a:cs typeface="Times New Roman" pitchFamily="18" charset="0"/>
            </a:endParaRPr>
          </a:p>
        </p:txBody>
      </p:sp>
      <p:sp>
        <p:nvSpPr>
          <p:cNvPr id="12" name="TextBox 11"/>
          <p:cNvSpPr txBox="1"/>
          <p:nvPr/>
        </p:nvSpPr>
        <p:spPr>
          <a:xfrm>
            <a:off x="2020888" y="457200"/>
            <a:ext cx="7123112" cy="584200"/>
          </a:xfrm>
          <a:prstGeom prst="rect">
            <a:avLst/>
          </a:prstGeom>
          <a:noFill/>
        </p:spPr>
        <p:txBody>
          <a:bodyPr>
            <a:spAutoFit/>
          </a:bodyPr>
          <a:lstStyle/>
          <a:p>
            <a:pPr fontAlgn="auto">
              <a:spcBef>
                <a:spcPts val="0"/>
              </a:spcBef>
              <a:spcAft>
                <a:spcPts val="0"/>
              </a:spcAft>
              <a:defRPr/>
            </a:pPr>
            <a:r>
              <a:rPr lang="en-US" sz="3200" b="1" dirty="0">
                <a:latin typeface="+mj-lt"/>
                <a:ea typeface="+mn-ea"/>
                <a:cs typeface="Times New Roman" pitchFamily="18" charset="0"/>
              </a:rPr>
              <a:t>Daily </a:t>
            </a:r>
            <a:r>
              <a:rPr lang="en-US" sz="3200" b="1" dirty="0" err="1">
                <a:latin typeface="+mj-lt"/>
                <a:ea typeface="+mn-ea"/>
                <a:cs typeface="Times New Roman" pitchFamily="18" charset="0"/>
              </a:rPr>
              <a:t>Realtime</a:t>
            </a:r>
            <a:r>
              <a:rPr lang="en-US" sz="3200" b="1" dirty="0">
                <a:latin typeface="+mj-lt"/>
                <a:ea typeface="+mn-ea"/>
                <a:cs typeface="Times New Roman" pitchFamily="18" charset="0"/>
              </a:rPr>
              <a:t> WRF System</a:t>
            </a:r>
          </a:p>
        </p:txBody>
      </p:sp>
      <p:grpSp>
        <p:nvGrpSpPr>
          <p:cNvPr id="10246" name="Group 10"/>
          <p:cNvGrpSpPr>
            <a:grpSpLocks/>
          </p:cNvGrpSpPr>
          <p:nvPr/>
        </p:nvGrpSpPr>
        <p:grpSpPr bwMode="auto">
          <a:xfrm>
            <a:off x="4648200" y="3606800"/>
            <a:ext cx="3355975" cy="2697163"/>
            <a:chOff x="4708496" y="1812684"/>
            <a:chExt cx="2348098" cy="1998787"/>
          </a:xfrm>
        </p:grpSpPr>
        <p:pic>
          <p:nvPicPr>
            <p:cNvPr id="10248" name="Picture 9" descr="terraincrop.png"/>
            <p:cNvPicPr>
              <a:picLocks noChangeAspect="1"/>
            </p:cNvPicPr>
            <p:nvPr/>
          </p:nvPicPr>
          <p:blipFill>
            <a:blip r:embed="rId4"/>
            <a:srcRect/>
            <a:stretch>
              <a:fillRect/>
            </a:stretch>
          </p:blipFill>
          <p:spPr bwMode="auto">
            <a:xfrm>
              <a:off x="4708496" y="1812684"/>
              <a:ext cx="2348098" cy="1998787"/>
            </a:xfrm>
            <a:prstGeom prst="rect">
              <a:avLst/>
            </a:prstGeom>
            <a:noFill/>
            <a:ln w="9525">
              <a:noFill/>
              <a:miter lim="800000"/>
              <a:headEnd/>
              <a:tailEnd/>
            </a:ln>
          </p:spPr>
        </p:pic>
        <p:sp>
          <p:nvSpPr>
            <p:cNvPr id="10249" name="Line 8"/>
            <p:cNvSpPr>
              <a:spLocks noChangeShapeType="1"/>
            </p:cNvSpPr>
            <p:nvPr/>
          </p:nvSpPr>
          <p:spPr bwMode="auto">
            <a:xfrm>
              <a:off x="4790261" y="2005614"/>
              <a:ext cx="350807" cy="1661"/>
            </a:xfrm>
            <a:prstGeom prst="line">
              <a:avLst/>
            </a:prstGeom>
            <a:noFill/>
            <a:ln w="28575">
              <a:solidFill>
                <a:schemeClr val="tx1"/>
              </a:solidFill>
              <a:round/>
              <a:headEnd type="triangle" w="med" len="med"/>
              <a:tailEnd type="triangle" w="med" len="med"/>
            </a:ln>
          </p:spPr>
          <p:txBody>
            <a:bodyPr/>
            <a:lstStyle/>
            <a:p>
              <a:endParaRPr lang="en-US"/>
            </a:p>
          </p:txBody>
        </p:sp>
        <p:sp>
          <p:nvSpPr>
            <p:cNvPr id="10250" name="Text Box 9"/>
            <p:cNvSpPr txBox="1">
              <a:spLocks noChangeArrowheads="1"/>
            </p:cNvSpPr>
            <p:nvPr/>
          </p:nvSpPr>
          <p:spPr bwMode="auto">
            <a:xfrm>
              <a:off x="5091414" y="1903538"/>
              <a:ext cx="821768" cy="177217"/>
            </a:xfrm>
            <a:prstGeom prst="rect">
              <a:avLst/>
            </a:prstGeom>
            <a:noFill/>
            <a:ln w="9525">
              <a:noFill/>
              <a:miter lim="800000"/>
              <a:headEnd/>
              <a:tailEnd/>
            </a:ln>
          </p:spPr>
          <p:txBody>
            <a:bodyPr>
              <a:spAutoFit/>
            </a:bodyPr>
            <a:lstStyle/>
            <a:p>
              <a:r>
                <a:rPr lang="en-US" sz="1200" b="1">
                  <a:solidFill>
                    <a:srgbClr val="000000"/>
                  </a:solidFill>
                  <a:latin typeface="Univers"/>
                </a:rPr>
                <a:t>10 km scale</a:t>
              </a:r>
            </a:p>
          </p:txBody>
        </p:sp>
      </p:grpSp>
      <p:sp>
        <p:nvSpPr>
          <p:cNvPr id="10247" name="TextBox 9"/>
          <p:cNvSpPr txBox="1">
            <a:spLocks noChangeArrowheads="1"/>
          </p:cNvSpPr>
          <p:nvPr/>
        </p:nvSpPr>
        <p:spPr bwMode="auto">
          <a:xfrm>
            <a:off x="8005763" y="3863975"/>
            <a:ext cx="1138237" cy="646113"/>
          </a:xfrm>
          <a:prstGeom prst="rect">
            <a:avLst/>
          </a:prstGeom>
          <a:noFill/>
          <a:ln w="9525">
            <a:noFill/>
            <a:miter lim="800000"/>
            <a:headEnd/>
            <a:tailEnd/>
          </a:ln>
        </p:spPr>
        <p:txBody>
          <a:bodyPr>
            <a:spAutoFit/>
          </a:bodyPr>
          <a:lstStyle/>
          <a:p>
            <a:r>
              <a:rPr lang="en-US">
                <a:latin typeface="Univers"/>
              </a:rPr>
              <a:t>0.44-km domain</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2057400" y="144463"/>
            <a:ext cx="6705600" cy="1143000"/>
          </a:xfrm>
        </p:spPr>
        <p:txBody>
          <a:bodyPr/>
          <a:lstStyle/>
          <a:p>
            <a:r>
              <a:rPr lang="en-US" smtClean="0"/>
              <a:t>DOY 236 Synoptic Conditions</a:t>
            </a:r>
          </a:p>
        </p:txBody>
      </p:sp>
      <p:pic>
        <p:nvPicPr>
          <p:cNvPr id="11267" name="Content Placeholder 2" descr="http://www.hpc.ncep.noaa.gov/archives/sfc/namussfc2011082400.gif"/>
          <p:cNvPicPr>
            <a:picLocks noGrp="1" noChangeAspect="1" noChangeArrowheads="1"/>
          </p:cNvPicPr>
          <p:nvPr>
            <p:ph idx="1"/>
          </p:nvPr>
        </p:nvPicPr>
        <p:blipFill>
          <a:blip r:embed="rId3"/>
          <a:srcRect l="59805"/>
          <a:stretch>
            <a:fillRect/>
          </a:stretch>
        </p:blipFill>
        <p:spPr>
          <a:xfrm>
            <a:off x="457200" y="1809750"/>
            <a:ext cx="2514600" cy="4587875"/>
          </a:xfrm>
          <a:ln>
            <a:solidFill>
              <a:schemeClr val="tx1"/>
            </a:solidFill>
          </a:ln>
        </p:spPr>
      </p:pic>
      <p:sp>
        <p:nvSpPr>
          <p:cNvPr id="11268" name="TextBox 5"/>
          <p:cNvSpPr txBox="1">
            <a:spLocks noChangeArrowheads="1"/>
          </p:cNvSpPr>
          <p:nvPr/>
        </p:nvSpPr>
        <p:spPr bwMode="auto">
          <a:xfrm>
            <a:off x="838200" y="1368425"/>
            <a:ext cx="1808163" cy="431800"/>
          </a:xfrm>
          <a:prstGeom prst="rect">
            <a:avLst/>
          </a:prstGeom>
          <a:noFill/>
          <a:ln w="9525">
            <a:solidFill>
              <a:schemeClr val="tx1"/>
            </a:solidFill>
            <a:miter lim="800000"/>
            <a:headEnd/>
            <a:tailEnd/>
          </a:ln>
        </p:spPr>
        <p:txBody>
          <a:bodyPr>
            <a:spAutoFit/>
          </a:bodyPr>
          <a:lstStyle/>
          <a:p>
            <a:pPr algn="ctr"/>
            <a:r>
              <a:rPr lang="en-US">
                <a:latin typeface="Univers"/>
              </a:rPr>
              <a:t>0000 UTC</a:t>
            </a:r>
          </a:p>
        </p:txBody>
      </p:sp>
      <p:grpSp>
        <p:nvGrpSpPr>
          <p:cNvPr id="11269" name="Group 9"/>
          <p:cNvGrpSpPr>
            <a:grpSpLocks/>
          </p:cNvGrpSpPr>
          <p:nvPr/>
        </p:nvGrpSpPr>
        <p:grpSpPr bwMode="auto">
          <a:xfrm>
            <a:off x="3343275" y="1403350"/>
            <a:ext cx="2487613" cy="5008563"/>
            <a:chOff x="4904508" y="1416945"/>
            <a:chExt cx="2486891" cy="5007901"/>
          </a:xfrm>
        </p:grpSpPr>
        <p:pic>
          <p:nvPicPr>
            <p:cNvPr id="11274" name="Picture 4" descr="http://www.hpc.ncep.noaa.gov/archives/sfc/namussfc2011082406.gif"/>
            <p:cNvPicPr>
              <a:picLocks noChangeAspect="1" noChangeArrowheads="1"/>
            </p:cNvPicPr>
            <p:nvPr/>
          </p:nvPicPr>
          <p:blipFill>
            <a:blip r:embed="rId4"/>
            <a:srcRect l="59708"/>
            <a:stretch>
              <a:fillRect/>
            </a:stretch>
          </p:blipFill>
          <p:spPr bwMode="auto">
            <a:xfrm>
              <a:off x="4904508" y="1799810"/>
              <a:ext cx="2486891" cy="4625036"/>
            </a:xfrm>
            <a:prstGeom prst="rect">
              <a:avLst/>
            </a:prstGeom>
            <a:noFill/>
            <a:ln w="9525">
              <a:solidFill>
                <a:schemeClr val="tx1"/>
              </a:solidFill>
              <a:miter lim="800000"/>
              <a:headEnd/>
              <a:tailEnd/>
            </a:ln>
          </p:spPr>
        </p:pic>
        <p:sp>
          <p:nvSpPr>
            <p:cNvPr id="11275" name="TextBox 6"/>
            <p:cNvSpPr txBox="1">
              <a:spLocks noChangeArrowheads="1"/>
            </p:cNvSpPr>
            <p:nvPr/>
          </p:nvSpPr>
          <p:spPr bwMode="auto">
            <a:xfrm>
              <a:off x="5243743" y="1416945"/>
              <a:ext cx="1808420" cy="369332"/>
            </a:xfrm>
            <a:prstGeom prst="rect">
              <a:avLst/>
            </a:prstGeom>
            <a:solidFill>
              <a:schemeClr val="bg1"/>
            </a:solidFill>
            <a:ln w="9525">
              <a:solidFill>
                <a:schemeClr val="tx1"/>
              </a:solidFill>
              <a:miter lim="800000"/>
              <a:headEnd/>
              <a:tailEnd/>
            </a:ln>
          </p:spPr>
          <p:txBody>
            <a:bodyPr>
              <a:spAutoFit/>
            </a:bodyPr>
            <a:lstStyle/>
            <a:p>
              <a:pPr algn="ctr"/>
              <a:r>
                <a:rPr lang="en-US">
                  <a:latin typeface="Univers"/>
                </a:rPr>
                <a:t>0600 UTC</a:t>
              </a:r>
            </a:p>
          </p:txBody>
        </p:sp>
      </p:grpSp>
      <p:grpSp>
        <p:nvGrpSpPr>
          <p:cNvPr id="11270" name="Group 8"/>
          <p:cNvGrpSpPr>
            <a:grpSpLocks/>
          </p:cNvGrpSpPr>
          <p:nvPr/>
        </p:nvGrpSpPr>
        <p:grpSpPr bwMode="auto">
          <a:xfrm>
            <a:off x="6248400" y="1406525"/>
            <a:ext cx="2503488" cy="5005388"/>
            <a:chOff x="6412674" y="1528125"/>
            <a:chExt cx="2502725" cy="5025076"/>
          </a:xfrm>
        </p:grpSpPr>
        <p:pic>
          <p:nvPicPr>
            <p:cNvPr id="11272" name="Picture 6" descr="http://www.hpc.ncep.noaa.gov/archives/sfc/namussfc2011082412.gif"/>
            <p:cNvPicPr>
              <a:picLocks noChangeAspect="1" noChangeArrowheads="1"/>
            </p:cNvPicPr>
            <p:nvPr/>
          </p:nvPicPr>
          <p:blipFill>
            <a:blip r:embed="rId5"/>
            <a:srcRect l="59946"/>
            <a:stretch>
              <a:fillRect/>
            </a:stretch>
          </p:blipFill>
          <p:spPr bwMode="auto">
            <a:xfrm>
              <a:off x="6412674" y="1908284"/>
              <a:ext cx="2502725" cy="4644917"/>
            </a:xfrm>
            <a:prstGeom prst="rect">
              <a:avLst/>
            </a:prstGeom>
            <a:noFill/>
            <a:ln w="9525">
              <a:solidFill>
                <a:schemeClr val="tx1"/>
              </a:solidFill>
              <a:miter lim="800000"/>
              <a:headEnd/>
              <a:tailEnd/>
            </a:ln>
          </p:spPr>
        </p:pic>
        <p:sp>
          <p:nvSpPr>
            <p:cNvPr id="11273" name="TextBox 7"/>
            <p:cNvSpPr txBox="1">
              <a:spLocks noChangeArrowheads="1"/>
            </p:cNvSpPr>
            <p:nvPr/>
          </p:nvSpPr>
          <p:spPr bwMode="auto">
            <a:xfrm>
              <a:off x="6759826" y="1528125"/>
              <a:ext cx="1808420" cy="369332"/>
            </a:xfrm>
            <a:prstGeom prst="rect">
              <a:avLst/>
            </a:prstGeom>
            <a:solidFill>
              <a:schemeClr val="bg1"/>
            </a:solidFill>
            <a:ln w="9525">
              <a:solidFill>
                <a:schemeClr val="tx1"/>
              </a:solidFill>
              <a:miter lim="800000"/>
              <a:headEnd/>
              <a:tailEnd/>
            </a:ln>
          </p:spPr>
          <p:txBody>
            <a:bodyPr>
              <a:spAutoFit/>
            </a:bodyPr>
            <a:lstStyle/>
            <a:p>
              <a:pPr algn="ctr"/>
              <a:r>
                <a:rPr lang="en-US">
                  <a:latin typeface="Univers"/>
                </a:rPr>
                <a:t>1200 UTC</a:t>
              </a:r>
            </a:p>
          </p:txBody>
        </p:sp>
      </p:grpSp>
      <p:sp>
        <p:nvSpPr>
          <p:cNvPr id="11" name="TextBox 10"/>
          <p:cNvSpPr txBox="1"/>
          <p:nvPr/>
        </p:nvSpPr>
        <p:spPr>
          <a:xfrm>
            <a:off x="457200" y="5486400"/>
            <a:ext cx="8458200" cy="923925"/>
          </a:xfrm>
          <a:prstGeom prst="rect">
            <a:avLst/>
          </a:prstGeom>
          <a:solidFill>
            <a:schemeClr val="accent1"/>
          </a:solidFill>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endParaRPr lang="en-US" dirty="0"/>
          </a:p>
          <a:p>
            <a:pPr algn="ctr" fontAlgn="auto">
              <a:spcBef>
                <a:spcPts val="0"/>
              </a:spcBef>
              <a:spcAft>
                <a:spcPts val="0"/>
              </a:spcAft>
              <a:defRPr/>
            </a:pPr>
            <a:r>
              <a:rPr lang="en-US" dirty="0"/>
              <a:t>High pressure and gradually increasing southerly flow over central PA.</a:t>
            </a:r>
          </a:p>
          <a:p>
            <a:pPr algn="ctr" fontAlgn="auto">
              <a:spcBef>
                <a:spcPts val="0"/>
              </a:spcBef>
              <a:spcAft>
                <a:spcPts val="0"/>
              </a:spcAft>
              <a:defRPr/>
            </a:pP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txBox="1">
            <a:spLocks/>
          </p:cNvSpPr>
          <p:nvPr/>
        </p:nvSpPr>
        <p:spPr bwMode="auto">
          <a:xfrm>
            <a:off x="2209800" y="228600"/>
            <a:ext cx="6240463" cy="825500"/>
          </a:xfrm>
          <a:prstGeom prst="rect">
            <a:avLst/>
          </a:prstGeom>
          <a:noFill/>
          <a:ln w="9525">
            <a:noFill/>
            <a:miter lim="800000"/>
            <a:headEnd/>
            <a:tailEnd/>
          </a:ln>
        </p:spPr>
        <p:txBody>
          <a:bodyPr anchor="ctr"/>
          <a:lstStyle/>
          <a:p>
            <a:pPr>
              <a:lnSpc>
                <a:spcPct val="85000"/>
              </a:lnSpc>
            </a:pPr>
            <a:r>
              <a:rPr lang="en-US" sz="3200" b="1">
                <a:solidFill>
                  <a:schemeClr val="tx2"/>
                </a:solidFill>
                <a:latin typeface="Univers"/>
              </a:rPr>
              <a:t>Realtime High-Resolution </a:t>
            </a:r>
          </a:p>
          <a:p>
            <a:pPr>
              <a:lnSpc>
                <a:spcPct val="85000"/>
              </a:lnSpc>
            </a:pPr>
            <a:r>
              <a:rPr lang="en-US" sz="3200" b="1">
                <a:solidFill>
                  <a:schemeClr val="tx2"/>
                </a:solidFill>
                <a:latin typeface="Univers"/>
              </a:rPr>
              <a:t>WRF Data</a:t>
            </a:r>
          </a:p>
        </p:txBody>
      </p:sp>
      <p:pic>
        <p:nvPicPr>
          <p:cNvPr id="12291" name="Picture 2" descr="C:\Users\jdh5463\Application Data\SSH\temp\theta_AUG_24.gif"/>
          <p:cNvPicPr>
            <a:picLocks noChangeAspect="1" noChangeArrowheads="1" noCrop="1"/>
          </p:cNvPicPr>
          <p:nvPr/>
        </p:nvPicPr>
        <p:blipFill>
          <a:blip r:embed="rId3"/>
          <a:srcRect/>
          <a:stretch>
            <a:fillRect/>
          </a:stretch>
        </p:blipFill>
        <p:spPr bwMode="auto">
          <a:xfrm>
            <a:off x="2438400" y="1295400"/>
            <a:ext cx="6705600" cy="5087938"/>
          </a:xfrm>
          <a:prstGeom prst="rect">
            <a:avLst/>
          </a:prstGeom>
          <a:noFill/>
          <a:ln w="9525">
            <a:noFill/>
            <a:miter lim="800000"/>
            <a:headEnd/>
            <a:tailEnd/>
          </a:ln>
        </p:spPr>
      </p:pic>
      <p:sp>
        <p:nvSpPr>
          <p:cNvPr id="12292" name="TextBox 4"/>
          <p:cNvSpPr txBox="1">
            <a:spLocks noChangeArrowheads="1"/>
          </p:cNvSpPr>
          <p:nvPr/>
        </p:nvSpPr>
        <p:spPr bwMode="auto">
          <a:xfrm>
            <a:off x="150813" y="3565525"/>
            <a:ext cx="2895600" cy="2862263"/>
          </a:xfrm>
          <a:prstGeom prst="rect">
            <a:avLst/>
          </a:prstGeom>
          <a:noFill/>
          <a:ln w="9525">
            <a:noFill/>
            <a:miter lim="800000"/>
            <a:headEnd/>
            <a:tailEnd/>
          </a:ln>
        </p:spPr>
        <p:txBody>
          <a:bodyPr>
            <a:spAutoFit/>
          </a:bodyPr>
          <a:lstStyle/>
          <a:p>
            <a:pPr>
              <a:buFont typeface="Arial" pitchFamily="34" charset="0"/>
              <a:buChar char="•"/>
            </a:pPr>
            <a:r>
              <a:rPr lang="en-US" sz="2000">
                <a:latin typeface="Univers"/>
              </a:rPr>
              <a:t> Mean wind direction from SE</a:t>
            </a:r>
          </a:p>
          <a:p>
            <a:pPr>
              <a:buFont typeface="Arial" pitchFamily="34" charset="0"/>
              <a:buChar char="•"/>
            </a:pPr>
            <a:r>
              <a:rPr lang="en-US" sz="2000">
                <a:latin typeface="Univers"/>
              </a:rPr>
              <a:t> Relatively high-amplitude wave-like oscillations throughout night developing over elevated terrain</a:t>
            </a:r>
          </a:p>
          <a:p>
            <a:pPr>
              <a:buFont typeface="Arial" pitchFamily="34" charset="0"/>
              <a:buChar char="•"/>
            </a:pPr>
            <a:r>
              <a:rPr lang="en-US" sz="2000">
                <a:latin typeface="Univers"/>
              </a:rPr>
              <a:t> Cold pools developing in valleys</a:t>
            </a:r>
          </a:p>
        </p:txBody>
      </p:sp>
      <p:grpSp>
        <p:nvGrpSpPr>
          <p:cNvPr id="12293" name="Group 5"/>
          <p:cNvGrpSpPr>
            <a:grpSpLocks/>
          </p:cNvGrpSpPr>
          <p:nvPr/>
        </p:nvGrpSpPr>
        <p:grpSpPr bwMode="auto">
          <a:xfrm>
            <a:off x="219075" y="1355725"/>
            <a:ext cx="2678113" cy="2209800"/>
            <a:chOff x="313706" y="1371601"/>
            <a:chExt cx="2677886" cy="2209800"/>
          </a:xfrm>
        </p:grpSpPr>
        <p:grpSp>
          <p:nvGrpSpPr>
            <p:cNvPr id="12304" name="Group 10"/>
            <p:cNvGrpSpPr>
              <a:grpSpLocks/>
            </p:cNvGrpSpPr>
            <p:nvPr/>
          </p:nvGrpSpPr>
          <p:grpSpPr bwMode="auto">
            <a:xfrm>
              <a:off x="313706" y="1371601"/>
              <a:ext cx="2677886" cy="2209800"/>
              <a:chOff x="4708496" y="1812684"/>
              <a:chExt cx="2348098" cy="1998787"/>
            </a:xfrm>
          </p:grpSpPr>
          <p:pic>
            <p:nvPicPr>
              <p:cNvPr id="12306" name="Picture 9" descr="terraincrop.png"/>
              <p:cNvPicPr>
                <a:picLocks noChangeAspect="1"/>
              </p:cNvPicPr>
              <p:nvPr/>
            </p:nvPicPr>
            <p:blipFill>
              <a:blip r:embed="rId4"/>
              <a:srcRect/>
              <a:stretch>
                <a:fillRect/>
              </a:stretch>
            </p:blipFill>
            <p:spPr bwMode="auto">
              <a:xfrm>
                <a:off x="4708496" y="1812684"/>
                <a:ext cx="2348098" cy="1998787"/>
              </a:xfrm>
              <a:prstGeom prst="rect">
                <a:avLst/>
              </a:prstGeom>
              <a:noFill/>
              <a:ln w="9525">
                <a:noFill/>
                <a:miter lim="800000"/>
                <a:headEnd/>
                <a:tailEnd/>
              </a:ln>
            </p:spPr>
          </p:pic>
          <p:sp>
            <p:nvSpPr>
              <p:cNvPr id="12307" name="Line 8"/>
              <p:cNvSpPr>
                <a:spLocks noChangeShapeType="1"/>
              </p:cNvSpPr>
              <p:nvPr/>
            </p:nvSpPr>
            <p:spPr bwMode="auto">
              <a:xfrm>
                <a:off x="4790261" y="2005614"/>
                <a:ext cx="350807" cy="1661"/>
              </a:xfrm>
              <a:prstGeom prst="line">
                <a:avLst/>
              </a:prstGeom>
              <a:noFill/>
              <a:ln w="28575">
                <a:solidFill>
                  <a:schemeClr val="tx1"/>
                </a:solidFill>
                <a:round/>
                <a:headEnd type="triangle" w="med" len="med"/>
                <a:tailEnd type="triangle" w="med" len="med"/>
              </a:ln>
            </p:spPr>
            <p:txBody>
              <a:bodyPr/>
              <a:lstStyle/>
              <a:p>
                <a:endParaRPr lang="en-US"/>
              </a:p>
            </p:txBody>
          </p:sp>
          <p:sp>
            <p:nvSpPr>
              <p:cNvPr id="12308" name="Text Box 9"/>
              <p:cNvSpPr txBox="1">
                <a:spLocks noChangeArrowheads="1"/>
              </p:cNvSpPr>
              <p:nvPr/>
            </p:nvSpPr>
            <p:spPr bwMode="auto">
              <a:xfrm>
                <a:off x="5091414" y="1903538"/>
                <a:ext cx="821768" cy="177217"/>
              </a:xfrm>
              <a:prstGeom prst="rect">
                <a:avLst/>
              </a:prstGeom>
              <a:noFill/>
              <a:ln w="9525">
                <a:noFill/>
                <a:miter lim="800000"/>
                <a:headEnd/>
                <a:tailEnd/>
              </a:ln>
            </p:spPr>
            <p:txBody>
              <a:bodyPr>
                <a:spAutoFit/>
              </a:bodyPr>
              <a:lstStyle/>
              <a:p>
                <a:r>
                  <a:rPr lang="en-US" sz="1200" b="1">
                    <a:solidFill>
                      <a:srgbClr val="000000"/>
                    </a:solidFill>
                    <a:latin typeface="Univers"/>
                  </a:rPr>
                  <a:t>10 km scale</a:t>
                </a:r>
              </a:p>
            </p:txBody>
          </p:sp>
        </p:grpSp>
        <p:cxnSp>
          <p:nvCxnSpPr>
            <p:cNvPr id="12305" name="Straight Connector 8"/>
            <p:cNvCxnSpPr>
              <a:cxnSpLocks noChangeShapeType="1"/>
            </p:cNvCxnSpPr>
            <p:nvPr/>
          </p:nvCxnSpPr>
          <p:spPr bwMode="auto">
            <a:xfrm>
              <a:off x="606993" y="1584899"/>
              <a:ext cx="1983807" cy="1819855"/>
            </a:xfrm>
            <a:prstGeom prst="line">
              <a:avLst/>
            </a:prstGeom>
            <a:noFill/>
            <a:ln w="19050" algn="ctr">
              <a:solidFill>
                <a:srgbClr val="FF0000"/>
              </a:solidFill>
              <a:round/>
              <a:headEnd/>
              <a:tailEnd/>
            </a:ln>
          </p:spPr>
        </p:cxnSp>
      </p:grpSp>
      <p:grpSp>
        <p:nvGrpSpPr>
          <p:cNvPr id="12294" name="Group 24"/>
          <p:cNvGrpSpPr>
            <a:grpSpLocks/>
          </p:cNvGrpSpPr>
          <p:nvPr/>
        </p:nvGrpSpPr>
        <p:grpSpPr bwMode="auto">
          <a:xfrm>
            <a:off x="3752850" y="4845050"/>
            <a:ext cx="3957638" cy="1423988"/>
            <a:chOff x="3753092" y="4845574"/>
            <a:chExt cx="3957210" cy="1422975"/>
          </a:xfrm>
        </p:grpSpPr>
        <p:cxnSp>
          <p:nvCxnSpPr>
            <p:cNvPr id="12298" name="Straight Arrow Connector 6"/>
            <p:cNvCxnSpPr>
              <a:cxnSpLocks noChangeShapeType="1"/>
              <a:stCxn id="12299" idx="0"/>
            </p:cNvCxnSpPr>
            <p:nvPr/>
          </p:nvCxnSpPr>
          <p:spPr bwMode="auto">
            <a:xfrm flipH="1" flipV="1">
              <a:off x="6248400" y="4845575"/>
              <a:ext cx="890402" cy="668922"/>
            </a:xfrm>
            <a:prstGeom prst="straightConnector1">
              <a:avLst/>
            </a:prstGeom>
            <a:noFill/>
            <a:ln w="9525" algn="ctr">
              <a:solidFill>
                <a:schemeClr val="tx1"/>
              </a:solidFill>
              <a:round/>
              <a:headEnd/>
              <a:tailEnd type="arrow" w="med" len="med"/>
            </a:ln>
          </p:spPr>
        </p:cxnSp>
        <p:sp>
          <p:nvSpPr>
            <p:cNvPr id="12299" name="TextBox 1"/>
            <p:cNvSpPr txBox="1">
              <a:spLocks noChangeArrowheads="1"/>
            </p:cNvSpPr>
            <p:nvPr/>
          </p:nvSpPr>
          <p:spPr bwMode="auto">
            <a:xfrm>
              <a:off x="6567302" y="5514497"/>
              <a:ext cx="1143000" cy="584775"/>
            </a:xfrm>
            <a:prstGeom prst="rect">
              <a:avLst/>
            </a:prstGeom>
            <a:noFill/>
            <a:ln w="9525">
              <a:solidFill>
                <a:schemeClr val="tx1"/>
              </a:solidFill>
              <a:miter lim="800000"/>
              <a:headEnd/>
              <a:tailEnd/>
            </a:ln>
          </p:spPr>
          <p:txBody>
            <a:bodyPr>
              <a:spAutoFit/>
            </a:bodyPr>
            <a:lstStyle/>
            <a:p>
              <a:pPr algn="ctr"/>
              <a:r>
                <a:rPr lang="en-US" sz="1600">
                  <a:latin typeface="Univers"/>
                </a:rPr>
                <a:t>Tussey</a:t>
              </a:r>
            </a:p>
            <a:p>
              <a:pPr algn="ctr"/>
              <a:r>
                <a:rPr lang="en-US" sz="1600">
                  <a:latin typeface="Univers"/>
                </a:rPr>
                <a:t>Ridge</a:t>
              </a:r>
            </a:p>
          </p:txBody>
        </p:sp>
        <p:cxnSp>
          <p:nvCxnSpPr>
            <p:cNvPr id="12300" name="Straight Arrow Connector 12"/>
            <p:cNvCxnSpPr>
              <a:cxnSpLocks noChangeShapeType="1"/>
            </p:cNvCxnSpPr>
            <p:nvPr/>
          </p:nvCxnSpPr>
          <p:spPr bwMode="auto">
            <a:xfrm flipV="1">
              <a:off x="4324592" y="4845574"/>
              <a:ext cx="628408" cy="652542"/>
            </a:xfrm>
            <a:prstGeom prst="straightConnector1">
              <a:avLst/>
            </a:prstGeom>
            <a:noFill/>
            <a:ln w="9525" algn="ctr">
              <a:solidFill>
                <a:schemeClr val="tx1"/>
              </a:solidFill>
              <a:round/>
              <a:headEnd/>
              <a:tailEnd type="arrow" w="med" len="med"/>
            </a:ln>
          </p:spPr>
        </p:cxnSp>
        <p:sp>
          <p:nvSpPr>
            <p:cNvPr id="12301" name="TextBox 13"/>
            <p:cNvSpPr txBox="1">
              <a:spLocks noChangeArrowheads="1"/>
            </p:cNvSpPr>
            <p:nvPr/>
          </p:nvSpPr>
          <p:spPr bwMode="auto">
            <a:xfrm>
              <a:off x="3753092" y="5498115"/>
              <a:ext cx="1143000" cy="584775"/>
            </a:xfrm>
            <a:prstGeom prst="rect">
              <a:avLst/>
            </a:prstGeom>
            <a:noFill/>
            <a:ln w="9525">
              <a:solidFill>
                <a:schemeClr val="tx1"/>
              </a:solidFill>
              <a:miter lim="800000"/>
              <a:headEnd/>
              <a:tailEnd/>
            </a:ln>
          </p:spPr>
          <p:txBody>
            <a:bodyPr>
              <a:spAutoFit/>
            </a:bodyPr>
            <a:lstStyle/>
            <a:p>
              <a:pPr algn="ctr"/>
              <a:r>
                <a:rPr lang="en-US" sz="1600">
                  <a:latin typeface="Univers"/>
                </a:rPr>
                <a:t>Allegheny Ridge</a:t>
              </a:r>
            </a:p>
          </p:txBody>
        </p:sp>
        <p:cxnSp>
          <p:nvCxnSpPr>
            <p:cNvPr id="12302" name="Straight Arrow Connector 18"/>
            <p:cNvCxnSpPr>
              <a:cxnSpLocks noChangeShapeType="1"/>
              <a:stCxn id="12303" idx="0"/>
            </p:cNvCxnSpPr>
            <p:nvPr/>
          </p:nvCxnSpPr>
          <p:spPr bwMode="auto">
            <a:xfrm flipV="1">
              <a:off x="5850071" y="4845574"/>
              <a:ext cx="322129" cy="838200"/>
            </a:xfrm>
            <a:prstGeom prst="straightConnector1">
              <a:avLst/>
            </a:prstGeom>
            <a:noFill/>
            <a:ln w="9525" algn="ctr">
              <a:solidFill>
                <a:schemeClr val="tx1"/>
              </a:solidFill>
              <a:round/>
              <a:headEnd/>
              <a:tailEnd type="arrow" w="med" len="med"/>
            </a:ln>
          </p:spPr>
        </p:cxnSp>
        <p:sp>
          <p:nvSpPr>
            <p:cNvPr id="12303" name="TextBox 19"/>
            <p:cNvSpPr txBox="1">
              <a:spLocks noChangeArrowheads="1"/>
            </p:cNvSpPr>
            <p:nvPr/>
          </p:nvSpPr>
          <p:spPr bwMode="auto">
            <a:xfrm>
              <a:off x="5278571" y="5683774"/>
              <a:ext cx="1143000" cy="584775"/>
            </a:xfrm>
            <a:prstGeom prst="rect">
              <a:avLst/>
            </a:prstGeom>
            <a:noFill/>
            <a:ln w="9525">
              <a:solidFill>
                <a:schemeClr val="tx1"/>
              </a:solidFill>
              <a:miter lim="800000"/>
              <a:headEnd/>
              <a:tailEnd/>
            </a:ln>
          </p:spPr>
          <p:txBody>
            <a:bodyPr>
              <a:spAutoFit/>
            </a:bodyPr>
            <a:lstStyle/>
            <a:p>
              <a:pPr algn="ctr"/>
              <a:r>
                <a:rPr lang="en-US" sz="1600">
                  <a:latin typeface="Univers"/>
                </a:rPr>
                <a:t>Rock Springs</a:t>
              </a:r>
            </a:p>
          </p:txBody>
        </p:sp>
      </p:grpSp>
      <p:sp>
        <p:nvSpPr>
          <p:cNvPr id="12295" name="TextBox 17"/>
          <p:cNvSpPr txBox="1">
            <a:spLocks noChangeArrowheads="1"/>
          </p:cNvSpPr>
          <p:nvPr/>
        </p:nvSpPr>
        <p:spPr bwMode="auto">
          <a:xfrm>
            <a:off x="2795588" y="2590800"/>
            <a:ext cx="742950" cy="338138"/>
          </a:xfrm>
          <a:prstGeom prst="rect">
            <a:avLst/>
          </a:prstGeom>
          <a:solidFill>
            <a:schemeClr val="bg1"/>
          </a:solidFill>
          <a:ln w="9525">
            <a:solidFill>
              <a:schemeClr val="tx1"/>
            </a:solidFill>
            <a:miter lim="800000"/>
            <a:headEnd/>
            <a:tailEnd/>
          </a:ln>
        </p:spPr>
        <p:txBody>
          <a:bodyPr>
            <a:spAutoFit/>
          </a:bodyPr>
          <a:lstStyle/>
          <a:p>
            <a:pPr algn="ctr"/>
            <a:r>
              <a:rPr lang="en-US" sz="1600" b="1">
                <a:latin typeface="Univers"/>
              </a:rPr>
              <a:t>3 km</a:t>
            </a:r>
          </a:p>
        </p:txBody>
      </p:sp>
      <p:sp>
        <p:nvSpPr>
          <p:cNvPr id="12296" name="TextBox 20"/>
          <p:cNvSpPr txBox="1">
            <a:spLocks noChangeArrowheads="1"/>
          </p:cNvSpPr>
          <p:nvPr/>
        </p:nvSpPr>
        <p:spPr bwMode="auto">
          <a:xfrm>
            <a:off x="3200400" y="5181600"/>
            <a:ext cx="590550" cy="338138"/>
          </a:xfrm>
          <a:prstGeom prst="rect">
            <a:avLst/>
          </a:prstGeom>
          <a:solidFill>
            <a:schemeClr val="bg1"/>
          </a:solidFill>
          <a:ln w="9525">
            <a:solidFill>
              <a:schemeClr val="tx1"/>
            </a:solidFill>
            <a:miter lim="800000"/>
            <a:headEnd/>
            <a:tailEnd/>
          </a:ln>
        </p:spPr>
        <p:txBody>
          <a:bodyPr>
            <a:spAutoFit/>
          </a:bodyPr>
          <a:lstStyle/>
          <a:p>
            <a:pPr algn="ctr"/>
            <a:r>
              <a:rPr lang="en-US" sz="1600" b="1">
                <a:latin typeface="Univers"/>
              </a:rPr>
              <a:t>NW</a:t>
            </a:r>
          </a:p>
        </p:txBody>
      </p:sp>
      <p:sp>
        <p:nvSpPr>
          <p:cNvPr id="12297" name="TextBox 21"/>
          <p:cNvSpPr txBox="1">
            <a:spLocks noChangeArrowheads="1"/>
          </p:cNvSpPr>
          <p:nvPr/>
        </p:nvSpPr>
        <p:spPr bwMode="auto">
          <a:xfrm>
            <a:off x="7772400" y="5181600"/>
            <a:ext cx="590550" cy="338138"/>
          </a:xfrm>
          <a:prstGeom prst="rect">
            <a:avLst/>
          </a:prstGeom>
          <a:solidFill>
            <a:schemeClr val="bg1"/>
          </a:solidFill>
          <a:ln w="9525">
            <a:solidFill>
              <a:schemeClr val="tx1"/>
            </a:solidFill>
            <a:miter lim="800000"/>
            <a:headEnd/>
            <a:tailEnd/>
          </a:ln>
        </p:spPr>
        <p:txBody>
          <a:bodyPr>
            <a:spAutoFit/>
          </a:bodyPr>
          <a:lstStyle/>
          <a:p>
            <a:pPr algn="ctr"/>
            <a:r>
              <a:rPr lang="en-US" sz="1600" b="1">
                <a:latin typeface="Univers"/>
              </a:rPr>
              <a:t>SE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txBox="1">
            <a:spLocks/>
          </p:cNvSpPr>
          <p:nvPr/>
        </p:nvSpPr>
        <p:spPr bwMode="auto">
          <a:xfrm>
            <a:off x="2209800" y="228600"/>
            <a:ext cx="6240463" cy="825500"/>
          </a:xfrm>
          <a:prstGeom prst="rect">
            <a:avLst/>
          </a:prstGeom>
          <a:noFill/>
          <a:ln w="9525">
            <a:noFill/>
            <a:miter lim="800000"/>
            <a:headEnd/>
            <a:tailEnd/>
          </a:ln>
        </p:spPr>
        <p:txBody>
          <a:bodyPr anchor="ctr"/>
          <a:lstStyle/>
          <a:p>
            <a:pPr>
              <a:lnSpc>
                <a:spcPct val="85000"/>
              </a:lnSpc>
            </a:pPr>
            <a:r>
              <a:rPr lang="en-US" sz="3200" b="1">
                <a:solidFill>
                  <a:schemeClr val="tx2"/>
                </a:solidFill>
                <a:latin typeface="Univers"/>
              </a:rPr>
              <a:t>Realtime High-Resolution </a:t>
            </a:r>
          </a:p>
          <a:p>
            <a:pPr>
              <a:lnSpc>
                <a:spcPct val="85000"/>
              </a:lnSpc>
            </a:pPr>
            <a:r>
              <a:rPr lang="en-US" sz="3200" b="1">
                <a:solidFill>
                  <a:schemeClr val="tx2"/>
                </a:solidFill>
                <a:latin typeface="Univers"/>
              </a:rPr>
              <a:t>WRF Data</a:t>
            </a:r>
          </a:p>
        </p:txBody>
      </p:sp>
      <p:pic>
        <p:nvPicPr>
          <p:cNvPr id="13315" name="Picture 3" descr="C:\Users\jdh5463\Application Data\SSH\temp\theta_zoom_AUG_24.gif"/>
          <p:cNvPicPr>
            <a:picLocks noChangeAspect="1" noChangeArrowheads="1" noCrop="1"/>
          </p:cNvPicPr>
          <p:nvPr/>
        </p:nvPicPr>
        <p:blipFill>
          <a:blip r:embed="rId3"/>
          <a:srcRect/>
          <a:stretch>
            <a:fillRect/>
          </a:stretch>
        </p:blipFill>
        <p:spPr bwMode="auto">
          <a:xfrm>
            <a:off x="2362200" y="1219200"/>
            <a:ext cx="6781800" cy="5108575"/>
          </a:xfrm>
          <a:prstGeom prst="rect">
            <a:avLst/>
          </a:prstGeom>
          <a:noFill/>
          <a:ln w="9525">
            <a:noFill/>
            <a:miter lim="800000"/>
            <a:headEnd/>
            <a:tailEnd/>
          </a:ln>
        </p:spPr>
      </p:pic>
      <p:sp>
        <p:nvSpPr>
          <p:cNvPr id="13316" name="TextBox 4"/>
          <p:cNvSpPr txBox="1">
            <a:spLocks noChangeArrowheads="1"/>
          </p:cNvSpPr>
          <p:nvPr/>
        </p:nvSpPr>
        <p:spPr bwMode="auto">
          <a:xfrm>
            <a:off x="20638" y="3276600"/>
            <a:ext cx="2895600" cy="3416300"/>
          </a:xfrm>
          <a:prstGeom prst="rect">
            <a:avLst/>
          </a:prstGeom>
          <a:solidFill>
            <a:schemeClr val="bg1"/>
          </a:solidFill>
          <a:ln w="9525">
            <a:noFill/>
            <a:miter lim="800000"/>
            <a:headEnd/>
            <a:tailEnd/>
          </a:ln>
        </p:spPr>
        <p:txBody>
          <a:bodyPr>
            <a:spAutoFit/>
          </a:bodyPr>
          <a:lstStyle/>
          <a:p>
            <a:pPr algn="just">
              <a:buFont typeface="Arial" pitchFamily="34" charset="0"/>
              <a:buChar char="•"/>
            </a:pPr>
            <a:r>
              <a:rPr lang="en-US">
                <a:latin typeface="Univers"/>
              </a:rPr>
              <a:t> Increased TKE seen along entire leeward side of Tussey Ridge</a:t>
            </a:r>
          </a:p>
          <a:p>
            <a:pPr algn="just">
              <a:buFont typeface="Arial" pitchFamily="34" charset="0"/>
              <a:buChar char="•"/>
            </a:pPr>
            <a:r>
              <a:rPr lang="en-US">
                <a:latin typeface="Univers"/>
              </a:rPr>
              <a:t> Some small pockets of increased TKE over Rock Springs early</a:t>
            </a:r>
          </a:p>
          <a:p>
            <a:pPr algn="just">
              <a:buFont typeface="Arial" pitchFamily="34" charset="0"/>
              <a:buChar char="•"/>
            </a:pPr>
            <a:r>
              <a:rPr lang="en-US">
                <a:latin typeface="Univers"/>
              </a:rPr>
              <a:t> Relatively thin layer of TKE at Rock Springs evident after 0200 UTC</a:t>
            </a:r>
          </a:p>
          <a:p>
            <a:pPr algn="just">
              <a:buFont typeface="Arial" pitchFamily="34" charset="0"/>
              <a:buChar char="•"/>
            </a:pPr>
            <a:r>
              <a:rPr lang="en-US">
                <a:latin typeface="Univers"/>
              </a:rPr>
              <a:t> Consistent increased TKE at Rock Springs especially after 0600 UTC</a:t>
            </a:r>
          </a:p>
        </p:txBody>
      </p:sp>
      <p:grpSp>
        <p:nvGrpSpPr>
          <p:cNvPr id="13317" name="Group 5"/>
          <p:cNvGrpSpPr>
            <a:grpSpLocks/>
          </p:cNvGrpSpPr>
          <p:nvPr/>
        </p:nvGrpSpPr>
        <p:grpSpPr bwMode="auto">
          <a:xfrm>
            <a:off x="130175" y="1190625"/>
            <a:ext cx="2613025" cy="2085975"/>
            <a:chOff x="313706" y="1371601"/>
            <a:chExt cx="2677886" cy="2209800"/>
          </a:xfrm>
        </p:grpSpPr>
        <p:grpSp>
          <p:nvGrpSpPr>
            <p:cNvPr id="13327" name="Group 10"/>
            <p:cNvGrpSpPr>
              <a:grpSpLocks/>
            </p:cNvGrpSpPr>
            <p:nvPr/>
          </p:nvGrpSpPr>
          <p:grpSpPr bwMode="auto">
            <a:xfrm>
              <a:off x="313706" y="1371601"/>
              <a:ext cx="2677886" cy="2209800"/>
              <a:chOff x="4708496" y="1812684"/>
              <a:chExt cx="2348098" cy="1998787"/>
            </a:xfrm>
          </p:grpSpPr>
          <p:pic>
            <p:nvPicPr>
              <p:cNvPr id="13329" name="Picture 9" descr="terraincrop.png"/>
              <p:cNvPicPr>
                <a:picLocks noChangeAspect="1"/>
              </p:cNvPicPr>
              <p:nvPr/>
            </p:nvPicPr>
            <p:blipFill>
              <a:blip r:embed="rId4"/>
              <a:srcRect/>
              <a:stretch>
                <a:fillRect/>
              </a:stretch>
            </p:blipFill>
            <p:spPr bwMode="auto">
              <a:xfrm>
                <a:off x="4708496" y="1812684"/>
                <a:ext cx="2348098" cy="1998787"/>
              </a:xfrm>
              <a:prstGeom prst="rect">
                <a:avLst/>
              </a:prstGeom>
              <a:noFill/>
              <a:ln w="9525">
                <a:noFill/>
                <a:miter lim="800000"/>
                <a:headEnd/>
                <a:tailEnd/>
              </a:ln>
            </p:spPr>
          </p:pic>
          <p:sp>
            <p:nvSpPr>
              <p:cNvPr id="13330" name="Line 8"/>
              <p:cNvSpPr>
                <a:spLocks noChangeShapeType="1"/>
              </p:cNvSpPr>
              <p:nvPr/>
            </p:nvSpPr>
            <p:spPr bwMode="auto">
              <a:xfrm>
                <a:off x="4790261" y="2005614"/>
                <a:ext cx="350807" cy="1661"/>
              </a:xfrm>
              <a:prstGeom prst="line">
                <a:avLst/>
              </a:prstGeom>
              <a:noFill/>
              <a:ln w="28575">
                <a:solidFill>
                  <a:schemeClr val="tx1"/>
                </a:solidFill>
                <a:round/>
                <a:headEnd type="triangle" w="med" len="med"/>
                <a:tailEnd type="triangle" w="med" len="med"/>
              </a:ln>
            </p:spPr>
            <p:txBody>
              <a:bodyPr/>
              <a:lstStyle/>
              <a:p>
                <a:endParaRPr lang="en-US"/>
              </a:p>
            </p:txBody>
          </p:sp>
          <p:sp>
            <p:nvSpPr>
              <p:cNvPr id="13331" name="Text Box 9"/>
              <p:cNvSpPr txBox="1">
                <a:spLocks noChangeArrowheads="1"/>
              </p:cNvSpPr>
              <p:nvPr/>
            </p:nvSpPr>
            <p:spPr bwMode="auto">
              <a:xfrm>
                <a:off x="5091414" y="1903538"/>
                <a:ext cx="821768" cy="177217"/>
              </a:xfrm>
              <a:prstGeom prst="rect">
                <a:avLst/>
              </a:prstGeom>
              <a:noFill/>
              <a:ln w="9525">
                <a:noFill/>
                <a:miter lim="800000"/>
                <a:headEnd/>
                <a:tailEnd/>
              </a:ln>
            </p:spPr>
            <p:txBody>
              <a:bodyPr>
                <a:spAutoFit/>
              </a:bodyPr>
              <a:lstStyle/>
              <a:p>
                <a:r>
                  <a:rPr lang="en-US" sz="1200" b="1">
                    <a:solidFill>
                      <a:srgbClr val="000000"/>
                    </a:solidFill>
                    <a:latin typeface="Univers"/>
                  </a:rPr>
                  <a:t>10 km scale</a:t>
                </a:r>
              </a:p>
            </p:txBody>
          </p:sp>
        </p:grpSp>
        <p:cxnSp>
          <p:nvCxnSpPr>
            <p:cNvPr id="13328" name="Straight Connector 7"/>
            <p:cNvCxnSpPr>
              <a:cxnSpLocks noChangeShapeType="1"/>
            </p:cNvCxnSpPr>
            <p:nvPr/>
          </p:nvCxnSpPr>
          <p:spPr bwMode="auto">
            <a:xfrm>
              <a:off x="1430083" y="2450906"/>
              <a:ext cx="506584" cy="396390"/>
            </a:xfrm>
            <a:prstGeom prst="line">
              <a:avLst/>
            </a:prstGeom>
            <a:noFill/>
            <a:ln w="34925" algn="ctr">
              <a:solidFill>
                <a:srgbClr val="FF0000"/>
              </a:solidFill>
              <a:round/>
              <a:headEnd/>
              <a:tailEnd/>
            </a:ln>
          </p:spPr>
        </p:cxnSp>
      </p:grpSp>
      <p:grpSp>
        <p:nvGrpSpPr>
          <p:cNvPr id="13318" name="Group 11"/>
          <p:cNvGrpSpPr>
            <a:grpSpLocks/>
          </p:cNvGrpSpPr>
          <p:nvPr/>
        </p:nvGrpSpPr>
        <p:grpSpPr bwMode="auto">
          <a:xfrm>
            <a:off x="5638800" y="4608513"/>
            <a:ext cx="1622425" cy="1563687"/>
            <a:chOff x="5715952" y="4648200"/>
            <a:chExt cx="1622193" cy="1563027"/>
          </a:xfrm>
        </p:grpSpPr>
        <p:sp>
          <p:nvSpPr>
            <p:cNvPr id="13324" name="Right Brace 12"/>
            <p:cNvSpPr>
              <a:spLocks/>
            </p:cNvSpPr>
            <p:nvPr/>
          </p:nvSpPr>
          <p:spPr bwMode="auto">
            <a:xfrm rot="5400000">
              <a:off x="5768420" y="4595732"/>
              <a:ext cx="275112" cy="380048"/>
            </a:xfrm>
            <a:prstGeom prst="rightBrace">
              <a:avLst>
                <a:gd name="adj1" fmla="val 8333"/>
                <a:gd name="adj2" fmla="val 50000"/>
              </a:avLst>
            </a:prstGeom>
            <a:noFill/>
            <a:ln w="9525" algn="ctr">
              <a:solidFill>
                <a:schemeClr val="tx1"/>
              </a:solidFill>
              <a:round/>
              <a:headEnd/>
              <a:tailEnd/>
            </a:ln>
          </p:spPr>
          <p:txBody>
            <a:bodyPr>
              <a:spAutoFit/>
            </a:bodyPr>
            <a:lstStyle/>
            <a:p>
              <a:pPr marL="742950" indent="-285750">
                <a:spcBef>
                  <a:spcPct val="20000"/>
                </a:spcBef>
                <a:buFont typeface="Times" pitchFamily="18" charset="0"/>
                <a:buNone/>
              </a:pPr>
              <a:endParaRPr lang="en-US">
                <a:latin typeface="Univers"/>
              </a:endParaRPr>
            </a:p>
          </p:txBody>
        </p:sp>
        <p:cxnSp>
          <p:nvCxnSpPr>
            <p:cNvPr id="13325" name="Straight Arrow Connector 13"/>
            <p:cNvCxnSpPr>
              <a:cxnSpLocks noChangeShapeType="1"/>
              <a:stCxn id="13326" idx="0"/>
            </p:cNvCxnSpPr>
            <p:nvPr/>
          </p:nvCxnSpPr>
          <p:spPr bwMode="auto">
            <a:xfrm flipH="1" flipV="1">
              <a:off x="5972855" y="4927894"/>
              <a:ext cx="793790" cy="698558"/>
            </a:xfrm>
            <a:prstGeom prst="straightConnector1">
              <a:avLst/>
            </a:prstGeom>
            <a:noFill/>
            <a:ln w="9525" algn="ctr">
              <a:solidFill>
                <a:schemeClr val="tx1"/>
              </a:solidFill>
              <a:round/>
              <a:headEnd/>
              <a:tailEnd type="arrow" w="med" len="med"/>
            </a:ln>
          </p:spPr>
        </p:cxnSp>
        <p:sp>
          <p:nvSpPr>
            <p:cNvPr id="13326" name="TextBox 14"/>
            <p:cNvSpPr txBox="1">
              <a:spLocks noChangeArrowheads="1"/>
            </p:cNvSpPr>
            <p:nvPr/>
          </p:nvSpPr>
          <p:spPr bwMode="auto">
            <a:xfrm>
              <a:off x="6195145" y="5626452"/>
              <a:ext cx="1143000" cy="584775"/>
            </a:xfrm>
            <a:prstGeom prst="rect">
              <a:avLst/>
            </a:prstGeom>
            <a:noFill/>
            <a:ln w="9525">
              <a:solidFill>
                <a:schemeClr val="tx1"/>
              </a:solidFill>
              <a:miter lim="800000"/>
              <a:headEnd/>
              <a:tailEnd/>
            </a:ln>
          </p:spPr>
          <p:txBody>
            <a:bodyPr>
              <a:spAutoFit/>
            </a:bodyPr>
            <a:lstStyle/>
            <a:p>
              <a:pPr algn="ctr"/>
              <a:r>
                <a:rPr lang="en-US" sz="1600">
                  <a:latin typeface="Univers"/>
                </a:rPr>
                <a:t>Rock Springs</a:t>
              </a:r>
            </a:p>
          </p:txBody>
        </p:sp>
      </p:grpSp>
      <p:sp>
        <p:nvSpPr>
          <p:cNvPr id="13319" name="TextBox 15"/>
          <p:cNvSpPr txBox="1">
            <a:spLocks noChangeArrowheads="1"/>
          </p:cNvSpPr>
          <p:nvPr/>
        </p:nvSpPr>
        <p:spPr bwMode="auto">
          <a:xfrm>
            <a:off x="2743200" y="2590800"/>
            <a:ext cx="742950" cy="338138"/>
          </a:xfrm>
          <a:prstGeom prst="rect">
            <a:avLst/>
          </a:prstGeom>
          <a:solidFill>
            <a:schemeClr val="bg1"/>
          </a:solidFill>
          <a:ln w="9525">
            <a:solidFill>
              <a:schemeClr val="tx1"/>
            </a:solidFill>
            <a:miter lim="800000"/>
            <a:headEnd/>
            <a:tailEnd/>
          </a:ln>
        </p:spPr>
        <p:txBody>
          <a:bodyPr>
            <a:spAutoFit/>
          </a:bodyPr>
          <a:lstStyle/>
          <a:p>
            <a:pPr algn="ctr"/>
            <a:r>
              <a:rPr lang="en-US" sz="1600" b="1">
                <a:latin typeface="Univers"/>
              </a:rPr>
              <a:t>1 km</a:t>
            </a:r>
          </a:p>
        </p:txBody>
      </p:sp>
      <p:sp>
        <p:nvSpPr>
          <p:cNvPr id="13320" name="TextBox 16"/>
          <p:cNvSpPr txBox="1">
            <a:spLocks noChangeArrowheads="1"/>
          </p:cNvSpPr>
          <p:nvPr/>
        </p:nvSpPr>
        <p:spPr bwMode="auto">
          <a:xfrm>
            <a:off x="3124200" y="5105400"/>
            <a:ext cx="590550" cy="338138"/>
          </a:xfrm>
          <a:prstGeom prst="rect">
            <a:avLst/>
          </a:prstGeom>
          <a:solidFill>
            <a:schemeClr val="bg1"/>
          </a:solidFill>
          <a:ln w="9525">
            <a:solidFill>
              <a:schemeClr val="tx1"/>
            </a:solidFill>
            <a:miter lim="800000"/>
            <a:headEnd/>
            <a:tailEnd/>
          </a:ln>
        </p:spPr>
        <p:txBody>
          <a:bodyPr>
            <a:spAutoFit/>
          </a:bodyPr>
          <a:lstStyle/>
          <a:p>
            <a:pPr algn="ctr"/>
            <a:r>
              <a:rPr lang="en-US" sz="1600" b="1">
                <a:latin typeface="Univers"/>
              </a:rPr>
              <a:t>NW</a:t>
            </a:r>
          </a:p>
        </p:txBody>
      </p:sp>
      <p:sp>
        <p:nvSpPr>
          <p:cNvPr id="13321" name="TextBox 17"/>
          <p:cNvSpPr txBox="1">
            <a:spLocks noChangeArrowheads="1"/>
          </p:cNvSpPr>
          <p:nvPr/>
        </p:nvSpPr>
        <p:spPr bwMode="auto">
          <a:xfrm>
            <a:off x="7848600" y="5105400"/>
            <a:ext cx="590550" cy="338138"/>
          </a:xfrm>
          <a:prstGeom prst="rect">
            <a:avLst/>
          </a:prstGeom>
          <a:solidFill>
            <a:schemeClr val="bg1"/>
          </a:solidFill>
          <a:ln w="9525">
            <a:solidFill>
              <a:schemeClr val="tx1"/>
            </a:solidFill>
            <a:miter lim="800000"/>
            <a:headEnd/>
            <a:tailEnd/>
          </a:ln>
        </p:spPr>
        <p:txBody>
          <a:bodyPr>
            <a:spAutoFit/>
          </a:bodyPr>
          <a:lstStyle/>
          <a:p>
            <a:pPr algn="ctr"/>
            <a:r>
              <a:rPr lang="en-US" sz="1600" b="1">
                <a:latin typeface="Univers"/>
              </a:rPr>
              <a:t>SE</a:t>
            </a:r>
          </a:p>
        </p:txBody>
      </p:sp>
      <p:sp>
        <p:nvSpPr>
          <p:cNvPr id="13322" name="TextBox 19"/>
          <p:cNvSpPr txBox="1">
            <a:spLocks noChangeArrowheads="1"/>
          </p:cNvSpPr>
          <p:nvPr/>
        </p:nvSpPr>
        <p:spPr bwMode="auto">
          <a:xfrm>
            <a:off x="3581400" y="4648200"/>
            <a:ext cx="1676400" cy="338138"/>
          </a:xfrm>
          <a:prstGeom prst="rect">
            <a:avLst/>
          </a:prstGeom>
          <a:solidFill>
            <a:schemeClr val="bg1"/>
          </a:solidFill>
          <a:ln w="9525">
            <a:solidFill>
              <a:schemeClr val="bg1"/>
            </a:solidFill>
            <a:miter lim="800000"/>
            <a:headEnd/>
            <a:tailEnd/>
          </a:ln>
        </p:spPr>
        <p:txBody>
          <a:bodyPr>
            <a:spAutoFit/>
          </a:bodyPr>
          <a:lstStyle/>
          <a:p>
            <a:pPr algn="ctr"/>
            <a:r>
              <a:rPr lang="en-US" sz="1600" b="1">
                <a:latin typeface="Univers"/>
              </a:rPr>
              <a:t>Nittany Valley</a:t>
            </a:r>
          </a:p>
        </p:txBody>
      </p:sp>
      <p:sp>
        <p:nvSpPr>
          <p:cNvPr id="13323" name="TextBox 20"/>
          <p:cNvSpPr txBox="1">
            <a:spLocks noChangeArrowheads="1"/>
          </p:cNvSpPr>
          <p:nvPr/>
        </p:nvSpPr>
        <p:spPr bwMode="auto">
          <a:xfrm rot="2471322">
            <a:off x="6076950" y="4548188"/>
            <a:ext cx="1676400" cy="339725"/>
          </a:xfrm>
          <a:prstGeom prst="rect">
            <a:avLst/>
          </a:prstGeom>
          <a:solidFill>
            <a:schemeClr val="bg1"/>
          </a:solidFill>
          <a:ln w="9525">
            <a:solidFill>
              <a:schemeClr val="bg1"/>
            </a:solidFill>
            <a:miter lim="800000"/>
            <a:headEnd/>
            <a:tailEnd/>
          </a:ln>
        </p:spPr>
        <p:txBody>
          <a:bodyPr>
            <a:spAutoFit/>
          </a:bodyPr>
          <a:lstStyle/>
          <a:p>
            <a:pPr algn="ctr"/>
            <a:r>
              <a:rPr lang="en-US" sz="1600" b="1">
                <a:latin typeface="Univers"/>
              </a:rPr>
              <a:t>Tussey Ridge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7184A94-28E9-4250-BA0F-4E759B852219}" type="slidenum">
              <a:rPr lang="en-US" smtClean="0"/>
              <a:pPr>
                <a:defRPr/>
              </a:pPr>
              <a:t>10</a:t>
            </a:fld>
            <a:endParaRPr lang="en-US"/>
          </a:p>
        </p:txBody>
      </p:sp>
      <p:pic>
        <p:nvPicPr>
          <p:cNvPr id="3" name="Picture 2" descr="GMU2012-DOY236Scipuff_BJG.png"/>
          <p:cNvPicPr>
            <a:picLocks noChangeAspect="1"/>
          </p:cNvPicPr>
          <p:nvPr/>
        </p:nvPicPr>
        <p:blipFill>
          <a:blip r:embed="rId3"/>
          <a:stretch>
            <a:fillRect/>
          </a:stretch>
        </p:blipFill>
        <p:spPr>
          <a:xfrm>
            <a:off x="571" y="428"/>
            <a:ext cx="9142858" cy="6857143"/>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mtClean="0"/>
              <a:t/>
            </a:r>
            <a:br>
              <a:rPr lang="en-US" smtClean="0"/>
            </a:br>
            <a:r>
              <a:rPr lang="en-US" smtClean="0"/>
              <a:t>Sodar 2027 Echo Intensity </a:t>
            </a:r>
          </a:p>
        </p:txBody>
      </p:sp>
      <p:pic>
        <p:nvPicPr>
          <p:cNvPr id="14339" name="Content Placeholder 4" descr="DOY236Facs2027.png"/>
          <p:cNvPicPr>
            <a:picLocks noGrp="1" noChangeAspect="1"/>
          </p:cNvPicPr>
          <p:nvPr>
            <p:ph idx="1"/>
          </p:nvPr>
        </p:nvPicPr>
        <p:blipFill>
          <a:blip r:embed="rId3"/>
          <a:srcRect l="7596" b="4877"/>
          <a:stretch>
            <a:fillRect/>
          </a:stretch>
        </p:blipFill>
        <p:spPr>
          <a:xfrm>
            <a:off x="177800" y="1371600"/>
            <a:ext cx="8612188" cy="4929188"/>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133600" y="228600"/>
            <a:ext cx="6240463" cy="825500"/>
          </a:xfrm>
        </p:spPr>
        <p:txBody>
          <a:bodyPr/>
          <a:lstStyle/>
          <a:p>
            <a:r>
              <a:rPr lang="en-US" sz="2400" smtClean="0"/>
              <a:t>Sodar 2027 Time-Height </a:t>
            </a:r>
            <a:br>
              <a:rPr lang="en-US" sz="2400" smtClean="0"/>
            </a:br>
            <a:r>
              <a:rPr lang="en-US" sz="2400" smtClean="0"/>
              <a:t>Cross Section of W</a:t>
            </a:r>
            <a:br>
              <a:rPr lang="en-US" sz="2400" smtClean="0"/>
            </a:br>
            <a:r>
              <a:rPr lang="en-US" sz="2400" smtClean="0"/>
              <a:t>&amp; Site 10 - 17m Wind Speed</a:t>
            </a:r>
          </a:p>
        </p:txBody>
      </p:sp>
      <p:pic>
        <p:nvPicPr>
          <p:cNvPr id="15363" name="Content Placeholder 6" descr="DOY236THC_W2027_Stn10-17TempOnRED.png"/>
          <p:cNvPicPr>
            <a:picLocks noChangeAspect="1"/>
          </p:cNvPicPr>
          <p:nvPr/>
        </p:nvPicPr>
        <p:blipFill>
          <a:blip r:embed="rId3"/>
          <a:srcRect l="7539" b="3117"/>
          <a:stretch>
            <a:fillRect/>
          </a:stretch>
        </p:blipFill>
        <p:spPr bwMode="auto">
          <a:xfrm>
            <a:off x="0" y="3786188"/>
            <a:ext cx="5867400" cy="2743200"/>
          </a:xfrm>
          <a:prstGeom prst="rect">
            <a:avLst/>
          </a:prstGeom>
          <a:noFill/>
          <a:ln w="9525">
            <a:noFill/>
            <a:miter lim="800000"/>
            <a:headEnd/>
            <a:tailEnd/>
          </a:ln>
        </p:spPr>
      </p:pic>
      <p:sp>
        <p:nvSpPr>
          <p:cNvPr id="15364" name="TextBox 6"/>
          <p:cNvSpPr txBox="1">
            <a:spLocks noChangeArrowheads="1"/>
          </p:cNvSpPr>
          <p:nvPr/>
        </p:nvSpPr>
        <p:spPr bwMode="auto">
          <a:xfrm>
            <a:off x="6019800" y="1600200"/>
            <a:ext cx="2895600" cy="4400550"/>
          </a:xfrm>
          <a:prstGeom prst="rect">
            <a:avLst/>
          </a:prstGeom>
          <a:noFill/>
          <a:ln w="9525">
            <a:noFill/>
            <a:miter lim="800000"/>
            <a:headEnd/>
            <a:tailEnd/>
          </a:ln>
        </p:spPr>
        <p:txBody>
          <a:bodyPr>
            <a:spAutoFit/>
          </a:bodyPr>
          <a:lstStyle/>
          <a:p>
            <a:pPr>
              <a:buFont typeface="Arial" pitchFamily="34" charset="0"/>
              <a:buChar char="•"/>
            </a:pPr>
            <a:r>
              <a:rPr lang="en-US" sz="2000">
                <a:latin typeface="Univers"/>
              </a:rPr>
              <a:t> Downward motion increases around 0300 UTC, and is coincident with a slight increase in wind speed and a gradual increase in T.</a:t>
            </a:r>
          </a:p>
          <a:p>
            <a:pPr>
              <a:buFont typeface="Arial" pitchFamily="34" charset="0"/>
              <a:buChar char="•"/>
            </a:pPr>
            <a:endParaRPr lang="en-US" sz="2000">
              <a:latin typeface="Univers"/>
            </a:endParaRPr>
          </a:p>
          <a:p>
            <a:pPr>
              <a:buFont typeface="Arial" pitchFamily="34" charset="0"/>
              <a:buChar char="•"/>
            </a:pPr>
            <a:r>
              <a:rPr lang="en-US" sz="2000">
                <a:latin typeface="Univers"/>
              </a:rPr>
              <a:t> Intense downward motions between 0500-0600, 0700-0900 and 1000-1100 UTC correspond to significant increases in wind speed and T.</a:t>
            </a:r>
          </a:p>
        </p:txBody>
      </p:sp>
      <p:pic>
        <p:nvPicPr>
          <p:cNvPr id="15365" name="Content Placeholder 5" descr="DOY236THC_W2027_Stn10-17SpdOnRED.png"/>
          <p:cNvPicPr>
            <a:picLocks noGrp="1" noChangeAspect="1"/>
          </p:cNvPicPr>
          <p:nvPr>
            <p:ph idx="1"/>
          </p:nvPr>
        </p:nvPicPr>
        <p:blipFill>
          <a:blip r:embed="rId4"/>
          <a:srcRect l="8043" b="4308"/>
          <a:stretch>
            <a:fillRect/>
          </a:stretch>
        </p:blipFill>
        <p:spPr>
          <a:xfrm>
            <a:off x="0" y="1295400"/>
            <a:ext cx="5867400" cy="2667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6" descr="DOY236THCSDW_TempOn.png"/>
          <p:cNvPicPr>
            <a:picLocks noChangeAspect="1"/>
          </p:cNvPicPr>
          <p:nvPr/>
        </p:nvPicPr>
        <p:blipFill>
          <a:blip r:embed="rId3"/>
          <a:srcRect l="8333" b="4228"/>
          <a:stretch>
            <a:fillRect/>
          </a:stretch>
        </p:blipFill>
        <p:spPr bwMode="auto">
          <a:xfrm>
            <a:off x="0" y="3622675"/>
            <a:ext cx="5943600" cy="2865438"/>
          </a:xfrm>
          <a:prstGeom prst="rect">
            <a:avLst/>
          </a:prstGeom>
          <a:noFill/>
          <a:ln w="9525">
            <a:noFill/>
            <a:miter lim="800000"/>
            <a:headEnd/>
            <a:tailEnd/>
          </a:ln>
        </p:spPr>
      </p:pic>
      <p:sp>
        <p:nvSpPr>
          <p:cNvPr id="16387" name="Slide Number Placeholder 3"/>
          <p:cNvSpPr>
            <a:spLocks noGrp="1"/>
          </p:cNvSpPr>
          <p:nvPr>
            <p:ph type="sldNum" sz="quarter" idx="12"/>
          </p:nvPr>
        </p:nvSpPr>
        <p:spPr>
          <a:noFill/>
        </p:spPr>
        <p:txBody>
          <a:bodyPr/>
          <a:lstStyle/>
          <a:p>
            <a:pPr fontAlgn="base">
              <a:spcAft>
                <a:spcPct val="0"/>
              </a:spcAft>
            </a:pPr>
            <a:fld id="{AB29818B-FDA9-4335-9F2C-FA2FB8FC50AB}" type="slidenum">
              <a:rPr lang="en-US">
                <a:latin typeface="Univers"/>
                <a:ea typeface="ＭＳ Ｐゴシック"/>
              </a:rPr>
              <a:pPr fontAlgn="base">
                <a:spcAft>
                  <a:spcPct val="0"/>
                </a:spcAft>
              </a:pPr>
              <a:t>13</a:t>
            </a:fld>
            <a:endParaRPr lang="en-US">
              <a:latin typeface="Univers"/>
              <a:ea typeface="ＭＳ Ｐゴシック"/>
            </a:endParaRPr>
          </a:p>
        </p:txBody>
      </p:sp>
      <p:pic>
        <p:nvPicPr>
          <p:cNvPr id="16388" name="Picture 4" descr="DOY236THCSDW_SpeedOn.png"/>
          <p:cNvPicPr>
            <a:picLocks noChangeAspect="1"/>
          </p:cNvPicPr>
          <p:nvPr/>
        </p:nvPicPr>
        <p:blipFill>
          <a:blip r:embed="rId4"/>
          <a:srcRect l="8333" b="4614"/>
          <a:stretch>
            <a:fillRect/>
          </a:stretch>
        </p:blipFill>
        <p:spPr bwMode="auto">
          <a:xfrm>
            <a:off x="0" y="1270000"/>
            <a:ext cx="5943600" cy="2540000"/>
          </a:xfrm>
          <a:prstGeom prst="rect">
            <a:avLst/>
          </a:prstGeom>
          <a:noFill/>
          <a:ln w="9525">
            <a:noFill/>
            <a:miter lim="800000"/>
            <a:headEnd/>
            <a:tailEnd/>
          </a:ln>
        </p:spPr>
      </p:pic>
      <p:sp>
        <p:nvSpPr>
          <p:cNvPr id="16389" name="TextBox 8"/>
          <p:cNvSpPr txBox="1">
            <a:spLocks noChangeArrowheads="1"/>
          </p:cNvSpPr>
          <p:nvPr/>
        </p:nvSpPr>
        <p:spPr bwMode="auto">
          <a:xfrm>
            <a:off x="6019800" y="2286000"/>
            <a:ext cx="2895600" cy="2246313"/>
          </a:xfrm>
          <a:prstGeom prst="rect">
            <a:avLst/>
          </a:prstGeom>
          <a:noFill/>
          <a:ln w="9525">
            <a:noFill/>
            <a:miter lim="800000"/>
            <a:headEnd/>
            <a:tailEnd/>
          </a:ln>
        </p:spPr>
        <p:txBody>
          <a:bodyPr>
            <a:spAutoFit/>
          </a:bodyPr>
          <a:lstStyle/>
          <a:p>
            <a:pPr>
              <a:buFont typeface="Arial" pitchFamily="34" charset="0"/>
              <a:buChar char="•"/>
            </a:pPr>
            <a:r>
              <a:rPr lang="en-US" sz="2000">
                <a:latin typeface="Univers"/>
              </a:rPr>
              <a:t> Increased </a:t>
            </a:r>
            <a:r>
              <a:rPr lang="el-GR" sz="2000">
                <a:latin typeface="Univers"/>
              </a:rPr>
              <a:t>σ</a:t>
            </a:r>
            <a:r>
              <a:rPr lang="en-US" sz="2000" baseline="-25000">
                <a:latin typeface="Univers"/>
              </a:rPr>
              <a:t>w</a:t>
            </a:r>
            <a:r>
              <a:rPr lang="en-US" sz="2000">
                <a:latin typeface="Univers"/>
              </a:rPr>
              <a:t> during the periods of strong downward motion corresponds to increased wind speeds and temperatures. </a:t>
            </a:r>
          </a:p>
          <a:p>
            <a:pPr>
              <a:buFont typeface="Arial" pitchFamily="34" charset="0"/>
              <a:buChar char="•"/>
            </a:pPr>
            <a:endParaRPr lang="en-US" sz="2000">
              <a:latin typeface="Univers"/>
            </a:endParaRPr>
          </a:p>
        </p:txBody>
      </p:sp>
      <p:sp>
        <p:nvSpPr>
          <p:cNvPr id="8" name="Title 1"/>
          <p:cNvSpPr txBox="1">
            <a:spLocks/>
          </p:cNvSpPr>
          <p:nvPr/>
        </p:nvSpPr>
        <p:spPr bwMode="auto">
          <a:xfrm>
            <a:off x="2133600" y="228600"/>
            <a:ext cx="6240463" cy="825500"/>
          </a:xfrm>
          <a:prstGeom prst="rect">
            <a:avLst/>
          </a:prstGeom>
          <a:noFill/>
          <a:ln w="9525">
            <a:noFill/>
            <a:miter lim="800000"/>
            <a:headEnd/>
            <a:tailEnd/>
          </a:ln>
        </p:spPr>
        <p:txBody>
          <a:bodyPr anchor="ctr"/>
          <a:lstStyle/>
          <a:p>
            <a:pPr>
              <a:lnSpc>
                <a:spcPct val="85000"/>
              </a:lnSpc>
              <a:defRPr/>
            </a:pPr>
            <a:r>
              <a:rPr lang="en-US" sz="2400" b="1" kern="0" dirty="0">
                <a:solidFill>
                  <a:schemeClr val="tx2"/>
                </a:solidFill>
                <a:latin typeface="+mj-lt"/>
                <a:ea typeface="+mj-ea"/>
                <a:cs typeface="+mj-cs"/>
              </a:rPr>
              <a:t>Sodar 2027 Time-Height </a:t>
            </a:r>
            <a:br>
              <a:rPr lang="en-US" sz="2400" b="1" kern="0" dirty="0">
                <a:solidFill>
                  <a:schemeClr val="tx2"/>
                </a:solidFill>
                <a:latin typeface="+mj-lt"/>
                <a:ea typeface="+mj-ea"/>
                <a:cs typeface="+mj-cs"/>
              </a:rPr>
            </a:br>
            <a:r>
              <a:rPr lang="en-US" sz="2400" b="1" kern="0" dirty="0">
                <a:solidFill>
                  <a:schemeClr val="tx2"/>
                </a:solidFill>
                <a:latin typeface="+mj-lt"/>
                <a:ea typeface="+mj-ea"/>
                <a:cs typeface="+mj-cs"/>
              </a:rPr>
              <a:t>Cross Section of </a:t>
            </a:r>
            <a:r>
              <a:rPr lang="el-GR" sz="2400" dirty="0">
                <a:latin typeface="+mn-lt"/>
                <a:ea typeface="+mn-ea"/>
                <a:cs typeface="+mn-cs"/>
              </a:rPr>
              <a:t>σ</a:t>
            </a:r>
            <a:r>
              <a:rPr lang="en-US" sz="2400" baseline="-25000" dirty="0">
                <a:latin typeface="+mn-lt"/>
                <a:ea typeface="+mn-ea"/>
                <a:cs typeface="+mn-cs"/>
              </a:rPr>
              <a:t>w</a:t>
            </a:r>
            <a:r>
              <a:rPr lang="en-US" sz="2400" dirty="0">
                <a:latin typeface="+mn-lt"/>
                <a:ea typeface="+mn-ea"/>
                <a:cs typeface="+mn-cs"/>
              </a:rPr>
              <a:t> </a:t>
            </a:r>
            <a:r>
              <a:rPr lang="en-US" sz="2400" b="1" kern="0" dirty="0">
                <a:solidFill>
                  <a:schemeClr val="tx2"/>
                </a:solidFill>
                <a:latin typeface="+mj-lt"/>
                <a:ea typeface="+mj-ea"/>
                <a:cs typeface="+mj-cs"/>
              </a:rPr>
              <a:t/>
            </a:r>
            <a:br>
              <a:rPr lang="en-US" sz="2400" b="1" kern="0" dirty="0">
                <a:solidFill>
                  <a:schemeClr val="tx2"/>
                </a:solidFill>
                <a:latin typeface="+mj-lt"/>
                <a:ea typeface="+mj-ea"/>
                <a:cs typeface="+mj-cs"/>
              </a:rPr>
            </a:br>
            <a:r>
              <a:rPr lang="en-US" sz="2400" b="1" kern="0" dirty="0">
                <a:solidFill>
                  <a:schemeClr val="tx2"/>
                </a:solidFill>
                <a:latin typeface="+mj-lt"/>
                <a:ea typeface="+mj-ea"/>
                <a:cs typeface="+mj-cs"/>
              </a:rPr>
              <a:t>&amp; Site 10 - 17m Wind Speed</a:t>
            </a:r>
          </a:p>
        </p:txBody>
      </p:sp>
      <p:sp>
        <p:nvSpPr>
          <p:cNvPr id="16391" name="TextBox 10"/>
          <p:cNvSpPr txBox="1">
            <a:spLocks noChangeArrowheads="1"/>
          </p:cNvSpPr>
          <p:nvPr/>
        </p:nvSpPr>
        <p:spPr bwMode="auto">
          <a:xfrm>
            <a:off x="5486400" y="1066800"/>
            <a:ext cx="457200" cy="369888"/>
          </a:xfrm>
          <a:prstGeom prst="rect">
            <a:avLst/>
          </a:prstGeom>
          <a:solidFill>
            <a:schemeClr val="bg1"/>
          </a:solidFill>
          <a:ln w="9525">
            <a:noFill/>
            <a:miter lim="800000"/>
            <a:headEnd/>
            <a:tailEnd/>
          </a:ln>
        </p:spPr>
        <p:txBody>
          <a:bodyPr>
            <a:spAutoFit/>
          </a:bodyPr>
          <a:lstStyle/>
          <a:p>
            <a:r>
              <a:rPr lang="el-GR">
                <a:latin typeface="Univers"/>
              </a:rPr>
              <a:t>σ</a:t>
            </a:r>
            <a:r>
              <a:rPr lang="en-US" baseline="-25000">
                <a:latin typeface="Univers"/>
              </a:rPr>
              <a:t>w</a:t>
            </a:r>
            <a:endParaRPr lang="en-US">
              <a:latin typeface="Univers"/>
            </a:endParaRPr>
          </a:p>
        </p:txBody>
      </p:sp>
      <p:cxnSp>
        <p:nvCxnSpPr>
          <p:cNvPr id="16392" name="Straight Arrow Connector 12"/>
          <p:cNvCxnSpPr>
            <a:cxnSpLocks noChangeShapeType="1"/>
          </p:cNvCxnSpPr>
          <p:nvPr/>
        </p:nvCxnSpPr>
        <p:spPr bwMode="auto">
          <a:xfrm>
            <a:off x="3733800" y="1600200"/>
            <a:ext cx="0" cy="990600"/>
          </a:xfrm>
          <a:prstGeom prst="straightConnector1">
            <a:avLst/>
          </a:prstGeom>
          <a:noFill/>
          <a:ln w="9525" algn="ctr">
            <a:noFill/>
            <a:round/>
            <a:headEnd/>
            <a:tailEnd type="arrow" w="med" len="med"/>
          </a:ln>
        </p:spPr>
      </p:cxnSp>
      <p:cxnSp>
        <p:nvCxnSpPr>
          <p:cNvPr id="16393" name="Straight Arrow Connector 14"/>
          <p:cNvCxnSpPr>
            <a:cxnSpLocks noChangeShapeType="1"/>
          </p:cNvCxnSpPr>
          <p:nvPr/>
        </p:nvCxnSpPr>
        <p:spPr bwMode="auto">
          <a:xfrm>
            <a:off x="3810000" y="1600200"/>
            <a:ext cx="0" cy="838200"/>
          </a:xfrm>
          <a:prstGeom prst="straightConnector1">
            <a:avLst/>
          </a:prstGeom>
          <a:noFill/>
          <a:ln w="9525" algn="ctr">
            <a:solidFill>
              <a:schemeClr val="tx1"/>
            </a:solidFill>
            <a:round/>
            <a:headEnd/>
            <a:tailEnd type="arrow" w="med" len="med"/>
          </a:ln>
        </p:spPr>
      </p:cxnSp>
      <p:cxnSp>
        <p:nvCxnSpPr>
          <p:cNvPr id="16394" name="Straight Arrow Connector 15"/>
          <p:cNvCxnSpPr>
            <a:cxnSpLocks noChangeShapeType="1"/>
          </p:cNvCxnSpPr>
          <p:nvPr/>
        </p:nvCxnSpPr>
        <p:spPr bwMode="auto">
          <a:xfrm>
            <a:off x="4724400" y="1600200"/>
            <a:ext cx="0" cy="457200"/>
          </a:xfrm>
          <a:prstGeom prst="straightConnector1">
            <a:avLst/>
          </a:prstGeom>
          <a:noFill/>
          <a:ln w="9525" algn="ctr">
            <a:solidFill>
              <a:schemeClr val="tx1"/>
            </a:solidFill>
            <a:round/>
            <a:headEnd/>
            <a:tailEnd type="arrow" w="med" len="med"/>
          </a:ln>
        </p:spPr>
      </p:cxnSp>
      <p:cxnSp>
        <p:nvCxnSpPr>
          <p:cNvPr id="16395" name="Straight Arrow Connector 17"/>
          <p:cNvCxnSpPr>
            <a:cxnSpLocks noChangeShapeType="1"/>
          </p:cNvCxnSpPr>
          <p:nvPr/>
        </p:nvCxnSpPr>
        <p:spPr bwMode="auto">
          <a:xfrm>
            <a:off x="4800600" y="4038600"/>
            <a:ext cx="0" cy="457200"/>
          </a:xfrm>
          <a:prstGeom prst="straightConnector1">
            <a:avLst/>
          </a:prstGeom>
          <a:noFill/>
          <a:ln w="9525" algn="ctr">
            <a:solidFill>
              <a:schemeClr val="tx1"/>
            </a:solidFill>
            <a:round/>
            <a:headEnd/>
            <a:tailEnd type="arrow" w="med" len="med"/>
          </a:ln>
        </p:spPr>
      </p:cxnSp>
      <p:cxnSp>
        <p:nvCxnSpPr>
          <p:cNvPr id="16396" name="Straight Arrow Connector 18"/>
          <p:cNvCxnSpPr>
            <a:cxnSpLocks noChangeShapeType="1"/>
          </p:cNvCxnSpPr>
          <p:nvPr/>
        </p:nvCxnSpPr>
        <p:spPr bwMode="auto">
          <a:xfrm>
            <a:off x="3810000" y="3962400"/>
            <a:ext cx="0" cy="838200"/>
          </a:xfrm>
          <a:prstGeom prst="straightConnector1">
            <a:avLst/>
          </a:prstGeom>
          <a:noFill/>
          <a:ln w="9525"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ctrTitle"/>
          </p:nvPr>
        </p:nvSpPr>
        <p:spPr>
          <a:xfrm>
            <a:off x="1981200" y="0"/>
            <a:ext cx="7772400" cy="1295400"/>
          </a:xfrm>
        </p:spPr>
        <p:txBody>
          <a:bodyPr/>
          <a:lstStyle/>
          <a:p>
            <a:r>
              <a:rPr lang="en-US" smtClean="0">
                <a:solidFill>
                  <a:schemeClr val="tx1"/>
                </a:solidFill>
              </a:rPr>
              <a:t/>
            </a:r>
            <a:br>
              <a:rPr lang="en-US" smtClean="0">
                <a:solidFill>
                  <a:schemeClr val="tx1"/>
                </a:solidFill>
              </a:rPr>
            </a:br>
            <a:r>
              <a:rPr lang="en-US" smtClean="0">
                <a:solidFill>
                  <a:schemeClr val="tx1"/>
                </a:solidFill>
              </a:rPr>
              <a:t>Temperature Time Series</a:t>
            </a:r>
          </a:p>
        </p:txBody>
      </p:sp>
      <p:sp>
        <p:nvSpPr>
          <p:cNvPr id="17411" name="Slide Number Placeholder 3"/>
          <p:cNvSpPr>
            <a:spLocks noGrp="1"/>
          </p:cNvSpPr>
          <p:nvPr>
            <p:ph type="sldNum" sz="quarter" idx="12"/>
          </p:nvPr>
        </p:nvSpPr>
        <p:spPr>
          <a:noFill/>
        </p:spPr>
        <p:txBody>
          <a:bodyPr/>
          <a:lstStyle/>
          <a:p>
            <a:pPr fontAlgn="base">
              <a:spcAft>
                <a:spcPct val="0"/>
              </a:spcAft>
            </a:pPr>
            <a:fld id="{6D17696D-746E-439C-A914-47B63651F24D}" type="slidenum">
              <a:rPr lang="en-US">
                <a:latin typeface="Univers"/>
                <a:ea typeface="ＭＳ Ｐゴシック"/>
              </a:rPr>
              <a:pPr fontAlgn="base">
                <a:spcAft>
                  <a:spcPct val="0"/>
                </a:spcAft>
              </a:pPr>
              <a:t>14</a:t>
            </a:fld>
            <a:endParaRPr lang="en-US">
              <a:latin typeface="Univers"/>
              <a:ea typeface="ＭＳ Ｐゴシック"/>
            </a:endParaRPr>
          </a:p>
        </p:txBody>
      </p:sp>
      <p:pic>
        <p:nvPicPr>
          <p:cNvPr id="7" name="Picture 6" descr="DOY236AllSitesTemp.png"/>
          <p:cNvPicPr>
            <a:picLocks noChangeAspect="1"/>
          </p:cNvPicPr>
          <p:nvPr/>
        </p:nvPicPr>
        <p:blipFill>
          <a:blip r:embed="rId3"/>
          <a:srcRect l="8333" r="7500" b="4615"/>
          <a:stretch>
            <a:fillRect/>
          </a:stretch>
        </p:blipFill>
        <p:spPr>
          <a:xfrm>
            <a:off x="152400" y="1524000"/>
            <a:ext cx="8839200" cy="4724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2700000" scaled="1"/>
            <a:tileRect/>
          </a:gradFill>
        </p:spPr>
      </p:pic>
      <p:cxnSp>
        <p:nvCxnSpPr>
          <p:cNvPr id="17413" name="Straight Arrow Connector 8"/>
          <p:cNvCxnSpPr>
            <a:cxnSpLocks noChangeShapeType="1"/>
          </p:cNvCxnSpPr>
          <p:nvPr/>
        </p:nvCxnSpPr>
        <p:spPr bwMode="auto">
          <a:xfrm>
            <a:off x="2667000" y="2743200"/>
            <a:ext cx="0" cy="3124200"/>
          </a:xfrm>
          <a:prstGeom prst="straightConnector1">
            <a:avLst/>
          </a:prstGeom>
          <a:noFill/>
          <a:ln w="9525" algn="ctr">
            <a:noFill/>
            <a:round/>
            <a:headEnd type="arrow" w="med" len="med"/>
            <a:tailEnd type="arrow" w="med" len="med"/>
          </a:ln>
        </p:spPr>
      </p:cxnSp>
      <p:cxnSp>
        <p:nvCxnSpPr>
          <p:cNvPr id="11" name="Straight Arrow Connector 10"/>
          <p:cNvCxnSpPr/>
          <p:nvPr/>
        </p:nvCxnSpPr>
        <p:spPr bwMode="auto">
          <a:xfrm>
            <a:off x="2590800" y="3124200"/>
            <a:ext cx="0" cy="2667000"/>
          </a:xfrm>
          <a:prstGeom prst="straightConnector1">
            <a:avLst/>
          </a:prstGeom>
          <a:noFill/>
          <a:ln w="19050" cap="flat" cmpd="sng" algn="ctr">
            <a:solidFill>
              <a:schemeClr val="accent6"/>
            </a:solidFill>
            <a:prstDash val="solid"/>
            <a:round/>
            <a:headEnd type="arrow"/>
            <a:tailEnd type="arrow"/>
          </a:ln>
          <a:effectLst/>
        </p:spPr>
      </p:cxnSp>
      <p:cxnSp>
        <p:nvCxnSpPr>
          <p:cNvPr id="17415" name="Straight Connector 14"/>
          <p:cNvCxnSpPr>
            <a:cxnSpLocks noChangeShapeType="1"/>
          </p:cNvCxnSpPr>
          <p:nvPr/>
        </p:nvCxnSpPr>
        <p:spPr bwMode="auto">
          <a:xfrm>
            <a:off x="1905000" y="2732088"/>
            <a:ext cx="609600" cy="990600"/>
          </a:xfrm>
          <a:prstGeom prst="line">
            <a:avLst/>
          </a:prstGeom>
          <a:noFill/>
          <a:ln w="9525" algn="ctr">
            <a:solidFill>
              <a:schemeClr val="tx1"/>
            </a:solidFill>
            <a:round/>
            <a:headEnd/>
            <a:tailEnd/>
          </a:ln>
        </p:spPr>
      </p:cxnSp>
      <p:sp>
        <p:nvSpPr>
          <p:cNvPr id="17416" name="TextBox 15"/>
          <p:cNvSpPr txBox="1">
            <a:spLocks noChangeArrowheads="1"/>
          </p:cNvSpPr>
          <p:nvPr/>
        </p:nvSpPr>
        <p:spPr bwMode="auto">
          <a:xfrm>
            <a:off x="1295400" y="2016125"/>
            <a:ext cx="1219200" cy="647700"/>
          </a:xfrm>
          <a:prstGeom prst="rect">
            <a:avLst/>
          </a:prstGeom>
          <a:solidFill>
            <a:srgbClr val="FFD44B"/>
          </a:solidFill>
          <a:ln w="9525">
            <a:solidFill>
              <a:schemeClr val="tx1"/>
            </a:solidFill>
            <a:miter lim="800000"/>
            <a:headEnd/>
            <a:tailEnd/>
          </a:ln>
        </p:spPr>
        <p:txBody>
          <a:bodyPr>
            <a:spAutoFit/>
          </a:bodyPr>
          <a:lstStyle/>
          <a:p>
            <a:pPr algn="ctr"/>
            <a:r>
              <a:rPr lang="en-US">
                <a:latin typeface="Univers"/>
              </a:rPr>
              <a:t>Increase of ~ 7</a:t>
            </a:r>
            <a:r>
              <a:rPr lang="en-US" baseline="30000">
                <a:latin typeface="Univers"/>
              </a:rPr>
              <a:t>o</a:t>
            </a:r>
            <a:r>
              <a:rPr lang="en-US">
                <a:latin typeface="Univers"/>
              </a:rPr>
              <a:t>C</a:t>
            </a:r>
          </a:p>
        </p:txBody>
      </p:sp>
      <p:cxnSp>
        <p:nvCxnSpPr>
          <p:cNvPr id="17" name="Straight Arrow Connector 16"/>
          <p:cNvCxnSpPr/>
          <p:nvPr/>
        </p:nvCxnSpPr>
        <p:spPr bwMode="auto">
          <a:xfrm>
            <a:off x="3962400" y="3200400"/>
            <a:ext cx="0" cy="1752600"/>
          </a:xfrm>
          <a:prstGeom prst="straightConnector1">
            <a:avLst/>
          </a:prstGeom>
          <a:noFill/>
          <a:ln w="19050" cap="flat" cmpd="sng" algn="ctr">
            <a:solidFill>
              <a:schemeClr val="accent6"/>
            </a:solidFill>
            <a:prstDash val="solid"/>
            <a:round/>
            <a:headEnd type="arrow"/>
            <a:tailEnd type="arrow"/>
          </a:ln>
          <a:effectLst/>
        </p:spPr>
      </p:cxnSp>
      <p:cxnSp>
        <p:nvCxnSpPr>
          <p:cNvPr id="17418" name="Straight Connector 17"/>
          <p:cNvCxnSpPr>
            <a:cxnSpLocks noChangeShapeType="1"/>
            <a:stCxn id="19" idx="2"/>
          </p:cNvCxnSpPr>
          <p:nvPr/>
        </p:nvCxnSpPr>
        <p:spPr bwMode="auto">
          <a:xfrm>
            <a:off x="3581400" y="2322513"/>
            <a:ext cx="304800" cy="1106487"/>
          </a:xfrm>
          <a:prstGeom prst="line">
            <a:avLst/>
          </a:prstGeom>
          <a:noFill/>
          <a:ln w="9525" algn="ctr">
            <a:solidFill>
              <a:schemeClr val="tx1"/>
            </a:solidFill>
            <a:round/>
            <a:headEnd/>
            <a:tailEnd/>
          </a:ln>
        </p:spPr>
      </p:cxnSp>
      <p:sp>
        <p:nvSpPr>
          <p:cNvPr id="19" name="TextBox 18"/>
          <p:cNvSpPr txBox="1"/>
          <p:nvPr/>
        </p:nvSpPr>
        <p:spPr>
          <a:xfrm>
            <a:off x="2971800" y="1676400"/>
            <a:ext cx="1219200" cy="646113"/>
          </a:xfrm>
          <a:prstGeom prst="rect">
            <a:avLst/>
          </a:prstGeom>
          <a:solidFill>
            <a:schemeClr val="accent5"/>
          </a:solidFill>
          <a:ln>
            <a:solidFill>
              <a:schemeClr val="tx1"/>
            </a:solidFill>
          </a:ln>
        </p:spPr>
        <p:txBody>
          <a:bodyPr>
            <a:spAutoFit/>
          </a:bodyPr>
          <a:lstStyle/>
          <a:p>
            <a:pPr algn="ctr" fontAlgn="auto">
              <a:spcBef>
                <a:spcPts val="0"/>
              </a:spcBef>
              <a:spcAft>
                <a:spcPts val="0"/>
              </a:spcAft>
              <a:defRPr/>
            </a:pPr>
            <a:r>
              <a:rPr lang="en-US" dirty="0">
                <a:latin typeface="+mn-lt"/>
                <a:ea typeface="+mn-ea"/>
                <a:cs typeface="+mn-cs"/>
              </a:rPr>
              <a:t>Decrease of ~ 5</a:t>
            </a:r>
            <a:r>
              <a:rPr lang="en-US" baseline="30000" dirty="0">
                <a:latin typeface="+mn-lt"/>
                <a:ea typeface="+mn-ea"/>
                <a:cs typeface="+mn-cs"/>
              </a:rPr>
              <a:t>o</a:t>
            </a:r>
            <a:r>
              <a:rPr lang="en-US" dirty="0">
                <a:latin typeface="+mn-lt"/>
                <a:ea typeface="+mn-ea"/>
                <a:cs typeface="+mn-cs"/>
              </a:rPr>
              <a:t>C</a:t>
            </a:r>
          </a:p>
        </p:txBody>
      </p:sp>
      <p:sp>
        <p:nvSpPr>
          <p:cNvPr id="23" name="TextBox 22"/>
          <p:cNvSpPr txBox="1"/>
          <p:nvPr/>
        </p:nvSpPr>
        <p:spPr>
          <a:xfrm>
            <a:off x="4648200" y="2133600"/>
            <a:ext cx="1219200" cy="646113"/>
          </a:xfrm>
          <a:prstGeom prst="rect">
            <a:avLst/>
          </a:prstGeom>
          <a:solidFill>
            <a:schemeClr val="accent5"/>
          </a:solidFill>
          <a:ln>
            <a:solidFill>
              <a:schemeClr val="tx1"/>
            </a:solidFill>
          </a:ln>
        </p:spPr>
        <p:txBody>
          <a:bodyPr>
            <a:spAutoFit/>
          </a:bodyPr>
          <a:lstStyle/>
          <a:p>
            <a:pPr algn="ctr" fontAlgn="auto">
              <a:spcBef>
                <a:spcPts val="0"/>
              </a:spcBef>
              <a:spcAft>
                <a:spcPts val="0"/>
              </a:spcAft>
              <a:defRPr/>
            </a:pPr>
            <a:r>
              <a:rPr lang="en-US" dirty="0">
                <a:latin typeface="+mn-lt"/>
                <a:ea typeface="+mn-ea"/>
                <a:cs typeface="+mn-cs"/>
              </a:rPr>
              <a:t>Decrease of ~ 6</a:t>
            </a:r>
            <a:r>
              <a:rPr lang="en-US" baseline="30000" dirty="0">
                <a:latin typeface="+mn-lt"/>
                <a:ea typeface="+mn-ea"/>
                <a:cs typeface="+mn-cs"/>
              </a:rPr>
              <a:t>o</a:t>
            </a:r>
            <a:r>
              <a:rPr lang="en-US" dirty="0">
                <a:latin typeface="+mn-lt"/>
                <a:ea typeface="+mn-ea"/>
                <a:cs typeface="+mn-cs"/>
              </a:rPr>
              <a:t>C</a:t>
            </a:r>
          </a:p>
        </p:txBody>
      </p:sp>
      <p:cxnSp>
        <p:nvCxnSpPr>
          <p:cNvPr id="24" name="Straight Arrow Connector 23"/>
          <p:cNvCxnSpPr/>
          <p:nvPr/>
        </p:nvCxnSpPr>
        <p:spPr bwMode="auto">
          <a:xfrm>
            <a:off x="4648200" y="3352800"/>
            <a:ext cx="0" cy="2133600"/>
          </a:xfrm>
          <a:prstGeom prst="straightConnector1">
            <a:avLst/>
          </a:prstGeom>
          <a:noFill/>
          <a:ln w="19050" cap="flat" cmpd="sng" algn="ctr">
            <a:solidFill>
              <a:schemeClr val="accent6"/>
            </a:solidFill>
            <a:prstDash val="solid"/>
            <a:round/>
            <a:headEnd type="arrow"/>
            <a:tailEnd type="arrow"/>
          </a:ln>
          <a:effectLst/>
        </p:spPr>
      </p:cxnSp>
      <p:cxnSp>
        <p:nvCxnSpPr>
          <p:cNvPr id="17422" name="Straight Connector 25"/>
          <p:cNvCxnSpPr>
            <a:cxnSpLocks noChangeShapeType="1"/>
            <a:stCxn id="23" idx="2"/>
          </p:cNvCxnSpPr>
          <p:nvPr/>
        </p:nvCxnSpPr>
        <p:spPr bwMode="auto">
          <a:xfrm flipH="1">
            <a:off x="4724400" y="2779713"/>
            <a:ext cx="533400" cy="1106487"/>
          </a:xfrm>
          <a:prstGeom prst="line">
            <a:avLst/>
          </a:prstGeom>
          <a:noFill/>
          <a:ln w="9525" algn="ctr">
            <a:solidFill>
              <a:schemeClr val="tx1"/>
            </a:solidFill>
            <a:round/>
            <a:headEnd/>
            <a:tailEnd/>
          </a:ln>
        </p:spPr>
      </p:cxnSp>
      <p:sp>
        <p:nvSpPr>
          <p:cNvPr id="30" name="TextBox 29"/>
          <p:cNvSpPr txBox="1"/>
          <p:nvPr/>
        </p:nvSpPr>
        <p:spPr>
          <a:xfrm>
            <a:off x="5638800" y="5003800"/>
            <a:ext cx="1219200" cy="646113"/>
          </a:xfrm>
          <a:prstGeom prst="rect">
            <a:avLst/>
          </a:prstGeom>
          <a:solidFill>
            <a:schemeClr val="accent5"/>
          </a:solidFill>
          <a:ln>
            <a:solidFill>
              <a:schemeClr val="tx1"/>
            </a:solidFill>
          </a:ln>
        </p:spPr>
        <p:txBody>
          <a:bodyPr>
            <a:spAutoFit/>
          </a:bodyPr>
          <a:lstStyle/>
          <a:p>
            <a:pPr algn="ctr" fontAlgn="auto">
              <a:spcBef>
                <a:spcPts val="0"/>
              </a:spcBef>
              <a:spcAft>
                <a:spcPts val="0"/>
              </a:spcAft>
              <a:defRPr/>
            </a:pPr>
            <a:r>
              <a:rPr lang="en-US" dirty="0">
                <a:latin typeface="+mn-lt"/>
                <a:ea typeface="+mn-ea"/>
                <a:cs typeface="+mn-cs"/>
              </a:rPr>
              <a:t>Decrease of ~ 3</a:t>
            </a:r>
            <a:r>
              <a:rPr lang="en-US" baseline="30000" dirty="0">
                <a:latin typeface="+mn-lt"/>
                <a:ea typeface="+mn-ea"/>
                <a:cs typeface="+mn-cs"/>
              </a:rPr>
              <a:t>o</a:t>
            </a:r>
            <a:r>
              <a:rPr lang="en-US" dirty="0">
                <a:latin typeface="+mn-lt"/>
                <a:ea typeface="+mn-ea"/>
                <a:cs typeface="+mn-cs"/>
              </a:rPr>
              <a:t>C</a:t>
            </a:r>
          </a:p>
        </p:txBody>
      </p:sp>
      <p:cxnSp>
        <p:nvCxnSpPr>
          <p:cNvPr id="31" name="Straight Arrow Connector 30"/>
          <p:cNvCxnSpPr/>
          <p:nvPr/>
        </p:nvCxnSpPr>
        <p:spPr bwMode="auto">
          <a:xfrm>
            <a:off x="6934200" y="3581400"/>
            <a:ext cx="0" cy="914400"/>
          </a:xfrm>
          <a:prstGeom prst="straightConnector1">
            <a:avLst/>
          </a:prstGeom>
          <a:noFill/>
          <a:ln w="19050" cap="flat" cmpd="sng" algn="ctr">
            <a:solidFill>
              <a:schemeClr val="accent6"/>
            </a:solidFill>
            <a:prstDash val="solid"/>
            <a:round/>
            <a:headEnd type="arrow"/>
            <a:tailEnd type="arrow"/>
          </a:ln>
          <a:effectLst/>
        </p:spPr>
      </p:cxnSp>
      <p:cxnSp>
        <p:nvCxnSpPr>
          <p:cNvPr id="17425" name="Straight Connector 32"/>
          <p:cNvCxnSpPr>
            <a:cxnSpLocks noChangeShapeType="1"/>
          </p:cNvCxnSpPr>
          <p:nvPr/>
        </p:nvCxnSpPr>
        <p:spPr bwMode="auto">
          <a:xfrm flipH="1">
            <a:off x="6248400" y="4114800"/>
            <a:ext cx="609600" cy="877888"/>
          </a:xfrm>
          <a:prstGeom prst="line">
            <a:avLst/>
          </a:prstGeom>
          <a:noFill/>
          <a:ln w="9525" algn="ctr">
            <a:solidFill>
              <a:schemeClr val="tx1"/>
            </a:solidFill>
            <a:round/>
            <a:headEnd/>
            <a:tailEnd/>
          </a:ln>
        </p:spPr>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217738" y="198438"/>
            <a:ext cx="6621462" cy="825500"/>
          </a:xfrm>
        </p:spPr>
        <p:txBody>
          <a:bodyPr/>
          <a:lstStyle/>
          <a:p>
            <a:r>
              <a:rPr lang="en-US" sz="2400" smtClean="0"/>
              <a:t/>
            </a:r>
            <a:br>
              <a:rPr lang="en-US" sz="2400" smtClean="0"/>
            </a:br>
            <a:r>
              <a:rPr lang="en-US" sz="2400" smtClean="0"/>
              <a:t>WRF Temperatures – Site 9 Location</a:t>
            </a:r>
          </a:p>
        </p:txBody>
      </p:sp>
      <p:sp>
        <p:nvSpPr>
          <p:cNvPr id="6" name="TextBox 5"/>
          <p:cNvSpPr txBox="1"/>
          <p:nvPr/>
        </p:nvSpPr>
        <p:spPr>
          <a:xfrm>
            <a:off x="381000" y="4883150"/>
            <a:ext cx="8382000" cy="708025"/>
          </a:xfrm>
          <a:prstGeom prst="rect">
            <a:avLst/>
          </a:prstGeom>
          <a:solidFill>
            <a:schemeClr val="accent5"/>
          </a:solidFill>
          <a:ln>
            <a:solidFill>
              <a:schemeClr val="tx1"/>
            </a:solidFill>
          </a:ln>
        </p:spPr>
        <p:txBody>
          <a:bodyPr>
            <a:spAutoFit/>
          </a:bodyPr>
          <a:lstStyle/>
          <a:p>
            <a:pPr algn="ctr" fontAlgn="auto">
              <a:spcBef>
                <a:spcPts val="0"/>
              </a:spcBef>
              <a:spcAft>
                <a:spcPts val="0"/>
              </a:spcAft>
              <a:defRPr/>
            </a:pPr>
            <a:r>
              <a:rPr lang="en-US" sz="2000" dirty="0">
                <a:latin typeface="+mn-lt"/>
                <a:ea typeface="+mn-ea"/>
                <a:cs typeface="+mn-cs"/>
              </a:rPr>
              <a:t>WRF does capture a low-level warming event soon after 0500 UTC, but the amplitude is too small.</a:t>
            </a:r>
          </a:p>
        </p:txBody>
      </p:sp>
      <p:pic>
        <p:nvPicPr>
          <p:cNvPr id="18436" name="Content Placeholder 7" descr="AUG24.png"/>
          <p:cNvPicPr>
            <a:picLocks noGrp="1" noChangeAspect="1"/>
          </p:cNvPicPr>
          <p:nvPr>
            <p:ph idx="1"/>
          </p:nvPr>
        </p:nvPicPr>
        <p:blipFill>
          <a:blip r:embed="rId3"/>
          <a:srcRect/>
          <a:stretch>
            <a:fillRect/>
          </a:stretch>
        </p:blipFill>
        <p:spPr>
          <a:xfrm>
            <a:off x="0" y="1371600"/>
            <a:ext cx="4403725" cy="3303588"/>
          </a:xfrm>
        </p:spPr>
      </p:pic>
      <p:pic>
        <p:nvPicPr>
          <p:cNvPr id="18437" name="Picture 10" descr="time_tmc_all.png"/>
          <p:cNvPicPr>
            <a:picLocks noChangeAspect="1"/>
          </p:cNvPicPr>
          <p:nvPr/>
        </p:nvPicPr>
        <p:blipFill>
          <a:blip r:embed="rId4"/>
          <a:srcRect/>
          <a:stretch>
            <a:fillRect/>
          </a:stretch>
        </p:blipFill>
        <p:spPr bwMode="auto">
          <a:xfrm>
            <a:off x="4343400" y="1371600"/>
            <a:ext cx="4403725" cy="3303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2217738" y="198438"/>
            <a:ext cx="6621462" cy="825500"/>
          </a:xfrm>
        </p:spPr>
        <p:txBody>
          <a:bodyPr/>
          <a:lstStyle/>
          <a:p>
            <a:r>
              <a:rPr lang="en-US" sz="2400" smtClean="0"/>
              <a:t/>
            </a:r>
            <a:br>
              <a:rPr lang="en-US" sz="2400" smtClean="0"/>
            </a:br>
            <a:r>
              <a:rPr lang="en-US" sz="2400" smtClean="0"/>
              <a:t>WRF Wind Speeds Site 9 &amp; </a:t>
            </a:r>
            <a:br>
              <a:rPr lang="en-US" sz="2400" smtClean="0"/>
            </a:br>
            <a:r>
              <a:rPr lang="en-US" sz="2400" smtClean="0"/>
              <a:t>Observed Wind Speeds from Rock Springs</a:t>
            </a:r>
          </a:p>
        </p:txBody>
      </p:sp>
      <p:sp>
        <p:nvSpPr>
          <p:cNvPr id="6" name="TextBox 5"/>
          <p:cNvSpPr txBox="1"/>
          <p:nvPr/>
        </p:nvSpPr>
        <p:spPr>
          <a:xfrm>
            <a:off x="381000" y="4883150"/>
            <a:ext cx="8382000" cy="1323975"/>
          </a:xfrm>
          <a:prstGeom prst="rect">
            <a:avLst/>
          </a:prstGeom>
          <a:solidFill>
            <a:schemeClr val="accent5"/>
          </a:solidFill>
          <a:ln>
            <a:solidFill>
              <a:schemeClr val="tx1"/>
            </a:solidFill>
          </a:ln>
        </p:spPr>
        <p:txBody>
          <a:bodyPr>
            <a:spAutoFit/>
          </a:bodyPr>
          <a:lstStyle/>
          <a:p>
            <a:pPr algn="ctr" fontAlgn="auto">
              <a:spcBef>
                <a:spcPts val="0"/>
              </a:spcBef>
              <a:spcAft>
                <a:spcPts val="0"/>
              </a:spcAft>
              <a:defRPr/>
            </a:pPr>
            <a:r>
              <a:rPr lang="en-US" sz="2000" dirty="0">
                <a:latin typeface="+mn-lt"/>
                <a:ea typeface="+mn-ea"/>
                <a:cs typeface="+mn-cs"/>
              </a:rPr>
              <a:t>WRF tends to overestimate the wind speeds, and does not reproduce many of the short timescale changes in the observations. WRF does, however, match observations by predicting a large decrease in wind speeds around 0500 UTC.</a:t>
            </a:r>
          </a:p>
        </p:txBody>
      </p:sp>
      <p:pic>
        <p:nvPicPr>
          <p:cNvPr id="19460" name="Content Placeholder 8" descr="DOY236WRFStn9-3-9-47Temp.png"/>
          <p:cNvPicPr>
            <a:picLocks noGrp="1" noChangeAspect="1"/>
          </p:cNvPicPr>
          <p:nvPr>
            <p:ph idx="1"/>
          </p:nvPr>
        </p:nvPicPr>
        <p:blipFill>
          <a:blip r:embed="rId3"/>
          <a:srcRect l="8818" t="4651" r="6783" b="4651"/>
          <a:stretch>
            <a:fillRect/>
          </a:stretch>
        </p:blipFill>
        <p:spPr>
          <a:xfrm>
            <a:off x="0" y="1447800"/>
            <a:ext cx="4419600" cy="3276600"/>
          </a:xfrm>
        </p:spPr>
      </p:pic>
      <p:pic>
        <p:nvPicPr>
          <p:cNvPr id="19461" name="Picture 9" descr="DOY236AllSitesSpdSm11.png"/>
          <p:cNvPicPr>
            <a:picLocks noChangeAspect="1"/>
          </p:cNvPicPr>
          <p:nvPr/>
        </p:nvPicPr>
        <p:blipFill>
          <a:blip r:embed="rId4"/>
          <a:srcRect l="9167" r="8333" b="2649"/>
          <a:stretch>
            <a:fillRect/>
          </a:stretch>
        </p:blipFill>
        <p:spPr bwMode="auto">
          <a:xfrm>
            <a:off x="4343400" y="1295400"/>
            <a:ext cx="4800600" cy="3522663"/>
          </a:xfrm>
          <a:prstGeom prst="rect">
            <a:avLst/>
          </a:prstGeom>
          <a:noFill/>
          <a:ln w="9525">
            <a:noFill/>
            <a:miter lim="800000"/>
            <a:headEnd/>
            <a:tailEnd/>
          </a:ln>
        </p:spPr>
      </p:pic>
      <p:cxnSp>
        <p:nvCxnSpPr>
          <p:cNvPr id="19462" name="Straight Arrow Connector 7"/>
          <p:cNvCxnSpPr>
            <a:cxnSpLocks noChangeShapeType="1"/>
          </p:cNvCxnSpPr>
          <p:nvPr/>
        </p:nvCxnSpPr>
        <p:spPr bwMode="auto">
          <a:xfrm rot="16320000" flipH="1">
            <a:off x="1295400" y="2438400"/>
            <a:ext cx="1447800" cy="76200"/>
          </a:xfrm>
          <a:prstGeom prst="straightConnector1">
            <a:avLst/>
          </a:prstGeom>
          <a:noFill/>
          <a:ln w="9525" algn="ctr">
            <a:solidFill>
              <a:schemeClr val="accent1"/>
            </a:solidFill>
            <a:round/>
            <a:headEnd/>
            <a:tailEnd type="arrow" w="med" len="med"/>
          </a:ln>
        </p:spPr>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ctrTitle"/>
          </p:nvPr>
        </p:nvSpPr>
        <p:spPr>
          <a:xfrm>
            <a:off x="2057400" y="0"/>
            <a:ext cx="7772400" cy="1470025"/>
          </a:xfrm>
        </p:spPr>
        <p:txBody>
          <a:bodyPr/>
          <a:lstStyle/>
          <a:p>
            <a:r>
              <a:rPr lang="en-US" smtClean="0"/>
              <a:t>Large – Scale Variability (LSV)</a:t>
            </a:r>
          </a:p>
        </p:txBody>
      </p:sp>
      <p:sp>
        <p:nvSpPr>
          <p:cNvPr id="20483" name="Subtitle 2"/>
          <p:cNvSpPr>
            <a:spLocks noGrp="1"/>
          </p:cNvSpPr>
          <p:nvPr>
            <p:ph type="subTitle" idx="1"/>
          </p:nvPr>
        </p:nvSpPr>
        <p:spPr>
          <a:xfrm>
            <a:off x="152400" y="1447800"/>
            <a:ext cx="8763000" cy="4724400"/>
          </a:xfrm>
        </p:spPr>
        <p:txBody>
          <a:bodyPr/>
          <a:lstStyle/>
          <a:p>
            <a:pPr algn="l">
              <a:buFontTx/>
              <a:buChar char="•"/>
            </a:pPr>
            <a:endParaRPr lang="en-US" sz="2400" smtClean="0">
              <a:solidFill>
                <a:schemeClr val="tx1"/>
              </a:solidFill>
            </a:endParaRPr>
          </a:p>
          <a:p>
            <a:pPr algn="l">
              <a:buFontTx/>
              <a:buChar char="•"/>
            </a:pPr>
            <a:r>
              <a:rPr lang="en-US" sz="2400" smtClean="0">
                <a:solidFill>
                  <a:schemeClr val="tx1"/>
                </a:solidFill>
              </a:rPr>
              <a:t> LSV is a SCIPUFF parameterization for horizontal subgrid motion effects, and originally designed for much coarser grids.</a:t>
            </a:r>
          </a:p>
          <a:p>
            <a:pPr algn="l">
              <a:buFontTx/>
              <a:buChar char="•"/>
            </a:pPr>
            <a:endParaRPr lang="en-US" sz="2400" smtClean="0">
              <a:solidFill>
                <a:schemeClr val="tx1"/>
              </a:solidFill>
            </a:endParaRPr>
          </a:p>
          <a:p>
            <a:pPr algn="l">
              <a:buFontTx/>
              <a:buChar char="•"/>
            </a:pPr>
            <a:r>
              <a:rPr lang="en-US" sz="2400" smtClean="0">
                <a:solidFill>
                  <a:schemeClr val="tx1"/>
                </a:solidFill>
              </a:rPr>
              <a:t> SCIPUFF allows the use of LSV operational or no LSV.  Operational LSV is often used by Reachback.</a:t>
            </a:r>
          </a:p>
          <a:p>
            <a:pPr algn="l"/>
            <a:endParaRPr lang="en-US" sz="2400" smtClean="0">
              <a:solidFill>
                <a:schemeClr val="tx1"/>
              </a:solidFill>
            </a:endParaRPr>
          </a:p>
          <a:p>
            <a:pPr algn="l">
              <a:buFontTx/>
              <a:buChar char="•"/>
            </a:pPr>
            <a:r>
              <a:rPr lang="en-US" sz="2400" smtClean="0">
                <a:solidFill>
                  <a:schemeClr val="tx1"/>
                </a:solidFill>
              </a:rPr>
              <a:t> For grids with high enough resolution, such as our daily WRF runs, LSV may be unnecessary and may cause unrealistic diffusion, leading to incorrect hazard area forecasts.</a:t>
            </a:r>
          </a:p>
        </p:txBody>
      </p:sp>
      <p:sp>
        <p:nvSpPr>
          <p:cNvPr id="20484" name="Slide Number Placeholder 3"/>
          <p:cNvSpPr>
            <a:spLocks noGrp="1"/>
          </p:cNvSpPr>
          <p:nvPr>
            <p:ph type="sldNum" sz="quarter" idx="12"/>
          </p:nvPr>
        </p:nvSpPr>
        <p:spPr>
          <a:noFill/>
        </p:spPr>
        <p:txBody>
          <a:bodyPr/>
          <a:lstStyle/>
          <a:p>
            <a:pPr fontAlgn="base">
              <a:spcAft>
                <a:spcPct val="0"/>
              </a:spcAft>
            </a:pPr>
            <a:fld id="{0CD2C131-4151-4D16-9389-959081317409}" type="slidenum">
              <a:rPr lang="en-US">
                <a:latin typeface="Univers"/>
                <a:ea typeface="ＭＳ Ｐゴシック"/>
              </a:rPr>
              <a:pPr fontAlgn="base">
                <a:spcAft>
                  <a:spcPct val="0"/>
                </a:spcAft>
              </a:pPr>
              <a:t>17</a:t>
            </a:fld>
            <a:endParaRPr lang="en-US">
              <a:latin typeface="Univers"/>
              <a:ea typeface="ＭＳ Ｐゴシック"/>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981200" y="228600"/>
            <a:ext cx="6240463" cy="825500"/>
          </a:xfrm>
        </p:spPr>
        <p:txBody>
          <a:bodyPr/>
          <a:lstStyle/>
          <a:p>
            <a:pPr algn="ctr"/>
            <a:r>
              <a:rPr lang="en-US" sz="2400" dirty="0" smtClean="0"/>
              <a:t>12 min Release at 0630 – Surface Dosage</a:t>
            </a:r>
            <a:br>
              <a:rPr lang="en-US" sz="2400" dirty="0" smtClean="0"/>
            </a:br>
            <a:r>
              <a:rPr lang="en-US" sz="2400" dirty="0" smtClean="0"/>
              <a:t>Mid-</a:t>
            </a:r>
            <a:r>
              <a:rPr lang="en-US" sz="2400" dirty="0" err="1" smtClean="0"/>
              <a:t>Nittany</a:t>
            </a:r>
            <a:r>
              <a:rPr lang="en-US" sz="2400" dirty="0" smtClean="0"/>
              <a:t> Valley</a:t>
            </a:r>
          </a:p>
        </p:txBody>
      </p:sp>
      <p:sp>
        <p:nvSpPr>
          <p:cNvPr id="9" name="TextBox 8"/>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0" name="TextBox 9"/>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22533" name="Picture 10" descr="236-0630-0830-SfcDosFront9LSV.bmp"/>
          <p:cNvPicPr>
            <a:picLocks noChangeAspect="1"/>
          </p:cNvPicPr>
          <p:nvPr/>
        </p:nvPicPr>
        <p:blipFill>
          <a:blip r:embed="rId3"/>
          <a:srcRect/>
          <a:stretch>
            <a:fillRect/>
          </a:stretch>
        </p:blipFill>
        <p:spPr bwMode="auto">
          <a:xfrm>
            <a:off x="0" y="2286000"/>
            <a:ext cx="4572000" cy="4572000"/>
          </a:xfrm>
          <a:prstGeom prst="rect">
            <a:avLst/>
          </a:prstGeom>
          <a:noFill/>
          <a:ln w="9525">
            <a:noFill/>
            <a:miter lim="800000"/>
            <a:headEnd/>
            <a:tailEnd/>
          </a:ln>
        </p:spPr>
      </p:pic>
      <p:pic>
        <p:nvPicPr>
          <p:cNvPr id="22534" name="Picture 11" descr="236-0630-0830-SfcDosFront9.bmp"/>
          <p:cNvPicPr>
            <a:picLocks noChangeAspect="1"/>
          </p:cNvPicPr>
          <p:nvPr/>
        </p:nvPicPr>
        <p:blipFill>
          <a:blip r:embed="rId4"/>
          <a:srcRect/>
          <a:stretch>
            <a:fillRect/>
          </a:stretch>
        </p:blipFill>
        <p:spPr bwMode="auto">
          <a:xfrm>
            <a:off x="4572000" y="2286000"/>
            <a:ext cx="4572000" cy="4572000"/>
          </a:xfrm>
          <a:prstGeom prst="rect">
            <a:avLst/>
          </a:prstGeom>
          <a:noFill/>
          <a:ln w="9525">
            <a:noFill/>
            <a:miter lim="800000"/>
            <a:headEnd/>
            <a:tailEnd/>
          </a:ln>
        </p:spPr>
      </p:pic>
      <p:sp>
        <p:nvSpPr>
          <p:cNvPr id="22535" name="Oval 12"/>
          <p:cNvSpPr>
            <a:spLocks noChangeArrowheads="1"/>
          </p:cNvSpPr>
          <p:nvPr/>
        </p:nvSpPr>
        <p:spPr bwMode="auto">
          <a:xfrm>
            <a:off x="2819400" y="2209800"/>
            <a:ext cx="2286000" cy="838200"/>
          </a:xfrm>
          <a:prstGeom prst="ellipse">
            <a:avLst/>
          </a:prstGeom>
          <a:noFill/>
          <a:ln w="9525" algn="ctr">
            <a:noFill/>
            <a:round/>
            <a:headEnd/>
            <a:tailEnd/>
          </a:ln>
        </p:spPr>
        <p:txBody>
          <a:bodyPr wrap="none">
            <a:spAutoFit/>
          </a:bodyPr>
          <a:lstStyle/>
          <a:p>
            <a:pPr marL="742950" indent="-285750">
              <a:spcBef>
                <a:spcPct val="20000"/>
              </a:spcBef>
              <a:buFont typeface="Times" pitchFamily="18" charset="0"/>
              <a:buNone/>
            </a:pPr>
            <a:endParaRPr lang="en-US" sz="2000">
              <a:latin typeface="Univers"/>
            </a:endParaRPr>
          </a:p>
        </p:txBody>
      </p:sp>
      <p:sp>
        <p:nvSpPr>
          <p:cNvPr id="22536" name="Oval 13"/>
          <p:cNvSpPr>
            <a:spLocks noChangeArrowheads="1"/>
          </p:cNvSpPr>
          <p:nvPr/>
        </p:nvSpPr>
        <p:spPr bwMode="auto">
          <a:xfrm>
            <a:off x="5410200" y="2362200"/>
            <a:ext cx="1295400" cy="533400"/>
          </a:xfrm>
          <a:prstGeom prst="ellipse">
            <a:avLst/>
          </a:prstGeom>
          <a:noFill/>
          <a:ln w="9525" algn="ctr">
            <a:noFill/>
            <a:round/>
            <a:headEnd/>
            <a:tailEnd/>
          </a:ln>
        </p:spPr>
        <p:txBody>
          <a:bodyPr wrap="none">
            <a:spAutoFit/>
          </a:bodyPr>
          <a:lstStyle/>
          <a:p>
            <a:pPr marL="742950" indent="-285750">
              <a:spcBef>
                <a:spcPct val="20000"/>
              </a:spcBef>
              <a:buFont typeface="Times" pitchFamily="18" charset="0"/>
              <a:buNone/>
            </a:pPr>
            <a:endParaRPr lang="en-US" sz="2000">
              <a:latin typeface="Univers"/>
            </a:endParaRPr>
          </a:p>
        </p:txBody>
      </p:sp>
      <p:sp>
        <p:nvSpPr>
          <p:cNvPr id="22537" name="Oval 14"/>
          <p:cNvSpPr>
            <a:spLocks noChangeArrowheads="1"/>
          </p:cNvSpPr>
          <p:nvPr/>
        </p:nvSpPr>
        <p:spPr bwMode="auto">
          <a:xfrm>
            <a:off x="3810000" y="1981200"/>
            <a:ext cx="1143000" cy="762000"/>
          </a:xfrm>
          <a:prstGeom prst="ellipse">
            <a:avLst/>
          </a:prstGeom>
          <a:noFill/>
          <a:ln w="9525" algn="ctr">
            <a:noFill/>
            <a:round/>
            <a:headEnd/>
            <a:tailEnd/>
          </a:ln>
        </p:spPr>
        <p:txBody>
          <a:bodyPr wrap="none">
            <a:spAutoFit/>
          </a:bodyPr>
          <a:lstStyle/>
          <a:p>
            <a:pPr marL="742950" indent="-285750">
              <a:spcBef>
                <a:spcPct val="20000"/>
              </a:spcBef>
              <a:buFont typeface="Times" pitchFamily="18" charset="0"/>
              <a:buNone/>
            </a:pPr>
            <a:endParaRPr lang="en-US" sz="2000">
              <a:latin typeface="Univers"/>
            </a:endParaRPr>
          </a:p>
        </p:txBody>
      </p:sp>
      <p:sp>
        <p:nvSpPr>
          <p:cNvPr id="22538" name="Oval 15"/>
          <p:cNvSpPr>
            <a:spLocks noChangeArrowheads="1"/>
          </p:cNvSpPr>
          <p:nvPr/>
        </p:nvSpPr>
        <p:spPr bwMode="auto">
          <a:xfrm>
            <a:off x="1752600" y="2209800"/>
            <a:ext cx="3808413" cy="944563"/>
          </a:xfrm>
          <a:prstGeom prst="ellipse">
            <a:avLst/>
          </a:prstGeom>
          <a:solidFill>
            <a:schemeClr val="accent1"/>
          </a:solidFill>
          <a:ln w="9525" algn="ctr">
            <a:noFill/>
            <a:round/>
            <a:headEnd/>
            <a:tailEnd/>
          </a:ln>
        </p:spPr>
        <p:txBody>
          <a:bodyPr>
            <a:spAutoFit/>
          </a:bodyPr>
          <a:lstStyle/>
          <a:p>
            <a:pPr marL="742950" indent="-285750">
              <a:spcBef>
                <a:spcPct val="20000"/>
              </a:spcBef>
              <a:buFont typeface="Times" pitchFamily="18" charset="0"/>
              <a:buNone/>
            </a:pPr>
            <a:endParaRPr lang="en-US" sz="2000">
              <a:latin typeface="Univers"/>
            </a:endParaRPr>
          </a:p>
        </p:txBody>
      </p:sp>
      <p:sp>
        <p:nvSpPr>
          <p:cNvPr id="22539" name="TextBox 16"/>
          <p:cNvSpPr txBox="1">
            <a:spLocks noChangeArrowheads="1"/>
          </p:cNvSpPr>
          <p:nvPr/>
        </p:nvSpPr>
        <p:spPr bwMode="auto">
          <a:xfrm>
            <a:off x="1981200" y="2438400"/>
            <a:ext cx="3810000" cy="369332"/>
          </a:xfrm>
          <a:prstGeom prst="rect">
            <a:avLst/>
          </a:prstGeom>
          <a:noFill/>
          <a:ln w="9525">
            <a:noFill/>
            <a:miter lim="800000"/>
            <a:headEnd/>
            <a:tailEnd/>
          </a:ln>
        </p:spPr>
        <p:txBody>
          <a:bodyPr>
            <a:spAutoFit/>
          </a:bodyPr>
          <a:lstStyle/>
          <a:p>
            <a:r>
              <a:rPr lang="en-US" dirty="0">
                <a:latin typeface="Univers"/>
              </a:rPr>
              <a:t>D</a:t>
            </a:r>
            <a:r>
              <a:rPr lang="en-US" dirty="0" smtClean="0">
                <a:latin typeface="Univers"/>
              </a:rPr>
              <a:t>irected </a:t>
            </a:r>
            <a:r>
              <a:rPr lang="en-US" dirty="0">
                <a:solidFill>
                  <a:srgbClr val="CC3300"/>
                </a:solidFill>
                <a:latin typeface="Univers"/>
              </a:rPr>
              <a:t>toward</a:t>
            </a:r>
            <a:r>
              <a:rPr lang="en-US" dirty="0">
                <a:latin typeface="Univers"/>
              </a:rPr>
              <a:t> </a:t>
            </a:r>
            <a:r>
              <a:rPr lang="en-US" dirty="0" err="1">
                <a:latin typeface="Univers"/>
              </a:rPr>
              <a:t>Tussey</a:t>
            </a:r>
            <a:r>
              <a:rPr lang="en-US" dirty="0">
                <a:latin typeface="Univers"/>
              </a:rPr>
              <a:t> Ridge</a:t>
            </a:r>
          </a:p>
        </p:txBody>
      </p:sp>
      <p:cxnSp>
        <p:nvCxnSpPr>
          <p:cNvPr id="22540" name="Straight Arrow Connector 18"/>
          <p:cNvCxnSpPr>
            <a:cxnSpLocks noChangeShapeType="1"/>
          </p:cNvCxnSpPr>
          <p:nvPr/>
        </p:nvCxnSpPr>
        <p:spPr bwMode="auto">
          <a:xfrm>
            <a:off x="4495800" y="3048000"/>
            <a:ext cx="1752600" cy="1371600"/>
          </a:xfrm>
          <a:prstGeom prst="straightConnector1">
            <a:avLst/>
          </a:prstGeom>
          <a:noFill/>
          <a:ln w="25400" algn="ctr">
            <a:solidFill>
              <a:schemeClr val="accent1"/>
            </a:solidFill>
            <a:round/>
            <a:headEnd/>
            <a:tailEnd type="arrow" w="med" len="med"/>
          </a:ln>
        </p:spPr>
      </p:cxnSp>
      <p:cxnSp>
        <p:nvCxnSpPr>
          <p:cNvPr id="22541" name="Straight Arrow Connector 19"/>
          <p:cNvCxnSpPr>
            <a:cxnSpLocks noChangeShapeType="1"/>
          </p:cNvCxnSpPr>
          <p:nvPr/>
        </p:nvCxnSpPr>
        <p:spPr bwMode="auto">
          <a:xfrm rot="10800000" flipV="1">
            <a:off x="1905000" y="3181350"/>
            <a:ext cx="2690813" cy="1314450"/>
          </a:xfrm>
          <a:prstGeom prst="straightConnector1">
            <a:avLst/>
          </a:prstGeom>
          <a:noFill/>
          <a:ln w="25400" algn="ctr">
            <a:solidFill>
              <a:schemeClr val="accent1"/>
            </a:solidFill>
            <a:round/>
            <a:headEnd/>
            <a:tailEnd type="arrow" w="med" len="med"/>
          </a:ln>
        </p:spPr>
      </p:cxnSp>
      <p:sp>
        <p:nvSpPr>
          <p:cNvPr id="14" name="TextBox 13"/>
          <p:cNvSpPr txBox="1"/>
          <p:nvPr/>
        </p:nvSpPr>
        <p:spPr>
          <a:xfrm>
            <a:off x="457200" y="5486400"/>
            <a:ext cx="3505200" cy="369332"/>
          </a:xfrm>
          <a:prstGeom prst="rect">
            <a:avLst/>
          </a:prstGeom>
          <a:solidFill>
            <a:schemeClr val="bg1"/>
          </a:solidFill>
        </p:spPr>
        <p:txBody>
          <a:bodyPr wrap="square" rtlCol="0">
            <a:spAutoFit/>
          </a:bodyPr>
          <a:lstStyle/>
          <a:p>
            <a:endParaRPr lang="en-US" dirty="0"/>
          </a:p>
        </p:txBody>
      </p:sp>
      <p:sp>
        <p:nvSpPr>
          <p:cNvPr id="15" name="TextBox 14"/>
          <p:cNvSpPr txBox="1"/>
          <p:nvPr/>
        </p:nvSpPr>
        <p:spPr>
          <a:xfrm>
            <a:off x="5029200" y="5486400"/>
            <a:ext cx="3505200" cy="369332"/>
          </a:xfrm>
          <a:prstGeom prst="rect">
            <a:avLst/>
          </a:prstGeom>
          <a:solidFill>
            <a:schemeClr val="bg1"/>
          </a:solidFill>
        </p:spPr>
        <p:txBody>
          <a:bodyPr wrap="square" rtlCol="0">
            <a:spAutoFit/>
          </a:bodyPr>
          <a:lstStyle/>
          <a:p>
            <a:endParaRPr lang="en-US" dirty="0"/>
          </a:p>
        </p:txBody>
      </p:sp>
      <p:sp>
        <p:nvSpPr>
          <p:cNvPr id="16" name="Hexagon 15"/>
          <p:cNvSpPr>
            <a:spLocks noChangeAspect="1"/>
          </p:cNvSpPr>
          <p:nvPr/>
        </p:nvSpPr>
        <p:spPr bwMode="auto">
          <a:xfrm>
            <a:off x="1600200" y="4724400"/>
            <a:ext cx="106680" cy="91440"/>
          </a:xfrm>
          <a:prstGeom prst="hexagon">
            <a:avLst/>
          </a:prstGeom>
          <a:solidFill>
            <a:srgbClr val="FFD44B"/>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pPr>
            <a:endParaRPr kumimoji="0" lang="en-US"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2057400" y="228600"/>
            <a:ext cx="6240463" cy="825500"/>
          </a:xfrm>
        </p:spPr>
        <p:txBody>
          <a:bodyPr/>
          <a:lstStyle/>
          <a:p>
            <a:pPr algn="ctr"/>
            <a:r>
              <a:rPr lang="en-US" sz="2400" smtClean="0"/>
              <a:t>12 min Release at 0630 – Surface Dosage</a:t>
            </a:r>
            <a:br>
              <a:rPr lang="en-US" sz="2400" smtClean="0"/>
            </a:br>
            <a:r>
              <a:rPr lang="en-US" sz="2400" smtClean="0"/>
              <a:t>Site 9 Location</a:t>
            </a:r>
          </a:p>
        </p:txBody>
      </p:sp>
      <p:pic>
        <p:nvPicPr>
          <p:cNvPr id="21507" name="Picture 3" descr="C:\Users\jdh5463\Documents\SCIPUFF\Aug24-0630RlsSfcDosLSVOff0700.bmp"/>
          <p:cNvPicPr>
            <a:picLocks noChangeAspect="1" noChangeArrowheads="1"/>
          </p:cNvPicPr>
          <p:nvPr/>
        </p:nvPicPr>
        <p:blipFill>
          <a:blip r:embed="rId3"/>
          <a:srcRect/>
          <a:stretch>
            <a:fillRect/>
          </a:stretch>
        </p:blipFill>
        <p:spPr bwMode="auto">
          <a:xfrm>
            <a:off x="4572000" y="2286000"/>
            <a:ext cx="4572000" cy="4572000"/>
          </a:xfrm>
          <a:prstGeom prst="rect">
            <a:avLst/>
          </a:prstGeom>
          <a:noFill/>
          <a:ln w="9525">
            <a:noFill/>
            <a:miter lim="800000"/>
            <a:headEnd/>
            <a:tailEnd/>
          </a:ln>
        </p:spPr>
      </p:pic>
      <p:pic>
        <p:nvPicPr>
          <p:cNvPr id="21508" name="Picture 8" descr="C:\Users\jdh5463\Documents\SCIPUFF\Aug24-0630RlsSfcDos0700.bmp"/>
          <p:cNvPicPr>
            <a:picLocks noChangeAspect="1" noChangeArrowheads="1"/>
          </p:cNvPicPr>
          <p:nvPr/>
        </p:nvPicPr>
        <p:blipFill>
          <a:blip r:embed="rId4"/>
          <a:srcRect/>
          <a:stretch>
            <a:fillRect/>
          </a:stretch>
        </p:blipFill>
        <p:spPr bwMode="auto">
          <a:xfrm>
            <a:off x="0" y="2362200"/>
            <a:ext cx="4495800" cy="4495800"/>
          </a:xfrm>
          <a:prstGeom prst="rect">
            <a:avLst/>
          </a:prstGeom>
          <a:noFill/>
          <a:ln w="9525">
            <a:noFill/>
            <a:miter lim="800000"/>
            <a:headEnd/>
            <a:tailEnd/>
          </a:ln>
        </p:spPr>
      </p:pic>
      <p:pic>
        <p:nvPicPr>
          <p:cNvPr id="7177" name="Picture 9" descr="C:\Users\jdh5463\Documents\SCIPUFF\Aug24-0630RlsSfcDos0730.bmp"/>
          <p:cNvPicPr>
            <a:picLocks noChangeAspect="1" noChangeArrowheads="1"/>
          </p:cNvPicPr>
          <p:nvPr/>
        </p:nvPicPr>
        <p:blipFill>
          <a:blip r:embed="rId5"/>
          <a:srcRect/>
          <a:stretch>
            <a:fillRect/>
          </a:stretch>
        </p:blipFill>
        <p:spPr bwMode="auto">
          <a:xfrm>
            <a:off x="0" y="2286000"/>
            <a:ext cx="4572000" cy="4572000"/>
          </a:xfrm>
          <a:prstGeom prst="rect">
            <a:avLst/>
          </a:prstGeom>
          <a:noFill/>
          <a:ln w="9525">
            <a:noFill/>
            <a:miter lim="800000"/>
            <a:headEnd/>
            <a:tailEnd/>
          </a:ln>
        </p:spPr>
      </p:pic>
      <p:pic>
        <p:nvPicPr>
          <p:cNvPr id="7178" name="Picture 10" descr="C:\Users\jdh5463\Documents\SCIPUFF\Aug24-0630RlsSfcDosLSVOff0730.bmp"/>
          <p:cNvPicPr>
            <a:picLocks noChangeAspect="1" noChangeArrowheads="1"/>
          </p:cNvPicPr>
          <p:nvPr/>
        </p:nvPicPr>
        <p:blipFill>
          <a:blip r:embed="rId6"/>
          <a:srcRect/>
          <a:stretch>
            <a:fillRect/>
          </a:stretch>
        </p:blipFill>
        <p:spPr bwMode="auto">
          <a:xfrm>
            <a:off x="4572000" y="2286000"/>
            <a:ext cx="4572000" cy="4572000"/>
          </a:xfrm>
          <a:prstGeom prst="rect">
            <a:avLst/>
          </a:prstGeom>
          <a:noFill/>
          <a:ln w="9525">
            <a:noFill/>
            <a:miter lim="800000"/>
            <a:headEnd/>
            <a:tailEnd/>
          </a:ln>
        </p:spPr>
      </p:pic>
      <p:pic>
        <p:nvPicPr>
          <p:cNvPr id="7179" name="Picture 11" descr="C:\Users\jdh5463\Documents\SCIPUFF\Aug24-0630RlsSfcDos0830.bmp"/>
          <p:cNvPicPr>
            <a:picLocks noChangeAspect="1" noChangeArrowheads="1"/>
          </p:cNvPicPr>
          <p:nvPr/>
        </p:nvPicPr>
        <p:blipFill>
          <a:blip r:embed="rId7"/>
          <a:srcRect/>
          <a:stretch>
            <a:fillRect/>
          </a:stretch>
        </p:blipFill>
        <p:spPr bwMode="auto">
          <a:xfrm>
            <a:off x="0" y="2286000"/>
            <a:ext cx="4572000" cy="4572000"/>
          </a:xfrm>
          <a:prstGeom prst="rect">
            <a:avLst/>
          </a:prstGeom>
          <a:noFill/>
          <a:ln w="9525">
            <a:noFill/>
            <a:miter lim="800000"/>
            <a:headEnd/>
            <a:tailEnd/>
          </a:ln>
        </p:spPr>
      </p:pic>
      <p:pic>
        <p:nvPicPr>
          <p:cNvPr id="7180" name="Picture 12" descr="C:\Users\jdh5463\Documents\SCIPUFF\Aug24-0630RlsSfcDosLSVOff0830.bmp"/>
          <p:cNvPicPr>
            <a:picLocks noChangeAspect="1" noChangeArrowheads="1"/>
          </p:cNvPicPr>
          <p:nvPr/>
        </p:nvPicPr>
        <p:blipFill>
          <a:blip r:embed="rId8"/>
          <a:srcRect/>
          <a:stretch>
            <a:fillRect/>
          </a:stretch>
        </p:blipFill>
        <p:spPr bwMode="auto">
          <a:xfrm>
            <a:off x="4495800" y="2209800"/>
            <a:ext cx="4648200" cy="4648200"/>
          </a:xfrm>
          <a:prstGeom prst="rect">
            <a:avLst/>
          </a:prstGeom>
          <a:noFill/>
          <a:ln w="9525">
            <a:noFill/>
            <a:miter lim="800000"/>
            <a:headEnd/>
            <a:tailEnd/>
          </a:ln>
        </p:spPr>
      </p:pic>
      <p:sp>
        <p:nvSpPr>
          <p:cNvPr id="9" name="TextBox 8"/>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0" name="TextBox 9"/>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sp>
        <p:nvSpPr>
          <p:cNvPr id="16" name="TextBox 15"/>
          <p:cNvSpPr txBox="1"/>
          <p:nvPr/>
        </p:nvSpPr>
        <p:spPr>
          <a:xfrm>
            <a:off x="533400" y="5486400"/>
            <a:ext cx="3505200" cy="369332"/>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5029200" y="5486400"/>
            <a:ext cx="3505200" cy="369332"/>
          </a:xfrm>
          <a:prstGeom prst="rect">
            <a:avLst/>
          </a:prstGeom>
          <a:solidFill>
            <a:schemeClr val="bg1"/>
          </a:solidFill>
        </p:spPr>
        <p:txBody>
          <a:bodyPr wrap="square" rtlCol="0">
            <a:spAutoFit/>
          </a:bodyPr>
          <a:lstStyle/>
          <a:p>
            <a:endParaRPr lang="en-US" dirty="0"/>
          </a:p>
        </p:txBody>
      </p:sp>
      <p:sp>
        <p:nvSpPr>
          <p:cNvPr id="22" name="Hexagon 21"/>
          <p:cNvSpPr/>
          <p:nvPr/>
        </p:nvSpPr>
        <p:spPr bwMode="auto">
          <a:xfrm>
            <a:off x="1676400" y="4724400"/>
            <a:ext cx="76200" cy="76200"/>
          </a:xfrm>
          <a:prstGeom prst="hexagon">
            <a:avLst/>
          </a:prstGeom>
          <a:no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pPr>
            <a:endParaRPr kumimoji="0" lang="en-US"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17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19" descr="TopTussey0630-0800SfcDosLSVOn.bmp"/>
          <p:cNvPicPr>
            <a:picLocks noChangeAspect="1"/>
          </p:cNvPicPr>
          <p:nvPr/>
        </p:nvPicPr>
        <p:blipFill>
          <a:blip r:embed="rId3"/>
          <a:srcRect/>
          <a:stretch>
            <a:fillRect/>
          </a:stretch>
        </p:blipFill>
        <p:spPr bwMode="auto">
          <a:xfrm>
            <a:off x="0" y="2286000"/>
            <a:ext cx="4572000" cy="4572000"/>
          </a:xfrm>
          <a:prstGeom prst="rect">
            <a:avLst/>
          </a:prstGeom>
          <a:noFill/>
          <a:ln w="9525">
            <a:noFill/>
            <a:miter lim="800000"/>
            <a:headEnd/>
            <a:tailEnd/>
          </a:ln>
        </p:spPr>
      </p:pic>
      <p:pic>
        <p:nvPicPr>
          <p:cNvPr id="24579" name="Picture 11" descr="TopTussey0630-0800SfcDosLSVOff.bmp"/>
          <p:cNvPicPr>
            <a:picLocks noChangeAspect="1"/>
          </p:cNvPicPr>
          <p:nvPr/>
        </p:nvPicPr>
        <p:blipFill>
          <a:blip r:embed="rId4"/>
          <a:srcRect/>
          <a:stretch>
            <a:fillRect/>
          </a:stretch>
        </p:blipFill>
        <p:spPr bwMode="auto">
          <a:xfrm>
            <a:off x="4572000" y="2286000"/>
            <a:ext cx="4572000" cy="4572000"/>
          </a:xfrm>
          <a:prstGeom prst="rect">
            <a:avLst/>
          </a:prstGeom>
          <a:noFill/>
          <a:ln w="9525">
            <a:noFill/>
            <a:miter lim="800000"/>
            <a:headEnd/>
            <a:tailEnd/>
          </a:ln>
        </p:spPr>
      </p:pic>
      <p:sp>
        <p:nvSpPr>
          <p:cNvPr id="24580" name="Title 1"/>
          <p:cNvSpPr>
            <a:spLocks noGrp="1"/>
          </p:cNvSpPr>
          <p:nvPr>
            <p:ph type="title"/>
          </p:nvPr>
        </p:nvSpPr>
        <p:spPr>
          <a:xfrm>
            <a:off x="1981200" y="228600"/>
            <a:ext cx="6240463" cy="825500"/>
          </a:xfrm>
        </p:spPr>
        <p:txBody>
          <a:bodyPr/>
          <a:lstStyle/>
          <a:p>
            <a:pPr algn="ctr"/>
            <a:r>
              <a:rPr lang="en-US" sz="2400" smtClean="0"/>
              <a:t>12 min Release at 0630 – Surface Dosage</a:t>
            </a:r>
            <a:br>
              <a:rPr lang="en-US" sz="2400" smtClean="0"/>
            </a:br>
            <a:r>
              <a:rPr lang="en-US" sz="2400" smtClean="0"/>
              <a:t>Near Crest of Tussey Ridge</a:t>
            </a:r>
          </a:p>
        </p:txBody>
      </p:sp>
      <p:sp>
        <p:nvSpPr>
          <p:cNvPr id="9" name="TextBox 8"/>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0" name="TextBox 9"/>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sp>
        <p:nvSpPr>
          <p:cNvPr id="24583" name="Oval 12"/>
          <p:cNvSpPr>
            <a:spLocks noChangeArrowheads="1"/>
          </p:cNvSpPr>
          <p:nvPr/>
        </p:nvSpPr>
        <p:spPr bwMode="auto">
          <a:xfrm>
            <a:off x="2819400" y="2209800"/>
            <a:ext cx="2286000" cy="838200"/>
          </a:xfrm>
          <a:prstGeom prst="ellipse">
            <a:avLst/>
          </a:prstGeom>
          <a:noFill/>
          <a:ln w="9525" algn="ctr">
            <a:noFill/>
            <a:round/>
            <a:headEnd/>
            <a:tailEnd/>
          </a:ln>
        </p:spPr>
        <p:txBody>
          <a:bodyPr wrap="none">
            <a:spAutoFit/>
          </a:bodyPr>
          <a:lstStyle/>
          <a:p>
            <a:pPr marL="742950" indent="-285750">
              <a:spcBef>
                <a:spcPct val="20000"/>
              </a:spcBef>
              <a:buFont typeface="Times" pitchFamily="18" charset="0"/>
              <a:buNone/>
            </a:pPr>
            <a:endParaRPr lang="en-US" sz="2000">
              <a:latin typeface="Univers"/>
            </a:endParaRPr>
          </a:p>
        </p:txBody>
      </p:sp>
      <p:sp>
        <p:nvSpPr>
          <p:cNvPr id="24584" name="Oval 13"/>
          <p:cNvSpPr>
            <a:spLocks noChangeArrowheads="1"/>
          </p:cNvSpPr>
          <p:nvPr/>
        </p:nvSpPr>
        <p:spPr bwMode="auto">
          <a:xfrm>
            <a:off x="5410200" y="2362200"/>
            <a:ext cx="1295400" cy="533400"/>
          </a:xfrm>
          <a:prstGeom prst="ellipse">
            <a:avLst/>
          </a:prstGeom>
          <a:noFill/>
          <a:ln w="9525" algn="ctr">
            <a:noFill/>
            <a:round/>
            <a:headEnd/>
            <a:tailEnd/>
          </a:ln>
        </p:spPr>
        <p:txBody>
          <a:bodyPr wrap="none">
            <a:spAutoFit/>
          </a:bodyPr>
          <a:lstStyle/>
          <a:p>
            <a:pPr marL="742950" indent="-285750">
              <a:spcBef>
                <a:spcPct val="20000"/>
              </a:spcBef>
              <a:buFont typeface="Times" pitchFamily="18" charset="0"/>
              <a:buNone/>
            </a:pPr>
            <a:endParaRPr lang="en-US" sz="2000">
              <a:latin typeface="Univers"/>
            </a:endParaRPr>
          </a:p>
        </p:txBody>
      </p:sp>
      <p:sp>
        <p:nvSpPr>
          <p:cNvPr id="24585" name="Oval 14"/>
          <p:cNvSpPr>
            <a:spLocks noChangeArrowheads="1"/>
          </p:cNvSpPr>
          <p:nvPr/>
        </p:nvSpPr>
        <p:spPr bwMode="auto">
          <a:xfrm>
            <a:off x="3810000" y="1981200"/>
            <a:ext cx="1143000" cy="762000"/>
          </a:xfrm>
          <a:prstGeom prst="ellipse">
            <a:avLst/>
          </a:prstGeom>
          <a:noFill/>
          <a:ln w="9525" algn="ctr">
            <a:noFill/>
            <a:round/>
            <a:headEnd/>
            <a:tailEnd/>
          </a:ln>
        </p:spPr>
        <p:txBody>
          <a:bodyPr wrap="none">
            <a:spAutoFit/>
          </a:bodyPr>
          <a:lstStyle/>
          <a:p>
            <a:pPr marL="742950" indent="-285750">
              <a:spcBef>
                <a:spcPct val="20000"/>
              </a:spcBef>
              <a:buFont typeface="Times" pitchFamily="18" charset="0"/>
              <a:buNone/>
            </a:pPr>
            <a:endParaRPr lang="en-US" sz="2000">
              <a:latin typeface="Univers"/>
            </a:endParaRPr>
          </a:p>
        </p:txBody>
      </p:sp>
      <p:sp>
        <p:nvSpPr>
          <p:cNvPr id="11" name="TextBox 10"/>
          <p:cNvSpPr txBox="1"/>
          <p:nvPr/>
        </p:nvSpPr>
        <p:spPr>
          <a:xfrm>
            <a:off x="457200" y="5486400"/>
            <a:ext cx="3505200" cy="369332"/>
          </a:xfrm>
          <a:prstGeom prst="rect">
            <a:avLst/>
          </a:prstGeom>
          <a:solidFill>
            <a:schemeClr val="bg1"/>
          </a:solidFill>
        </p:spPr>
        <p:txBody>
          <a:bodyPr wrap="square" rtlCol="0">
            <a:spAutoFit/>
          </a:bodyPr>
          <a:lstStyle/>
          <a:p>
            <a:endParaRPr lang="en-US" dirty="0"/>
          </a:p>
        </p:txBody>
      </p:sp>
      <p:sp>
        <p:nvSpPr>
          <p:cNvPr id="12" name="TextBox 11"/>
          <p:cNvSpPr txBox="1"/>
          <p:nvPr/>
        </p:nvSpPr>
        <p:spPr>
          <a:xfrm>
            <a:off x="5029200" y="5486400"/>
            <a:ext cx="3505200" cy="369332"/>
          </a:xfrm>
          <a:prstGeom prst="rect">
            <a:avLst/>
          </a:prstGeom>
          <a:solidFill>
            <a:schemeClr val="bg1"/>
          </a:solidFill>
        </p:spPr>
        <p:txBody>
          <a:bodyPr wrap="square" rtlCol="0">
            <a:spAutoFit/>
          </a:bodyPr>
          <a:lstStyle/>
          <a:p>
            <a:endParaRPr lang="en-US" dirty="0"/>
          </a:p>
        </p:txBody>
      </p:sp>
      <p:sp>
        <p:nvSpPr>
          <p:cNvPr id="13" name="Hexagon 12"/>
          <p:cNvSpPr>
            <a:spLocks noChangeAspect="1"/>
          </p:cNvSpPr>
          <p:nvPr/>
        </p:nvSpPr>
        <p:spPr bwMode="auto">
          <a:xfrm>
            <a:off x="1600200" y="4724400"/>
            <a:ext cx="106680" cy="91440"/>
          </a:xfrm>
          <a:prstGeom prst="hexagon">
            <a:avLst/>
          </a:prstGeom>
          <a:solidFill>
            <a:srgbClr val="FFD44B"/>
          </a:solidFill>
          <a:ln w="9525" cap="flat" cmpd="sng" algn="ctr">
            <a:no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spAutoFit/>
          </a:bodyPr>
          <a:lstStyle/>
          <a:p>
            <a: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pPr>
            <a:endParaRPr kumimoji="0" lang="en-US"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752600" y="228600"/>
            <a:ext cx="6240463" cy="825500"/>
          </a:xfrm>
        </p:spPr>
        <p:txBody>
          <a:bodyPr/>
          <a:lstStyle/>
          <a:p>
            <a:pPr algn="ctr"/>
            <a:r>
              <a:rPr lang="en-US" sz="2400" smtClean="0"/>
              <a:t>0630 Release – Concentration</a:t>
            </a:r>
            <a:br>
              <a:rPr lang="en-US" sz="2400" smtClean="0"/>
            </a:br>
            <a:r>
              <a:rPr lang="en-US" sz="2400" smtClean="0"/>
              <a:t>Site 9 Location</a:t>
            </a:r>
            <a:br>
              <a:rPr lang="en-US" sz="2400" smtClean="0"/>
            </a:br>
            <a:r>
              <a:rPr lang="en-US" sz="2400" smtClean="0"/>
              <a:t>Along Nittany Valley Toward PSU</a:t>
            </a:r>
          </a:p>
        </p:txBody>
      </p:sp>
      <p:sp>
        <p:nvSpPr>
          <p:cNvPr id="11" name="TextBox 10"/>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2" name="TextBox 11"/>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13" name="Picture 12" descr="Aug24-0630RlsNittany0730.bmp"/>
          <p:cNvPicPr>
            <a:picLocks noChangeAspect="1"/>
          </p:cNvPicPr>
          <p:nvPr/>
        </p:nvPicPr>
        <p:blipFill>
          <a:blip r:embed="rId3"/>
          <a:srcRect/>
          <a:stretch>
            <a:fillRect/>
          </a:stretch>
        </p:blipFill>
        <p:spPr bwMode="auto">
          <a:xfrm>
            <a:off x="0" y="2286000"/>
            <a:ext cx="4572000" cy="4572000"/>
          </a:xfrm>
          <a:prstGeom prst="rect">
            <a:avLst/>
          </a:prstGeom>
          <a:noFill/>
          <a:ln w="9525">
            <a:noFill/>
            <a:miter lim="800000"/>
            <a:headEnd/>
            <a:tailEnd/>
          </a:ln>
        </p:spPr>
      </p:pic>
      <p:pic>
        <p:nvPicPr>
          <p:cNvPr id="14" name="Picture 13" descr="Aug24-0630RlsNittanyLSVOff0730.bmp"/>
          <p:cNvPicPr>
            <a:picLocks noChangeAspect="1"/>
          </p:cNvPicPr>
          <p:nvPr/>
        </p:nvPicPr>
        <p:blipFill>
          <a:blip r:embed="rId4"/>
          <a:stretch>
            <a:fillRect/>
          </a:stretch>
        </p:blipFill>
        <p:spPr>
          <a:xfrm>
            <a:off x="4572857" y="2286857"/>
            <a:ext cx="4571143" cy="457114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752600" y="228600"/>
            <a:ext cx="6240463" cy="825500"/>
          </a:xfrm>
        </p:spPr>
        <p:txBody>
          <a:bodyPr/>
          <a:lstStyle/>
          <a:p>
            <a:pPr algn="ctr"/>
            <a:r>
              <a:rPr lang="en-US" sz="2400" smtClean="0"/>
              <a:t>0630 Release – Concentration</a:t>
            </a:r>
            <a:br>
              <a:rPr lang="en-US" sz="2400" smtClean="0"/>
            </a:br>
            <a:r>
              <a:rPr lang="en-US" sz="2400" smtClean="0"/>
              <a:t>Site 9 Location</a:t>
            </a:r>
            <a:br>
              <a:rPr lang="en-US" sz="2400" smtClean="0"/>
            </a:br>
            <a:r>
              <a:rPr lang="en-US" sz="2400" smtClean="0"/>
              <a:t>Along Nittany Valley Toward PSU</a:t>
            </a:r>
          </a:p>
        </p:txBody>
      </p:sp>
      <p:sp>
        <p:nvSpPr>
          <p:cNvPr id="11" name="TextBox 10"/>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2" name="TextBox 11"/>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27" name="Picture 26" descr="Aug24-0630RlsNittanyLSVOff0800.bmp"/>
          <p:cNvPicPr>
            <a:picLocks noChangeAspect="1"/>
          </p:cNvPicPr>
          <p:nvPr/>
        </p:nvPicPr>
        <p:blipFill>
          <a:blip r:embed="rId3"/>
          <a:stretch>
            <a:fillRect/>
          </a:stretch>
        </p:blipFill>
        <p:spPr>
          <a:xfrm>
            <a:off x="4572857" y="2286857"/>
            <a:ext cx="4571143" cy="4571143"/>
          </a:xfrm>
          <a:prstGeom prst="rect">
            <a:avLst/>
          </a:prstGeom>
        </p:spPr>
      </p:pic>
      <p:pic>
        <p:nvPicPr>
          <p:cNvPr id="30" name="Picture 29" descr="Aug24-0630RlsNittany0800.bmp"/>
          <p:cNvPicPr>
            <a:picLocks noChangeAspect="1"/>
          </p:cNvPicPr>
          <p:nvPr/>
        </p:nvPicPr>
        <p:blipFill>
          <a:blip r:embed="rId4"/>
          <a:stretch>
            <a:fillRect/>
          </a:stretch>
        </p:blipFill>
        <p:spPr>
          <a:xfrm>
            <a:off x="0" y="2286857"/>
            <a:ext cx="4571143" cy="457114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Aug24-0630RlsNittany0830.bmp"/>
          <p:cNvPicPr>
            <a:picLocks noChangeAspect="1"/>
          </p:cNvPicPr>
          <p:nvPr/>
        </p:nvPicPr>
        <p:blipFill>
          <a:blip r:embed="rId3"/>
          <a:stretch>
            <a:fillRect/>
          </a:stretch>
        </p:blipFill>
        <p:spPr>
          <a:xfrm>
            <a:off x="0" y="2286857"/>
            <a:ext cx="4571143" cy="4571143"/>
          </a:xfrm>
          <a:prstGeom prst="rect">
            <a:avLst/>
          </a:prstGeom>
        </p:spPr>
      </p:pic>
      <p:sp>
        <p:nvSpPr>
          <p:cNvPr id="25602" name="Title 1"/>
          <p:cNvSpPr>
            <a:spLocks noGrp="1"/>
          </p:cNvSpPr>
          <p:nvPr>
            <p:ph type="title"/>
          </p:nvPr>
        </p:nvSpPr>
        <p:spPr>
          <a:xfrm>
            <a:off x="1752600" y="228600"/>
            <a:ext cx="6240463" cy="825500"/>
          </a:xfrm>
        </p:spPr>
        <p:txBody>
          <a:bodyPr/>
          <a:lstStyle/>
          <a:p>
            <a:pPr algn="ctr"/>
            <a:r>
              <a:rPr lang="en-US" sz="2400" smtClean="0"/>
              <a:t>0630 Release – Concentration</a:t>
            </a:r>
            <a:br>
              <a:rPr lang="en-US" sz="2400" smtClean="0"/>
            </a:br>
            <a:r>
              <a:rPr lang="en-US" sz="2400" smtClean="0"/>
              <a:t>Site 9 Location</a:t>
            </a:r>
            <a:br>
              <a:rPr lang="en-US" sz="2400" smtClean="0"/>
            </a:br>
            <a:r>
              <a:rPr lang="en-US" sz="2400" smtClean="0"/>
              <a:t>Along Nittany Valley Toward PSU</a:t>
            </a:r>
          </a:p>
        </p:txBody>
      </p:sp>
      <p:sp>
        <p:nvSpPr>
          <p:cNvPr id="11" name="TextBox 10"/>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2" name="TextBox 11"/>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13" name="Picture 12" descr="Aug24-0630RlsNittanyLSVOff0830.bmp"/>
          <p:cNvPicPr>
            <a:picLocks noChangeAspect="1"/>
          </p:cNvPicPr>
          <p:nvPr/>
        </p:nvPicPr>
        <p:blipFill>
          <a:blip r:embed="rId4"/>
          <a:stretch>
            <a:fillRect/>
          </a:stretch>
        </p:blipFill>
        <p:spPr>
          <a:xfrm>
            <a:off x="4572857" y="2286857"/>
            <a:ext cx="4571143" cy="457114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228600"/>
            <a:ext cx="6240462" cy="825500"/>
          </a:xfrm>
        </p:spPr>
        <p:txBody>
          <a:bodyPr>
            <a:normAutofit fontScale="90000"/>
          </a:bodyPr>
          <a:lstStyle/>
          <a:p>
            <a:pPr algn="ctr">
              <a:defRPr/>
            </a:pPr>
            <a:r>
              <a:rPr lang="en-US" dirty="0" smtClean="0"/>
              <a:t>12 min Release at 0630</a:t>
            </a:r>
            <a:br>
              <a:rPr lang="en-US" dirty="0" smtClean="0"/>
            </a:br>
            <a:r>
              <a:rPr lang="en-US" dirty="0" smtClean="0"/>
              <a:t>Across </a:t>
            </a:r>
            <a:r>
              <a:rPr lang="en-US" dirty="0" err="1" smtClean="0"/>
              <a:t>Nittany</a:t>
            </a:r>
            <a:r>
              <a:rPr lang="en-US" dirty="0" smtClean="0"/>
              <a:t> Valley</a:t>
            </a:r>
            <a:endParaRPr lang="en-US" dirty="0"/>
          </a:p>
        </p:txBody>
      </p:sp>
      <p:pic>
        <p:nvPicPr>
          <p:cNvPr id="26627" name="Picture 3" descr="C:\Users\jdh5463\Documents\SCIPUFF\Aug24-0630RlsVertLrgLSVOff0740.bmp"/>
          <p:cNvPicPr>
            <a:picLocks noChangeAspect="1" noChangeArrowheads="1"/>
          </p:cNvPicPr>
          <p:nvPr/>
        </p:nvPicPr>
        <p:blipFill>
          <a:blip r:embed="rId3"/>
          <a:srcRect/>
          <a:stretch>
            <a:fillRect/>
          </a:stretch>
        </p:blipFill>
        <p:spPr bwMode="auto">
          <a:xfrm>
            <a:off x="4572000" y="2286000"/>
            <a:ext cx="4572000" cy="4572000"/>
          </a:xfrm>
          <a:prstGeom prst="rect">
            <a:avLst/>
          </a:prstGeom>
          <a:noFill/>
          <a:ln w="9525">
            <a:noFill/>
            <a:miter lim="800000"/>
            <a:headEnd/>
            <a:tailEnd/>
          </a:ln>
        </p:spPr>
      </p:pic>
      <p:pic>
        <p:nvPicPr>
          <p:cNvPr id="8196" name="Picture 4" descr="C:\Users\jdh5463\Documents\SCIPUFF\Aug24-0630RlsVertLrgLSVOff0750.bmp"/>
          <p:cNvPicPr>
            <a:picLocks noChangeAspect="1" noChangeArrowheads="1"/>
          </p:cNvPicPr>
          <p:nvPr/>
        </p:nvPicPr>
        <p:blipFill>
          <a:blip r:embed="rId4"/>
          <a:srcRect/>
          <a:stretch>
            <a:fillRect/>
          </a:stretch>
        </p:blipFill>
        <p:spPr bwMode="auto">
          <a:xfrm>
            <a:off x="4572000" y="2286000"/>
            <a:ext cx="4572000" cy="4572000"/>
          </a:xfrm>
          <a:prstGeom prst="rect">
            <a:avLst/>
          </a:prstGeom>
          <a:noFill/>
          <a:ln w="9525">
            <a:noFill/>
            <a:miter lim="800000"/>
            <a:headEnd/>
            <a:tailEnd/>
          </a:ln>
        </p:spPr>
      </p:pic>
      <p:pic>
        <p:nvPicPr>
          <p:cNvPr id="8197" name="Picture 5" descr="C:\Users\jdh5463\Documents\SCIPUFF\Aug24-0630RlsVertLrgLSVOff0800.bmp"/>
          <p:cNvPicPr>
            <a:picLocks noChangeAspect="1" noChangeArrowheads="1"/>
          </p:cNvPicPr>
          <p:nvPr/>
        </p:nvPicPr>
        <p:blipFill>
          <a:blip r:embed="rId5"/>
          <a:srcRect/>
          <a:stretch>
            <a:fillRect/>
          </a:stretch>
        </p:blipFill>
        <p:spPr bwMode="auto">
          <a:xfrm>
            <a:off x="4548188" y="2262188"/>
            <a:ext cx="4595812" cy="4595812"/>
          </a:xfrm>
          <a:prstGeom prst="rect">
            <a:avLst/>
          </a:prstGeom>
          <a:noFill/>
          <a:ln w="9525">
            <a:noFill/>
            <a:miter lim="800000"/>
            <a:headEnd/>
            <a:tailEnd/>
          </a:ln>
        </p:spPr>
      </p:pic>
      <p:pic>
        <p:nvPicPr>
          <p:cNvPr id="8198" name="Picture 6" descr="C:\Users\jdh5463\Documents\SCIPUFF\Aug24-0630RlsVertLrgLSVOff0810.bmp"/>
          <p:cNvPicPr>
            <a:picLocks noChangeAspect="1" noChangeArrowheads="1"/>
          </p:cNvPicPr>
          <p:nvPr/>
        </p:nvPicPr>
        <p:blipFill>
          <a:blip r:embed="rId6"/>
          <a:srcRect/>
          <a:stretch>
            <a:fillRect/>
          </a:stretch>
        </p:blipFill>
        <p:spPr bwMode="auto">
          <a:xfrm>
            <a:off x="4572000" y="2286000"/>
            <a:ext cx="4572000" cy="4572000"/>
          </a:xfrm>
          <a:prstGeom prst="rect">
            <a:avLst/>
          </a:prstGeom>
          <a:noFill/>
          <a:ln w="9525">
            <a:noFill/>
            <a:miter lim="800000"/>
            <a:headEnd/>
            <a:tailEnd/>
          </a:ln>
        </p:spPr>
      </p:pic>
      <p:pic>
        <p:nvPicPr>
          <p:cNvPr id="8199" name="Picture 7" descr="C:\Users\jdh5463\Documents\SCIPUFF\Aug24-0630RlsVertLrgLSVOff0820.bmp"/>
          <p:cNvPicPr>
            <a:picLocks noChangeAspect="1" noChangeArrowheads="1"/>
          </p:cNvPicPr>
          <p:nvPr/>
        </p:nvPicPr>
        <p:blipFill>
          <a:blip r:embed="rId7"/>
          <a:srcRect/>
          <a:stretch>
            <a:fillRect/>
          </a:stretch>
        </p:blipFill>
        <p:spPr bwMode="auto">
          <a:xfrm>
            <a:off x="4572000" y="2286000"/>
            <a:ext cx="4572000" cy="4572000"/>
          </a:xfrm>
          <a:prstGeom prst="rect">
            <a:avLst/>
          </a:prstGeom>
          <a:noFill/>
          <a:ln w="9525">
            <a:noFill/>
            <a:miter lim="800000"/>
            <a:headEnd/>
            <a:tailEnd/>
          </a:ln>
        </p:spPr>
      </p:pic>
      <p:pic>
        <p:nvPicPr>
          <p:cNvPr id="26632" name="Picture 9" descr="C:\Users\jdh5463\Documents\SCIPUFF\Aug24-0630RlsVertLrg0740.bmp"/>
          <p:cNvPicPr>
            <a:picLocks noChangeAspect="1" noChangeArrowheads="1"/>
          </p:cNvPicPr>
          <p:nvPr/>
        </p:nvPicPr>
        <p:blipFill>
          <a:blip r:embed="rId8"/>
          <a:srcRect/>
          <a:stretch>
            <a:fillRect/>
          </a:stretch>
        </p:blipFill>
        <p:spPr bwMode="auto">
          <a:xfrm>
            <a:off x="0" y="2286000"/>
            <a:ext cx="4572000" cy="4572000"/>
          </a:xfrm>
          <a:prstGeom prst="rect">
            <a:avLst/>
          </a:prstGeom>
          <a:noFill/>
          <a:ln w="9525">
            <a:noFill/>
            <a:miter lim="800000"/>
            <a:headEnd/>
            <a:tailEnd/>
          </a:ln>
        </p:spPr>
      </p:pic>
      <p:pic>
        <p:nvPicPr>
          <p:cNvPr id="8202" name="Picture 10" descr="C:\Users\jdh5463\Documents\SCIPUFF\Aug24-0630RlsVertLrg0750.bmp"/>
          <p:cNvPicPr>
            <a:picLocks noChangeAspect="1" noChangeArrowheads="1"/>
          </p:cNvPicPr>
          <p:nvPr/>
        </p:nvPicPr>
        <p:blipFill>
          <a:blip r:embed="rId9"/>
          <a:srcRect/>
          <a:stretch>
            <a:fillRect/>
          </a:stretch>
        </p:blipFill>
        <p:spPr bwMode="auto">
          <a:xfrm>
            <a:off x="0" y="2286000"/>
            <a:ext cx="4572000" cy="4572000"/>
          </a:xfrm>
          <a:prstGeom prst="rect">
            <a:avLst/>
          </a:prstGeom>
          <a:noFill/>
          <a:ln w="9525">
            <a:noFill/>
            <a:miter lim="800000"/>
            <a:headEnd/>
            <a:tailEnd/>
          </a:ln>
        </p:spPr>
      </p:pic>
      <p:pic>
        <p:nvPicPr>
          <p:cNvPr id="8203" name="Picture 11" descr="C:\Users\jdh5463\Documents\SCIPUFF\Aug24-0630RlsVertLrg0800.bmp"/>
          <p:cNvPicPr>
            <a:picLocks noChangeAspect="1" noChangeArrowheads="1"/>
          </p:cNvPicPr>
          <p:nvPr/>
        </p:nvPicPr>
        <p:blipFill>
          <a:blip r:embed="rId10"/>
          <a:srcRect/>
          <a:stretch>
            <a:fillRect/>
          </a:stretch>
        </p:blipFill>
        <p:spPr bwMode="auto">
          <a:xfrm>
            <a:off x="0" y="2286000"/>
            <a:ext cx="4572000" cy="4572000"/>
          </a:xfrm>
          <a:prstGeom prst="rect">
            <a:avLst/>
          </a:prstGeom>
          <a:noFill/>
          <a:ln w="9525">
            <a:noFill/>
            <a:miter lim="800000"/>
            <a:headEnd/>
            <a:tailEnd/>
          </a:ln>
        </p:spPr>
      </p:pic>
      <p:pic>
        <p:nvPicPr>
          <p:cNvPr id="8204" name="Picture 12" descr="C:\Users\jdh5463\Documents\SCIPUFF\Aug24-0630RlsVertLrg0810.bmp"/>
          <p:cNvPicPr>
            <a:picLocks noChangeAspect="1" noChangeArrowheads="1"/>
          </p:cNvPicPr>
          <p:nvPr/>
        </p:nvPicPr>
        <p:blipFill>
          <a:blip r:embed="rId11"/>
          <a:srcRect/>
          <a:stretch>
            <a:fillRect/>
          </a:stretch>
        </p:blipFill>
        <p:spPr bwMode="auto">
          <a:xfrm>
            <a:off x="0" y="2286000"/>
            <a:ext cx="4572000" cy="4572000"/>
          </a:xfrm>
          <a:prstGeom prst="rect">
            <a:avLst/>
          </a:prstGeom>
          <a:noFill/>
          <a:ln w="9525">
            <a:noFill/>
            <a:miter lim="800000"/>
            <a:headEnd/>
            <a:tailEnd/>
          </a:ln>
        </p:spPr>
      </p:pic>
      <p:pic>
        <p:nvPicPr>
          <p:cNvPr id="8205" name="Picture 13" descr="C:\Users\jdh5463\Documents\SCIPUFF\Aug24-0630RlsVertLrg0820.bmp"/>
          <p:cNvPicPr>
            <a:picLocks noChangeAspect="1" noChangeArrowheads="1"/>
          </p:cNvPicPr>
          <p:nvPr/>
        </p:nvPicPr>
        <p:blipFill>
          <a:blip r:embed="rId12"/>
          <a:srcRect/>
          <a:stretch>
            <a:fillRect/>
          </a:stretch>
        </p:blipFill>
        <p:spPr bwMode="auto">
          <a:xfrm>
            <a:off x="0" y="2286000"/>
            <a:ext cx="4572000" cy="4572000"/>
          </a:xfrm>
          <a:prstGeom prst="rect">
            <a:avLst/>
          </a:prstGeom>
          <a:noFill/>
          <a:ln w="9525">
            <a:noFill/>
            <a:miter lim="800000"/>
            <a:headEnd/>
            <a:tailEnd/>
          </a:ln>
        </p:spPr>
      </p:pic>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20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19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0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819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1752600" y="228600"/>
            <a:ext cx="6240463" cy="825500"/>
          </a:xfrm>
        </p:spPr>
        <p:txBody>
          <a:bodyPr/>
          <a:lstStyle/>
          <a:p>
            <a:pPr algn="ctr"/>
            <a:r>
              <a:rPr lang="en-US" sz="2400" smtClean="0"/>
              <a:t>Release at 0630 – Concentration</a:t>
            </a:r>
            <a:br>
              <a:rPr lang="en-US" sz="2400" smtClean="0"/>
            </a:br>
            <a:r>
              <a:rPr lang="en-US" sz="2400" smtClean="0"/>
              <a:t>Near Crest of Tussey Ridge</a:t>
            </a:r>
            <a:br>
              <a:rPr lang="en-US" sz="2400" smtClean="0"/>
            </a:br>
            <a:r>
              <a:rPr lang="en-US" sz="2400" smtClean="0"/>
              <a:t>Across Nittany Valley</a:t>
            </a:r>
          </a:p>
        </p:txBody>
      </p:sp>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27653" name="Picture 14" descr="TopTussey0630-0640RIPViewLSVOn.bmp"/>
          <p:cNvPicPr>
            <a:picLocks noChangeAspect="1"/>
          </p:cNvPicPr>
          <p:nvPr/>
        </p:nvPicPr>
        <p:blipFill>
          <a:blip r:embed="rId3"/>
          <a:srcRect/>
          <a:stretch>
            <a:fillRect/>
          </a:stretch>
        </p:blipFill>
        <p:spPr bwMode="auto">
          <a:xfrm>
            <a:off x="0" y="2287588"/>
            <a:ext cx="4570413" cy="4570412"/>
          </a:xfrm>
          <a:prstGeom prst="rect">
            <a:avLst/>
          </a:prstGeom>
          <a:noFill/>
          <a:ln w="9525">
            <a:noFill/>
            <a:miter lim="800000"/>
            <a:headEnd/>
            <a:tailEnd/>
          </a:ln>
        </p:spPr>
      </p:pic>
      <p:pic>
        <p:nvPicPr>
          <p:cNvPr id="27654" name="Picture 15" descr="TopTussey0630-0640RIPViewLSVOff.bmp"/>
          <p:cNvPicPr>
            <a:picLocks noChangeAspect="1"/>
          </p:cNvPicPr>
          <p:nvPr/>
        </p:nvPicPr>
        <p:blipFill>
          <a:blip r:embed="rId4"/>
          <a:srcRect/>
          <a:stretch>
            <a:fillRect/>
          </a:stretch>
        </p:blipFill>
        <p:spPr bwMode="auto">
          <a:xfrm>
            <a:off x="4573588" y="2287588"/>
            <a:ext cx="4570412" cy="4570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05000" y="228600"/>
            <a:ext cx="6240463" cy="825500"/>
          </a:xfrm>
        </p:spPr>
        <p:txBody>
          <a:bodyPr>
            <a:normAutofit fontScale="90000"/>
          </a:bodyPr>
          <a:lstStyle/>
          <a:p>
            <a:pPr algn="ctr">
              <a:defRPr/>
            </a:pPr>
            <a:r>
              <a:rPr lang="en-US" sz="2400" dirty="0" smtClean="0"/>
              <a:t>Release at 0630 – Concentration</a:t>
            </a:r>
            <a:br>
              <a:rPr lang="en-US" sz="2400" dirty="0" smtClean="0"/>
            </a:br>
            <a:r>
              <a:rPr lang="en-US" sz="2400" dirty="0" smtClean="0"/>
              <a:t>Near Crest of </a:t>
            </a:r>
            <a:r>
              <a:rPr lang="en-US" sz="2400" dirty="0" err="1" smtClean="0"/>
              <a:t>Tussey</a:t>
            </a:r>
            <a:r>
              <a:rPr lang="en-US" sz="2400" dirty="0" smtClean="0"/>
              <a:t> Ridge</a:t>
            </a:r>
            <a:br>
              <a:rPr lang="en-US" sz="2400" dirty="0" smtClean="0"/>
            </a:br>
            <a:r>
              <a:rPr lang="en-US" sz="2400" dirty="0" smtClean="0"/>
              <a:t>Across </a:t>
            </a:r>
            <a:r>
              <a:rPr lang="en-US" sz="2400" dirty="0" err="1" smtClean="0"/>
              <a:t>Nittany</a:t>
            </a:r>
            <a:r>
              <a:rPr lang="en-US" sz="2400" dirty="0" smtClean="0"/>
              <a:t> Valley</a:t>
            </a:r>
            <a:endParaRPr lang="en-US" sz="2400" dirty="0"/>
          </a:p>
        </p:txBody>
      </p:sp>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28677" name="Picture 6" descr="TopTussey0630-0700RIPViewLSVOn.bmp"/>
          <p:cNvPicPr>
            <a:picLocks noChangeAspect="1"/>
          </p:cNvPicPr>
          <p:nvPr/>
        </p:nvPicPr>
        <p:blipFill>
          <a:blip r:embed="rId3"/>
          <a:srcRect/>
          <a:stretch>
            <a:fillRect/>
          </a:stretch>
        </p:blipFill>
        <p:spPr bwMode="auto">
          <a:xfrm>
            <a:off x="0" y="2287588"/>
            <a:ext cx="4570413" cy="4570412"/>
          </a:xfrm>
          <a:prstGeom prst="rect">
            <a:avLst/>
          </a:prstGeom>
          <a:noFill/>
          <a:ln w="9525">
            <a:noFill/>
            <a:miter lim="800000"/>
            <a:headEnd/>
            <a:tailEnd/>
          </a:ln>
        </p:spPr>
      </p:pic>
      <p:pic>
        <p:nvPicPr>
          <p:cNvPr id="28678" name="Picture 7" descr="TopTussey0630-0700RIPViewLSVOff.bmp"/>
          <p:cNvPicPr>
            <a:picLocks noChangeAspect="1"/>
          </p:cNvPicPr>
          <p:nvPr/>
        </p:nvPicPr>
        <p:blipFill>
          <a:blip r:embed="rId4"/>
          <a:srcRect/>
          <a:stretch>
            <a:fillRect/>
          </a:stretch>
        </p:blipFill>
        <p:spPr bwMode="auto">
          <a:xfrm>
            <a:off x="4573588" y="2287588"/>
            <a:ext cx="4570412" cy="4570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05000" y="228600"/>
            <a:ext cx="6240463" cy="825500"/>
          </a:xfrm>
        </p:spPr>
        <p:txBody>
          <a:bodyPr>
            <a:normAutofit fontScale="90000"/>
          </a:bodyPr>
          <a:lstStyle/>
          <a:p>
            <a:pPr algn="ctr">
              <a:defRPr/>
            </a:pPr>
            <a:r>
              <a:rPr lang="en-US" sz="2400" dirty="0" smtClean="0"/>
              <a:t>Release at 0630 – Concentration</a:t>
            </a:r>
            <a:br>
              <a:rPr lang="en-US" sz="2400" dirty="0" smtClean="0"/>
            </a:br>
            <a:r>
              <a:rPr lang="en-US" sz="2400" dirty="0" smtClean="0"/>
              <a:t>Near Crest of </a:t>
            </a:r>
            <a:r>
              <a:rPr lang="en-US" sz="2400" dirty="0" err="1" smtClean="0"/>
              <a:t>Tussey</a:t>
            </a:r>
            <a:r>
              <a:rPr lang="en-US" sz="2400" dirty="0" smtClean="0"/>
              <a:t> Ridge</a:t>
            </a:r>
            <a:br>
              <a:rPr lang="en-US" sz="2400" dirty="0" smtClean="0"/>
            </a:br>
            <a:r>
              <a:rPr lang="en-US" sz="2400" dirty="0" smtClean="0"/>
              <a:t>Across </a:t>
            </a:r>
            <a:r>
              <a:rPr lang="en-US" sz="2400" dirty="0" err="1" smtClean="0"/>
              <a:t>Nittany</a:t>
            </a:r>
            <a:r>
              <a:rPr lang="en-US" sz="2400" dirty="0" smtClean="0"/>
              <a:t> Valley</a:t>
            </a:r>
            <a:endParaRPr lang="en-US" sz="2400" dirty="0"/>
          </a:p>
        </p:txBody>
      </p:sp>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29701" name="Picture 8" descr="TopTussey0630-0710RIPViewLSVOn.bmp"/>
          <p:cNvPicPr>
            <a:picLocks noChangeAspect="1"/>
          </p:cNvPicPr>
          <p:nvPr/>
        </p:nvPicPr>
        <p:blipFill>
          <a:blip r:embed="rId3"/>
          <a:srcRect/>
          <a:stretch>
            <a:fillRect/>
          </a:stretch>
        </p:blipFill>
        <p:spPr bwMode="auto">
          <a:xfrm>
            <a:off x="0" y="2287588"/>
            <a:ext cx="4570413" cy="4570412"/>
          </a:xfrm>
          <a:prstGeom prst="rect">
            <a:avLst/>
          </a:prstGeom>
          <a:noFill/>
          <a:ln w="9525">
            <a:noFill/>
            <a:miter lim="800000"/>
            <a:headEnd/>
            <a:tailEnd/>
          </a:ln>
        </p:spPr>
      </p:pic>
      <p:pic>
        <p:nvPicPr>
          <p:cNvPr id="29702" name="Picture 9" descr="TopTussey0630-0710RIPViewLSVOff.bmp"/>
          <p:cNvPicPr>
            <a:picLocks noChangeAspect="1"/>
          </p:cNvPicPr>
          <p:nvPr/>
        </p:nvPicPr>
        <p:blipFill>
          <a:blip r:embed="rId4"/>
          <a:srcRect/>
          <a:stretch>
            <a:fillRect/>
          </a:stretch>
        </p:blipFill>
        <p:spPr bwMode="auto">
          <a:xfrm>
            <a:off x="4573588" y="2287588"/>
            <a:ext cx="4570412" cy="4570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sp>
        <p:nvSpPr>
          <p:cNvPr id="10" name="Title 1"/>
          <p:cNvSpPr>
            <a:spLocks noGrp="1"/>
          </p:cNvSpPr>
          <p:nvPr>
            <p:ph type="title"/>
          </p:nvPr>
        </p:nvSpPr>
        <p:spPr>
          <a:xfrm>
            <a:off x="1905000" y="228600"/>
            <a:ext cx="6240463" cy="825500"/>
          </a:xfrm>
        </p:spPr>
        <p:txBody>
          <a:bodyPr>
            <a:normAutofit fontScale="90000"/>
          </a:bodyPr>
          <a:lstStyle/>
          <a:p>
            <a:pPr algn="ctr">
              <a:defRPr/>
            </a:pPr>
            <a:r>
              <a:rPr lang="en-US" sz="2400" dirty="0" smtClean="0"/>
              <a:t>Release at 0630 – Concentration</a:t>
            </a:r>
            <a:br>
              <a:rPr lang="en-US" sz="2400" dirty="0" smtClean="0"/>
            </a:br>
            <a:r>
              <a:rPr lang="en-US" sz="2400" dirty="0" smtClean="0"/>
              <a:t>Base of </a:t>
            </a:r>
            <a:r>
              <a:rPr lang="en-US" sz="2400" dirty="0" err="1" smtClean="0"/>
              <a:t>Tussey</a:t>
            </a:r>
            <a:r>
              <a:rPr lang="en-US" sz="2400" dirty="0" smtClean="0"/>
              <a:t> Ridge</a:t>
            </a:r>
            <a:br>
              <a:rPr lang="en-US" sz="2400" dirty="0" smtClean="0"/>
            </a:br>
            <a:r>
              <a:rPr lang="en-US" sz="2400" dirty="0" smtClean="0"/>
              <a:t>Across </a:t>
            </a:r>
            <a:r>
              <a:rPr lang="en-US" sz="2400" dirty="0" err="1" smtClean="0"/>
              <a:t>Nittany</a:t>
            </a:r>
            <a:r>
              <a:rPr lang="en-US" sz="2400" dirty="0" smtClean="0"/>
              <a:t> Valley</a:t>
            </a:r>
            <a:endParaRPr lang="en-US" sz="2400" dirty="0"/>
          </a:p>
        </p:txBody>
      </p:sp>
      <p:pic>
        <p:nvPicPr>
          <p:cNvPr id="31749" name="Picture 8" descr="236-0630-0640-RIPViewBehindSite9LSV.bmp"/>
          <p:cNvPicPr>
            <a:picLocks noChangeAspect="1"/>
          </p:cNvPicPr>
          <p:nvPr/>
        </p:nvPicPr>
        <p:blipFill>
          <a:blip r:embed="rId3"/>
          <a:srcRect/>
          <a:stretch>
            <a:fillRect/>
          </a:stretch>
        </p:blipFill>
        <p:spPr bwMode="auto">
          <a:xfrm>
            <a:off x="0" y="2286000"/>
            <a:ext cx="4572000" cy="4572000"/>
          </a:xfrm>
          <a:prstGeom prst="rect">
            <a:avLst/>
          </a:prstGeom>
          <a:noFill/>
          <a:ln w="9525">
            <a:noFill/>
            <a:miter lim="800000"/>
            <a:headEnd/>
            <a:tailEnd/>
          </a:ln>
        </p:spPr>
      </p:pic>
      <p:pic>
        <p:nvPicPr>
          <p:cNvPr id="31750" name="Picture 10" descr="236-0630-0640-RIPViewBehindSite9.bmp"/>
          <p:cNvPicPr>
            <a:picLocks noChangeAspect="1"/>
          </p:cNvPicPr>
          <p:nvPr/>
        </p:nvPicPr>
        <p:blipFill>
          <a:blip r:embed="rId4"/>
          <a:srcRect/>
          <a:stretch>
            <a:fillRect/>
          </a:stretch>
        </p:blipFill>
        <p:spPr bwMode="auto">
          <a:xfrm>
            <a:off x="4573588" y="2287588"/>
            <a:ext cx="4570412" cy="4570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05000" y="228600"/>
            <a:ext cx="6240463" cy="825500"/>
          </a:xfrm>
        </p:spPr>
        <p:txBody>
          <a:bodyPr>
            <a:normAutofit fontScale="90000"/>
          </a:bodyPr>
          <a:lstStyle/>
          <a:p>
            <a:pPr algn="ctr">
              <a:defRPr/>
            </a:pPr>
            <a:r>
              <a:rPr lang="en-US" sz="2400" dirty="0" smtClean="0"/>
              <a:t>Release at 0630 – Concentration</a:t>
            </a:r>
            <a:br>
              <a:rPr lang="en-US" sz="2400" dirty="0" smtClean="0"/>
            </a:br>
            <a:r>
              <a:rPr lang="en-US" sz="2400" dirty="0" smtClean="0"/>
              <a:t>Base of </a:t>
            </a:r>
            <a:r>
              <a:rPr lang="en-US" sz="2400" dirty="0" err="1" smtClean="0"/>
              <a:t>Tussey</a:t>
            </a:r>
            <a:r>
              <a:rPr lang="en-US" sz="2400" dirty="0" smtClean="0"/>
              <a:t> Ridge</a:t>
            </a:r>
            <a:br>
              <a:rPr lang="en-US" sz="2400" dirty="0" smtClean="0"/>
            </a:br>
            <a:r>
              <a:rPr lang="en-US" sz="2400" dirty="0" smtClean="0"/>
              <a:t>Across </a:t>
            </a:r>
            <a:r>
              <a:rPr lang="en-US" sz="2400" dirty="0" err="1" smtClean="0"/>
              <a:t>Nittany</a:t>
            </a:r>
            <a:r>
              <a:rPr lang="en-US" sz="2400" dirty="0" smtClean="0"/>
              <a:t> Valley</a:t>
            </a:r>
            <a:endParaRPr lang="en-US" sz="2400" dirty="0"/>
          </a:p>
        </p:txBody>
      </p:sp>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32773" name="Picture 8" descr="236-0630-0700-RIPViewBehindSite9LSV.bmp"/>
          <p:cNvPicPr>
            <a:picLocks noChangeAspect="1"/>
          </p:cNvPicPr>
          <p:nvPr/>
        </p:nvPicPr>
        <p:blipFill>
          <a:blip r:embed="rId3"/>
          <a:srcRect/>
          <a:stretch>
            <a:fillRect/>
          </a:stretch>
        </p:blipFill>
        <p:spPr bwMode="auto">
          <a:xfrm>
            <a:off x="0" y="2287588"/>
            <a:ext cx="4570413" cy="4570412"/>
          </a:xfrm>
          <a:prstGeom prst="rect">
            <a:avLst/>
          </a:prstGeom>
          <a:noFill/>
          <a:ln w="9525">
            <a:noFill/>
            <a:miter lim="800000"/>
            <a:headEnd/>
            <a:tailEnd/>
          </a:ln>
        </p:spPr>
      </p:pic>
      <p:pic>
        <p:nvPicPr>
          <p:cNvPr id="32774" name="Picture 10" descr="236-0630-0700-RIPViewBehindSite9.bmp"/>
          <p:cNvPicPr>
            <a:picLocks noChangeAspect="1"/>
          </p:cNvPicPr>
          <p:nvPr/>
        </p:nvPicPr>
        <p:blipFill>
          <a:blip r:embed="rId4"/>
          <a:srcRect/>
          <a:stretch>
            <a:fillRect/>
          </a:stretch>
        </p:blipFill>
        <p:spPr bwMode="auto">
          <a:xfrm>
            <a:off x="4573588" y="2287588"/>
            <a:ext cx="4570412" cy="4570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05000" y="228600"/>
            <a:ext cx="6240463" cy="825500"/>
          </a:xfrm>
        </p:spPr>
        <p:txBody>
          <a:bodyPr>
            <a:normAutofit fontScale="90000"/>
          </a:bodyPr>
          <a:lstStyle/>
          <a:p>
            <a:pPr algn="ctr">
              <a:defRPr/>
            </a:pPr>
            <a:r>
              <a:rPr lang="en-US" sz="2400" dirty="0" smtClean="0"/>
              <a:t>Release at 0630 – Concentration</a:t>
            </a:r>
            <a:br>
              <a:rPr lang="en-US" sz="2400" dirty="0" smtClean="0"/>
            </a:br>
            <a:r>
              <a:rPr lang="en-US" sz="2400" dirty="0" smtClean="0"/>
              <a:t>Base of </a:t>
            </a:r>
            <a:r>
              <a:rPr lang="en-US" sz="2400" dirty="0" err="1" smtClean="0"/>
              <a:t>Tussey</a:t>
            </a:r>
            <a:r>
              <a:rPr lang="en-US" sz="2400" dirty="0" smtClean="0"/>
              <a:t> Ridge</a:t>
            </a:r>
            <a:br>
              <a:rPr lang="en-US" sz="2400" dirty="0" smtClean="0"/>
            </a:br>
            <a:r>
              <a:rPr lang="en-US" sz="2400" dirty="0" smtClean="0"/>
              <a:t>Across </a:t>
            </a:r>
            <a:r>
              <a:rPr lang="en-US" sz="2400" dirty="0" err="1" smtClean="0"/>
              <a:t>Nittany</a:t>
            </a:r>
            <a:r>
              <a:rPr lang="en-US" sz="2400" dirty="0" smtClean="0"/>
              <a:t> Valley</a:t>
            </a:r>
            <a:endParaRPr lang="en-US" sz="2400" dirty="0"/>
          </a:p>
        </p:txBody>
      </p:sp>
      <p:sp>
        <p:nvSpPr>
          <p:cNvPr id="13" name="TextBox 12"/>
          <p:cNvSpPr txBox="1"/>
          <p:nvPr/>
        </p:nvSpPr>
        <p:spPr>
          <a:xfrm>
            <a:off x="7620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Operational</a:t>
            </a:r>
          </a:p>
        </p:txBody>
      </p:sp>
      <p:sp>
        <p:nvSpPr>
          <p:cNvPr id="14" name="TextBox 13"/>
          <p:cNvSpPr txBox="1"/>
          <p:nvPr/>
        </p:nvSpPr>
        <p:spPr>
          <a:xfrm>
            <a:off x="5257800" y="1524000"/>
            <a:ext cx="2514600" cy="381000"/>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fontAlgn="auto">
              <a:spcBef>
                <a:spcPts val="0"/>
              </a:spcBef>
              <a:spcAft>
                <a:spcPts val="0"/>
              </a:spcAft>
              <a:defRPr/>
            </a:pPr>
            <a:r>
              <a:rPr lang="en-US" dirty="0"/>
              <a:t>LSV: None</a:t>
            </a:r>
          </a:p>
        </p:txBody>
      </p:sp>
      <p:pic>
        <p:nvPicPr>
          <p:cNvPr id="33797" name="Picture 6" descr="236-0630-0710-RIPViewBehindSite9LSV.bmp"/>
          <p:cNvPicPr>
            <a:picLocks noChangeAspect="1"/>
          </p:cNvPicPr>
          <p:nvPr/>
        </p:nvPicPr>
        <p:blipFill>
          <a:blip r:embed="rId3"/>
          <a:srcRect/>
          <a:stretch>
            <a:fillRect/>
          </a:stretch>
        </p:blipFill>
        <p:spPr bwMode="auto">
          <a:xfrm>
            <a:off x="0" y="2287588"/>
            <a:ext cx="4570413" cy="4570412"/>
          </a:xfrm>
          <a:prstGeom prst="rect">
            <a:avLst/>
          </a:prstGeom>
          <a:noFill/>
          <a:ln w="9525">
            <a:noFill/>
            <a:miter lim="800000"/>
            <a:headEnd/>
            <a:tailEnd/>
          </a:ln>
        </p:spPr>
      </p:pic>
      <p:pic>
        <p:nvPicPr>
          <p:cNvPr id="33798" name="Picture 7" descr="236-0630-0710-RIPViewBehindSite9.bmp"/>
          <p:cNvPicPr>
            <a:picLocks noChangeAspect="1"/>
          </p:cNvPicPr>
          <p:nvPr/>
        </p:nvPicPr>
        <p:blipFill>
          <a:blip r:embed="rId4"/>
          <a:srcRect/>
          <a:stretch>
            <a:fillRect/>
          </a:stretch>
        </p:blipFill>
        <p:spPr bwMode="auto">
          <a:xfrm>
            <a:off x="4573588" y="2287588"/>
            <a:ext cx="4570412" cy="45704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7184A94-28E9-4250-BA0F-4E759B852219}" type="slidenum">
              <a:rPr lang="en-US" smtClean="0"/>
              <a:pPr>
                <a:defRPr/>
              </a:pPr>
              <a:t>31</a:t>
            </a:fld>
            <a:endParaRPr lang="en-US"/>
          </a:p>
        </p:txBody>
      </p:sp>
      <p:pic>
        <p:nvPicPr>
          <p:cNvPr id="3" name="Picture 2" descr="GMU2012-DOY236Scipuff_BJG_0700.png"/>
          <p:cNvPicPr>
            <a:picLocks noChangeAspect="1"/>
          </p:cNvPicPr>
          <p:nvPr/>
        </p:nvPicPr>
        <p:blipFill>
          <a:blip r:embed="rId3"/>
          <a:stretch>
            <a:fillRect/>
          </a:stretch>
        </p:blipFill>
        <p:spPr>
          <a:xfrm>
            <a:off x="571" y="428"/>
            <a:ext cx="9142858" cy="6857143"/>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2057400" y="457200"/>
            <a:ext cx="6926263" cy="825500"/>
          </a:xfrm>
        </p:spPr>
        <p:txBody>
          <a:bodyPr/>
          <a:lstStyle/>
          <a:p>
            <a:r>
              <a:rPr lang="en-US" smtClean="0"/>
              <a:t>DOY 236 – Aug. 24, 2011 Summary </a:t>
            </a:r>
          </a:p>
        </p:txBody>
      </p:sp>
      <p:sp>
        <p:nvSpPr>
          <p:cNvPr id="41987" name="Content Placeholder 5"/>
          <p:cNvSpPr>
            <a:spLocks noGrp="1"/>
          </p:cNvSpPr>
          <p:nvPr>
            <p:ph idx="1"/>
          </p:nvPr>
        </p:nvSpPr>
        <p:spPr>
          <a:xfrm>
            <a:off x="0" y="1371600"/>
            <a:ext cx="8915400" cy="5029200"/>
          </a:xfrm>
        </p:spPr>
        <p:txBody>
          <a:bodyPr/>
          <a:lstStyle/>
          <a:p>
            <a:pPr lvl="1" algn="just"/>
            <a:r>
              <a:rPr lang="en-US" sz="1900" b="1" smtClean="0"/>
              <a:t>WRF</a:t>
            </a:r>
            <a:r>
              <a:rPr lang="en-US" sz="1900" smtClean="0"/>
              <a:t>: Quasi-stationary lee wave and increased local TKE over Rock  Springs after 0300 UTC. Wind speeds are relatively high until about 0500 UTC, when they decrease to  ~1 ms</a:t>
            </a:r>
            <a:r>
              <a:rPr lang="en-US" sz="1900" baseline="30000" smtClean="0"/>
              <a:t>-1 </a:t>
            </a:r>
            <a:r>
              <a:rPr lang="en-US" sz="1900" smtClean="0"/>
              <a:t>near the surface.</a:t>
            </a:r>
          </a:p>
          <a:p>
            <a:pPr lvl="1" algn="just"/>
            <a:r>
              <a:rPr lang="en-US" sz="1900" b="1" smtClean="0"/>
              <a:t>0230 UTC</a:t>
            </a:r>
            <a:r>
              <a:rPr lang="en-US" sz="1900" smtClean="0"/>
              <a:t>: Echo intensity plot reveals increased turbulence developing aloft, over the cold pool.</a:t>
            </a:r>
          </a:p>
          <a:p>
            <a:pPr lvl="1" algn="just"/>
            <a:r>
              <a:rPr lang="en-US" sz="1900" b="1" smtClean="0"/>
              <a:t>0300 UTC</a:t>
            </a:r>
            <a:r>
              <a:rPr lang="en-US" sz="1900" smtClean="0"/>
              <a:t>: Sodar shows downward motions from 30 - ~130m and increases in </a:t>
            </a:r>
            <a:r>
              <a:rPr lang="el-GR" sz="1900" smtClean="0"/>
              <a:t>σ</a:t>
            </a:r>
            <a:r>
              <a:rPr lang="en-US" sz="1900" baseline="-25000" smtClean="0"/>
              <a:t>w</a:t>
            </a:r>
            <a:r>
              <a:rPr lang="en-US" sz="1900" smtClean="0"/>
              <a:t>. This motion brings increased turbulent mixing downward until it scours the cold pool around Rock Springs. This results in temperatures from near surface thermistors increasing dramatically and wind speed increases across network, except for the Sites 6 and 10 which are above the cold pool. </a:t>
            </a:r>
          </a:p>
          <a:p>
            <a:pPr lvl="1" algn="just"/>
            <a:r>
              <a:rPr lang="en-US" sz="1900" b="1" smtClean="0"/>
              <a:t>0510, 0620, 0650, 0940 UTC</a:t>
            </a:r>
            <a:r>
              <a:rPr lang="en-US" sz="1900" smtClean="0"/>
              <a:t>: Weakening of surface turbulence from the wave or its advection away from the surface briefly allows cold air from regions that were unaffected by the TKE to slosh over Rock Springs, temporarily reducing wind speeds to ~ 0 ms</a:t>
            </a:r>
            <a:r>
              <a:rPr lang="en-US" sz="1900" baseline="30000" smtClean="0"/>
              <a:t>-1</a:t>
            </a:r>
            <a:r>
              <a:rPr lang="en-US" sz="1900" smtClean="0"/>
              <a:t> and causing temperature drops of up to 6</a:t>
            </a:r>
            <a:r>
              <a:rPr lang="en-US" sz="1900" baseline="30000" smtClean="0"/>
              <a:t>o</a:t>
            </a:r>
            <a:r>
              <a:rPr lang="en-US" sz="1900" smtClean="0"/>
              <a:t>C.</a:t>
            </a:r>
          </a:p>
          <a:p>
            <a:pPr>
              <a:buFontTx/>
              <a:buNone/>
            </a:pPr>
            <a:endParaRPr lang="en-US" sz="24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ctrTitle"/>
          </p:nvPr>
        </p:nvSpPr>
        <p:spPr>
          <a:xfrm>
            <a:off x="2057400" y="152400"/>
            <a:ext cx="7772400" cy="1470025"/>
          </a:xfrm>
        </p:spPr>
        <p:txBody>
          <a:bodyPr/>
          <a:lstStyle/>
          <a:p>
            <a:r>
              <a:rPr lang="en-US" smtClean="0"/>
              <a:t>Conclusions</a:t>
            </a:r>
          </a:p>
        </p:txBody>
      </p:sp>
      <p:sp>
        <p:nvSpPr>
          <p:cNvPr id="43011" name="Subtitle 2"/>
          <p:cNvSpPr>
            <a:spLocks noGrp="1"/>
          </p:cNvSpPr>
          <p:nvPr>
            <p:ph type="subTitle" idx="1"/>
          </p:nvPr>
        </p:nvSpPr>
        <p:spPr>
          <a:xfrm>
            <a:off x="228600" y="1295400"/>
            <a:ext cx="8534400" cy="4648200"/>
          </a:xfrm>
        </p:spPr>
        <p:txBody>
          <a:bodyPr/>
          <a:lstStyle/>
          <a:p>
            <a:pPr algn="l"/>
            <a:endParaRPr lang="en-US" sz="2000" dirty="0" smtClean="0">
              <a:solidFill>
                <a:schemeClr val="tx1"/>
              </a:solidFill>
            </a:endParaRPr>
          </a:p>
          <a:p>
            <a:pPr algn="just">
              <a:buFontTx/>
              <a:buChar char="•"/>
            </a:pPr>
            <a:r>
              <a:rPr lang="en-US" sz="2000" dirty="0" smtClean="0">
                <a:solidFill>
                  <a:schemeClr val="tx1"/>
                </a:solidFill>
              </a:rPr>
              <a:t> </a:t>
            </a:r>
            <a:r>
              <a:rPr lang="en-US" sz="2400" dirty="0" smtClean="0">
                <a:solidFill>
                  <a:schemeClr val="tx1"/>
                </a:solidFill>
              </a:rPr>
              <a:t>High-resolution WRF was able to produce a lee wave and the observed general wind patterns, but was unable to reproduce the detailed wind and temperature tendencies for this case.</a:t>
            </a:r>
          </a:p>
          <a:p>
            <a:pPr algn="just">
              <a:buFontTx/>
              <a:buChar char="•"/>
            </a:pPr>
            <a:endParaRPr lang="en-US" sz="2400" dirty="0" smtClean="0">
              <a:solidFill>
                <a:schemeClr val="tx1"/>
              </a:solidFill>
            </a:endParaRPr>
          </a:p>
          <a:p>
            <a:pPr algn="just">
              <a:buFontTx/>
              <a:buChar char="•"/>
            </a:pPr>
            <a:r>
              <a:rPr lang="en-US" sz="2400" dirty="0" smtClean="0">
                <a:solidFill>
                  <a:schemeClr val="tx1"/>
                </a:solidFill>
              </a:rPr>
              <a:t> Internal waves and </a:t>
            </a:r>
            <a:r>
              <a:rPr lang="en-US" sz="2400" dirty="0" err="1" smtClean="0">
                <a:solidFill>
                  <a:schemeClr val="tx1"/>
                </a:solidFill>
              </a:rPr>
              <a:t>submeso</a:t>
            </a:r>
            <a:r>
              <a:rPr lang="en-US" sz="2400" dirty="0" smtClean="0">
                <a:solidFill>
                  <a:schemeClr val="tx1"/>
                </a:solidFill>
              </a:rPr>
              <a:t> motions can greatly affect hazard predictions, and contribute to increased AT&amp;D uncertainty.</a:t>
            </a:r>
          </a:p>
          <a:p>
            <a:pPr algn="just">
              <a:buFontTx/>
              <a:buChar char="•"/>
            </a:pPr>
            <a:endParaRPr lang="en-US" sz="2400" dirty="0" smtClean="0">
              <a:solidFill>
                <a:schemeClr val="tx1"/>
              </a:solidFill>
            </a:endParaRPr>
          </a:p>
          <a:p>
            <a:pPr algn="just">
              <a:buFontTx/>
              <a:buChar char="•"/>
            </a:pPr>
            <a:r>
              <a:rPr lang="en-US" sz="2400" dirty="0" smtClean="0">
                <a:solidFill>
                  <a:schemeClr val="tx1"/>
                </a:solidFill>
              </a:rPr>
              <a:t> Compared with no LSV, SCIPUFF runs with operational LSV produce puffs that tend to be larger, travel further and to persist for longer periods of time.</a:t>
            </a:r>
          </a:p>
          <a:p>
            <a:pPr algn="l">
              <a:buFontTx/>
              <a:buChar char="•"/>
            </a:pPr>
            <a:endParaRPr lang="en-US" dirty="0" smtClean="0">
              <a:solidFill>
                <a:schemeClr val="tx1"/>
              </a:solidFill>
            </a:endParaRPr>
          </a:p>
        </p:txBody>
      </p:sp>
      <p:sp>
        <p:nvSpPr>
          <p:cNvPr id="43012" name="Slide Number Placeholder 3"/>
          <p:cNvSpPr>
            <a:spLocks noGrp="1"/>
          </p:cNvSpPr>
          <p:nvPr>
            <p:ph type="sldNum" sz="quarter" idx="12"/>
          </p:nvPr>
        </p:nvSpPr>
        <p:spPr>
          <a:noFill/>
        </p:spPr>
        <p:txBody>
          <a:bodyPr/>
          <a:lstStyle/>
          <a:p>
            <a:pPr fontAlgn="base">
              <a:spcAft>
                <a:spcPct val="0"/>
              </a:spcAft>
            </a:pPr>
            <a:fld id="{6AC30E9C-2FEF-4DFA-95FD-13C34F40929D}" type="slidenum">
              <a:rPr lang="en-US">
                <a:latin typeface="Univers"/>
                <a:ea typeface="ＭＳ Ｐゴシック"/>
              </a:rPr>
              <a:pPr fontAlgn="base">
                <a:spcAft>
                  <a:spcPct val="0"/>
                </a:spcAft>
              </a:pPr>
              <a:t>33</a:t>
            </a:fld>
            <a:endParaRPr lang="en-US">
              <a:latin typeface="Univers"/>
              <a:ea typeface="ＭＳ Ｐゴシック"/>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ctrTitle"/>
          </p:nvPr>
        </p:nvSpPr>
        <p:spPr>
          <a:xfrm>
            <a:off x="2057400" y="152400"/>
            <a:ext cx="7772400" cy="1470025"/>
          </a:xfrm>
        </p:spPr>
        <p:txBody>
          <a:bodyPr/>
          <a:lstStyle/>
          <a:p>
            <a:r>
              <a:rPr lang="en-US" smtClean="0"/>
              <a:t>Conclusions (cont.)</a:t>
            </a:r>
          </a:p>
        </p:txBody>
      </p:sp>
      <p:sp>
        <p:nvSpPr>
          <p:cNvPr id="44035" name="Subtitle 2"/>
          <p:cNvSpPr>
            <a:spLocks noGrp="1"/>
          </p:cNvSpPr>
          <p:nvPr>
            <p:ph type="subTitle" idx="1"/>
          </p:nvPr>
        </p:nvSpPr>
        <p:spPr>
          <a:xfrm>
            <a:off x="228600" y="1447800"/>
            <a:ext cx="8534400" cy="4648200"/>
          </a:xfrm>
        </p:spPr>
        <p:txBody>
          <a:bodyPr/>
          <a:lstStyle/>
          <a:p>
            <a:pPr algn="l"/>
            <a:endParaRPr lang="en-US" sz="2000" smtClean="0">
              <a:solidFill>
                <a:schemeClr val="tx1"/>
              </a:solidFill>
            </a:endParaRPr>
          </a:p>
          <a:p>
            <a:pPr algn="l">
              <a:buFontTx/>
              <a:buChar char="•"/>
            </a:pPr>
            <a:r>
              <a:rPr lang="en-US" sz="2000" smtClean="0">
                <a:solidFill>
                  <a:schemeClr val="tx1"/>
                </a:solidFill>
              </a:rPr>
              <a:t> </a:t>
            </a:r>
            <a:r>
              <a:rPr lang="en-US" sz="2400" smtClean="0">
                <a:solidFill>
                  <a:schemeClr val="tx1"/>
                </a:solidFill>
              </a:rPr>
              <a:t>Further research and development is needed to fully understand all these complex processes.</a:t>
            </a:r>
          </a:p>
          <a:p>
            <a:pPr algn="l">
              <a:buFontTx/>
              <a:buChar char="•"/>
            </a:pPr>
            <a:endParaRPr lang="en-US" sz="2400" smtClean="0">
              <a:solidFill>
                <a:schemeClr val="tx1"/>
              </a:solidFill>
            </a:endParaRPr>
          </a:p>
          <a:p>
            <a:pPr algn="l">
              <a:buFontTx/>
              <a:buChar char="•"/>
            </a:pPr>
            <a:r>
              <a:rPr lang="en-US" sz="2400" smtClean="0">
                <a:solidFill>
                  <a:schemeClr val="tx1"/>
                </a:solidFill>
              </a:rPr>
              <a:t> Stochastic parameterization of submeso effects in the models should be investigated for regions with detailed observations.</a:t>
            </a:r>
          </a:p>
          <a:p>
            <a:pPr algn="l">
              <a:buFontTx/>
              <a:buChar char="•"/>
            </a:pPr>
            <a:endParaRPr lang="en-US" smtClean="0">
              <a:solidFill>
                <a:schemeClr val="tx1"/>
              </a:solidFill>
            </a:endParaRPr>
          </a:p>
          <a:p>
            <a:pPr algn="l">
              <a:buFontTx/>
              <a:buChar char="•"/>
            </a:pPr>
            <a:endParaRPr lang="en-US" smtClean="0">
              <a:solidFill>
                <a:schemeClr val="tx1"/>
              </a:solidFill>
            </a:endParaRPr>
          </a:p>
        </p:txBody>
      </p:sp>
      <p:sp>
        <p:nvSpPr>
          <p:cNvPr id="44036" name="Slide Number Placeholder 3"/>
          <p:cNvSpPr>
            <a:spLocks noGrp="1"/>
          </p:cNvSpPr>
          <p:nvPr>
            <p:ph type="sldNum" sz="quarter" idx="12"/>
          </p:nvPr>
        </p:nvSpPr>
        <p:spPr>
          <a:noFill/>
        </p:spPr>
        <p:txBody>
          <a:bodyPr/>
          <a:lstStyle/>
          <a:p>
            <a:pPr fontAlgn="base">
              <a:spcAft>
                <a:spcPct val="0"/>
              </a:spcAft>
            </a:pPr>
            <a:fld id="{C13FDF8C-65CE-402E-B829-5D38151D5E3E}" type="slidenum">
              <a:rPr lang="en-US">
                <a:latin typeface="Univers"/>
                <a:ea typeface="ＭＳ Ｐゴシック"/>
              </a:rPr>
              <a:pPr fontAlgn="base">
                <a:spcAft>
                  <a:spcPct val="0"/>
                </a:spcAft>
              </a:pPr>
              <a:t>34</a:t>
            </a:fld>
            <a:endParaRPr lang="en-US">
              <a:latin typeface="Univers"/>
              <a:ea typeface="ＭＳ Ｐゴシック"/>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lstStyle/>
          <a:p>
            <a:r>
              <a:rPr lang="en-US" smtClean="0"/>
              <a:t>Acknowledgements</a:t>
            </a:r>
          </a:p>
        </p:txBody>
      </p:sp>
      <p:sp>
        <p:nvSpPr>
          <p:cNvPr id="45059" name="Content Placeholder 3"/>
          <p:cNvSpPr>
            <a:spLocks noGrp="1"/>
          </p:cNvSpPr>
          <p:nvPr>
            <p:ph idx="1"/>
          </p:nvPr>
        </p:nvSpPr>
        <p:spPr/>
        <p:txBody>
          <a:bodyPr/>
          <a:lstStyle/>
          <a:p>
            <a:pPr algn="just">
              <a:lnSpc>
                <a:spcPct val="90000"/>
              </a:lnSpc>
            </a:pPr>
            <a:r>
              <a:rPr lang="en-US" sz="2000" smtClean="0">
                <a:cs typeface="Times New Roman" pitchFamily="18" charset="0"/>
              </a:rPr>
              <a:t>This research was funded by DTRA Grant No. HDTRA1-10-1-0033 under the supervision of John Hannan and Anthony Esposito.</a:t>
            </a:r>
          </a:p>
          <a:p>
            <a:pPr algn="just">
              <a:lnSpc>
                <a:spcPct val="90000"/>
              </a:lnSpc>
            </a:pPr>
            <a:endParaRPr lang="en-US" sz="2000" smtClean="0">
              <a:cs typeface="Times New Roman" pitchFamily="18" charset="0"/>
            </a:endParaRPr>
          </a:p>
          <a:p>
            <a:pPr algn="just">
              <a:lnSpc>
                <a:spcPct val="90000"/>
              </a:lnSpc>
            </a:pPr>
            <a:r>
              <a:rPr lang="en-US" sz="2000" smtClean="0">
                <a:cs typeface="Times New Roman" pitchFamily="18" charset="0"/>
              </a:rPr>
              <a:t>Funding for sodars and additional tower instrumentation were provided by the US Army Research Office by DURIP Grant No. W911NF-10-1-0238 under the supervision of Walter Bach.</a:t>
            </a:r>
          </a:p>
          <a:p>
            <a:pPr algn="just">
              <a:lnSpc>
                <a:spcPct val="90000"/>
              </a:lnSpc>
            </a:pPr>
            <a:endParaRPr lang="en-US" sz="2000" smtClean="0">
              <a:cs typeface="Times New Roman" pitchFamily="18" charset="0"/>
            </a:endParaRPr>
          </a:p>
          <a:p>
            <a:pPr algn="just"/>
            <a:r>
              <a:rPr lang="en-US" sz="2000" smtClean="0"/>
              <a:t>Ken and Josh Underwood at Atmospheric Systems Corp. are thanked for their installation and incessant maintenance assistance.</a:t>
            </a:r>
          </a:p>
          <a:p>
            <a:pPr algn="just"/>
            <a:endParaRPr lang="en-US" sz="2000" smtClean="0"/>
          </a:p>
          <a:p>
            <a:pPr algn="just"/>
            <a:r>
              <a:rPr lang="en-US" sz="2000" smtClean="0"/>
              <a:t>Dennis Thomson is thanked for helpful insight on acoustic measurements of the atmosphere.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ctrTitle"/>
          </p:nvPr>
        </p:nvSpPr>
        <p:spPr/>
        <p:txBody>
          <a:bodyPr/>
          <a:lstStyle/>
          <a:p>
            <a:r>
              <a:rPr lang="en-US" smtClean="0"/>
              <a:t>Supplemental</a:t>
            </a:r>
          </a:p>
        </p:txBody>
      </p:sp>
      <p:sp>
        <p:nvSpPr>
          <p:cNvPr id="3" name="Subtitle 2"/>
          <p:cNvSpPr>
            <a:spLocks noGrp="1"/>
          </p:cNvSpPr>
          <p:nvPr>
            <p:ph type="subTitle" idx="1"/>
          </p:nvPr>
        </p:nvSpPr>
        <p:spPr/>
        <p:txBody>
          <a:bodyPr/>
          <a:lstStyle/>
          <a:p>
            <a:pPr>
              <a:defRPr/>
            </a:pPr>
            <a:endParaRPr lang="en-US"/>
          </a:p>
        </p:txBody>
      </p:sp>
      <p:sp>
        <p:nvSpPr>
          <p:cNvPr id="46084" name="Slide Number Placeholder 3"/>
          <p:cNvSpPr>
            <a:spLocks noGrp="1"/>
          </p:cNvSpPr>
          <p:nvPr>
            <p:ph type="sldNum" sz="quarter" idx="12"/>
          </p:nvPr>
        </p:nvSpPr>
        <p:spPr>
          <a:noFill/>
        </p:spPr>
        <p:txBody>
          <a:bodyPr/>
          <a:lstStyle/>
          <a:p>
            <a:pPr fontAlgn="base">
              <a:spcAft>
                <a:spcPct val="0"/>
              </a:spcAft>
            </a:pPr>
            <a:fld id="{B6440B1B-5793-41B1-9709-3A5FF66F7641}" type="slidenum">
              <a:rPr lang="en-US">
                <a:latin typeface="Univers"/>
                <a:ea typeface="ＭＳ Ｐゴシック"/>
              </a:rPr>
              <a:pPr fontAlgn="base">
                <a:spcAft>
                  <a:spcPct val="0"/>
                </a:spcAft>
              </a:pPr>
              <a:t>36</a:t>
            </a:fld>
            <a:endParaRPr lang="en-US">
              <a:latin typeface="Univers"/>
              <a:ea typeface="ＭＳ Ｐゴシック"/>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ctrTitle"/>
          </p:nvPr>
        </p:nvSpPr>
        <p:spPr>
          <a:xfrm>
            <a:off x="2057400" y="0"/>
            <a:ext cx="7772400" cy="1470025"/>
          </a:xfrm>
        </p:spPr>
        <p:txBody>
          <a:bodyPr/>
          <a:lstStyle/>
          <a:p>
            <a:r>
              <a:rPr lang="en-US" smtClean="0"/>
              <a:t>DOY 236 Thermocouples</a:t>
            </a:r>
          </a:p>
        </p:txBody>
      </p:sp>
      <p:sp>
        <p:nvSpPr>
          <p:cNvPr id="3" name="Subtitle 2"/>
          <p:cNvSpPr>
            <a:spLocks noGrp="1"/>
          </p:cNvSpPr>
          <p:nvPr>
            <p:ph type="subTitle" idx="1"/>
          </p:nvPr>
        </p:nvSpPr>
        <p:spPr/>
        <p:txBody>
          <a:bodyPr/>
          <a:lstStyle/>
          <a:p>
            <a:pPr>
              <a:defRPr/>
            </a:pPr>
            <a:endParaRPr lang="en-US" dirty="0"/>
          </a:p>
        </p:txBody>
      </p:sp>
      <p:sp>
        <p:nvSpPr>
          <p:cNvPr id="47108" name="Slide Number Placeholder 3"/>
          <p:cNvSpPr>
            <a:spLocks noGrp="1"/>
          </p:cNvSpPr>
          <p:nvPr>
            <p:ph type="sldNum" sz="quarter" idx="12"/>
          </p:nvPr>
        </p:nvSpPr>
        <p:spPr>
          <a:noFill/>
        </p:spPr>
        <p:txBody>
          <a:bodyPr/>
          <a:lstStyle/>
          <a:p>
            <a:pPr fontAlgn="base">
              <a:spcAft>
                <a:spcPct val="0"/>
              </a:spcAft>
            </a:pPr>
            <a:fld id="{019F2B84-A462-4632-AB8E-9EC40145C694}" type="slidenum">
              <a:rPr lang="en-US">
                <a:latin typeface="Univers"/>
                <a:ea typeface="ＭＳ Ｐゴシック"/>
              </a:rPr>
              <a:pPr fontAlgn="base">
                <a:spcAft>
                  <a:spcPct val="0"/>
                </a:spcAft>
              </a:pPr>
              <a:t>37</a:t>
            </a:fld>
            <a:endParaRPr lang="en-US">
              <a:latin typeface="Univers"/>
              <a:ea typeface="ＭＳ Ｐゴシック"/>
            </a:endParaRPr>
          </a:p>
        </p:txBody>
      </p:sp>
      <p:pic>
        <p:nvPicPr>
          <p:cNvPr id="47109" name="Picture 4" descr="DOY236Thermo.png"/>
          <p:cNvPicPr>
            <a:picLocks noChangeAspect="1"/>
          </p:cNvPicPr>
          <p:nvPr/>
        </p:nvPicPr>
        <p:blipFill>
          <a:blip r:embed="rId3"/>
          <a:srcRect/>
          <a:stretch>
            <a:fillRect/>
          </a:stretch>
        </p:blipFill>
        <p:spPr bwMode="auto">
          <a:xfrm>
            <a:off x="914400" y="1416050"/>
            <a:ext cx="7221538" cy="5213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ctrTitle"/>
          </p:nvPr>
        </p:nvSpPr>
        <p:spPr>
          <a:xfrm>
            <a:off x="1981200" y="0"/>
            <a:ext cx="7772400" cy="1470025"/>
          </a:xfrm>
        </p:spPr>
        <p:txBody>
          <a:bodyPr/>
          <a:lstStyle/>
          <a:p>
            <a:r>
              <a:rPr lang="en-US" smtClean="0">
                <a:solidFill>
                  <a:schemeClr val="tx1"/>
                </a:solidFill>
              </a:rPr>
              <a:t>DOY 236</a:t>
            </a:r>
            <a:br>
              <a:rPr lang="en-US" smtClean="0">
                <a:solidFill>
                  <a:schemeClr val="tx1"/>
                </a:solidFill>
              </a:rPr>
            </a:br>
            <a:r>
              <a:rPr lang="en-US" smtClean="0">
                <a:solidFill>
                  <a:schemeClr val="tx1"/>
                </a:solidFill>
              </a:rPr>
              <a:t>850 mb Pressure Map</a:t>
            </a:r>
          </a:p>
        </p:txBody>
      </p:sp>
      <p:sp>
        <p:nvSpPr>
          <p:cNvPr id="48131" name="Slide Number Placeholder 3"/>
          <p:cNvSpPr>
            <a:spLocks noGrp="1"/>
          </p:cNvSpPr>
          <p:nvPr>
            <p:ph type="sldNum" sz="quarter" idx="12"/>
          </p:nvPr>
        </p:nvSpPr>
        <p:spPr>
          <a:noFill/>
        </p:spPr>
        <p:txBody>
          <a:bodyPr/>
          <a:lstStyle/>
          <a:p>
            <a:pPr fontAlgn="base">
              <a:spcAft>
                <a:spcPct val="0"/>
              </a:spcAft>
            </a:pPr>
            <a:fld id="{71AE3CBA-787D-4FBF-AB67-896EE98220AC}" type="slidenum">
              <a:rPr lang="en-US">
                <a:latin typeface="Univers"/>
                <a:ea typeface="ＭＳ Ｐゴシック"/>
              </a:rPr>
              <a:pPr fontAlgn="base">
                <a:spcAft>
                  <a:spcPct val="0"/>
                </a:spcAft>
              </a:pPr>
              <a:t>38</a:t>
            </a:fld>
            <a:endParaRPr lang="en-US">
              <a:latin typeface="Univers"/>
              <a:ea typeface="ＭＳ Ｐゴシック"/>
            </a:endParaRPr>
          </a:p>
        </p:txBody>
      </p:sp>
      <p:pic>
        <p:nvPicPr>
          <p:cNvPr id="48132" name="Picture 4" descr="http://www.spc.noaa.gov/obswx/maps/850_110824_00.gif"/>
          <p:cNvPicPr>
            <a:picLocks noChangeAspect="1" noChangeArrowheads="1"/>
          </p:cNvPicPr>
          <p:nvPr/>
        </p:nvPicPr>
        <p:blipFill>
          <a:blip r:embed="rId3"/>
          <a:srcRect/>
          <a:stretch>
            <a:fillRect/>
          </a:stretch>
        </p:blipFill>
        <p:spPr bwMode="auto">
          <a:xfrm>
            <a:off x="381000" y="1295400"/>
            <a:ext cx="6400800" cy="4800600"/>
          </a:xfrm>
          <a:prstGeom prst="rect">
            <a:avLst/>
          </a:prstGeom>
          <a:noFill/>
          <a:ln w="9525">
            <a:noFill/>
            <a:miter lim="800000"/>
            <a:headEnd/>
            <a:tailEnd/>
          </a:ln>
        </p:spPr>
      </p:pic>
      <p:pic>
        <p:nvPicPr>
          <p:cNvPr id="1026" name="Picture 2" descr="http://www.spc.noaa.gov/obswx/maps/850_110824_12.gif"/>
          <p:cNvPicPr>
            <a:picLocks noChangeAspect="1" noChangeArrowheads="1"/>
          </p:cNvPicPr>
          <p:nvPr/>
        </p:nvPicPr>
        <p:blipFill>
          <a:blip r:embed="rId4"/>
          <a:srcRect/>
          <a:stretch>
            <a:fillRect/>
          </a:stretch>
        </p:blipFill>
        <p:spPr bwMode="auto">
          <a:xfrm>
            <a:off x="2667000" y="1828800"/>
            <a:ext cx="6197600" cy="4648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ctrTitle"/>
          </p:nvPr>
        </p:nvSpPr>
        <p:spPr/>
        <p:txBody>
          <a:bodyPr/>
          <a:lstStyle/>
          <a:p>
            <a:endParaRPr lang="en-US" smtClean="0"/>
          </a:p>
        </p:txBody>
      </p:sp>
      <p:sp>
        <p:nvSpPr>
          <p:cNvPr id="3" name="Subtitle 2"/>
          <p:cNvSpPr>
            <a:spLocks noGrp="1"/>
          </p:cNvSpPr>
          <p:nvPr>
            <p:ph type="subTitle" idx="1"/>
          </p:nvPr>
        </p:nvSpPr>
        <p:spPr/>
        <p:txBody>
          <a:bodyPr/>
          <a:lstStyle/>
          <a:p>
            <a:pPr>
              <a:defRPr/>
            </a:pPr>
            <a:endParaRPr lang="en-US"/>
          </a:p>
        </p:txBody>
      </p:sp>
      <p:sp>
        <p:nvSpPr>
          <p:cNvPr id="49156" name="Slide Number Placeholder 3"/>
          <p:cNvSpPr>
            <a:spLocks noGrp="1"/>
          </p:cNvSpPr>
          <p:nvPr>
            <p:ph type="sldNum" sz="quarter" idx="12"/>
          </p:nvPr>
        </p:nvSpPr>
        <p:spPr>
          <a:noFill/>
        </p:spPr>
        <p:txBody>
          <a:bodyPr/>
          <a:lstStyle/>
          <a:p>
            <a:pPr fontAlgn="base">
              <a:spcAft>
                <a:spcPct val="0"/>
              </a:spcAft>
            </a:pPr>
            <a:fld id="{DFA8AC06-7BCC-4D5A-8EE7-B60AA0B609E3}" type="slidenum">
              <a:rPr lang="en-US">
                <a:latin typeface="Univers"/>
                <a:ea typeface="ＭＳ Ｐゴシック"/>
              </a:rPr>
              <a:pPr fontAlgn="base">
                <a:spcAft>
                  <a:spcPct val="0"/>
                </a:spcAft>
              </a:pPr>
              <a:t>39</a:t>
            </a:fld>
            <a:endParaRPr lang="en-US">
              <a:latin typeface="Univers"/>
              <a:ea typeface="ＭＳ Ｐゴシック"/>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MU-talk-revised-DTRA-format_SR_revised4">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Univers"/>
        <a:ea typeface="ＭＳ Ｐゴシック"/>
        <a:cs typeface="ＭＳ Ｐゴシック"/>
      </a:majorFont>
      <a:minorFont>
        <a:latin typeface="Univers"/>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defRPr kumimoji="0" lang="en-US"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defRPr kumimoji="0" lang="en-US"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Univers"/>
        <a:ea typeface="ＭＳ Ｐゴシック"/>
        <a:cs typeface="ＭＳ Ｐゴシック"/>
      </a:majorFont>
      <a:minorFont>
        <a:latin typeface="Univers"/>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9525" cap="flat" cmpd="sng" algn="ctr">
          <a:solidFill>
            <a:schemeClr val="tx1"/>
          </a:solidFill>
          <a:prstDash val="solid"/>
          <a:round/>
          <a:headEnd type="none" w="med" len="med"/>
          <a:tailEnd type="none" w="med" len="med"/>
        </a:ln>
        <a:effectLst/>
      </a:spPr>
      <a:bodyPr vert="horz" wrap="none" lIns="91440" tIns="45720" rIns="91440" bIns="45720" numCol="1" rtlCol="0" anchor="t" anchorCtr="0" compatLnSpc="1">
        <a:prstTxWarp prst="textNoShape">
          <a:avLst/>
        </a:prstTxWarp>
        <a:spAutoFit/>
      </a:bodyPr>
      <a:lstStyle>
        <a:def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defRPr kumimoji="0"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91440" tIns="45720" rIns="91440" bIns="45720" numCol="1" anchor="t" anchorCtr="0" compatLnSpc="1">
        <a:prstTxWarp prst="textNoShape">
          <a:avLst/>
        </a:prstTxWarp>
        <a:spAutoFit/>
      </a:bodyPr>
      <a:lstStyle>
        <a:defPPr marL="742950" marR="0" indent="-285750" algn="l" defTabSz="914400" rtl="0" eaLnBrk="1" fontAlgn="base" latinLnBrk="0" hangingPunct="1">
          <a:lnSpc>
            <a:spcPct val="100000"/>
          </a:lnSpc>
          <a:spcBef>
            <a:spcPct val="20000"/>
          </a:spcBef>
          <a:spcAft>
            <a:spcPct val="0"/>
          </a:spcAft>
          <a:buClrTx/>
          <a:buSzTx/>
          <a:buFont typeface="Times" pitchFamily="-111" charset="0"/>
          <a:buNone/>
          <a:tabLst/>
          <a:defRPr kumimoji="0" lang="en-US" sz="2000" b="0" i="0" u="none" strike="noStrike" cap="none" normalizeH="0" baseline="0">
            <a:ln>
              <a:noFill/>
            </a:ln>
            <a:solidFill>
              <a:schemeClr val="tx1"/>
            </a:solidFill>
            <a:effectLst/>
            <a:latin typeface="Univers" pitchFamily="34" charset="0"/>
            <a:ea typeface="ＭＳ Ｐゴシック" pitchFamily="-111" charset="-128"/>
            <a:cs typeface="ＭＳ Ｐゴシック" pitchFamily="-11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5269</TotalTime>
  <Words>1560</Words>
  <Application>Microsoft Office PowerPoint</Application>
  <PresentationFormat>On-screen Show (4:3)</PresentationFormat>
  <Paragraphs>229</Paragraphs>
  <Slides>39</Slides>
  <Notes>39</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GMU-talk-revised-DTRA-format_SR_revised4</vt:lpstr>
      <vt:lpstr>Blank Presentation</vt:lpstr>
      <vt:lpstr>Slide 1</vt:lpstr>
      <vt:lpstr>Goals</vt:lpstr>
      <vt:lpstr>Introduction</vt:lpstr>
      <vt:lpstr>Description of Case Study</vt:lpstr>
      <vt:lpstr>Rock Springs, PA</vt:lpstr>
      <vt:lpstr>Slide 6</vt:lpstr>
      <vt:lpstr>DOY 236 Synoptic Conditions</vt:lpstr>
      <vt:lpstr>Slide 8</vt:lpstr>
      <vt:lpstr>Slide 9</vt:lpstr>
      <vt:lpstr>Slide 10</vt:lpstr>
      <vt:lpstr> Sodar 2027 Echo Intensity </vt:lpstr>
      <vt:lpstr>Sodar 2027 Time-Height  Cross Section of W &amp; Site 10 - 17m Wind Speed</vt:lpstr>
      <vt:lpstr>Slide 13</vt:lpstr>
      <vt:lpstr> Temperature Time Series</vt:lpstr>
      <vt:lpstr> WRF Temperatures – Site 9 Location</vt:lpstr>
      <vt:lpstr> WRF Wind Speeds Site 9 &amp;  Observed Wind Speeds from Rock Springs</vt:lpstr>
      <vt:lpstr>Large – Scale Variability (LSV)</vt:lpstr>
      <vt:lpstr>12 min Release at 0630 – Surface Dosage Mid-Nittany Valley</vt:lpstr>
      <vt:lpstr>12 min Release at 0630 – Surface Dosage Site 9 Location</vt:lpstr>
      <vt:lpstr>12 min Release at 0630 – Surface Dosage Near Crest of Tussey Ridge</vt:lpstr>
      <vt:lpstr>0630 Release – Concentration Site 9 Location Along Nittany Valley Toward PSU</vt:lpstr>
      <vt:lpstr>0630 Release – Concentration Site 9 Location Along Nittany Valley Toward PSU</vt:lpstr>
      <vt:lpstr>0630 Release – Concentration Site 9 Location Along Nittany Valley Toward PSU</vt:lpstr>
      <vt:lpstr>12 min Release at 0630 Across Nittany Valley</vt:lpstr>
      <vt:lpstr>Release at 0630 – Concentration Near Crest of Tussey Ridge Across Nittany Valley</vt:lpstr>
      <vt:lpstr>Release at 0630 – Concentration Near Crest of Tussey Ridge Across Nittany Valley</vt:lpstr>
      <vt:lpstr>Release at 0630 – Concentration Near Crest of Tussey Ridge Across Nittany Valley</vt:lpstr>
      <vt:lpstr>Release at 0630 – Concentration Base of Tussey Ridge Across Nittany Valley</vt:lpstr>
      <vt:lpstr>Release at 0630 – Concentration Base of Tussey Ridge Across Nittany Valley</vt:lpstr>
      <vt:lpstr>Release at 0630 – Concentration Base of Tussey Ridge Across Nittany Valley</vt:lpstr>
      <vt:lpstr>Slide 31</vt:lpstr>
      <vt:lpstr>DOY 236 – Aug. 24, 2011 Summary </vt:lpstr>
      <vt:lpstr>Conclusions</vt:lpstr>
      <vt:lpstr>Conclusions (cont.)</vt:lpstr>
      <vt:lpstr>Acknowledgements</vt:lpstr>
      <vt:lpstr>Supplemental</vt:lpstr>
      <vt:lpstr>DOY 236 Thermocouples</vt:lpstr>
      <vt:lpstr>DOY 236 850 mb Pressure Map</vt:lpstr>
      <vt:lpstr>Slide 39</vt:lpstr>
    </vt:vector>
  </TitlesOfParts>
  <Company>Penn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DTRA</dc:title>
  <dc:creator>jdh5463</dc:creator>
  <cp:lastModifiedBy> </cp:lastModifiedBy>
  <cp:revision>157</cp:revision>
  <cp:lastPrinted>2012-05-28T00:24:28Z</cp:lastPrinted>
  <dcterms:created xsi:type="dcterms:W3CDTF">2012-05-15T13:37:02Z</dcterms:created>
  <dcterms:modified xsi:type="dcterms:W3CDTF">2012-07-18T15:29:16Z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
    <vt:lpwstr>DTRA</vt:lpwstr>
  </property>
  <property fmtid="{D5CDD505-2E9C-101B-9397-08002B2CF9AE}" pid="3" name="SlideDescription">
    <vt:lpwstr/>
  </property>
</Properties>
</file>