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26"/>
  </p:notesMasterIdLst>
  <p:handoutMasterIdLst>
    <p:handoutMasterId r:id="rId27"/>
  </p:handoutMasterIdLst>
  <p:sldIdLst>
    <p:sldId id="256" r:id="rId6"/>
    <p:sldId id="304" r:id="rId7"/>
    <p:sldId id="354" r:id="rId8"/>
    <p:sldId id="353" r:id="rId9"/>
    <p:sldId id="367" r:id="rId10"/>
    <p:sldId id="368" r:id="rId11"/>
    <p:sldId id="355" r:id="rId12"/>
    <p:sldId id="356" r:id="rId13"/>
    <p:sldId id="366" r:id="rId14"/>
    <p:sldId id="358" r:id="rId15"/>
    <p:sldId id="369" r:id="rId16"/>
    <p:sldId id="370" r:id="rId17"/>
    <p:sldId id="371" r:id="rId18"/>
    <p:sldId id="375" r:id="rId19"/>
    <p:sldId id="373" r:id="rId20"/>
    <p:sldId id="374" r:id="rId21"/>
    <p:sldId id="364" r:id="rId22"/>
    <p:sldId id="360" r:id="rId23"/>
    <p:sldId id="363" r:id="rId24"/>
    <p:sldId id="346" r:id="rId25"/>
  </p:sldIdLst>
  <p:sldSz cx="9144000" cy="6858000" type="screen4x3"/>
  <p:notesSz cx="9928225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ndmarsh" initials="c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000000"/>
    </p:penClr>
  </p:showPr>
  <p:clrMru>
    <a:srgbClr val="FFFF00"/>
    <a:srgbClr val="000000"/>
    <a:srgbClr val="777777"/>
    <a:srgbClr val="808080"/>
    <a:srgbClr val="969696"/>
    <a:srgbClr val="003366"/>
    <a:srgbClr val="FD0903"/>
    <a:srgbClr val="DDDD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945" autoAdjust="0"/>
    <p:restoredTop sz="96364" autoAdjust="0"/>
  </p:normalViewPr>
  <p:slideViewPr>
    <p:cSldViewPr snapToGrid="0">
      <p:cViewPr varScale="1">
        <p:scale>
          <a:sx n="76" d="100"/>
          <a:sy n="76" d="100"/>
        </p:scale>
        <p:origin x="-7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09" d="100"/>
          <a:sy n="109" d="100"/>
        </p:scale>
        <p:origin x="-372" y="-96"/>
      </p:cViewPr>
      <p:guideLst>
        <p:guide orient="horz" pos="2141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598988" y="333375"/>
            <a:ext cx="646112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5" tIns="44448" rIns="90485" bIns="44448">
            <a:spAutoFit/>
          </a:bodyPr>
          <a:lstStyle/>
          <a:p>
            <a:pPr algn="ctr" defTabSz="766763" eaLnBrk="0" hangingPunct="0">
              <a:lnSpc>
                <a:spcPct val="90000"/>
              </a:lnSpc>
              <a:defRPr/>
            </a:pPr>
            <a:r>
              <a:rPr lang="en-GB" altLang="en-GB" sz="1400">
                <a:solidFill>
                  <a:schemeClr val="tx1"/>
                </a:solidFill>
              </a:rPr>
              <a:t>Notes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546600" y="6351588"/>
            <a:ext cx="765175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5" tIns="44448" rIns="90485" bIns="44448">
            <a:spAutoFit/>
          </a:bodyPr>
          <a:lstStyle/>
          <a:p>
            <a:pPr algn="ctr" defTabSz="766763" eaLnBrk="0" hangingPunct="0">
              <a:lnSpc>
                <a:spcPct val="90000"/>
              </a:lnSpc>
              <a:defRPr/>
            </a:pPr>
            <a:r>
              <a:rPr lang="en-GB" altLang="en-GB" sz="1200">
                <a:solidFill>
                  <a:schemeClr val="tx1"/>
                </a:solidFill>
              </a:rPr>
              <a:t>Page </a:t>
            </a:r>
            <a:fld id="{7878F4F6-0798-4E75-83FF-52B9BFC6FA4C}" type="slidenum">
              <a:rPr lang="en-GB" altLang="en-GB" sz="1200">
                <a:solidFill>
                  <a:schemeClr val="tx1"/>
                </a:solidFill>
              </a:rPr>
              <a:pPr algn="ctr" defTabSz="766763" eaLnBrk="0" hangingPunct="0">
                <a:lnSpc>
                  <a:spcPct val="90000"/>
                </a:lnSpc>
                <a:defRPr/>
              </a:pPr>
              <a:t>‹#›</a:t>
            </a:fld>
            <a:endParaRPr lang="en-GB" altLang="en-GB" sz="12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vmlDrawing" Target="../drawings/vmlDrawing1.vml"/><Relationship Id="rId1" Type="http://schemas.openxmlformats.org/officeDocument/2006/relationships/theme" Target="../theme/theme2.xml"/><Relationship Id="rId4" Type="http://schemas.openxmlformats.org/officeDocument/2006/relationships/image" Target="../media/image5.jpe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32550" y="1752600"/>
            <a:ext cx="3116263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398" name="Line 350"/>
          <p:cNvSpPr>
            <a:spLocks noChangeShapeType="1"/>
          </p:cNvSpPr>
          <p:nvPr/>
        </p:nvSpPr>
        <p:spPr bwMode="auto">
          <a:xfrm>
            <a:off x="11923713" y="7137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182" name="Rectangle 134"/>
          <p:cNvSpPr>
            <a:spLocks noChangeArrowheads="1"/>
          </p:cNvSpPr>
          <p:nvPr/>
        </p:nvSpPr>
        <p:spPr bwMode="auto">
          <a:xfrm>
            <a:off x="228600" y="1641475"/>
            <a:ext cx="6097588" cy="254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ial" charset="0"/>
              </a:rPr>
              <a:t>Trainer/Instructor Notes:</a:t>
            </a:r>
            <a:endParaRPr lang="en-GB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329" name="Line 281"/>
          <p:cNvSpPr>
            <a:spLocks noChangeShapeType="1"/>
          </p:cNvSpPr>
          <p:nvPr/>
        </p:nvSpPr>
        <p:spPr bwMode="auto">
          <a:xfrm>
            <a:off x="6689725" y="742950"/>
            <a:ext cx="0" cy="2889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grpSp>
        <p:nvGrpSpPr>
          <p:cNvPr id="1032" name="Group 456"/>
          <p:cNvGrpSpPr>
            <a:grpSpLocks/>
          </p:cNvGrpSpPr>
          <p:nvPr/>
        </p:nvGrpSpPr>
        <p:grpSpPr bwMode="auto">
          <a:xfrm>
            <a:off x="228600" y="750888"/>
            <a:ext cx="9445625" cy="582612"/>
            <a:chOff x="144" y="179"/>
            <a:chExt cx="5949" cy="367"/>
          </a:xfrm>
        </p:grpSpPr>
        <p:sp>
          <p:nvSpPr>
            <p:cNvPr id="2168" name="Rectangle 120"/>
            <p:cNvSpPr>
              <a:spLocks noChangeArrowheads="1"/>
            </p:cNvSpPr>
            <p:nvPr/>
          </p:nvSpPr>
          <p:spPr bwMode="auto">
            <a:xfrm>
              <a:off x="144" y="364"/>
              <a:ext cx="1578" cy="1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GB" b="1">
                  <a:solidFill>
                    <a:schemeClr val="tx1"/>
                  </a:solidFill>
                  <a:ea typeface="Times New Roman" pitchFamily="18" charset="0"/>
                  <a:cs typeface="Arial" charset="0"/>
                </a:rPr>
                <a:t>Level:</a:t>
              </a:r>
              <a:endParaRPr lang="en-GB" sz="240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156" name="Rectangle 108"/>
            <p:cNvSpPr>
              <a:spLocks noChangeArrowheads="1"/>
            </p:cNvSpPr>
            <p:nvPr/>
          </p:nvSpPr>
          <p:spPr bwMode="auto">
            <a:xfrm>
              <a:off x="4213" y="180"/>
              <a:ext cx="1871" cy="1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GB" b="1">
                  <a:solidFill>
                    <a:schemeClr val="tx1"/>
                  </a:solidFill>
                  <a:ea typeface="Times New Roman" pitchFamily="18" charset="0"/>
                  <a:cs typeface="Arial" charset="0"/>
                </a:rPr>
                <a:t>UIC:     KIS/CSG/ALL/TIN/00001/09/v1</a:t>
              </a:r>
              <a:endParaRPr lang="en-GB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154" name="Rectangle 106"/>
            <p:cNvSpPr>
              <a:spLocks noChangeArrowheads="1"/>
            </p:cNvSpPr>
            <p:nvPr/>
          </p:nvSpPr>
          <p:spPr bwMode="auto">
            <a:xfrm>
              <a:off x="144" y="180"/>
              <a:ext cx="733" cy="1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0" hangingPunct="0">
                <a:defRPr/>
              </a:pPr>
              <a:r>
                <a:rPr lang="en-GB" b="1">
                  <a:solidFill>
                    <a:schemeClr val="tx1"/>
                  </a:solidFill>
                  <a:ea typeface="Times New Roman" pitchFamily="18" charset="0"/>
                  <a:cs typeface="Arial" charset="0"/>
                </a:rPr>
                <a:t>Course Title:</a:t>
              </a:r>
              <a:endParaRPr lang="en-GB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2326" name="Line 278"/>
            <p:cNvSpPr>
              <a:spLocks noChangeShapeType="1"/>
            </p:cNvSpPr>
            <p:nvPr/>
          </p:nvSpPr>
          <p:spPr bwMode="auto">
            <a:xfrm>
              <a:off x="144" y="179"/>
              <a:ext cx="59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GB"/>
            </a:p>
          </p:txBody>
        </p:sp>
        <p:sp>
          <p:nvSpPr>
            <p:cNvPr id="2343" name="Line 295"/>
            <p:cNvSpPr>
              <a:spLocks noChangeShapeType="1"/>
            </p:cNvSpPr>
            <p:nvPr/>
          </p:nvSpPr>
          <p:spPr bwMode="auto">
            <a:xfrm>
              <a:off x="144" y="364"/>
              <a:ext cx="59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GB"/>
            </a:p>
          </p:txBody>
        </p:sp>
        <p:sp>
          <p:nvSpPr>
            <p:cNvPr id="2354" name="Line 306"/>
            <p:cNvSpPr>
              <a:spLocks noChangeShapeType="1"/>
            </p:cNvSpPr>
            <p:nvPr/>
          </p:nvSpPr>
          <p:spPr bwMode="auto">
            <a:xfrm>
              <a:off x="147" y="546"/>
              <a:ext cx="59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GB"/>
            </a:p>
          </p:txBody>
        </p:sp>
      </p:grpSp>
      <p:sp>
        <p:nvSpPr>
          <p:cNvPr id="2375" name="Line 327"/>
          <p:cNvSpPr>
            <a:spLocks noChangeShapeType="1"/>
          </p:cNvSpPr>
          <p:nvPr/>
        </p:nvSpPr>
        <p:spPr bwMode="auto">
          <a:xfrm>
            <a:off x="6330950" y="1336675"/>
            <a:ext cx="0" cy="4876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490" name="Line 442"/>
          <p:cNvSpPr>
            <a:spLocks noChangeShapeType="1"/>
          </p:cNvSpPr>
          <p:nvPr/>
        </p:nvSpPr>
        <p:spPr bwMode="auto">
          <a:xfrm>
            <a:off x="6321425" y="4149725"/>
            <a:ext cx="3343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491" name="Line 443"/>
          <p:cNvSpPr>
            <a:spLocks noChangeShapeType="1"/>
          </p:cNvSpPr>
          <p:nvPr/>
        </p:nvSpPr>
        <p:spPr bwMode="auto">
          <a:xfrm>
            <a:off x="228600" y="6210300"/>
            <a:ext cx="9445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492" name="Line 444"/>
          <p:cNvSpPr>
            <a:spLocks noChangeShapeType="1"/>
          </p:cNvSpPr>
          <p:nvPr/>
        </p:nvSpPr>
        <p:spPr bwMode="auto">
          <a:xfrm>
            <a:off x="9671050" y="280988"/>
            <a:ext cx="0" cy="59388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494" name="Rectangle 446"/>
          <p:cNvSpPr>
            <a:spLocks noChangeArrowheads="1"/>
          </p:cNvSpPr>
          <p:nvPr/>
        </p:nvSpPr>
        <p:spPr bwMode="auto">
          <a:xfrm>
            <a:off x="6335713" y="4152900"/>
            <a:ext cx="33305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ial" charset="0"/>
              </a:rPr>
              <a:t>Helpful Hints: </a:t>
            </a:r>
            <a:endParaRPr lang="en-GB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495" name="Line 447"/>
          <p:cNvSpPr>
            <a:spLocks noChangeShapeType="1"/>
          </p:cNvSpPr>
          <p:nvPr/>
        </p:nvSpPr>
        <p:spPr bwMode="auto">
          <a:xfrm>
            <a:off x="233363" y="277813"/>
            <a:ext cx="0" cy="59388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175" name="Rectangle 127"/>
          <p:cNvSpPr>
            <a:spLocks noChangeArrowheads="1"/>
          </p:cNvSpPr>
          <p:nvPr/>
        </p:nvSpPr>
        <p:spPr bwMode="auto">
          <a:xfrm>
            <a:off x="3232150" y="1333500"/>
            <a:ext cx="3078163" cy="28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ial" charset="0"/>
              </a:rPr>
              <a:t>Chapter </a:t>
            </a:r>
            <a:endParaRPr lang="en-GB" sz="240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161" name="Rectangle 113"/>
          <p:cNvSpPr>
            <a:spLocks noChangeArrowheads="1"/>
          </p:cNvSpPr>
          <p:nvPr/>
        </p:nvSpPr>
        <p:spPr bwMode="auto">
          <a:xfrm>
            <a:off x="225425" y="1333500"/>
            <a:ext cx="2413000" cy="28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ial" charset="0"/>
              </a:rPr>
              <a:t>Module </a:t>
            </a:r>
            <a:endParaRPr lang="en-GB" sz="240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497" name="Rectangle 449"/>
          <p:cNvSpPr>
            <a:spLocks noChangeArrowheads="1"/>
          </p:cNvSpPr>
          <p:nvPr/>
        </p:nvSpPr>
        <p:spPr bwMode="auto">
          <a:xfrm>
            <a:off x="6335713" y="1333500"/>
            <a:ext cx="3333750" cy="28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en-GB" b="1">
                <a:solidFill>
                  <a:schemeClr val="tx1"/>
                </a:solidFill>
                <a:ea typeface="Times New Roman" pitchFamily="18" charset="0"/>
                <a:cs typeface="Arial" charset="0"/>
              </a:rPr>
              <a:t>Slide: </a:t>
            </a:r>
            <a:endParaRPr lang="en-GB" sz="240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1026" name="Object 452"/>
          <p:cNvGraphicFramePr>
            <a:graphicFrameLocks noChangeAspect="1"/>
          </p:cNvGraphicFramePr>
          <p:nvPr/>
        </p:nvGraphicFramePr>
        <p:xfrm>
          <a:off x="265113" y="292100"/>
          <a:ext cx="914400" cy="425450"/>
        </p:xfrm>
        <a:graphic>
          <a:graphicData uri="http://schemas.openxmlformats.org/presentationml/2006/ole">
            <p:oleObj spid="_x0000_s1026" name="Bitmap Image" r:id="rId3" imgW="3666667" imgH="1704762" progId="PBrush">
              <p:embed/>
            </p:oleObj>
          </a:graphicData>
        </a:graphic>
      </p:graphicFrame>
      <p:pic>
        <p:nvPicPr>
          <p:cNvPr id="1042" name="Picture 453" descr="Serco Colou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4088" y="279400"/>
            <a:ext cx="10572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05" name="Line 457"/>
          <p:cNvSpPr>
            <a:spLocks noChangeShapeType="1"/>
          </p:cNvSpPr>
          <p:nvPr/>
        </p:nvSpPr>
        <p:spPr bwMode="auto">
          <a:xfrm>
            <a:off x="225425" y="269875"/>
            <a:ext cx="9445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506" name="Line 458"/>
          <p:cNvSpPr>
            <a:spLocks noChangeShapeType="1"/>
          </p:cNvSpPr>
          <p:nvPr/>
        </p:nvSpPr>
        <p:spPr bwMode="auto">
          <a:xfrm>
            <a:off x="225425" y="1631950"/>
            <a:ext cx="9445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GB"/>
          </a:p>
        </p:txBody>
      </p:sp>
      <p:sp>
        <p:nvSpPr>
          <p:cNvPr id="2511" name="Rectangle 463"/>
          <p:cNvSpPr>
            <a:spLocks noChangeArrowheads="1"/>
          </p:cNvSpPr>
          <p:nvPr/>
        </p:nvSpPr>
        <p:spPr bwMode="auto">
          <a:xfrm>
            <a:off x="4295775" y="273050"/>
            <a:ext cx="1239838" cy="28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GB">
                <a:solidFill>
                  <a:srgbClr val="808080"/>
                </a:solidFill>
                <a:ea typeface="Times New Roman" pitchFamily="18" charset="0"/>
                <a:cs typeface="Arial" charset="0"/>
              </a:rPr>
              <a:t>UNCLASSIFIED</a:t>
            </a:r>
            <a:endParaRPr lang="en-GB" sz="2400">
              <a:solidFill>
                <a:srgbClr val="80808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2520" name="Group 472"/>
          <p:cNvGraphicFramePr>
            <a:graphicFrameLocks noGrp="1"/>
          </p:cNvGraphicFramePr>
          <p:nvPr/>
        </p:nvGraphicFramePr>
        <p:xfrm>
          <a:off x="238125" y="6184900"/>
          <a:ext cx="1916113" cy="518160"/>
        </p:xfrm>
        <a:graphic>
          <a:graphicData uri="http://schemas.openxmlformats.org/drawingml/2006/table">
            <a:tbl>
              <a:tblPr/>
              <a:tblGrid>
                <a:gridCol w="1916113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Trainer/Instructor Notes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Document ID: KIS/CSG/ALL/TIN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Version: 1.0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Dated: 1</a:t>
                      </a:r>
                      <a:r>
                        <a:rPr kumimoji="0" lang="en-GB" sz="7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</a:t>
                      </a: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April 2010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21" name="Rectangle 473"/>
          <p:cNvSpPr>
            <a:spLocks noChangeArrowheads="1"/>
          </p:cNvSpPr>
          <p:nvPr/>
        </p:nvSpPr>
        <p:spPr bwMode="auto">
          <a:xfrm>
            <a:off x="0" y="517525"/>
            <a:ext cx="184150" cy="593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GB" sz="900" b="1">
                <a:solidFill>
                  <a:srgbClr val="000000"/>
                </a:solidFill>
                <a:latin typeface="Times New Roman" pitchFamily="18" charset="0"/>
              </a:rPr>
              <a:t/>
            </a:r>
            <a:br>
              <a:rPr lang="en-GB" sz="900" b="1">
                <a:solidFill>
                  <a:srgbClr val="000000"/>
                </a:solidFill>
                <a:latin typeface="Times New Roman" pitchFamily="18" charset="0"/>
              </a:rPr>
            </a:br>
            <a:endParaRPr lang="en-GB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49" name="WordArt 474"/>
          <p:cNvSpPr>
            <a:spLocks noChangeArrowheads="1" noChangeShapeType="1" noTextEdit="1"/>
          </p:cNvSpPr>
          <p:nvPr/>
        </p:nvSpPr>
        <p:spPr bwMode="auto">
          <a:xfrm rot="-3363672">
            <a:off x="1817688" y="3770313"/>
            <a:ext cx="4867275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2400" kern="10">
                <a:ln w="9525">
                  <a:solidFill>
                    <a:srgbClr val="969696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Narrow"/>
              </a:rPr>
              <a:t>UNCONTROLLED COPY WHEN PRINTED</a:t>
            </a:r>
          </a:p>
        </p:txBody>
      </p:sp>
      <p:sp>
        <p:nvSpPr>
          <p:cNvPr id="2523" name="Rectangle 475"/>
          <p:cNvSpPr>
            <a:spLocks noChangeArrowheads="1"/>
          </p:cNvSpPr>
          <p:nvPr/>
        </p:nvSpPr>
        <p:spPr bwMode="auto">
          <a:xfrm>
            <a:off x="4295775" y="6216650"/>
            <a:ext cx="1239838" cy="28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r>
              <a:rPr lang="en-GB">
                <a:solidFill>
                  <a:srgbClr val="808080"/>
                </a:solidFill>
                <a:ea typeface="Times New Roman" pitchFamily="18" charset="0"/>
                <a:cs typeface="Arial" charset="0"/>
              </a:rPr>
              <a:t>UNCLASSIFIED</a:t>
            </a:r>
            <a:endParaRPr lang="en-GB" sz="2400">
              <a:solidFill>
                <a:srgbClr val="80808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524" name="Rectangle 476"/>
          <p:cNvSpPr>
            <a:spLocks noChangeArrowheads="1"/>
          </p:cNvSpPr>
          <p:nvPr/>
        </p:nvSpPr>
        <p:spPr bwMode="auto">
          <a:xfrm>
            <a:off x="223838" y="5829300"/>
            <a:ext cx="60880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>
                <a:solidFill>
                  <a:srgbClr val="DDDDDD"/>
                </a:solidFill>
                <a:ea typeface="Times New Roman" pitchFamily="18" charset="0"/>
                <a:cs typeface="Arial" charset="0"/>
              </a:rPr>
              <a:t>This section will be populated with the basic information required by the trainer/instructor to deliver the course. It can be personalised.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371" name="Text Box 22"/>
          <p:cNvSpPr txBox="1">
            <a:spLocks noChangeArrowheads="1"/>
          </p:cNvSpPr>
          <p:nvPr/>
        </p:nvSpPr>
        <p:spPr bwMode="auto">
          <a:xfrm>
            <a:off x="228600" y="1924050"/>
            <a:ext cx="607853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THIS SLIDE TO BE SHOWING PRIOR TO STARTING CLASS.</a:t>
            </a:r>
          </a:p>
        </p:txBody>
      </p:sp>
      <p:sp>
        <p:nvSpPr>
          <p:cNvPr id="58372" name="Rectangle 23"/>
          <p:cNvSpPr>
            <a:spLocks noChangeArrowheads="1"/>
          </p:cNvSpPr>
          <p:nvPr/>
        </p:nvSpPr>
        <p:spPr bwMode="auto">
          <a:xfrm>
            <a:off x="6342063" y="4321175"/>
            <a:ext cx="33305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58373" name="Text Box 24"/>
          <p:cNvSpPr txBox="1">
            <a:spLocks noChangeArrowheads="1"/>
          </p:cNvSpPr>
          <p:nvPr/>
        </p:nvSpPr>
        <p:spPr bwMode="auto">
          <a:xfrm>
            <a:off x="6786563" y="1355725"/>
            <a:ext cx="287337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>
                <a:solidFill>
                  <a:srgbClr val="000000"/>
                </a:solidFill>
              </a:rPr>
              <a:t>ONE</a:t>
            </a:r>
          </a:p>
        </p:txBody>
      </p:sp>
      <p:sp>
        <p:nvSpPr>
          <p:cNvPr id="58374" name="Text Box 35"/>
          <p:cNvSpPr txBox="1">
            <a:spLocks noChangeArrowheads="1"/>
          </p:cNvSpPr>
          <p:nvPr/>
        </p:nvSpPr>
        <p:spPr bwMode="auto">
          <a:xfrm>
            <a:off x="1104900" y="774700"/>
            <a:ext cx="554513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b="1">
                <a:solidFill>
                  <a:srgbClr val="000000"/>
                </a:solidFill>
              </a:rPr>
              <a:t>iCAS</a:t>
            </a:r>
          </a:p>
        </p:txBody>
      </p:sp>
      <p:sp>
        <p:nvSpPr>
          <p:cNvPr id="58375" name="Text Box 36"/>
          <p:cNvSpPr txBox="1">
            <a:spLocks noChangeArrowheads="1"/>
          </p:cNvSpPr>
          <p:nvPr/>
        </p:nvSpPr>
        <p:spPr bwMode="auto">
          <a:xfrm>
            <a:off x="695325" y="1066800"/>
            <a:ext cx="598328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b="1">
                <a:solidFill>
                  <a:srgbClr val="000000"/>
                </a:solidFill>
              </a:rPr>
              <a:t>New Starter</a:t>
            </a:r>
          </a:p>
        </p:txBody>
      </p:sp>
      <p:grpSp>
        <p:nvGrpSpPr>
          <p:cNvPr id="58376" name="Group 38"/>
          <p:cNvGrpSpPr>
            <a:grpSpLocks/>
          </p:cNvGrpSpPr>
          <p:nvPr/>
        </p:nvGrpSpPr>
        <p:grpSpPr bwMode="auto">
          <a:xfrm>
            <a:off x="774700" y="1355725"/>
            <a:ext cx="5522913" cy="244475"/>
            <a:chOff x="488" y="854"/>
            <a:chExt cx="3478" cy="154"/>
          </a:xfrm>
        </p:grpSpPr>
        <p:sp>
          <p:nvSpPr>
            <p:cNvPr id="58377" name="Text Box 39"/>
            <p:cNvSpPr txBox="1">
              <a:spLocks noChangeArrowheads="1"/>
            </p:cNvSpPr>
            <p:nvPr/>
          </p:nvSpPr>
          <p:spPr bwMode="auto">
            <a:xfrm>
              <a:off x="2406" y="854"/>
              <a:ext cx="1560" cy="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b="1">
                  <a:solidFill>
                    <a:srgbClr val="000000"/>
                  </a:solidFill>
                </a:rPr>
                <a:t>1:     Welcome</a:t>
              </a:r>
            </a:p>
          </p:txBody>
        </p:sp>
        <p:sp>
          <p:nvSpPr>
            <p:cNvPr id="58378" name="Text Box 40"/>
            <p:cNvSpPr txBox="1">
              <a:spLocks noChangeArrowheads="1"/>
            </p:cNvSpPr>
            <p:nvPr/>
          </p:nvSpPr>
          <p:spPr bwMode="auto">
            <a:xfrm>
              <a:off x="488" y="854"/>
              <a:ext cx="2034" cy="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b="1">
                  <a:solidFill>
                    <a:srgbClr val="000000"/>
                  </a:solidFill>
                </a:rPr>
                <a:t>1:     Induction</a:t>
              </a:r>
            </a:p>
          </p:txBody>
        </p:sp>
      </p:grp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7068" y="2131695"/>
            <a:ext cx="500221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7068" y="2111375"/>
            <a:ext cx="525621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7708" y="2152015"/>
            <a:ext cx="497173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In urban environments the initial dispersion is usually dominated by the aerodynamic component..  </a:t>
            </a:r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7708" y="2152015"/>
            <a:ext cx="497173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Simple representations of combine the effects of these in the form</a:t>
            </a:r>
          </a:p>
          <a:p>
            <a:endParaRPr lang="en-GB" dirty="0" smtClean="0"/>
          </a:p>
          <a:p>
            <a:r>
              <a:rPr lang="en-GB" dirty="0" smtClean="0"/>
              <a:t>Longitudinal dispersion is dominated by shear spreading 2-5 &gt; atmospheric turbulence.</a:t>
            </a:r>
          </a:p>
          <a:p>
            <a:endParaRPr lang="en-GB" dirty="0" smtClean="0"/>
          </a:p>
          <a:p>
            <a:r>
              <a:rPr lang="en-GB" dirty="0" smtClean="0"/>
              <a:t>The shear spreading term uses results produced by </a:t>
            </a:r>
            <a:r>
              <a:rPr lang="en-GB" dirty="0" err="1" smtClean="0"/>
              <a:t>Chatwin</a:t>
            </a:r>
            <a:r>
              <a:rPr lang="en-GB" dirty="0" smtClean="0"/>
              <a:t> and Wilson.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7868" y="2131695"/>
            <a:ext cx="460597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Experiments similar to those for ground level releases, u=1.5 </a:t>
            </a:r>
            <a:r>
              <a:rPr lang="en-GB" dirty="0" err="1" smtClean="0"/>
              <a:t>m/s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Blocks only set with their long sides normal to the wind.</a:t>
            </a:r>
          </a:p>
          <a:p>
            <a:endParaRPr lang="en-GB" dirty="0" smtClean="0"/>
          </a:p>
          <a:p>
            <a:r>
              <a:rPr lang="en-GB" dirty="0" smtClean="0"/>
              <a:t>Lateral and vertical dispersion measured from plume releases using sampler arrays. Lateral at ground and at H.</a:t>
            </a:r>
          </a:p>
          <a:p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7868" y="2131695"/>
            <a:ext cx="460597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Experiments similar to those for ground level releases, u=1.5 </a:t>
            </a:r>
            <a:r>
              <a:rPr lang="en-GB" dirty="0" err="1" smtClean="0"/>
              <a:t>m/s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Blocks only set with their long sides normal to the wind.</a:t>
            </a:r>
          </a:p>
          <a:p>
            <a:endParaRPr lang="en-GB" dirty="0" smtClean="0"/>
          </a:p>
          <a:p>
            <a:r>
              <a:rPr lang="en-GB" dirty="0" smtClean="0"/>
              <a:t>Lateral and vertical dispersion measured from plume releases using sampler arrays. Lateral at ground and at H.</a:t>
            </a:r>
          </a:p>
          <a:p>
            <a:endParaRPr lang="en-GB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5948" y="2192655"/>
            <a:ext cx="476853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It was not clear what behaviour </a:t>
            </a:r>
            <a:r>
              <a:rPr lang="el-GR" dirty="0" smtClean="0"/>
              <a:t>σ</a:t>
            </a:r>
            <a:r>
              <a:rPr lang="en-GB" baseline="-25000" dirty="0" smtClean="0"/>
              <a:t>z</a:t>
            </a:r>
            <a:r>
              <a:rPr lang="en-GB" dirty="0" smtClean="0"/>
              <a:t> would show.</a:t>
            </a:r>
          </a:p>
          <a:p>
            <a:endParaRPr lang="en-GB" dirty="0" smtClean="0"/>
          </a:p>
          <a:p>
            <a:r>
              <a:rPr lang="en-GB" dirty="0" smtClean="0"/>
              <a:t>Scatter too great to determine variation in </a:t>
            </a:r>
            <a:r>
              <a:rPr lang="el-GR" dirty="0" smtClean="0"/>
              <a:t>σ</a:t>
            </a:r>
            <a:r>
              <a:rPr lang="en-GB" baseline="-25000" dirty="0" smtClean="0"/>
              <a:t>z</a:t>
            </a:r>
            <a:r>
              <a:rPr lang="en-GB" dirty="0" smtClean="0"/>
              <a:t> due to array properties.       </a:t>
            </a:r>
            <a:r>
              <a:rPr lang="en-GB" baseline="-25000" dirty="0" smtClean="0"/>
              <a:t>                 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308" y="2426335"/>
            <a:ext cx="519525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Longitudinal dispersion measured from puff releases generated using solenoid valve</a:t>
            </a:r>
          </a:p>
          <a:p>
            <a:endParaRPr lang="en-GB" dirty="0" smtClean="0"/>
          </a:p>
          <a:p>
            <a:r>
              <a:rPr lang="en-GB" dirty="0" err="1" smtClean="0"/>
              <a:t>Advetion</a:t>
            </a:r>
            <a:r>
              <a:rPr lang="en-GB" dirty="0" smtClean="0"/>
              <a:t> velocities </a:t>
            </a:r>
            <a:r>
              <a:rPr lang="en-GB" dirty="0" err="1" smtClean="0"/>
              <a:t>determiend</a:t>
            </a:r>
            <a:r>
              <a:rPr lang="en-GB" dirty="0" smtClean="0"/>
              <a:t> from concentration maximums.</a:t>
            </a:r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3548" y="2009775"/>
            <a:ext cx="4961572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Note the break between the 2 functions does not have to occur at H, data analysed by Spanton and Hall showed some variation with the intercept above and below H. </a:t>
            </a:r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black">
      <p:bgPr>
        <a:solidFill>
          <a:srgbClr val="0042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ont page logoxxx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4268"/>
              </a:clrFrom>
              <a:clrTo>
                <a:srgbClr val="004268">
                  <a:alpha val="0"/>
                </a:srgbClr>
              </a:clrTo>
            </a:clrChange>
          </a:blip>
          <a:srcRect t="-169"/>
          <a:stretch>
            <a:fillRect/>
          </a:stretch>
        </p:blipFill>
        <p:spPr bwMode="auto">
          <a:xfrm>
            <a:off x="381000" y="2057400"/>
            <a:ext cx="1524000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2252663" y="2036763"/>
            <a:ext cx="6184900" cy="1287462"/>
          </a:xfrm>
          <a:ln>
            <a:headEnd type="none" w="sm" len="sm"/>
            <a:tailEnd type="none" w="sm" len="sm"/>
          </a:ln>
        </p:spPr>
        <p:txBody>
          <a:bodyPr lIns="91440" tIns="45720" rIns="91440" bIns="45720"/>
          <a:lstStyle>
            <a:lvl1pPr>
              <a:defRPr/>
            </a:lvl1pPr>
          </a:lstStyle>
          <a:p>
            <a:r>
              <a:rPr lang="en-GB" altLang="en-GB"/>
              <a:t>Click to edit Master title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86000" y="3886200"/>
            <a:ext cx="5486400" cy="1752600"/>
          </a:xfrm>
          <a:ln>
            <a:headEnd type="none" w="sm" len="sm"/>
            <a:tailEnd type="none" w="sm" len="sm"/>
          </a:ln>
        </p:spPr>
        <p:txBody>
          <a:bodyPr lIns="91440" tIns="45720" rIns="91440" bIns="45720"/>
          <a:lstStyle>
            <a:lvl1pPr marL="0" indent="0">
              <a:buFont typeface="Times" charset="0"/>
              <a:buNone/>
              <a:defRPr/>
            </a:lvl1pPr>
          </a:lstStyle>
          <a:p>
            <a:r>
              <a:rPr lang="en-GB" altLang="en-GB"/>
              <a:t>Click to edit Master subtitle style</a:t>
            </a:r>
          </a:p>
        </p:txBody>
      </p:sp>
    </p:spTree>
  </p:cSld>
  <p:clrMapOvr>
    <a:masterClrMapping/>
  </p:clrMapOvr>
  <p:transition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962400" y="6286500"/>
            <a:ext cx="17335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200" dirty="0">
                <a:solidFill>
                  <a:schemeClr val="accent1"/>
                </a:solidFill>
              </a:rPr>
              <a:t>UK UNCLASSIFIED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/>
          </a:p>
        </p:txBody>
      </p:sp>
      <p:sp>
        <p:nvSpPr>
          <p:cNvPr id="6" name="Rectangle 8"/>
          <p:cNvSpPr txBox="1">
            <a:spLocks noChangeArrowheads="1"/>
          </p:cNvSpPr>
          <p:nvPr userDrawn="1"/>
        </p:nvSpPr>
        <p:spPr bwMode="auto">
          <a:xfrm>
            <a:off x="1804989" y="6127238"/>
            <a:ext cx="138747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0A504C-B64C-4FED-8389-F976BD73AEBC}" type="datetime4">
              <a:rPr kumimoji="0" lang="en-GB" altLang="en-GB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 July 2012</a:t>
            </a:fld>
            <a:endParaRPr kumimoji="0" lang="en-GB" altLang="en-GB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/>
          </a:p>
        </p:txBody>
      </p:sp>
    </p:spTree>
  </p:cSld>
  <p:clrMapOvr>
    <a:masterClrMapping/>
  </p:clrMapOvr>
  <p:transition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676400"/>
            <a:ext cx="3968750" cy="4071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0250" y="1676400"/>
            <a:ext cx="3968750" cy="4071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/>
              <a:t>Crown Copyright Dstl </a:t>
            </a:r>
            <a:r>
              <a:rPr lang="en-GB"/>
              <a:t>2011</a:t>
            </a:r>
            <a:endParaRPr lang="en-GB" altLang="en-GB"/>
          </a:p>
        </p:txBody>
      </p:sp>
    </p:spTree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/>
          </a:p>
        </p:txBody>
      </p:sp>
    </p:spTree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/>
              <a:t>Crown Copyright Dstl </a:t>
            </a:r>
            <a:r>
              <a:rPr lang="en-GB"/>
              <a:t>2011</a:t>
            </a:r>
            <a:endParaRPr lang="en-GB" altLang="en-GB"/>
          </a:p>
        </p:txBody>
      </p:sp>
    </p:spTree>
  </p:cSld>
  <p:clrMapOvr>
    <a:masterClrMapping/>
  </p:clrMapOvr>
  <p:transition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/>
          </a:p>
        </p:txBody>
      </p:sp>
    </p:spTree>
  </p:cSld>
  <p:clrMapOvr>
    <a:masterClrMapping/>
  </p:clrMapOvr>
  <p:transition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/>
              <a:t>Crown Copyright Dstl </a:t>
            </a:r>
            <a:r>
              <a:rPr lang="en-GB"/>
              <a:t>2011</a:t>
            </a:r>
            <a:endParaRPr lang="en-GB" altLang="en-GB"/>
          </a:p>
        </p:txBody>
      </p:sp>
    </p:spTree>
  </p:cSld>
  <p:clrMapOvr>
    <a:masterClrMapping/>
  </p:clrMapOvr>
  <p:transition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/>
          </a:p>
        </p:txBody>
      </p:sp>
    </p:spTree>
  </p:cSld>
  <p:clrMapOvr>
    <a:masterClrMapping/>
  </p:clrMapOvr>
  <p:transition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/>
              <a:t>Crown Copyright Dstl </a:t>
            </a:r>
            <a:r>
              <a:rPr lang="en-GB"/>
              <a:t>2011</a:t>
            </a:r>
            <a:endParaRPr lang="en-GB" altLang="en-GB"/>
          </a:p>
        </p:txBody>
      </p:sp>
    </p:spTree>
  </p:cSld>
  <p:clrMapOvr>
    <a:masterClrMapping/>
  </p:clrMapOvr>
  <p:transition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61938"/>
            <a:ext cx="20256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261938"/>
            <a:ext cx="59245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GB"/>
              <a:t>Crown Copyright Dstl </a:t>
            </a:r>
            <a:r>
              <a:rPr lang="en-GB"/>
              <a:t>2011</a:t>
            </a:r>
            <a:endParaRPr lang="en-GB" altLang="en-GB"/>
          </a:p>
        </p:txBody>
      </p:sp>
    </p:spTree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gray">
          <a:xfrm>
            <a:off x="0" y="5962650"/>
            <a:ext cx="9144000" cy="8953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/>
          </a:p>
        </p:txBody>
      </p:sp>
      <p:pic>
        <p:nvPicPr>
          <p:cNvPr id="2051" name="Picture 11" descr="front page logo hi Sm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5463" y="6115050"/>
            <a:ext cx="11477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261938"/>
            <a:ext cx="80772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GB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676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text styles</a:t>
            </a:r>
          </a:p>
          <a:p>
            <a:pPr lvl="1"/>
            <a:r>
              <a:rPr lang="en-GB" altLang="en-GB" smtClean="0"/>
              <a:t>Second level</a:t>
            </a:r>
          </a:p>
          <a:p>
            <a:pPr lvl="2"/>
            <a:r>
              <a:rPr lang="en-GB" altLang="en-GB" smtClean="0"/>
              <a:t>Third level</a:t>
            </a:r>
          </a:p>
          <a:p>
            <a:pPr lvl="3"/>
            <a:r>
              <a:rPr lang="en-GB" altLang="en-GB" smtClean="0"/>
              <a:t>Fourth level</a:t>
            </a:r>
          </a:p>
          <a:p>
            <a:pPr lvl="4"/>
            <a:r>
              <a:rPr lang="en-GB" altLang="en-GB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04988" y="6345238"/>
            <a:ext cx="2025650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r>
              <a:rPr lang="en-GB" altLang="en-GB"/>
              <a:t>Crown Copyright Dstl </a:t>
            </a:r>
            <a:r>
              <a:rPr lang="en-GB"/>
              <a:t>2011</a:t>
            </a:r>
            <a:endParaRPr lang="en-GB" altLang="en-GB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7516813" y="6243638"/>
            <a:ext cx="11842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GB" altLang="en-GB">
                <a:solidFill>
                  <a:srgbClr val="004268"/>
                </a:solidFill>
              </a:rPr>
              <a:t>Dstl is part of the Ministry of Defence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GB" altLang="en-GB">
              <a:solidFill>
                <a:srgbClr val="004268"/>
              </a:solidFill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0" y="59626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/>
          </a:p>
        </p:txBody>
      </p:sp>
      <p:pic>
        <p:nvPicPr>
          <p:cNvPr id="2057" name="Picture 1031" descr="MOD_badge_new (Apr 08) Small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50063" y="6061075"/>
            <a:ext cx="6223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ransition>
    <p:push dir="u"/>
  </p:transition>
  <p:hf sldNum="0" hdr="0" ftr="0"/>
  <p:txStyles>
    <p:titleStyle>
      <a:lvl1pPr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l" defTabSz="893763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188913" indent="-188913" algn="l" defTabSz="842963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SzPct val="100000"/>
        <a:buFont typeface="Times" pitchFamily="18" charset="0"/>
        <a:buChar char="•"/>
        <a:tabLst>
          <a:tab pos="1714500" algn="l"/>
        </a:tabLs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85750" algn="l" defTabSz="842963" rtl="0" eaLnBrk="0" fontAlgn="base" hangingPunct="0">
        <a:spcBef>
          <a:spcPct val="20000"/>
        </a:spcBef>
        <a:spcAft>
          <a:spcPct val="20000"/>
        </a:spcAft>
        <a:buClr>
          <a:schemeClr val="accent2"/>
        </a:buClr>
        <a:buChar char="–"/>
        <a:tabLst>
          <a:tab pos="1714500" algn="l"/>
        </a:tabLst>
        <a:defRPr sz="2000">
          <a:solidFill>
            <a:schemeClr val="tx1"/>
          </a:solidFill>
          <a:latin typeface="+mn-lt"/>
        </a:defRPr>
      </a:lvl2pPr>
      <a:lvl3pPr marL="1047750" indent="-190500" algn="l" defTabSz="842963" rtl="0" eaLnBrk="0" fontAlgn="base" hangingPunct="0">
        <a:spcBef>
          <a:spcPct val="20000"/>
        </a:spcBef>
        <a:spcAft>
          <a:spcPct val="0"/>
        </a:spcAft>
        <a:buChar char="•"/>
        <a:tabLst>
          <a:tab pos="1714500" algn="l"/>
        </a:tabLst>
        <a:defRPr sz="2000">
          <a:solidFill>
            <a:schemeClr val="tx1"/>
          </a:solidFill>
          <a:latin typeface="+mn-lt"/>
        </a:defRPr>
      </a:lvl3pPr>
      <a:lvl4pPr marL="1619250" indent="-190500" algn="l" defTabSz="842963" rtl="0" eaLnBrk="0" fontAlgn="base" hangingPunct="0">
        <a:spcBef>
          <a:spcPct val="20000"/>
        </a:spcBef>
        <a:spcAft>
          <a:spcPct val="0"/>
        </a:spcAft>
        <a:buChar char="–"/>
        <a:tabLst>
          <a:tab pos="1714500" algn="l"/>
        </a:tabLst>
        <a:defRPr>
          <a:solidFill>
            <a:schemeClr val="tx1"/>
          </a:solidFill>
          <a:latin typeface="+mn-lt"/>
        </a:defRPr>
      </a:lvl4pPr>
      <a:lvl5pPr marL="2211388" indent="-188913" algn="l" defTabSz="842963" rtl="0" eaLnBrk="0" fontAlgn="base" hangingPunct="0">
        <a:spcBef>
          <a:spcPct val="20000"/>
        </a:spcBef>
        <a:spcAft>
          <a:spcPct val="0"/>
        </a:spcAft>
        <a:buChar char="»"/>
        <a:tabLst>
          <a:tab pos="1714500" algn="l"/>
        </a:tabLst>
        <a:defRPr>
          <a:solidFill>
            <a:schemeClr val="tx1"/>
          </a:solidFill>
          <a:latin typeface="+mn-lt"/>
        </a:defRPr>
      </a:lvl5pPr>
      <a:lvl6pPr marL="2668588" indent="-188913" algn="l" defTabSz="842963" rtl="0" eaLnBrk="0" fontAlgn="base" hangingPunct="0">
        <a:spcBef>
          <a:spcPct val="20000"/>
        </a:spcBef>
        <a:spcAft>
          <a:spcPct val="0"/>
        </a:spcAft>
        <a:buChar char="»"/>
        <a:tabLst>
          <a:tab pos="1714500" algn="l"/>
        </a:tabLst>
        <a:defRPr>
          <a:solidFill>
            <a:schemeClr val="tx1"/>
          </a:solidFill>
          <a:latin typeface="+mn-lt"/>
        </a:defRPr>
      </a:lvl6pPr>
      <a:lvl7pPr marL="3125788" indent="-188913" algn="l" defTabSz="842963" rtl="0" eaLnBrk="0" fontAlgn="base" hangingPunct="0">
        <a:spcBef>
          <a:spcPct val="20000"/>
        </a:spcBef>
        <a:spcAft>
          <a:spcPct val="0"/>
        </a:spcAft>
        <a:buChar char="»"/>
        <a:tabLst>
          <a:tab pos="1714500" algn="l"/>
        </a:tabLst>
        <a:defRPr>
          <a:solidFill>
            <a:schemeClr val="tx1"/>
          </a:solidFill>
          <a:latin typeface="+mn-lt"/>
        </a:defRPr>
      </a:lvl7pPr>
      <a:lvl8pPr marL="3582988" indent="-188913" algn="l" defTabSz="842963" rtl="0" eaLnBrk="0" fontAlgn="base" hangingPunct="0">
        <a:spcBef>
          <a:spcPct val="20000"/>
        </a:spcBef>
        <a:spcAft>
          <a:spcPct val="0"/>
        </a:spcAft>
        <a:buChar char="»"/>
        <a:tabLst>
          <a:tab pos="1714500" algn="l"/>
        </a:tabLst>
        <a:defRPr>
          <a:solidFill>
            <a:schemeClr val="tx1"/>
          </a:solidFill>
          <a:latin typeface="+mn-lt"/>
        </a:defRPr>
      </a:lvl8pPr>
      <a:lvl9pPr marL="4040188" indent="-188913" algn="l" defTabSz="842963" rtl="0" eaLnBrk="0" fontAlgn="base" hangingPunct="0">
        <a:spcBef>
          <a:spcPct val="20000"/>
        </a:spcBef>
        <a:spcAft>
          <a:spcPct val="0"/>
        </a:spcAft>
        <a:buChar char="»"/>
        <a:tabLst>
          <a:tab pos="1714500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76168" y="4977581"/>
            <a:ext cx="5486400" cy="96110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defTabSz="842963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None/>
              <a:tabLst>
                <a:tab pos="1714500" algn="l"/>
              </a:tabLst>
              <a:defRPr/>
            </a:pPr>
            <a:r>
              <a:rPr lang="en-GB" sz="1800" kern="0" dirty="0" smtClean="0">
                <a:solidFill>
                  <a:schemeClr val="tx1"/>
                </a:solidFill>
                <a:latin typeface="+mn-lt"/>
              </a:rPr>
              <a:t>Steven Herring</a:t>
            </a:r>
            <a:r>
              <a:rPr lang="en-GB" sz="1800" kern="0" baseline="300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en-GB" sz="1800" kern="0" dirty="0" smtClean="0">
                <a:solidFill>
                  <a:schemeClr val="tx1"/>
                </a:solidFill>
                <a:latin typeface="+mn-lt"/>
              </a:rPr>
              <a:t>, David Hall</a:t>
            </a:r>
            <a:r>
              <a:rPr lang="en-GB" sz="1800" kern="0" baseline="30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GB" sz="1800" kern="0" dirty="0" smtClean="0">
                <a:solidFill>
                  <a:schemeClr val="tx1"/>
                </a:solidFill>
                <a:latin typeface="+mn-lt"/>
              </a:rPr>
              <a:t>, Angela Spanton</a:t>
            </a:r>
            <a:r>
              <a:rPr lang="en-GB" sz="1800" kern="0" baseline="30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GB" sz="1800" kern="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 defTabSz="842963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None/>
              <a:tabLst>
                <a:tab pos="1714500" algn="l"/>
              </a:tabLst>
              <a:defRPr/>
            </a:pPr>
            <a:r>
              <a:rPr lang="en-GB" sz="1600" kern="0" baseline="300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en-GB" sz="1600" kern="0" dirty="0" smtClean="0">
                <a:solidFill>
                  <a:schemeClr val="tx1"/>
                </a:solidFill>
                <a:latin typeface="+mn-lt"/>
              </a:rPr>
              <a:t>Dstl, </a:t>
            </a:r>
            <a:r>
              <a:rPr lang="en-GB" sz="1600" kern="0" baseline="300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GB" sz="1600" kern="0" dirty="0" smtClean="0">
                <a:solidFill>
                  <a:schemeClr val="tx1"/>
                </a:solidFill>
                <a:latin typeface="+mn-lt"/>
              </a:rPr>
              <a:t>Envirobods Ltd.</a:t>
            </a:r>
            <a:endParaRPr lang="en-GB" sz="1600" kern="0" baseline="30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2663" y="2103438"/>
            <a:ext cx="6184900" cy="1760639"/>
          </a:xfrm>
          <a:ln>
            <a:headEnd/>
            <a:tailEnd/>
          </a:ln>
        </p:spPr>
        <p:txBody>
          <a:bodyPr/>
          <a:lstStyle/>
          <a:p>
            <a:r>
              <a:rPr lang="en-GB" dirty="0" smtClean="0"/>
              <a:t>Modelling Elevated Sources in Urban Environments</a:t>
            </a:r>
            <a:br>
              <a:rPr lang="en-GB" dirty="0" smtClean="0"/>
            </a:br>
            <a:endParaRPr lang="en-US" dirty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886200"/>
            <a:ext cx="5238750" cy="766763"/>
          </a:xfrm>
        </p:spPr>
        <p:txBody>
          <a:bodyPr/>
          <a:lstStyle/>
          <a:p>
            <a:r>
              <a:rPr lang="en-GB" sz="1800" dirty="0" smtClean="0"/>
              <a:t>16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/>
              <a:t>GMU Conference on ‘Atmospheric Transport and Dispersion Modelling’, </a:t>
            </a:r>
            <a:r>
              <a:rPr lang="en-GB" sz="1800" dirty="0" smtClean="0"/>
              <a:t>17-18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/>
              <a:t>July </a:t>
            </a:r>
            <a:r>
              <a:rPr lang="en-GB" sz="1800" dirty="0" smtClean="0"/>
              <a:t>2012.</a:t>
            </a:r>
            <a:endParaRPr lang="en-GB" sz="1800" dirty="0"/>
          </a:p>
        </p:txBody>
      </p:sp>
      <p:pic>
        <p:nvPicPr>
          <p:cNvPr id="7" name="Picture 6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5570538"/>
            <a:ext cx="2416175" cy="11715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Contents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500" y="2057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Char char="•"/>
              <a:tabLst>
                <a:tab pos="1714500" algn="l"/>
              </a:tabLst>
              <a:defRPr/>
            </a:pPr>
            <a:endParaRPr lang="en-US" sz="2400" kern="0" dirty="0">
              <a:latin typeface="+mn-lt"/>
            </a:endParaRPr>
          </a:p>
        </p:txBody>
      </p:sp>
      <p:sp>
        <p:nvSpPr>
          <p:cNvPr id="6148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90550" y="145415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45720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Background</a:t>
            </a:r>
            <a:endParaRPr lang="en-GB" sz="2400" kern="0" dirty="0">
              <a:solidFill>
                <a:schemeClr val="tx1"/>
              </a:solidFill>
              <a:latin typeface="+mn-lt"/>
            </a:endParaRPr>
          </a:p>
          <a:p>
            <a:pPr marL="45720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Dispersion Components</a:t>
            </a:r>
            <a:endParaRPr lang="en-GB" sz="2400" kern="0" dirty="0">
              <a:solidFill>
                <a:schemeClr val="tx1"/>
              </a:solidFill>
              <a:latin typeface="+mn-lt"/>
            </a:endParaRPr>
          </a:p>
          <a:p>
            <a:pPr marL="45720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Array Experiments</a:t>
            </a:r>
          </a:p>
          <a:p>
            <a:pPr marL="45720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Analysis of Experimental Data</a:t>
            </a:r>
          </a:p>
          <a:p>
            <a:pPr marL="45720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Array Interaction Model</a:t>
            </a:r>
          </a:p>
          <a:p>
            <a:pPr marL="45720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Summary</a:t>
            </a:r>
            <a:endParaRPr lang="en-GB" sz="2400" dirty="0" smtClean="0">
              <a:solidFill>
                <a:schemeClr val="tx1"/>
              </a:solidFill>
            </a:endParaRPr>
          </a:p>
          <a:p>
            <a:pPr marL="457200" lvl="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Questions</a:t>
            </a:r>
          </a:p>
          <a:p>
            <a:pPr marL="457200" lvl="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457200" indent="-457200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AutoNum type="arabicPeriod"/>
              <a:tabLst>
                <a:tab pos="1714500" algn="l"/>
              </a:tabLst>
              <a:defRPr/>
            </a:pPr>
            <a:endParaRPr lang="en-GB" sz="2400" kern="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9603" y="1398692"/>
            <a:ext cx="4905935" cy="3537102"/>
          </a:xfrm>
        </p:spPr>
        <p:txBody>
          <a:bodyPr/>
          <a:lstStyle/>
          <a:p>
            <a:r>
              <a:rPr lang="en-GB" dirty="0" smtClean="0"/>
              <a:t>The Urban Dispersion Model (UDM) was originally developed for modelling dispersion from ground level sources.</a:t>
            </a:r>
          </a:p>
          <a:p>
            <a:r>
              <a:rPr lang="en-GB" dirty="0" smtClean="0"/>
              <a:t>To model elevated releases, the model must predict the effect of source height on:</a:t>
            </a:r>
          </a:p>
          <a:p>
            <a:pPr marL="838200" lvl="1" indent="-457200">
              <a:buFont typeface="+mj-lt"/>
              <a:buAutoNum type="arabicPeriod"/>
            </a:pPr>
            <a:r>
              <a:rPr lang="en-GB" dirty="0" smtClean="0"/>
              <a:t>Basic dispersion due to boundary layer turbulence. </a:t>
            </a:r>
          </a:p>
          <a:p>
            <a:pPr marL="838200" lvl="1" indent="-457200">
              <a:buFont typeface="+mj-lt"/>
              <a:buAutoNum type="arabicPeriod"/>
            </a:pPr>
            <a:r>
              <a:rPr lang="en-GB" dirty="0" smtClean="0"/>
              <a:t>The interaction of elevated puffs with obstacles.</a:t>
            </a:r>
          </a:p>
          <a:p>
            <a:pPr lvl="1">
              <a:buNone/>
            </a:pPr>
            <a:endParaRPr lang="en-GB" dirty="0" smtClean="0"/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 t="19452" r="44214"/>
          <a:stretch>
            <a:fillRect/>
          </a:stretch>
        </p:blipFill>
        <p:spPr bwMode="auto">
          <a:xfrm>
            <a:off x="5622945" y="1118795"/>
            <a:ext cx="2800293" cy="1779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 r="44430"/>
          <a:stretch>
            <a:fillRect/>
          </a:stretch>
        </p:blipFill>
        <p:spPr bwMode="auto">
          <a:xfrm>
            <a:off x="5626642" y="3206563"/>
            <a:ext cx="2821184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938222" y="2861533"/>
            <a:ext cx="2291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</a:rPr>
              <a:t>Ground level source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98199" y="5595768"/>
            <a:ext cx="2291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</a:rPr>
              <a:t>Elevated source 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192214"/>
            <a:ext cx="8089900" cy="2553876"/>
          </a:xfrm>
        </p:spPr>
        <p:txBody>
          <a:bodyPr/>
          <a:lstStyle/>
          <a:p>
            <a:r>
              <a:rPr lang="en-GB" dirty="0" smtClean="0"/>
              <a:t>The total dispersion (</a:t>
            </a:r>
            <a:r>
              <a:rPr lang="el-GR" dirty="0" smtClean="0"/>
              <a:t>σ</a:t>
            </a:r>
            <a:r>
              <a:rPr lang="en-GB" baseline="-25000" dirty="0" err="1" smtClean="0"/>
              <a:t>t</a:t>
            </a:r>
            <a:r>
              <a:rPr lang="en-GB" dirty="0" smtClean="0"/>
              <a:t>) is the </a:t>
            </a:r>
            <a:r>
              <a:rPr lang="en-GB" dirty="0" err="1" smtClean="0"/>
              <a:t>quadrature</a:t>
            </a:r>
            <a:r>
              <a:rPr lang="en-GB" dirty="0" smtClean="0"/>
              <a:t> sum of turbulence (</a:t>
            </a:r>
            <a:r>
              <a:rPr lang="el-GR" dirty="0" smtClean="0"/>
              <a:t>σ</a:t>
            </a:r>
            <a:r>
              <a:rPr lang="en-GB" baseline="-25000" dirty="0" err="1" smtClean="0"/>
              <a:t>bl</a:t>
            </a:r>
            <a:r>
              <a:rPr lang="en-GB" dirty="0" smtClean="0"/>
              <a:t>) and aerodynamic (</a:t>
            </a:r>
            <a:r>
              <a:rPr lang="el-GR" dirty="0" smtClean="0"/>
              <a:t>σ</a:t>
            </a:r>
            <a:r>
              <a:rPr lang="en-GB" baseline="-25000" dirty="0" smtClean="0"/>
              <a:t>a</a:t>
            </a:r>
            <a:r>
              <a:rPr lang="en-GB" dirty="0" smtClean="0"/>
              <a:t>) components: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lvl="1"/>
            <a:r>
              <a:rPr lang="en-GB" dirty="0" smtClean="0"/>
              <a:t>The turbulence component is determined from equations obtained from validated models  (e.g. AERMOD).</a:t>
            </a:r>
          </a:p>
          <a:p>
            <a:pPr lvl="1"/>
            <a:r>
              <a:rPr lang="en-GB" dirty="0" smtClean="0"/>
              <a:t>The aerodynamic component is obtained from wind tunnel data.</a:t>
            </a:r>
          </a:p>
          <a:p>
            <a:endParaRPr lang="en-GB" dirty="0" smtClean="0"/>
          </a:p>
        </p:txBody>
      </p:sp>
      <p:sp>
        <p:nvSpPr>
          <p:cNvPr id="15" name="Rectangle 14"/>
          <p:cNvSpPr/>
          <p:nvPr/>
        </p:nvSpPr>
        <p:spPr bwMode="auto">
          <a:xfrm>
            <a:off x="2979868" y="2538804"/>
            <a:ext cx="3474720" cy="72076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Dispersion Components (1)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500" y="2057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Char char="•"/>
              <a:tabLst>
                <a:tab pos="1714500" algn="l"/>
              </a:tabLst>
              <a:defRPr/>
            </a:pPr>
            <a:endParaRPr lang="en-US" sz="2400" kern="0" dirty="0">
              <a:latin typeface="+mn-lt"/>
            </a:endParaRP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4870" y="2554941"/>
            <a:ext cx="2733675" cy="647700"/>
          </a:xfrm>
          <a:prstGeom prst="rect">
            <a:avLst/>
          </a:prstGeom>
          <a:noFill/>
        </p:spPr>
      </p:pic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1104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932" y="1054563"/>
            <a:ext cx="8089900" cy="197377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/>
              <a:t>Boundary layer (</a:t>
            </a:r>
            <a:r>
              <a:rPr lang="el-GR" dirty="0" smtClean="0"/>
              <a:t>σ</a:t>
            </a:r>
            <a:r>
              <a:rPr lang="en-GB" baseline="-25000" dirty="0" err="1" smtClean="0"/>
              <a:t>xbl</a:t>
            </a:r>
            <a:r>
              <a:rPr lang="en-GB" dirty="0" smtClean="0"/>
              <a:t>) longitudinal dispersion has components due to turbulence (</a:t>
            </a:r>
            <a:r>
              <a:rPr lang="el-GR" dirty="0" smtClean="0"/>
              <a:t>σ</a:t>
            </a:r>
            <a:r>
              <a:rPr lang="en-GB" baseline="-25000" dirty="0" err="1" smtClean="0"/>
              <a:t>xt</a:t>
            </a:r>
            <a:r>
              <a:rPr lang="en-GB" dirty="0" smtClean="0"/>
              <a:t>) and vertical wind shear (</a:t>
            </a:r>
            <a:r>
              <a:rPr lang="el-GR" dirty="0" smtClean="0"/>
              <a:t>σ</a:t>
            </a:r>
            <a:r>
              <a:rPr lang="en-GB" baseline="-25000" dirty="0" err="1" smtClean="0"/>
              <a:t>xs</a:t>
            </a:r>
            <a:r>
              <a:rPr lang="en-GB" dirty="0" smtClean="0"/>
              <a:t>):</a:t>
            </a:r>
          </a:p>
          <a:p>
            <a:pPr marL="838200" lvl="1" indent="-457200"/>
            <a:r>
              <a:rPr lang="en-GB" dirty="0" smtClean="0"/>
              <a:t>Simple models combine these as:</a:t>
            </a:r>
          </a:p>
          <a:p>
            <a:pPr marL="838200" lvl="1" indent="-457200"/>
            <a:r>
              <a:rPr lang="en-GB" dirty="0" smtClean="0"/>
              <a:t>The ground-based longitudinal dispersion equations in UDM have been modified to account for varying vertical shear spread with puff height.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/>
              <a:t>The aerodynamic dispersion, </a:t>
            </a:r>
            <a:r>
              <a:rPr lang="el-GR" dirty="0" smtClean="0"/>
              <a:t>σ</a:t>
            </a:r>
            <a:r>
              <a:rPr lang="en-GB" baseline="-25000" dirty="0" smtClean="0"/>
              <a:t>a</a:t>
            </a:r>
            <a:r>
              <a:rPr lang="en-GB" dirty="0" smtClean="0"/>
              <a:t>, of elevated puffs is due to:</a:t>
            </a:r>
          </a:p>
          <a:p>
            <a:pPr marL="935037" lvl="1" indent="-457200"/>
            <a:r>
              <a:rPr lang="en-GB" dirty="0" smtClean="0"/>
              <a:t>Single building interactions (handled by existing model).</a:t>
            </a:r>
          </a:p>
          <a:p>
            <a:pPr marL="935037" lvl="1" indent="-457200"/>
            <a:r>
              <a:rPr lang="en-GB" dirty="0" smtClean="0">
                <a:solidFill>
                  <a:srgbClr val="FFFF00"/>
                </a:solidFill>
              </a:rPr>
              <a:t>Interaction of elevated puffs with arrays. 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Dispersion Components (2)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1104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" name="Rectangle 16"/>
          <p:cNvSpPr/>
          <p:nvPr/>
        </p:nvSpPr>
        <p:spPr bwMode="auto">
          <a:xfrm>
            <a:off x="5525729" y="2182761"/>
            <a:ext cx="2212257" cy="570271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8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1666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14719" y="2237590"/>
            <a:ext cx="2075317" cy="429074"/>
          </a:xfrm>
          <a:prstGeom prst="rect">
            <a:avLst/>
          </a:prstGeom>
          <a:noFill/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Array Experiments (1)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436" y="1113556"/>
            <a:ext cx="8528254" cy="4036002"/>
          </a:xfrm>
        </p:spPr>
        <p:txBody>
          <a:bodyPr/>
          <a:lstStyle/>
          <a:p>
            <a:r>
              <a:rPr lang="en-GB" sz="2000" dirty="0" smtClean="0"/>
              <a:t>Array experiments conducted in the BRE </a:t>
            </a:r>
            <a:r>
              <a:rPr lang="en-GB" sz="2000" dirty="0" err="1" smtClean="0"/>
              <a:t>windtunnel</a:t>
            </a:r>
            <a:r>
              <a:rPr lang="en-GB" sz="2000" dirty="0" smtClean="0"/>
              <a:t> (1.5m high, 4.3m wide, 22m long) using methane tracer gas and Flame Ionisation Detectors (</a:t>
            </a:r>
            <a:r>
              <a:rPr lang="en-GB" sz="2000" dirty="0" err="1" smtClean="0"/>
              <a:t>FIDs</a:t>
            </a:r>
            <a:r>
              <a:rPr lang="en-GB" sz="2000" dirty="0" smtClean="0"/>
              <a:t>).</a:t>
            </a:r>
          </a:p>
          <a:p>
            <a:endParaRPr lang="en-GB" dirty="0" smtClean="0"/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440129" y="5240767"/>
            <a:ext cx="2261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1"/>
                </a:solidFill>
              </a:rPr>
              <a:t>Release in block array</a:t>
            </a:r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5238" y="2226062"/>
            <a:ext cx="7654106" cy="36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Array Experiments (2)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436" y="1113556"/>
            <a:ext cx="5863366" cy="4036002"/>
          </a:xfrm>
        </p:spPr>
        <p:txBody>
          <a:bodyPr/>
          <a:lstStyle/>
          <a:p>
            <a:r>
              <a:rPr lang="en-GB" dirty="0" smtClean="0"/>
              <a:t>Reference </a:t>
            </a:r>
            <a:r>
              <a:rPr lang="en-GB" dirty="0" err="1" smtClean="0"/>
              <a:t>windspeed</a:t>
            </a:r>
            <a:r>
              <a:rPr lang="en-GB" dirty="0" smtClean="0"/>
              <a:t> 1.5 m·s</a:t>
            </a:r>
            <a:r>
              <a:rPr lang="en-GB" baseline="30000" dirty="0" smtClean="0"/>
              <a:t>-1</a:t>
            </a:r>
            <a:r>
              <a:rPr lang="en-GB" dirty="0" smtClean="0"/>
              <a:t>.</a:t>
            </a:r>
          </a:p>
          <a:p>
            <a:r>
              <a:rPr lang="en-GB" dirty="0" smtClean="0"/>
              <a:t>Characteristics of arrays:</a:t>
            </a:r>
          </a:p>
          <a:p>
            <a:pPr lvl="1"/>
            <a:r>
              <a:rPr lang="en-GB" dirty="0" smtClean="0"/>
              <a:t>Areal densities, </a:t>
            </a:r>
            <a:r>
              <a:rPr lang="en-GB" i="1" dirty="0" smtClean="0"/>
              <a:t>A</a:t>
            </a:r>
            <a:r>
              <a:rPr lang="en-GB" dirty="0" smtClean="0"/>
              <a:t>= 16% and 40%.</a:t>
            </a:r>
          </a:p>
          <a:p>
            <a:pPr lvl="1"/>
            <a:r>
              <a:rPr lang="en-GB" dirty="0" smtClean="0"/>
              <a:t>Cubes height H = 0.1m.</a:t>
            </a:r>
          </a:p>
          <a:p>
            <a:pPr lvl="1"/>
            <a:r>
              <a:rPr lang="en-GB" dirty="0" smtClean="0"/>
              <a:t>Blocks 4H x H x H. </a:t>
            </a:r>
          </a:p>
          <a:p>
            <a:r>
              <a:rPr lang="en-GB" dirty="0" smtClean="0"/>
              <a:t>Data acquired for:</a:t>
            </a:r>
          </a:p>
          <a:p>
            <a:pPr lvl="1"/>
            <a:r>
              <a:rPr lang="en-GB" dirty="0" smtClean="0"/>
              <a:t>Source heights (</a:t>
            </a:r>
            <a:r>
              <a:rPr lang="en-GB" dirty="0" err="1" smtClean="0"/>
              <a:t>h</a:t>
            </a:r>
            <a:r>
              <a:rPr lang="en-GB" dirty="0" smtClean="0"/>
              <a:t>/H): 0, 0.5, 1.0, 1.5, 2, 3</a:t>
            </a:r>
          </a:p>
          <a:p>
            <a:pPr lvl="1"/>
            <a:r>
              <a:rPr lang="en-GB" dirty="0" smtClean="0"/>
              <a:t>Downwind distances (x/H): 5, 10, 20 or 25.</a:t>
            </a:r>
          </a:p>
          <a:p>
            <a:r>
              <a:rPr lang="en-GB" dirty="0" smtClean="0"/>
              <a:t>Plume and puff releases made in wakes immediately downwind of obstacles.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007510" y="3012141"/>
            <a:ext cx="2871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</a:rPr>
              <a:t>Release  at 1.5H in 16% cube array</a:t>
            </a:r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r="25638"/>
          <a:stretch>
            <a:fillRect/>
          </a:stretch>
        </p:blipFill>
        <p:spPr bwMode="auto">
          <a:xfrm>
            <a:off x="6144393" y="993057"/>
            <a:ext cx="2394628" cy="1974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 r="26179"/>
          <a:stretch>
            <a:fillRect/>
          </a:stretch>
        </p:blipFill>
        <p:spPr bwMode="auto">
          <a:xfrm>
            <a:off x="6120581" y="3401961"/>
            <a:ext cx="2458007" cy="2009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061587" y="5504619"/>
            <a:ext cx="2871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</a:rPr>
              <a:t>Release  at 1.5H in 16% block array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4321431" y="1995948"/>
            <a:ext cx="4606259" cy="3431458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Analysis of Experimental Data (1)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192214"/>
            <a:ext cx="3862444" cy="4036002"/>
          </a:xfrm>
        </p:spPr>
        <p:txBody>
          <a:bodyPr/>
          <a:lstStyle/>
          <a:p>
            <a:r>
              <a:rPr lang="en-GB" dirty="0" smtClean="0"/>
              <a:t>Regulatory models typically partition plumes to give non-Gaussian vertical profiles.</a:t>
            </a:r>
          </a:p>
          <a:p>
            <a:r>
              <a:rPr lang="en-GB" dirty="0" smtClean="0"/>
              <a:t>Experimental data showed no evidence of partitioning.</a:t>
            </a:r>
          </a:p>
          <a:p>
            <a:r>
              <a:rPr lang="en-GB" dirty="0" smtClean="0"/>
              <a:t>Simple Gaussian fits gave effective height, </a:t>
            </a:r>
            <a:r>
              <a:rPr lang="en-GB" dirty="0" err="1" smtClean="0"/>
              <a:t>z</a:t>
            </a:r>
            <a:r>
              <a:rPr lang="en-GB" baseline="-25000" dirty="0" err="1" smtClean="0"/>
              <a:t>c</a:t>
            </a:r>
            <a:r>
              <a:rPr lang="en-GB" dirty="0" smtClean="0"/>
              <a:t>, and </a:t>
            </a:r>
            <a:r>
              <a:rPr lang="el-GR" dirty="0" smtClean="0"/>
              <a:t>σ</a:t>
            </a:r>
            <a:r>
              <a:rPr lang="el-GR" baseline="-25000" dirty="0" smtClean="0"/>
              <a:t>z</a:t>
            </a:r>
            <a:r>
              <a:rPr lang="en-GB" dirty="0" smtClean="0"/>
              <a:t>.</a:t>
            </a:r>
          </a:p>
          <a:p>
            <a:r>
              <a:rPr lang="en-GB" dirty="0" smtClean="0"/>
              <a:t>Little change in </a:t>
            </a:r>
            <a:r>
              <a:rPr lang="el-GR" dirty="0" smtClean="0"/>
              <a:t>σ</a:t>
            </a:r>
            <a:r>
              <a:rPr lang="el-GR" baseline="-25000" dirty="0" smtClean="0"/>
              <a:t>z</a:t>
            </a:r>
            <a:r>
              <a:rPr lang="en-GB" dirty="0" smtClean="0"/>
              <a:t> </a:t>
            </a:r>
            <a:r>
              <a:rPr lang="en-GB" smtClean="0"/>
              <a:t>with </a:t>
            </a:r>
            <a:r>
              <a:rPr lang="en-GB" smtClean="0"/>
              <a:t>h.</a:t>
            </a:r>
            <a:endParaRPr lang="en-GB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500" y="2057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Char char="•"/>
              <a:tabLst>
                <a:tab pos="1714500" algn="l"/>
              </a:tabLst>
              <a:defRPr/>
            </a:pPr>
            <a:endParaRPr lang="en-US" sz="2400" kern="0" dirty="0">
              <a:latin typeface="+mn-lt"/>
            </a:endParaRP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7012" y="2035278"/>
            <a:ext cx="4560115" cy="325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57250" y="1390629"/>
            <a:ext cx="4733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</a:rPr>
              <a:t>Variation of vertical dispersion with plume  source height, 16% density cubes, x/H=20 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013290" y="2379406"/>
            <a:ext cx="373626" cy="38345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65807" y="2310581"/>
            <a:ext cx="5997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/H=0</a:t>
            </a:r>
          </a:p>
          <a:p>
            <a:r>
              <a:rPr lang="en-GB" sz="9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/H=1</a:t>
            </a:r>
          </a:p>
          <a:p>
            <a:r>
              <a:rPr lang="en-GB" sz="9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/H=2</a:t>
            </a:r>
            <a:endParaRPr lang="en-GB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573603" y="3662091"/>
            <a:ext cx="2154112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Measurement height  (z/H)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32207" y="5112774"/>
            <a:ext cx="2271252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Concentration (C/</a:t>
            </a:r>
            <a:r>
              <a:rPr lang="en-GB" sz="1200" b="1" dirty="0" err="1" smtClean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GB" sz="1200" b="1" cap="all" baseline="-25000" dirty="0" err="1" smtClean="0">
                <a:solidFill>
                  <a:schemeClr val="bg1">
                    <a:lumMod val="50000"/>
                  </a:schemeClr>
                </a:solidFill>
              </a:rPr>
              <a:t>max</a:t>
            </a:r>
            <a:r>
              <a:rPr lang="en-GB" sz="1200" b="1" cap="all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70839" y="2104103"/>
            <a:ext cx="1002890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Release height</a:t>
            </a:r>
            <a:endParaRPr lang="en-GB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Analysis of Experimental Data (2)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1524" y="1289033"/>
            <a:ext cx="4015248" cy="4036002"/>
          </a:xfrm>
        </p:spPr>
        <p:txBody>
          <a:bodyPr/>
          <a:lstStyle/>
          <a:p>
            <a:r>
              <a:rPr lang="en-GB" dirty="0" smtClean="0"/>
              <a:t>Variation in plume </a:t>
            </a:r>
            <a:r>
              <a:rPr lang="en-GB" dirty="0" err="1" smtClean="0"/>
              <a:t>centroid</a:t>
            </a:r>
            <a:r>
              <a:rPr lang="en-GB" dirty="0" smtClean="0"/>
              <a:t> height (</a:t>
            </a:r>
            <a:r>
              <a:rPr lang="en-GB" dirty="0" err="1" smtClean="0"/>
              <a:t>z</a:t>
            </a:r>
            <a:r>
              <a:rPr lang="en-GB" baseline="-25000" dirty="0" err="1" smtClean="0"/>
              <a:t>c</a:t>
            </a:r>
            <a:r>
              <a:rPr lang="en-GB" dirty="0" smtClean="0"/>
              <a:t>) with source height similar for all arrays.</a:t>
            </a:r>
          </a:p>
          <a:p>
            <a:r>
              <a:rPr lang="en-GB" dirty="0" smtClean="0"/>
              <a:t>Measurements without arrays showed </a:t>
            </a:r>
            <a:r>
              <a:rPr lang="en-GB" dirty="0" err="1" smtClean="0"/>
              <a:t>z</a:t>
            </a:r>
            <a:r>
              <a:rPr lang="en-GB" baseline="-25000" dirty="0" err="1" smtClean="0"/>
              <a:t>c</a:t>
            </a:r>
            <a:r>
              <a:rPr lang="en-GB" dirty="0" smtClean="0"/>
              <a:t>&gt;h</a:t>
            </a:r>
            <a:r>
              <a:rPr lang="en-GB" baseline="-25000" dirty="0" smtClean="0"/>
              <a:t>p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z</a:t>
            </a:r>
            <a:r>
              <a:rPr lang="en-GB" baseline="-25000" dirty="0" err="1" smtClean="0"/>
              <a:t>c</a:t>
            </a:r>
            <a:r>
              <a:rPr lang="en-GB" dirty="0" smtClean="0"/>
              <a:t> values show enhanced vertical dispersion for releases in arrays (i.e.  </a:t>
            </a:r>
            <a:r>
              <a:rPr lang="en-GB" dirty="0" err="1" smtClean="0"/>
              <a:t>z</a:t>
            </a:r>
            <a:r>
              <a:rPr lang="en-GB" baseline="-25000" dirty="0" err="1" smtClean="0"/>
              <a:t>c</a:t>
            </a:r>
            <a:r>
              <a:rPr lang="en-GB" dirty="0" smtClean="0"/>
              <a:t>/H &gt;1 for h</a:t>
            </a:r>
            <a:r>
              <a:rPr lang="en-GB" baseline="-25000" dirty="0" smtClean="0"/>
              <a:t>p</a:t>
            </a:r>
            <a:r>
              <a:rPr lang="en-GB" dirty="0" smtClean="0"/>
              <a:t>/H&lt;1).</a:t>
            </a:r>
          </a:p>
          <a:p>
            <a:pPr>
              <a:buNone/>
            </a:pPr>
            <a:endParaRPr lang="en-GB" dirty="0" smtClean="0"/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2341" y="2005434"/>
            <a:ext cx="4411659" cy="325482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469630" y="1341467"/>
            <a:ext cx="4546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</a:rPr>
              <a:t>Variation in plume </a:t>
            </a:r>
            <a:r>
              <a:rPr lang="en-GB" sz="1600" b="1" dirty="0" err="1" smtClean="0">
                <a:solidFill>
                  <a:schemeClr val="tx1"/>
                </a:solidFill>
              </a:rPr>
              <a:t>centroid</a:t>
            </a:r>
            <a:r>
              <a:rPr lang="en-GB" sz="1600" b="1" dirty="0" smtClean="0">
                <a:solidFill>
                  <a:schemeClr val="tx1"/>
                </a:solidFill>
              </a:rPr>
              <a:t> height with source height, 16% density blocks.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846448" y="3384331"/>
            <a:ext cx="1657584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Source height (h</a:t>
            </a:r>
            <a:r>
              <a:rPr lang="en-GB" sz="1200" b="1" baseline="-25000" dirty="0" smtClean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9013211">
            <a:off x="6013524" y="2538805"/>
            <a:ext cx="1559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</a:rPr>
              <a:t>z</a:t>
            </a:r>
            <a:r>
              <a:rPr lang="en-GB" sz="1600" baseline="-25000" dirty="0" err="1" smtClean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= h</a:t>
            </a:r>
            <a:r>
              <a:rPr lang="en-GB" sz="1600" baseline="-25000" dirty="0" smtClean="0">
                <a:solidFill>
                  <a:schemeClr val="bg1">
                    <a:lumMod val="50000"/>
                  </a:schemeClr>
                </a:solidFill>
              </a:rPr>
              <a:t>p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4621163" y="2601271"/>
            <a:ext cx="2054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Canopy height</a:t>
            </a:r>
            <a:endParaRPr lang="en-GB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538452" y="3765755"/>
            <a:ext cx="2045109" cy="85540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flipV="1">
            <a:off x="4906298" y="2104104"/>
            <a:ext cx="2782529" cy="2605548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4906298" y="3834581"/>
            <a:ext cx="3716593" cy="9832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 flipV="1">
            <a:off x="5830529" y="2104104"/>
            <a:ext cx="9832" cy="2585883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/>
          </a:ln>
          <a:effectLst/>
        </p:spPr>
      </p:cxn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5816" y="3932903"/>
            <a:ext cx="1769533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5506064" y="4893582"/>
            <a:ext cx="3018504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Height of plume </a:t>
            </a:r>
            <a:r>
              <a:rPr lang="en-GB" sz="1200" b="1" dirty="0" err="1" smtClean="0">
                <a:solidFill>
                  <a:schemeClr val="bg1">
                    <a:lumMod val="50000"/>
                  </a:schemeClr>
                </a:solidFill>
              </a:rPr>
              <a:t>centroid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n-GB" sz="1200" b="1" dirty="0" err="1" smtClean="0">
                <a:solidFill>
                  <a:schemeClr val="bg1">
                    <a:lumMod val="50000"/>
                  </a:schemeClr>
                </a:solidFill>
              </a:rPr>
              <a:t>z</a:t>
            </a:r>
            <a:r>
              <a:rPr lang="en-GB" sz="1200" b="1" baseline="-25000" dirty="0" err="1" smtClean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4355690" y="2084439"/>
            <a:ext cx="4473678" cy="325447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Analysis of Experimental Data (3)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435" y="1408524"/>
            <a:ext cx="3877597" cy="4036002"/>
          </a:xfrm>
        </p:spPr>
        <p:txBody>
          <a:bodyPr/>
          <a:lstStyle/>
          <a:p>
            <a:r>
              <a:rPr lang="el-GR" dirty="0" smtClean="0"/>
              <a:t>σ</a:t>
            </a:r>
            <a:r>
              <a:rPr lang="en-GB" baseline="-25000" dirty="0" smtClean="0"/>
              <a:t>y </a:t>
            </a:r>
            <a:r>
              <a:rPr lang="en-GB" dirty="0" smtClean="0"/>
              <a:t>showed significant increases at the ground, especially for block obstacles.</a:t>
            </a:r>
          </a:p>
          <a:p>
            <a:r>
              <a:rPr lang="el-GR" dirty="0" smtClean="0"/>
              <a:t>σ</a:t>
            </a:r>
            <a:r>
              <a:rPr lang="en-GB" baseline="-25000" dirty="0" smtClean="0"/>
              <a:t>y </a:t>
            </a:r>
            <a:r>
              <a:rPr lang="en-GB" dirty="0" smtClean="0"/>
              <a:t>diminished with height above the array.</a:t>
            </a:r>
          </a:p>
          <a:p>
            <a:r>
              <a:rPr lang="en-GB" dirty="0" smtClean="0"/>
              <a:t>Data too scattered to discern any behaviour attributable to array except height.  </a:t>
            </a:r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 t="6925" r="2920"/>
          <a:stretch>
            <a:fillRect/>
          </a:stretch>
        </p:blipFill>
        <p:spPr bwMode="auto">
          <a:xfrm>
            <a:off x="4376992" y="2104101"/>
            <a:ext cx="4408621" cy="320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257250" y="1390629"/>
            <a:ext cx="4733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</a:rPr>
              <a:t>Variation in horizontal dispersion  with plume source height, 16% density cubes, x/H=20.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072284" y="2418735"/>
            <a:ext cx="373626" cy="38345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93627" y="2359743"/>
            <a:ext cx="5997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/H=0</a:t>
            </a:r>
          </a:p>
          <a:p>
            <a:r>
              <a:rPr lang="en-GB" sz="9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/H=1</a:t>
            </a:r>
          </a:p>
          <a:p>
            <a:r>
              <a:rPr lang="en-GB" sz="9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/H=2</a:t>
            </a:r>
            <a:endParaRPr lang="en-GB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463845" y="3392129"/>
            <a:ext cx="511278" cy="1966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414685" y="3313471"/>
            <a:ext cx="540773" cy="36379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8430" y="5043524"/>
            <a:ext cx="2340924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Measurement position  (y/H)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3637937" y="3470787"/>
            <a:ext cx="2271252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Concentration (C/</a:t>
            </a:r>
            <a:r>
              <a:rPr lang="en-GB" sz="1200" b="1" dirty="0" err="1" smtClean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GB" sz="1200" b="1" cap="all" baseline="-25000" dirty="0" err="1" smtClean="0">
                <a:solidFill>
                  <a:schemeClr val="bg1">
                    <a:lumMod val="50000"/>
                  </a:schemeClr>
                </a:solidFill>
              </a:rPr>
              <a:t>max</a:t>
            </a:r>
            <a:r>
              <a:rPr lang="en-GB" sz="1200" b="1" cap="all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69162" y="2153264"/>
            <a:ext cx="1002890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 smtClean="0">
                <a:solidFill>
                  <a:schemeClr val="bg1">
                    <a:lumMod val="50000"/>
                  </a:schemeClr>
                </a:solidFill>
              </a:rPr>
              <a:t>Release height</a:t>
            </a:r>
            <a:endParaRPr lang="en-GB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375094"/>
            <a:ext cx="4634681" cy="4036002"/>
          </a:xfrm>
        </p:spPr>
        <p:txBody>
          <a:bodyPr/>
          <a:lstStyle/>
          <a:p>
            <a:r>
              <a:rPr lang="el-GR" dirty="0" smtClean="0"/>
              <a:t>σ</a:t>
            </a:r>
            <a:r>
              <a:rPr lang="en-GB" baseline="-25000" dirty="0" smtClean="0"/>
              <a:t>x</a:t>
            </a:r>
            <a:r>
              <a:rPr lang="en-GB" dirty="0" smtClean="0"/>
              <a:t> and advection velocity (u</a:t>
            </a:r>
            <a:r>
              <a:rPr lang="en-GB" baseline="-25000" dirty="0" smtClean="0"/>
              <a:t>p</a:t>
            </a:r>
            <a:r>
              <a:rPr lang="en-GB" dirty="0" smtClean="0"/>
              <a:t>) derived from puff releases averaged over ten repeats.</a:t>
            </a:r>
          </a:p>
          <a:p>
            <a:r>
              <a:rPr lang="en-GB" dirty="0" smtClean="0"/>
              <a:t>Values of u</a:t>
            </a:r>
            <a:r>
              <a:rPr lang="en-GB" baseline="-25000" dirty="0" smtClean="0"/>
              <a:t>p</a:t>
            </a:r>
            <a:r>
              <a:rPr lang="en-GB" dirty="0" smtClean="0"/>
              <a:t> based on max puff concentration suggested:</a:t>
            </a:r>
          </a:p>
          <a:p>
            <a:pPr lvl="1"/>
            <a:r>
              <a:rPr lang="en-GB" dirty="0" smtClean="0"/>
              <a:t>A constant advection velocity within canopy; </a:t>
            </a:r>
          </a:p>
          <a:p>
            <a:pPr lvl="1"/>
            <a:r>
              <a:rPr lang="en-GB" dirty="0" smtClean="0"/>
              <a:t>A linear increase above.</a:t>
            </a:r>
          </a:p>
          <a:p>
            <a:r>
              <a:rPr lang="en-GB" dirty="0" smtClean="0"/>
              <a:t>Gaussian fit of zero skew found to give </a:t>
            </a:r>
            <a:r>
              <a:rPr lang="el-GR" dirty="0" smtClean="0"/>
              <a:t>σ</a:t>
            </a:r>
            <a:r>
              <a:rPr lang="en-GB" baseline="-25000" dirty="0" err="1" smtClean="0"/>
              <a:t>t</a:t>
            </a:r>
            <a:r>
              <a:rPr lang="en-GB" dirty="0" smtClean="0"/>
              <a:t> then: </a:t>
            </a:r>
            <a:r>
              <a:rPr lang="el-GR" dirty="0" smtClean="0"/>
              <a:t>σ</a:t>
            </a:r>
            <a:r>
              <a:rPr lang="en-GB" baseline="-25000" dirty="0" smtClean="0"/>
              <a:t>x</a:t>
            </a:r>
            <a:r>
              <a:rPr lang="en-GB" dirty="0" smtClean="0"/>
              <a:t> =u</a:t>
            </a:r>
            <a:r>
              <a:rPr lang="en-GB" baseline="-25000" dirty="0" smtClean="0"/>
              <a:t>p</a:t>
            </a:r>
            <a:r>
              <a:rPr lang="el-GR" dirty="0" smtClean="0"/>
              <a:t>σ</a:t>
            </a:r>
            <a:r>
              <a:rPr lang="en-GB" baseline="-25000" dirty="0" err="1" smtClean="0"/>
              <a:t>t</a:t>
            </a:r>
            <a:r>
              <a:rPr lang="en-GB" dirty="0" smtClean="0"/>
              <a:t>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Analysis of Experimental Data (4)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5289756" y="2025444"/>
            <a:ext cx="3712314" cy="2143433"/>
            <a:chOff x="5607964" y="1352430"/>
            <a:chExt cx="3536036" cy="1928191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46835" t="81631" r="5496"/>
            <a:stretch>
              <a:fillRect/>
            </a:stretch>
          </p:blipFill>
          <p:spPr bwMode="auto">
            <a:xfrm>
              <a:off x="5607964" y="1352430"/>
              <a:ext cx="3536036" cy="1928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 rot="16200000">
              <a:off x="5129556" y="2042227"/>
              <a:ext cx="12544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chemeClr val="bg1">
                      <a:lumMod val="50000"/>
                    </a:schemeClr>
                  </a:solidFill>
                </a:rPr>
                <a:t>Concentration</a:t>
              </a:r>
              <a:endParaRPr lang="en-GB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439" y="1841258"/>
            <a:ext cx="3980778" cy="3293725"/>
          </a:xfrm>
        </p:spPr>
        <p:txBody>
          <a:bodyPr/>
          <a:lstStyle/>
          <a:p>
            <a:r>
              <a:rPr lang="en-GB" dirty="0" smtClean="0"/>
              <a:t>Within the scatter of the data, </a:t>
            </a:r>
            <a:r>
              <a:rPr lang="el-GR" dirty="0" smtClean="0"/>
              <a:t>σ</a:t>
            </a:r>
            <a:r>
              <a:rPr lang="en-GB" baseline="-25000" dirty="0" smtClean="0"/>
              <a:t>x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Did not vary over depth of array.</a:t>
            </a:r>
          </a:p>
          <a:p>
            <a:pPr lvl="1"/>
            <a:r>
              <a:rPr lang="en-GB" dirty="0" smtClean="0"/>
              <a:t>Reduced with increasing height above the array. </a:t>
            </a:r>
          </a:p>
          <a:p>
            <a:endParaRPr lang="en-GB" dirty="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Analysis of Experimental Data (5)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 r="5564"/>
          <a:stretch>
            <a:fillRect/>
          </a:stretch>
        </p:blipFill>
        <p:spPr bwMode="auto">
          <a:xfrm>
            <a:off x="4070555" y="2108150"/>
            <a:ext cx="4821793" cy="36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85187" y="1380101"/>
            <a:ext cx="4159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</a:rPr>
              <a:t>Variation in </a:t>
            </a:r>
            <a:r>
              <a:rPr lang="el-GR" sz="1600" b="1" dirty="0" smtClean="0">
                <a:solidFill>
                  <a:schemeClr val="tx1"/>
                </a:solidFill>
              </a:rPr>
              <a:t>σ</a:t>
            </a:r>
            <a:r>
              <a:rPr lang="en-GB" sz="1600" b="1" baseline="-25000" dirty="0" smtClean="0">
                <a:solidFill>
                  <a:schemeClr val="tx1"/>
                </a:solidFill>
              </a:rPr>
              <a:t>x</a:t>
            </a:r>
            <a:r>
              <a:rPr lang="en-GB" sz="1600" b="1" dirty="0" smtClean="0">
                <a:solidFill>
                  <a:schemeClr val="tx1"/>
                </a:solidFill>
              </a:rPr>
              <a:t> with release height  and downwind distance, 16% block array 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615492" y="3485477"/>
            <a:ext cx="2646381" cy="167819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8380" y="3883511"/>
            <a:ext cx="1710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Canopy height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4539727" y="4195482"/>
            <a:ext cx="4216998" cy="10758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13" name="Rectangle 12"/>
          <p:cNvSpPr/>
          <p:nvPr/>
        </p:nvSpPr>
        <p:spPr bwMode="auto">
          <a:xfrm>
            <a:off x="5346551" y="3119718"/>
            <a:ext cx="1032734" cy="494851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237703" y="3510116"/>
            <a:ext cx="294968" cy="23597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411372" y="3883319"/>
            <a:ext cx="17898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Release height (</a:t>
            </a:r>
            <a:r>
              <a:rPr lang="en-GB" sz="12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3798" y="5436815"/>
            <a:ext cx="253714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Longitudinal spread  (</a:t>
            </a:r>
            <a:r>
              <a:rPr lang="el-GR" sz="1200" b="1" dirty="0" smtClean="0">
                <a:solidFill>
                  <a:schemeClr val="bg1">
                    <a:lumMod val="50000"/>
                  </a:schemeClr>
                </a:solidFill>
              </a:rPr>
              <a:t>σ</a:t>
            </a:r>
            <a:r>
              <a:rPr lang="en-GB" sz="1200" b="1" baseline="-25000" dirty="0" smtClean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439" y="1841258"/>
            <a:ext cx="3980778" cy="3293725"/>
          </a:xfrm>
        </p:spPr>
        <p:txBody>
          <a:bodyPr/>
          <a:lstStyle/>
          <a:p>
            <a:r>
              <a:rPr lang="en-GB" dirty="0" smtClean="0"/>
              <a:t>Within the scatter of the data, </a:t>
            </a:r>
            <a:r>
              <a:rPr lang="el-GR" dirty="0" smtClean="0"/>
              <a:t>σ</a:t>
            </a:r>
            <a:r>
              <a:rPr lang="en-GB" baseline="-25000" dirty="0" smtClean="0"/>
              <a:t>x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Did not vary over depth of array.</a:t>
            </a:r>
          </a:p>
          <a:p>
            <a:pPr lvl="1"/>
            <a:r>
              <a:rPr lang="en-GB" dirty="0" smtClean="0"/>
              <a:t>Reduced with increasing height above the array. </a:t>
            </a:r>
          </a:p>
          <a:p>
            <a:endParaRPr lang="en-GB" dirty="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Analysis of Experimental Data (5)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 r="5564"/>
          <a:stretch>
            <a:fillRect/>
          </a:stretch>
        </p:blipFill>
        <p:spPr bwMode="auto">
          <a:xfrm>
            <a:off x="4070555" y="2108150"/>
            <a:ext cx="4821793" cy="36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85187" y="1380101"/>
            <a:ext cx="4159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</a:rPr>
              <a:t>Variation in </a:t>
            </a:r>
            <a:r>
              <a:rPr lang="el-GR" sz="1600" b="1" dirty="0" smtClean="0">
                <a:solidFill>
                  <a:schemeClr val="tx1"/>
                </a:solidFill>
              </a:rPr>
              <a:t>σ</a:t>
            </a:r>
            <a:r>
              <a:rPr lang="en-GB" sz="1600" b="1" baseline="-25000" dirty="0" smtClean="0">
                <a:solidFill>
                  <a:schemeClr val="tx1"/>
                </a:solidFill>
              </a:rPr>
              <a:t>x</a:t>
            </a:r>
            <a:r>
              <a:rPr lang="en-GB" sz="1600" b="1" dirty="0" smtClean="0">
                <a:solidFill>
                  <a:schemeClr val="tx1"/>
                </a:solidFill>
              </a:rPr>
              <a:t> with release height  and downwind distance, 16% block array </a:t>
            </a:r>
            <a:endParaRPr lang="en-GB" sz="16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4539727" y="4195482"/>
            <a:ext cx="4216998" cy="10758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218380" y="3883511"/>
            <a:ext cx="1710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Canopy height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178710" y="3500284"/>
            <a:ext cx="294967" cy="21631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411372" y="3883319"/>
            <a:ext cx="17898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Release height (</a:t>
            </a:r>
            <a:r>
              <a:rPr lang="en-GB" sz="12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13798" y="5436815"/>
            <a:ext cx="253714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Longitudinal spread  (</a:t>
            </a:r>
            <a:r>
              <a:rPr lang="el-GR" sz="1200" b="1" dirty="0" smtClean="0">
                <a:solidFill>
                  <a:schemeClr val="bg1">
                    <a:lumMod val="50000"/>
                  </a:schemeClr>
                </a:solidFill>
              </a:rPr>
              <a:t>σ</a:t>
            </a:r>
            <a:r>
              <a:rPr lang="en-GB" sz="1200" b="1" baseline="-25000" dirty="0" smtClean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439" y="1841258"/>
            <a:ext cx="3980778" cy="3293725"/>
          </a:xfrm>
        </p:spPr>
        <p:txBody>
          <a:bodyPr/>
          <a:lstStyle/>
          <a:p>
            <a:r>
              <a:rPr lang="en-GB" dirty="0" smtClean="0"/>
              <a:t>Within the scatter of the data, </a:t>
            </a:r>
            <a:r>
              <a:rPr lang="el-GR" dirty="0" smtClean="0"/>
              <a:t>σ</a:t>
            </a:r>
            <a:r>
              <a:rPr lang="en-GB" baseline="-25000" dirty="0" smtClean="0"/>
              <a:t>x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Did not vary over depth of array.</a:t>
            </a:r>
          </a:p>
          <a:p>
            <a:pPr lvl="1"/>
            <a:r>
              <a:rPr lang="en-GB" dirty="0" smtClean="0"/>
              <a:t>Reduced with increasing height above the array. </a:t>
            </a:r>
          </a:p>
          <a:p>
            <a:endParaRPr lang="en-GB" dirty="0" smtClean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Analysis of Experimental Data (5)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 r="5564"/>
          <a:stretch>
            <a:fillRect/>
          </a:stretch>
        </p:blipFill>
        <p:spPr bwMode="auto">
          <a:xfrm>
            <a:off x="4070555" y="2108150"/>
            <a:ext cx="4821793" cy="36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85187" y="1380101"/>
            <a:ext cx="4159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tx1"/>
                </a:solidFill>
              </a:rPr>
              <a:t>Variation in </a:t>
            </a:r>
            <a:r>
              <a:rPr lang="el-GR" sz="1600" b="1" dirty="0" smtClean="0">
                <a:solidFill>
                  <a:schemeClr val="tx1"/>
                </a:solidFill>
              </a:rPr>
              <a:t>σ</a:t>
            </a:r>
            <a:r>
              <a:rPr lang="en-GB" sz="1600" b="1" baseline="-25000" dirty="0" smtClean="0">
                <a:solidFill>
                  <a:schemeClr val="tx1"/>
                </a:solidFill>
              </a:rPr>
              <a:t>x</a:t>
            </a:r>
            <a:r>
              <a:rPr lang="en-GB" sz="1600" b="1" dirty="0" smtClean="0">
                <a:solidFill>
                  <a:schemeClr val="tx1"/>
                </a:solidFill>
              </a:rPr>
              <a:t> with release height  and downwind distance, 16% block array </a:t>
            </a:r>
            <a:endParaRPr lang="en-GB" sz="16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V="1">
            <a:off x="4539727" y="4195482"/>
            <a:ext cx="4216998" cy="10758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218380" y="3883511"/>
            <a:ext cx="1710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Canopy height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178710" y="3500284"/>
            <a:ext cx="294967" cy="21631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411372" y="3883319"/>
            <a:ext cx="178989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Release height (</a:t>
            </a:r>
            <a:r>
              <a:rPr lang="en-GB" sz="1200" b="1" dirty="0" err="1" smtClean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13798" y="5436815"/>
            <a:ext cx="2537143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Longitudinal spread  (</a:t>
            </a:r>
            <a:r>
              <a:rPr lang="el-GR" sz="1200" b="1" dirty="0" smtClean="0">
                <a:solidFill>
                  <a:schemeClr val="bg1">
                    <a:lumMod val="50000"/>
                  </a:schemeClr>
                </a:solidFill>
              </a:rPr>
              <a:t>σ</a:t>
            </a:r>
            <a:r>
              <a:rPr lang="en-GB" sz="1200" b="1" baseline="-25000" dirty="0" smtClean="0">
                <a:solidFill>
                  <a:schemeClr val="bg1">
                    <a:lumMod val="50000"/>
                  </a:schemeClr>
                </a:solidFill>
              </a:rPr>
              <a:t>x</a:t>
            </a:r>
            <a:r>
              <a:rPr lang="en-GB" sz="1200" b="1" dirty="0" smtClean="0">
                <a:solidFill>
                  <a:schemeClr val="bg1">
                    <a:lumMod val="50000"/>
                  </a:schemeClr>
                </a:solidFill>
              </a:rPr>
              <a:t>/H)</a:t>
            </a:r>
            <a:endParaRPr lang="en-GB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686629" y="4984955"/>
            <a:ext cx="333603" cy="314632"/>
          </a:xfrm>
          <a:prstGeom prst="ellipse">
            <a:avLst/>
          </a:prstGeom>
          <a:noFill/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848224" y="4974893"/>
            <a:ext cx="451821" cy="430306"/>
          </a:xfrm>
          <a:prstGeom prst="ellipse">
            <a:avLst/>
          </a:prstGeom>
          <a:noFill/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7639721" y="4950312"/>
            <a:ext cx="451821" cy="430306"/>
          </a:xfrm>
          <a:prstGeom prst="ellipse">
            <a:avLst/>
          </a:prstGeom>
          <a:noFill/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 flipH="1">
            <a:off x="7148052" y="4754880"/>
            <a:ext cx="313133" cy="210410"/>
          </a:xfrm>
          <a:prstGeom prst="line">
            <a:avLst/>
          </a:prstGeom>
          <a:noFill/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7452852" y="4778477"/>
            <a:ext cx="253037" cy="234852"/>
          </a:xfrm>
          <a:prstGeom prst="line">
            <a:avLst/>
          </a:prstGeom>
          <a:noFill/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7003229" y="4453666"/>
            <a:ext cx="1656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Repeatability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Array Interaction Model (1)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500" y="2057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Char char="•"/>
              <a:tabLst>
                <a:tab pos="1714500" algn="l"/>
              </a:tabLst>
              <a:defRPr/>
            </a:pPr>
            <a:endParaRPr lang="en-US" sz="2400" kern="0" dirty="0">
              <a:latin typeface="+mn-lt"/>
            </a:endParaRP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5775" y="1602890"/>
            <a:ext cx="40773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71500" y="1344614"/>
            <a:ext cx="3645498" cy="203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pitchFamily="18" charset="0"/>
              <a:buChar char="•"/>
              <a:tabLst>
                <a:tab pos="1714500" algn="l"/>
              </a:tabLst>
            </a:pPr>
            <a:r>
              <a:rPr lang="en-GB" sz="2400" kern="0" dirty="0" smtClean="0">
                <a:solidFill>
                  <a:schemeClr val="tx1"/>
                </a:solidFill>
              </a:rPr>
              <a:t>Secondary dispersion effects from array occur for h≤3H. </a:t>
            </a:r>
          </a:p>
          <a:p>
            <a:pPr marL="188913" lvl="0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pitchFamily="18" charset="0"/>
              <a:buChar char="•"/>
              <a:tabLst>
                <a:tab pos="1714500" algn="l"/>
              </a:tabLst>
            </a:pPr>
            <a:r>
              <a:rPr lang="en-GB" sz="2400" kern="0" noProof="0" dirty="0" smtClean="0">
                <a:solidFill>
                  <a:schemeClr val="tx1"/>
                </a:solidFill>
                <a:latin typeface="+mn-lt"/>
              </a:rPr>
              <a:t>Common correction function for x, y, and z components of</a:t>
            </a:r>
            <a:r>
              <a:rPr lang="el-GR" sz="2400" kern="0" dirty="0" smtClean="0">
                <a:solidFill>
                  <a:schemeClr val="tx1"/>
                </a:solidFill>
              </a:rPr>
              <a:t> σ</a:t>
            </a:r>
            <a:r>
              <a:rPr lang="en-GB" sz="2400" kern="0" baseline="-25000" dirty="0" smtClean="0">
                <a:solidFill>
                  <a:schemeClr val="tx1"/>
                </a:solidFill>
              </a:rPr>
              <a:t>a</a:t>
            </a:r>
            <a:r>
              <a:rPr lang="en-GB" sz="2400" kern="0" noProof="0" dirty="0" smtClean="0">
                <a:solidFill>
                  <a:schemeClr val="tx1"/>
                </a:solidFill>
                <a:latin typeface="+mn-lt"/>
              </a:rPr>
              <a:t>. </a:t>
            </a:r>
          </a:p>
          <a:p>
            <a:pPr marL="188913" lvl="0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pitchFamily="18" charset="0"/>
              <a:buChar char="•"/>
              <a:tabLst>
                <a:tab pos="1714500" algn="l"/>
              </a:tabLst>
            </a:pPr>
            <a:r>
              <a:rPr kumimoji="0" lang="en-GB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F(</a:t>
            </a:r>
            <a:r>
              <a:rPr kumimoji="0" lang="en-GB" sz="24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</a:t>
            </a:r>
            <a:r>
              <a:rPr kumimoji="0" lang="en-GB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/H,A) scales </a:t>
            </a:r>
            <a:r>
              <a:rPr kumimoji="0" lang="el-GR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σ</a:t>
            </a:r>
            <a:r>
              <a:rPr kumimoji="0" lang="en-GB" sz="2400" b="0" i="0" u="none" strike="noStrike" kern="0" cap="none" spc="0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</a:t>
            </a:r>
            <a:r>
              <a:rPr kumimoji="0" lang="en-GB" sz="2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with height:</a:t>
            </a:r>
          </a:p>
          <a:p>
            <a:pPr marL="188913" lvl="0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pitchFamily="18" charset="0"/>
              <a:buChar char="•"/>
              <a:tabLst>
                <a:tab pos="1714500" algn="l"/>
              </a:tabLst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2" name="Group 13"/>
          <p:cNvGrpSpPr/>
          <p:nvPr/>
        </p:nvGrpSpPr>
        <p:grpSpPr>
          <a:xfrm>
            <a:off x="523425" y="4709651"/>
            <a:ext cx="3711388" cy="993059"/>
            <a:chOff x="484094" y="3539612"/>
            <a:chExt cx="3711388" cy="993059"/>
          </a:xfrm>
        </p:grpSpPr>
        <p:sp>
          <p:nvSpPr>
            <p:cNvPr id="13" name="Rectangle 12"/>
            <p:cNvSpPr/>
            <p:nvPr/>
          </p:nvSpPr>
          <p:spPr bwMode="auto">
            <a:xfrm>
              <a:off x="484094" y="3539612"/>
              <a:ext cx="3711388" cy="993059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6218" y="3582648"/>
              <a:ext cx="3366135" cy="827201"/>
            </a:xfrm>
            <a:prstGeom prst="rect">
              <a:avLst/>
            </a:prstGeom>
            <a:noFill/>
          </p:spPr>
        </p:pic>
      </p:grp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1419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Array Interaction Model (2)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192214"/>
            <a:ext cx="3410622" cy="1163711"/>
          </a:xfrm>
        </p:spPr>
        <p:txBody>
          <a:bodyPr/>
          <a:lstStyle/>
          <a:p>
            <a:r>
              <a:rPr lang="en-GB" dirty="0" smtClean="0"/>
              <a:t>Effective puff height (</a:t>
            </a:r>
            <a:r>
              <a:rPr lang="en-GB" dirty="0" err="1" smtClean="0"/>
              <a:t>z</a:t>
            </a:r>
            <a:r>
              <a:rPr lang="en-GB" baseline="-25000" dirty="0" err="1" smtClean="0"/>
              <a:t>c</a:t>
            </a:r>
            <a:r>
              <a:rPr lang="en-GB" dirty="0" smtClean="0"/>
              <a:t>) given by: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z</a:t>
            </a:r>
            <a:r>
              <a:rPr lang="en-GB" baseline="-25000" dirty="0" smtClean="0"/>
              <a:t>c0</a:t>
            </a:r>
            <a:r>
              <a:rPr lang="en-GB" dirty="0" smtClean="0"/>
              <a:t> is the value from ground based data.</a:t>
            </a:r>
          </a:p>
          <a:p>
            <a:pPr>
              <a:buNone/>
            </a:pPr>
            <a:endParaRPr lang="en-GB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500" y="2057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Char char="•"/>
              <a:tabLst>
                <a:tab pos="1714500" algn="l"/>
              </a:tabLst>
              <a:defRPr/>
            </a:pPr>
            <a:endParaRPr lang="en-US" sz="2400" kern="0" dirty="0">
              <a:latin typeface="+mn-lt"/>
            </a:endParaRP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r="6831"/>
          <a:stretch>
            <a:fillRect/>
          </a:stretch>
        </p:blipFill>
        <p:spPr bwMode="auto">
          <a:xfrm>
            <a:off x="4557637" y="1505644"/>
            <a:ext cx="4093361" cy="361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2" name="Group 27"/>
          <p:cNvGrpSpPr/>
          <p:nvPr/>
        </p:nvGrpSpPr>
        <p:grpSpPr>
          <a:xfrm>
            <a:off x="639096" y="2330245"/>
            <a:ext cx="3462689" cy="1317523"/>
            <a:chOff x="639096" y="2330245"/>
            <a:chExt cx="3462689" cy="1317523"/>
          </a:xfrm>
        </p:grpSpPr>
        <p:sp>
          <p:nvSpPr>
            <p:cNvPr id="7" name="Rectangle 6"/>
            <p:cNvSpPr/>
            <p:nvPr/>
          </p:nvSpPr>
          <p:spPr bwMode="auto">
            <a:xfrm>
              <a:off x="639096" y="2330245"/>
              <a:ext cx="3462689" cy="131752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pic>
          <p:nvPicPr>
            <p:cNvPr id="17409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58592" y="2354134"/>
              <a:ext cx="1458715" cy="562921"/>
            </a:xfrm>
            <a:prstGeom prst="rect">
              <a:avLst/>
            </a:prstGeom>
            <a:noFill/>
          </p:spPr>
        </p:pic>
        <p:pic>
          <p:nvPicPr>
            <p:cNvPr id="17412" name="Picture 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2903" y="2373747"/>
              <a:ext cx="1327693" cy="562921"/>
            </a:xfrm>
            <a:prstGeom prst="rect">
              <a:avLst/>
            </a:prstGeom>
            <a:noFill/>
          </p:spPr>
        </p:pic>
        <p:pic>
          <p:nvPicPr>
            <p:cNvPr id="17415" name="Picture 7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88088" y="3028671"/>
              <a:ext cx="1161731" cy="562921"/>
            </a:xfrm>
            <a:prstGeom prst="rect">
              <a:avLst/>
            </a:prstGeom>
            <a:noFill/>
          </p:spPr>
        </p:pic>
        <p:pic>
          <p:nvPicPr>
            <p:cNvPr id="17418" name="Picture 10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83405" y="3028772"/>
              <a:ext cx="1327693" cy="562921"/>
            </a:xfrm>
            <a:prstGeom prst="rect">
              <a:avLst/>
            </a:prstGeom>
            <a:noFill/>
          </p:spPr>
        </p:pic>
      </p:grp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96232" y="2576051"/>
            <a:ext cx="184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Note: arbitrary intercept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6282813" y="3048000"/>
            <a:ext cx="265471" cy="432619"/>
          </a:xfrm>
          <a:prstGeom prst="straightConnector1">
            <a:avLst/>
          </a:prstGeom>
          <a:noFill/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 bwMode="auto">
          <a:xfrm>
            <a:off x="560439" y="1002890"/>
            <a:ext cx="7865806" cy="460149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Array Interaction Model (3)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1647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957199" y="1128395"/>
            <a:ext cx="4990662" cy="4367605"/>
            <a:chOff x="836322" y="1236550"/>
            <a:chExt cx="4990662" cy="4367605"/>
          </a:xfrm>
        </p:grpSpPr>
        <p:grpSp>
          <p:nvGrpSpPr>
            <p:cNvPr id="2" name="Group 10"/>
            <p:cNvGrpSpPr/>
            <p:nvPr/>
          </p:nvGrpSpPr>
          <p:grpSpPr>
            <a:xfrm>
              <a:off x="836322" y="1236550"/>
              <a:ext cx="4990662" cy="4367605"/>
              <a:chOff x="4294240" y="1204856"/>
              <a:chExt cx="4429327" cy="4077148"/>
            </a:xfrm>
          </p:grpSpPr>
          <p:pic>
            <p:nvPicPr>
              <p:cNvPr id="14339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94240" y="1204856"/>
                <a:ext cx="4429327" cy="40771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Rectangle 7"/>
              <p:cNvSpPr/>
              <p:nvPr/>
            </p:nvSpPr>
            <p:spPr bwMode="auto">
              <a:xfrm>
                <a:off x="5131398" y="3636087"/>
                <a:ext cx="946673" cy="333487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5778650" y="1550895"/>
                <a:ext cx="1052456" cy="333487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5421854" y="2854362"/>
                <a:ext cx="957432" cy="362173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789471" y="3869397"/>
              <a:ext cx="1258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</a:rPr>
                <a:t>Equation (1)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587615" y="3313470"/>
            <a:ext cx="1641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000000"/>
                </a:solidFill>
              </a:rPr>
              <a:t>Typical logarithmic wind speed profile</a:t>
            </a:r>
            <a:endParaRPr lang="en-GB" sz="1400" dirty="0">
              <a:solidFill>
                <a:srgbClr val="00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 flipV="1">
            <a:off x="5407742" y="3569109"/>
            <a:ext cx="1238864" cy="1"/>
          </a:xfrm>
          <a:prstGeom prst="straightConnector1">
            <a:avLst/>
          </a:prstGeom>
          <a:noFill/>
          <a:ln w="317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683343" y="4311444"/>
            <a:ext cx="2212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000000"/>
                </a:solidFill>
              </a:rPr>
              <a:t>Representative wind speed profile below z</a:t>
            </a:r>
            <a:r>
              <a:rPr lang="en-GB" sz="1400" baseline="-25000" dirty="0" smtClean="0">
                <a:solidFill>
                  <a:srgbClr val="000000"/>
                </a:solidFill>
              </a:rPr>
              <a:t>0</a:t>
            </a:r>
            <a:r>
              <a:rPr lang="en-GB" sz="1400" dirty="0" smtClean="0">
                <a:solidFill>
                  <a:srgbClr val="000000"/>
                </a:solidFill>
              </a:rPr>
              <a:t> </a:t>
            </a:r>
            <a:endParaRPr lang="en-GB" sz="1400" dirty="0">
              <a:solidFill>
                <a:srgbClr val="00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2487561" y="4635908"/>
            <a:ext cx="1194620" cy="4918"/>
          </a:xfrm>
          <a:prstGeom prst="straightConnector1">
            <a:avLst/>
          </a:prstGeom>
          <a:noFill/>
          <a:ln w="3175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2359741" y="1032386"/>
            <a:ext cx="5614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bg1">
                    <a:lumMod val="50000"/>
                  </a:schemeClr>
                </a:solidFill>
              </a:rPr>
              <a:t>Variation in advection velocity u</a:t>
            </a:r>
            <a:r>
              <a:rPr lang="en-GB" sz="1600" b="1" baseline="-25000" dirty="0" smtClean="0">
                <a:solidFill>
                  <a:schemeClr val="bg1">
                    <a:lumMod val="50000"/>
                  </a:schemeClr>
                </a:solidFill>
              </a:rPr>
              <a:t>p </a:t>
            </a:r>
            <a:r>
              <a:rPr lang="en-GB" sz="1600" b="1" dirty="0" smtClean="0">
                <a:solidFill>
                  <a:schemeClr val="bg1">
                    <a:lumMod val="50000"/>
                  </a:schemeClr>
                </a:solidFill>
              </a:rPr>
              <a:t>with source height</a:t>
            </a:r>
            <a:endParaRPr lang="en-GB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58297" y="1759974"/>
            <a:ext cx="894736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</a:rPr>
              <a:t>Source height</a:t>
            </a:r>
            <a:endParaRPr lang="en-GB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11909" y="3068068"/>
            <a:ext cx="1258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Equation (2)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2851" y="1622726"/>
            <a:ext cx="1258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Equation (3)</a:t>
            </a:r>
            <a:endParaRPr lang="en-GB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Array Interaction Model (4)</a:t>
            </a: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1647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0" y="1762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0" y="1752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70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71" name="Rectangle 35"/>
          <p:cNvSpPr>
            <a:spLocks noChangeArrowheads="1"/>
          </p:cNvSpPr>
          <p:nvPr/>
        </p:nvSpPr>
        <p:spPr bwMode="auto">
          <a:xfrm>
            <a:off x="0" y="1752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73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74" name="Rectangle 38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76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77" name="Rectangle 41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0" y="1762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86" name="Rectangle 50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388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90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304800" y="2113935"/>
            <a:ext cx="8455742" cy="593224"/>
            <a:chOff x="226142" y="2035277"/>
            <a:chExt cx="8455742" cy="593224"/>
          </a:xfrm>
        </p:grpSpPr>
        <p:sp>
          <p:nvSpPr>
            <p:cNvPr id="57" name="Rectangle 56"/>
            <p:cNvSpPr/>
            <p:nvPr/>
          </p:nvSpPr>
          <p:spPr bwMode="auto">
            <a:xfrm>
              <a:off x="226142" y="2035277"/>
              <a:ext cx="8455742" cy="58993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pic>
          <p:nvPicPr>
            <p:cNvPr id="14372" name="Picture 3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9299" y="2153264"/>
              <a:ext cx="4709171" cy="475237"/>
            </a:xfrm>
            <a:prstGeom prst="rect">
              <a:avLst/>
            </a:prstGeom>
            <a:noFill/>
          </p:spPr>
        </p:pic>
        <p:pic>
          <p:nvPicPr>
            <p:cNvPr id="14378" name="Picture 4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53317" y="2201736"/>
              <a:ext cx="704566" cy="359472"/>
            </a:xfrm>
            <a:prstGeom prst="rect">
              <a:avLst/>
            </a:prstGeom>
            <a:noFill/>
          </p:spPr>
        </p:pic>
        <p:sp>
          <p:nvSpPr>
            <p:cNvPr id="67" name="TextBox 66"/>
            <p:cNvSpPr txBox="1"/>
            <p:nvPr/>
          </p:nvSpPr>
          <p:spPr>
            <a:xfrm>
              <a:off x="8034689" y="2106302"/>
              <a:ext cx="548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solidFill>
                    <a:schemeClr val="bg1">
                      <a:lumMod val="50000"/>
                    </a:schemeClr>
                  </a:solidFill>
                </a:rPr>
                <a:t>(1)</a:t>
              </a:r>
              <a:endParaRPr lang="en-GB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51995" y="3883742"/>
            <a:ext cx="8459617" cy="1592825"/>
            <a:chOff x="224175" y="4139380"/>
            <a:chExt cx="8459617" cy="1592825"/>
          </a:xfrm>
        </p:grpSpPr>
        <p:sp>
          <p:nvSpPr>
            <p:cNvPr id="16" name="Rectangle 15"/>
            <p:cNvSpPr/>
            <p:nvPr/>
          </p:nvSpPr>
          <p:spPr bwMode="auto">
            <a:xfrm>
              <a:off x="224175" y="4139380"/>
              <a:ext cx="8428212" cy="1592825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pic>
          <p:nvPicPr>
            <p:cNvPr id="14375" name="Picture 39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39782" y="4407821"/>
              <a:ext cx="1485018" cy="378831"/>
            </a:xfrm>
            <a:prstGeom prst="rect">
              <a:avLst/>
            </a:prstGeom>
            <a:noFill/>
          </p:spPr>
        </p:pic>
        <p:pic>
          <p:nvPicPr>
            <p:cNvPr id="14384" name="Picture 48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2397" y="4218037"/>
              <a:ext cx="5761183" cy="793521"/>
            </a:xfrm>
            <a:prstGeom prst="rect">
              <a:avLst/>
            </a:prstGeom>
            <a:noFill/>
          </p:spPr>
        </p:pic>
        <p:pic>
          <p:nvPicPr>
            <p:cNvPr id="14387" name="Picture 5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40709" y="5216337"/>
              <a:ext cx="962981" cy="404614"/>
            </a:xfrm>
            <a:prstGeom prst="rect">
              <a:avLst/>
            </a:prstGeom>
            <a:noFill/>
          </p:spPr>
        </p:pic>
        <p:pic>
          <p:nvPicPr>
            <p:cNvPr id="14389" name="Picture 5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5432" y="5214924"/>
              <a:ext cx="2701561" cy="477768"/>
            </a:xfrm>
            <a:prstGeom prst="rect">
              <a:avLst/>
            </a:prstGeom>
            <a:noFill/>
          </p:spPr>
        </p:pic>
        <p:sp>
          <p:nvSpPr>
            <p:cNvPr id="68" name="TextBox 67"/>
            <p:cNvSpPr txBox="1"/>
            <p:nvPr/>
          </p:nvSpPr>
          <p:spPr>
            <a:xfrm>
              <a:off x="8101027" y="4360491"/>
              <a:ext cx="548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solidFill>
                    <a:schemeClr val="bg1">
                      <a:lumMod val="50000"/>
                    </a:schemeClr>
                  </a:solidFill>
                </a:rPr>
                <a:t>(2)</a:t>
              </a:r>
              <a:endParaRPr lang="en-GB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135152" y="5160605"/>
              <a:ext cx="5486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solidFill>
                    <a:schemeClr val="bg1">
                      <a:lumMod val="50000"/>
                    </a:schemeClr>
                  </a:solidFill>
                </a:rPr>
                <a:t>(3)</a:t>
              </a:r>
              <a:endParaRPr lang="en-GB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386827" y="998576"/>
            <a:ext cx="8089900" cy="889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188913" marR="0" lvl="0" indent="-188913" algn="l" defTabSz="84296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pitchFamily="18" charset="0"/>
              <a:buChar char="•"/>
              <a:tabLst>
                <a:tab pos="1714500" algn="l"/>
              </a:tabLst>
              <a:defRPr/>
            </a:pPr>
            <a:r>
              <a:rPr lang="en-GB" sz="2400" kern="0" noProof="0" dirty="0" smtClean="0">
                <a:solidFill>
                  <a:schemeClr val="tx1"/>
                </a:solidFill>
                <a:latin typeface="+mn-lt"/>
              </a:rPr>
              <a:t>Puff </a:t>
            </a:r>
            <a:r>
              <a:rPr lang="en-GB" sz="2400" kern="0" noProof="0" dirty="0" err="1" smtClean="0">
                <a:solidFill>
                  <a:schemeClr val="tx1"/>
                </a:solidFill>
                <a:latin typeface="+mn-lt"/>
              </a:rPr>
              <a:t>centroid</a:t>
            </a:r>
            <a:r>
              <a:rPr lang="en-GB" sz="2400" kern="0" noProof="0" dirty="0" smtClean="0">
                <a:solidFill>
                  <a:schemeClr val="tx1"/>
                </a:solidFill>
                <a:latin typeface="+mn-lt"/>
              </a:rPr>
              <a:t> advection velocity u</a:t>
            </a:r>
            <a:r>
              <a:rPr lang="en-GB" sz="2400" kern="0" baseline="-25000" noProof="0" dirty="0" smtClean="0">
                <a:solidFill>
                  <a:schemeClr val="tx1"/>
                </a:solidFill>
                <a:latin typeface="+mn-lt"/>
              </a:rPr>
              <a:t>p</a:t>
            </a: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 is constant within canopy and defined by existing UDM equation:</a:t>
            </a: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372078" y="2920783"/>
            <a:ext cx="8089900" cy="7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188913" marR="0" lvl="0" indent="-188913" algn="l" defTabSz="84296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pitchFamily="18" charset="0"/>
              <a:buChar char="•"/>
              <a:tabLst>
                <a:tab pos="1714500" algn="l"/>
              </a:tabLst>
              <a:defRPr/>
            </a:pPr>
            <a:r>
              <a:rPr lang="en-GB" sz="2400" kern="0" noProof="0" dirty="0" smtClean="0">
                <a:solidFill>
                  <a:schemeClr val="tx1"/>
                </a:solidFill>
                <a:latin typeface="+mn-lt"/>
              </a:rPr>
              <a:t>Above the canopy, u</a:t>
            </a:r>
            <a:r>
              <a:rPr lang="en-GB" sz="2400" kern="0" baseline="-25000" noProof="0" dirty="0" smtClean="0">
                <a:solidFill>
                  <a:schemeClr val="tx1"/>
                </a:solidFill>
                <a:latin typeface="+mn-lt"/>
              </a:rPr>
              <a:t>p</a:t>
            </a:r>
            <a:r>
              <a:rPr lang="en-GB" sz="2400" kern="0" noProof="0" dirty="0" smtClean="0">
                <a:solidFill>
                  <a:schemeClr val="tx1"/>
                </a:solidFill>
                <a:latin typeface="+mn-lt"/>
              </a:rPr>
              <a:t> is linearly blended back towards the </a:t>
            </a:r>
            <a:r>
              <a:rPr lang="en-GB" sz="2400" kern="0" dirty="0" smtClean="0">
                <a:solidFill>
                  <a:schemeClr val="tx1"/>
                </a:solidFill>
                <a:latin typeface="+mn-lt"/>
              </a:rPr>
              <a:t>logarithmic profile:</a:t>
            </a: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261938"/>
            <a:ext cx="8077200" cy="643766"/>
          </a:xfrm>
        </p:spPr>
        <p:txBody>
          <a:bodyPr/>
          <a:lstStyle/>
          <a:p>
            <a:r>
              <a:rPr lang="en-GB" dirty="0" smtClean="0"/>
              <a:t>Summary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192214"/>
            <a:ext cx="8089900" cy="4036002"/>
          </a:xfrm>
        </p:spPr>
        <p:txBody>
          <a:bodyPr/>
          <a:lstStyle/>
          <a:p>
            <a:r>
              <a:rPr lang="en-GB" dirty="0" smtClean="0"/>
              <a:t>Experimental data showed:</a:t>
            </a:r>
          </a:p>
          <a:p>
            <a:pPr lvl="1"/>
            <a:r>
              <a:rPr lang="en-GB" dirty="0" smtClean="0"/>
              <a:t>No evidence of puff partitioning. </a:t>
            </a:r>
          </a:p>
          <a:p>
            <a:pPr lvl="1"/>
            <a:r>
              <a:rPr lang="en-GB" dirty="0" smtClean="0"/>
              <a:t>Secondary dispersion due to array confined to h≤3H.</a:t>
            </a:r>
          </a:p>
          <a:p>
            <a:pPr lvl="1"/>
            <a:r>
              <a:rPr lang="en-GB" dirty="0" smtClean="0"/>
              <a:t>Linear variation of parameters between </a:t>
            </a:r>
            <a:r>
              <a:rPr lang="en-GB" dirty="0" err="1" smtClean="0"/>
              <a:t>h</a:t>
            </a:r>
            <a:r>
              <a:rPr lang="en-GB" dirty="0" smtClean="0"/>
              <a:t>=</a:t>
            </a:r>
            <a:r>
              <a:rPr lang="en-GB" dirty="0" err="1" smtClean="0"/>
              <a:t>H</a:t>
            </a:r>
            <a:r>
              <a:rPr lang="en-GB" dirty="0" smtClean="0"/>
              <a:t> and </a:t>
            </a:r>
            <a:r>
              <a:rPr lang="en-GB" dirty="0" err="1" smtClean="0"/>
              <a:t>h</a:t>
            </a:r>
            <a:r>
              <a:rPr lang="en-GB" dirty="0" smtClean="0"/>
              <a:t>=3H.</a:t>
            </a:r>
          </a:p>
          <a:p>
            <a:pPr lvl="1"/>
            <a:r>
              <a:rPr lang="en-GB" dirty="0" smtClean="0"/>
              <a:t>Enhanced vertical dispersion of puffs released below the canopy height in arrays, leading to effective puff heights of </a:t>
            </a:r>
            <a:r>
              <a:rPr lang="en-GB" dirty="0" err="1" smtClean="0"/>
              <a:t>z</a:t>
            </a:r>
            <a:r>
              <a:rPr lang="en-GB" baseline="-25000" dirty="0" err="1" smtClean="0"/>
              <a:t>c</a:t>
            </a:r>
            <a:r>
              <a:rPr lang="en-GB" dirty="0" smtClean="0"/>
              <a:t>/H &gt;1.</a:t>
            </a:r>
          </a:p>
          <a:p>
            <a:r>
              <a:rPr lang="en-GB" dirty="0" smtClean="0"/>
              <a:t>Simple model developed to predict variation in aerodynamic dispersion parameters for releases from elevated sources interacting with urban arrays.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500" y="2057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Char char="•"/>
              <a:tabLst>
                <a:tab pos="1714500" algn="l"/>
              </a:tabLst>
              <a:defRPr/>
            </a:pPr>
            <a:endParaRPr lang="en-US" sz="2400" kern="0" dirty="0">
              <a:latin typeface="+mn-lt"/>
            </a:endParaRPr>
          </a:p>
        </p:txBody>
      </p:sp>
      <p:sp>
        <p:nvSpPr>
          <p:cNvPr id="8197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2386013"/>
            <a:ext cx="3141663" cy="582612"/>
          </a:xfrm>
        </p:spPr>
        <p:txBody>
          <a:bodyPr/>
          <a:lstStyle/>
          <a:p>
            <a:r>
              <a:rPr lang="en-GB" sz="3200" smtClean="0"/>
              <a:t>Questions?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1500" y="2057400"/>
            <a:ext cx="80899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88913" indent="-188913" defTabSz="842963" eaLnBrk="0" hangingPunct="0"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100000"/>
              <a:buFont typeface="Times" charset="0"/>
              <a:buChar char="•"/>
              <a:tabLst>
                <a:tab pos="1714500" algn="l"/>
              </a:tabLst>
              <a:defRPr/>
            </a:pPr>
            <a:endParaRPr lang="en-US" sz="2400" kern="0" dirty="0">
              <a:latin typeface="+mn-lt"/>
            </a:endParaRPr>
          </a:p>
        </p:txBody>
      </p:sp>
      <p:sp>
        <p:nvSpPr>
          <p:cNvPr id="56324" name="Rectangle 8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 altLang="en-GB" dirty="0" smtClean="0"/>
              <a:t>Crown Copyright Dstl </a:t>
            </a:r>
            <a:r>
              <a:rPr lang="en-GB" dirty="0" smtClean="0"/>
              <a:t>2012</a:t>
            </a:r>
            <a:endParaRPr lang="en-GB" alt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162A3A"/>
      </a:dk1>
      <a:lt1>
        <a:srgbClr val="FFFFFF"/>
      </a:lt1>
      <a:dk2>
        <a:srgbClr val="004268"/>
      </a:dk2>
      <a:lt2>
        <a:srgbClr val="A6A6A6"/>
      </a:lt2>
      <a:accent1>
        <a:srgbClr val="FF5400"/>
      </a:accent1>
      <a:accent2>
        <a:srgbClr val="B3FF00"/>
      </a:accent2>
      <a:accent3>
        <a:srgbClr val="AAB0B9"/>
      </a:accent3>
      <a:accent4>
        <a:srgbClr val="DADADA"/>
      </a:accent4>
      <a:accent5>
        <a:srgbClr val="FFB3AA"/>
      </a:accent5>
      <a:accent6>
        <a:srgbClr val="A2E700"/>
      </a:accent6>
      <a:hlink>
        <a:srgbClr val="FFFFFF"/>
      </a:hlink>
      <a:folHlink>
        <a:srgbClr val="FFFFFF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>
        <a:noFill/>
      </a:spPr>
      <a:bodyPr>
        <a:spAutoFit/>
      </a:bodyPr>
      <a:lstStyle>
        <a:defPPr>
          <a:defRPr sz="1600" dirty="0">
            <a:solidFill>
              <a:schemeClr val="bg1">
                <a:lumMod val="50000"/>
              </a:schemeClr>
            </a:solidFill>
          </a:defRPr>
        </a:defPPr>
      </a:lstStyle>
    </a:txDef>
  </a:objectDefaults>
  <a:extraClrSchemeLst>
    <a:extraClrScheme>
      <a:clrScheme name="Blank 1">
        <a:dk1>
          <a:srgbClr val="162A3A"/>
        </a:dk1>
        <a:lt1>
          <a:srgbClr val="FFFFFF"/>
        </a:lt1>
        <a:dk2>
          <a:srgbClr val="004268"/>
        </a:dk2>
        <a:lt2>
          <a:srgbClr val="A6A6A6"/>
        </a:lt2>
        <a:accent1>
          <a:srgbClr val="FF5400"/>
        </a:accent1>
        <a:accent2>
          <a:srgbClr val="B3FF00"/>
        </a:accent2>
        <a:accent3>
          <a:srgbClr val="AAB0B9"/>
        </a:accent3>
        <a:accent4>
          <a:srgbClr val="DADADA"/>
        </a:accent4>
        <a:accent5>
          <a:srgbClr val="FFB3AA"/>
        </a:accent5>
        <a:accent6>
          <a:srgbClr val="A2E700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S Template" ma:contentTypeID="0x010100E4EB5DE475C40F458EC02E96E97089050A00C3F60FFEE391AE4487A7F227CDEABD7C" ma:contentTypeVersion="1" ma:contentTypeDescription="" ma:contentTypeScope="" ma:versionID="798826abe9ff6ce56139f3ec76b3392a">
  <xsd:schema xmlns:xsd="http://www.w3.org/2001/XMLSchema" xmlns:p="http://schemas.microsoft.com/office/2006/metadata/properties" xmlns:ns2="ef2051d7-6bf8-4326-8f7d-c4757b478eb5" targetNamespace="http://schemas.microsoft.com/office/2006/metadata/properties" ma:root="true" ma:fieldsID="76b59ca954adf927d81b64f16126db6b" ns2:_="">
    <xsd:import namespace="ef2051d7-6bf8-4326-8f7d-c4757b478eb5"/>
    <xsd:element name="properties">
      <xsd:complexType>
        <xsd:sequence>
          <xsd:element name="documentManagement">
            <xsd:complexType>
              <xsd:all>
                <xsd:element ref="ns2:Legacy_x0020_or_x0020_Current"/>
                <xsd:element ref="ns2:Old_x0020_doc_x0020_name" minOccurs="0"/>
                <xsd:element ref="ns2:_x0034__x0020_Digit_x0020_Referenc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ef2051d7-6bf8-4326-8f7d-c4757b478eb5" elementFormDefault="qualified">
    <xsd:import namespace="http://schemas.microsoft.com/office/2006/documentManagement/types"/>
    <xsd:element name="Legacy_x0020_or_x0020_Current" ma:index="8" ma:displayName="Legacy or Current" ma:default="MS" ma:description="Whether the document is a legacy from the old DMS mk4 system or new MS doc" ma:format="Dropdown" ma:internalName="Legacy_x0020_or_x0020_Current" ma:readOnly="false">
      <xsd:simpleType>
        <xsd:restriction base="dms:Choice">
          <xsd:enumeration value="MS"/>
          <xsd:enumeration value="DMS"/>
        </xsd:restriction>
      </xsd:simpleType>
    </xsd:element>
    <xsd:element name="Old_x0020_doc_x0020_name" ma:index="9" nillable="true" ma:displayName="Old Reference" ma:internalName="Old_x0020_doc_x0020_name">
      <xsd:simpleType>
        <xsd:restriction base="dms:Text">
          <xsd:maxLength value="255"/>
        </xsd:restriction>
      </xsd:simpleType>
    </xsd:element>
    <xsd:element name="_x0034__x0020_Digit_x0020_Reference" ma:index="10" nillable="true" ma:displayName="4 Digit Reference" ma:description="old four digit reference no for ippdev docs" ma:internalName="_x0034__x0020_Digit_x0020_Reference">
      <xsd:simpleType>
        <xsd:restriction base="dms:Text">
          <xsd:maxLength value="4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>
    <Legacy_x0020_or_x0020_Current xmlns="ef2051d7-6bf8-4326-8f7d-c4757b478eb5">MS</Legacy_x0020_or_x0020_Current>
    <Old_x0020_doc_x0020_name xmlns="ef2051d7-6bf8-4326-8f7d-c4757b478eb5">T061</Old_x0020_doc_x0020_name>
    <_x0034__x0020_Digit_x0020_Reference xmlns="ef2051d7-6bf8-4326-8f7d-c4757b478eb5" xsi:nil="true"/>
  </documentManagement>
</p:properties>
</file>

<file path=customXml/itemProps1.xml><?xml version="1.0" encoding="utf-8"?>
<ds:datastoreItem xmlns:ds="http://schemas.openxmlformats.org/officeDocument/2006/customXml" ds:itemID="{E8889D48-7CE9-4396-BA0F-77D543F0EC14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E541488A-6D25-4BC9-B3F1-F3E5FFD59D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2051d7-6bf8-4326-8f7d-c4757b478eb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EC45EFAA-3A90-428B-8131-BC37B8EC6B1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6845D5E-E63C-4F8E-863E-4EFBBAA257DC}">
  <ds:schemaRefs>
    <ds:schemaRef ds:uri="http://schemas.microsoft.com/office/2006/metadata/properties"/>
    <ds:schemaRef ds:uri="ef2051d7-6bf8-4326-8f7d-c4757b478eb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46382</TotalTime>
  <Pages>25</Pages>
  <Words>1392</Words>
  <Application>Microsoft Office PowerPoint</Application>
  <PresentationFormat>On-screen Show (4:3)</PresentationFormat>
  <Paragraphs>194</Paragraphs>
  <Slides>20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Blank</vt:lpstr>
      <vt:lpstr>Bitmap Image</vt:lpstr>
      <vt:lpstr>Modelling Elevated Sources in Urban Environments </vt:lpstr>
      <vt:lpstr>Contents</vt:lpstr>
      <vt:lpstr>Background</vt:lpstr>
      <vt:lpstr>Dispersion Components (1)</vt:lpstr>
      <vt:lpstr>Dispersion Components (2)</vt:lpstr>
      <vt:lpstr>Array Experiments (1)</vt:lpstr>
      <vt:lpstr>Array Experiments (2)</vt:lpstr>
      <vt:lpstr>Analysis of Experimental Data (1)</vt:lpstr>
      <vt:lpstr>Analysis of Experimental Data (2)</vt:lpstr>
      <vt:lpstr>Analysis of Experimental Data (3)</vt:lpstr>
      <vt:lpstr>Analysis of Experimental Data (4)</vt:lpstr>
      <vt:lpstr>Analysis of Experimental Data (5)</vt:lpstr>
      <vt:lpstr>Analysis of Experimental Data (5)</vt:lpstr>
      <vt:lpstr>Analysis of Experimental Data (5)</vt:lpstr>
      <vt:lpstr>Array Interaction Model (1)</vt:lpstr>
      <vt:lpstr>Array Interaction Model (2)</vt:lpstr>
      <vt:lpstr>Array Interaction Model (3)</vt:lpstr>
      <vt:lpstr>Array Interaction Model (4)</vt:lpstr>
      <vt:lpstr>Summary</vt:lpstr>
      <vt:lpstr>Questions? </vt:lpstr>
    </vt:vector>
  </TitlesOfParts>
  <Company>Roundel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Colour</dc:title>
  <dc:subject>Dstl Colour</dc:subject>
  <dc:creator>Kevin Plato</dc:creator>
  <cp:keywords/>
  <dc:description/>
  <cp:lastModifiedBy>AAC</cp:lastModifiedBy>
  <cp:revision>1419</cp:revision>
  <cp:lastPrinted>2004-11-01T09:42:09Z</cp:lastPrinted>
  <dcterms:created xsi:type="dcterms:W3CDTF">2001-04-20T11:19:27Z</dcterms:created>
  <dcterms:modified xsi:type="dcterms:W3CDTF">2012-07-17T21:18:49Z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0x010100E4EB5DE475C40F458EC02E96E97089050A00C3F60FFEE391AE4487A7F227CDEABD7C</vt:lpwstr>
  </property>
  <property fmtid="{D5CDD505-2E9C-101B-9397-08002B2CF9AE}" pid="3" name="ContentType">
    <vt:lpwstr>MS Template</vt:lpwstr>
  </property>
</Properties>
</file>