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433" r:id="rId2"/>
    <p:sldId id="405" r:id="rId3"/>
    <p:sldId id="434" r:id="rId4"/>
    <p:sldId id="436" r:id="rId5"/>
    <p:sldId id="446" r:id="rId6"/>
    <p:sldId id="351" r:id="rId7"/>
    <p:sldId id="362" r:id="rId8"/>
    <p:sldId id="365" r:id="rId9"/>
    <p:sldId id="429" r:id="rId10"/>
    <p:sldId id="437" r:id="rId11"/>
    <p:sldId id="417" r:id="rId12"/>
    <p:sldId id="421" r:id="rId13"/>
    <p:sldId id="447" r:id="rId14"/>
    <p:sldId id="428" r:id="rId15"/>
    <p:sldId id="431" r:id="rId16"/>
    <p:sldId id="411" r:id="rId17"/>
    <p:sldId id="445" r:id="rId18"/>
    <p:sldId id="440" r:id="rId19"/>
    <p:sldId id="438" r:id="rId20"/>
    <p:sldId id="443" r:id="rId21"/>
    <p:sldId id="439" r:id="rId22"/>
    <p:sldId id="441" r:id="rId23"/>
    <p:sldId id="379" r:id="rId24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96EAFE"/>
    <a:srgbClr val="7C5989"/>
    <a:srgbClr val="000066"/>
    <a:srgbClr val="4D6B89"/>
    <a:srgbClr val="384E64"/>
    <a:srgbClr val="274E75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19" autoAdjust="0"/>
    <p:restoredTop sz="94629" autoAdjust="0"/>
  </p:normalViewPr>
  <p:slideViewPr>
    <p:cSldViewPr>
      <p:cViewPr>
        <p:scale>
          <a:sx n="66" d="100"/>
          <a:sy n="66" d="100"/>
        </p:scale>
        <p:origin x="-2934" y="-1068"/>
      </p:cViewPr>
      <p:guideLst>
        <p:guide orient="horz" pos="21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8" d="100"/>
          <a:sy n="118" d="100"/>
        </p:scale>
        <p:origin x="-2370" y="-96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78620-E1A2-4FB6-A08C-3A27FC6C4A05}" type="datetimeFigureOut">
              <a:rPr lang="en-US" smtClean="0"/>
              <a:t>7/16/2012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6B603-457E-485A-9997-EC4E46265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93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514600"/>
            <a:ext cx="9144000" cy="9144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479800"/>
            <a:ext cx="9144000" cy="635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709B2EF-B021-4F14-8298-DD7586FA1A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8E458-F350-4288-8BFF-89B7A125DD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89859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C71AF-C939-4286-A0C5-5B5DC03661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0456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BEF49-D070-441B-8B4D-ECFE1700D9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40177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4DEBC-E0D3-4A63-B13C-4FBFC2D561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727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0C19C-AE45-410F-948E-5A2CA8B593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79160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48BFB-77D4-4935-9066-710B9C6B2A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9847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A2AAC-EDBA-45D1-9DA0-5B2A731CFE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5680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F82F8-7FA5-4902-8331-791BE0A6F0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9218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64E1D-4835-4F81-857C-040753F2DB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1421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9227B-33F5-4C91-BE03-7503763516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4998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0"/>
            <a:ext cx="9144000" cy="6477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CE53E8D3-2F1F-40C2-A284-15E10841A4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99797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762000"/>
            <a:ext cx="381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762000"/>
            <a:ext cx="3810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2EE0D97B-CC40-45CF-805F-2EC4CBA009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58710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762000"/>
            <a:ext cx="7772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1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/>
            </a:lvl1pPr>
          </a:lstStyle>
          <a:p>
            <a:fld id="{FECFCA61-BA8F-4D08-BD35-34963A11953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68" y="3657600"/>
            <a:ext cx="8137350" cy="247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1524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pPr algn="l"/>
            <a:r>
              <a:rPr lang="en-US" sz="3600" dirty="0" smtClean="0">
                <a:solidFill>
                  <a:srgbClr val="000000"/>
                </a:solidFill>
              </a:rPr>
              <a:t>Impact of Density Stratification </a:t>
            </a:r>
          </a:p>
          <a:p>
            <a:pPr algn="l"/>
            <a:r>
              <a:rPr lang="en-US" sz="3600" dirty="0" smtClean="0">
                <a:solidFill>
                  <a:srgbClr val="000000"/>
                </a:solidFill>
              </a:rPr>
              <a:t>on Dispersion in Urban </a:t>
            </a:r>
            <a:r>
              <a:rPr lang="en-US" sz="3600" dirty="0">
                <a:solidFill>
                  <a:srgbClr val="000000"/>
                </a:solidFill>
              </a:rPr>
              <a:t>C</a:t>
            </a:r>
            <a:r>
              <a:rPr lang="en-US" sz="3600" dirty="0" smtClean="0">
                <a:solidFill>
                  <a:srgbClr val="000000"/>
                </a:solidFill>
              </a:rPr>
              <a:t>anopies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582" y="1676400"/>
            <a:ext cx="586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Pablo Huq </a:t>
            </a:r>
            <a:r>
              <a:rPr lang="en-US" dirty="0" smtClean="0">
                <a:solidFill>
                  <a:srgbClr val="FF0000"/>
                </a:solidFill>
              </a:rPr>
              <a:t>(huq@udel.edu)</a:t>
            </a:r>
          </a:p>
          <a:p>
            <a:r>
              <a:rPr lang="en-US" dirty="0" smtClean="0"/>
              <a:t>University of Delaware</a:t>
            </a:r>
          </a:p>
          <a:p>
            <a:endParaRPr lang="en-US" dirty="0" smtClean="0"/>
          </a:p>
          <a:p>
            <a:r>
              <a:rPr lang="en-US" dirty="0" smtClean="0"/>
              <a:t>Pasquale Franzese</a:t>
            </a:r>
          </a:p>
          <a:p>
            <a:r>
              <a:rPr lang="en-US" dirty="0" smtClean="0"/>
              <a:t>George Mason University</a:t>
            </a:r>
          </a:p>
        </p:txBody>
      </p:sp>
    </p:spTree>
    <p:extLst>
      <p:ext uri="{BB962C8B-B14F-4D97-AF65-F5344CB8AC3E}">
        <p14:creationId xmlns:p14="http://schemas.microsoft.com/office/powerpoint/2010/main" val="13238629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/>
              <a:t>Motivation and Objective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33829" y="2209800"/>
            <a:ext cx="8429172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To determine effects of stable density stratification on dispersion from ground level and elevated plumes.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Framework for analysis of field data</a:t>
            </a:r>
          </a:p>
        </p:txBody>
      </p:sp>
    </p:spTree>
    <p:extLst>
      <p:ext uri="{BB962C8B-B14F-4D97-AF65-F5344CB8AC3E}">
        <p14:creationId xmlns:p14="http://schemas.microsoft.com/office/powerpoint/2010/main" val="2560767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 descr="C:\Users\huq\Desktop\Auvi Scans\syria1-articleLar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866914" cy="487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559505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2" y="762000"/>
            <a:ext cx="9055162" cy="548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0022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562600" cy="691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2444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762000"/>
          </a:xfrm>
        </p:spPr>
        <p:txBody>
          <a:bodyPr/>
          <a:lstStyle/>
          <a:p>
            <a:pPr algn="l"/>
            <a:r>
              <a:rPr lang="en-US"/>
              <a:t>Methodology: water tunnel experiments</a:t>
            </a:r>
          </a:p>
        </p:txBody>
      </p:sp>
      <p:pic>
        <p:nvPicPr>
          <p:cNvPr id="197635" name="Picture 3" descr="fi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32200"/>
            <a:ext cx="3962400" cy="261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636" name="Picture 4" descr="fig2_te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9475"/>
            <a:ext cx="8839200" cy="2473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7637" name="Group 5"/>
          <p:cNvGrpSpPr>
            <a:grpSpLocks/>
          </p:cNvGrpSpPr>
          <p:nvPr/>
        </p:nvGrpSpPr>
        <p:grpSpPr bwMode="auto">
          <a:xfrm>
            <a:off x="1524000" y="2438400"/>
            <a:ext cx="2590800" cy="685800"/>
            <a:chOff x="960" y="1536"/>
            <a:chExt cx="1632" cy="432"/>
          </a:xfrm>
        </p:grpSpPr>
        <p:sp>
          <p:nvSpPr>
            <p:cNvPr id="197638" name="Freeform 6"/>
            <p:cNvSpPr>
              <a:spLocks/>
            </p:cNvSpPr>
            <p:nvPr/>
          </p:nvSpPr>
          <p:spPr bwMode="auto">
            <a:xfrm>
              <a:off x="960" y="1536"/>
              <a:ext cx="1632" cy="384"/>
            </a:xfrm>
            <a:custGeom>
              <a:avLst/>
              <a:gdLst>
                <a:gd name="T0" fmla="*/ 0 w 1632"/>
                <a:gd name="T1" fmla="*/ 384 h 384"/>
                <a:gd name="T2" fmla="*/ 248 w 1632"/>
                <a:gd name="T3" fmla="*/ 237 h 384"/>
                <a:gd name="T4" fmla="*/ 508 w 1632"/>
                <a:gd name="T5" fmla="*/ 136 h 384"/>
                <a:gd name="T6" fmla="*/ 915 w 1632"/>
                <a:gd name="T7" fmla="*/ 34 h 384"/>
                <a:gd name="T8" fmla="*/ 1632 w 1632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2" h="384">
                  <a:moveTo>
                    <a:pt x="0" y="384"/>
                  </a:moveTo>
                  <a:cubicBezTo>
                    <a:pt x="41" y="360"/>
                    <a:pt x="163" y="278"/>
                    <a:pt x="248" y="237"/>
                  </a:cubicBezTo>
                  <a:cubicBezTo>
                    <a:pt x="333" y="196"/>
                    <a:pt x="397" y="170"/>
                    <a:pt x="508" y="136"/>
                  </a:cubicBezTo>
                  <a:cubicBezTo>
                    <a:pt x="619" y="102"/>
                    <a:pt x="728" y="57"/>
                    <a:pt x="915" y="34"/>
                  </a:cubicBezTo>
                  <a:cubicBezTo>
                    <a:pt x="1102" y="11"/>
                    <a:pt x="1483" y="7"/>
                    <a:pt x="1632" y="0"/>
                  </a:cubicBezTo>
                </a:path>
              </a:pathLst>
            </a:custGeom>
            <a:noFill/>
            <a:ln w="9525">
              <a:solidFill>
                <a:srgbClr val="FF00FF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39" name="Line 7"/>
            <p:cNvSpPr>
              <a:spLocks noChangeShapeType="1"/>
            </p:cNvSpPr>
            <p:nvPr/>
          </p:nvSpPr>
          <p:spPr bwMode="auto">
            <a:xfrm>
              <a:off x="1104" y="1839"/>
              <a:ext cx="144" cy="96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0" name="Line 8"/>
            <p:cNvSpPr>
              <a:spLocks noChangeShapeType="1"/>
            </p:cNvSpPr>
            <p:nvPr/>
          </p:nvSpPr>
          <p:spPr bwMode="auto">
            <a:xfrm>
              <a:off x="1344" y="1728"/>
              <a:ext cx="384" cy="24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1" name="Line 9"/>
            <p:cNvSpPr>
              <a:spLocks noChangeShapeType="1"/>
            </p:cNvSpPr>
            <p:nvPr/>
          </p:nvSpPr>
          <p:spPr bwMode="auto">
            <a:xfrm>
              <a:off x="1632" y="1610"/>
              <a:ext cx="528" cy="358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2" name="Line 10"/>
            <p:cNvSpPr>
              <a:spLocks noChangeShapeType="1"/>
            </p:cNvSpPr>
            <p:nvPr/>
          </p:nvSpPr>
          <p:spPr bwMode="auto">
            <a:xfrm>
              <a:off x="2016" y="1562"/>
              <a:ext cx="528" cy="358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7643" name="Group 11"/>
          <p:cNvGrpSpPr>
            <a:grpSpLocks/>
          </p:cNvGrpSpPr>
          <p:nvPr/>
        </p:nvGrpSpPr>
        <p:grpSpPr bwMode="auto">
          <a:xfrm>
            <a:off x="5791200" y="2438400"/>
            <a:ext cx="2590800" cy="685800"/>
            <a:chOff x="960" y="1536"/>
            <a:chExt cx="1632" cy="432"/>
          </a:xfrm>
        </p:grpSpPr>
        <p:sp>
          <p:nvSpPr>
            <p:cNvPr id="197644" name="Freeform 12"/>
            <p:cNvSpPr>
              <a:spLocks/>
            </p:cNvSpPr>
            <p:nvPr/>
          </p:nvSpPr>
          <p:spPr bwMode="auto">
            <a:xfrm>
              <a:off x="960" y="1536"/>
              <a:ext cx="1632" cy="384"/>
            </a:xfrm>
            <a:custGeom>
              <a:avLst/>
              <a:gdLst>
                <a:gd name="T0" fmla="*/ 0 w 1632"/>
                <a:gd name="T1" fmla="*/ 384 h 384"/>
                <a:gd name="T2" fmla="*/ 248 w 1632"/>
                <a:gd name="T3" fmla="*/ 237 h 384"/>
                <a:gd name="T4" fmla="*/ 508 w 1632"/>
                <a:gd name="T5" fmla="*/ 136 h 384"/>
                <a:gd name="T6" fmla="*/ 915 w 1632"/>
                <a:gd name="T7" fmla="*/ 34 h 384"/>
                <a:gd name="T8" fmla="*/ 1632 w 1632"/>
                <a:gd name="T9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2" h="384">
                  <a:moveTo>
                    <a:pt x="0" y="384"/>
                  </a:moveTo>
                  <a:cubicBezTo>
                    <a:pt x="41" y="360"/>
                    <a:pt x="163" y="278"/>
                    <a:pt x="248" y="237"/>
                  </a:cubicBezTo>
                  <a:cubicBezTo>
                    <a:pt x="333" y="196"/>
                    <a:pt x="397" y="170"/>
                    <a:pt x="508" y="136"/>
                  </a:cubicBezTo>
                  <a:cubicBezTo>
                    <a:pt x="619" y="102"/>
                    <a:pt x="728" y="57"/>
                    <a:pt x="915" y="34"/>
                  </a:cubicBezTo>
                  <a:cubicBezTo>
                    <a:pt x="1102" y="11"/>
                    <a:pt x="1483" y="7"/>
                    <a:pt x="1632" y="0"/>
                  </a:cubicBezTo>
                </a:path>
              </a:pathLst>
            </a:custGeom>
            <a:noFill/>
            <a:ln w="9525">
              <a:solidFill>
                <a:srgbClr val="FF00FF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5" name="Line 13"/>
            <p:cNvSpPr>
              <a:spLocks noChangeShapeType="1"/>
            </p:cNvSpPr>
            <p:nvPr/>
          </p:nvSpPr>
          <p:spPr bwMode="auto">
            <a:xfrm>
              <a:off x="1104" y="1839"/>
              <a:ext cx="144" cy="96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6" name="Line 14"/>
            <p:cNvSpPr>
              <a:spLocks noChangeShapeType="1"/>
            </p:cNvSpPr>
            <p:nvPr/>
          </p:nvSpPr>
          <p:spPr bwMode="auto">
            <a:xfrm>
              <a:off x="1344" y="1728"/>
              <a:ext cx="384" cy="240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7" name="Line 15"/>
            <p:cNvSpPr>
              <a:spLocks noChangeShapeType="1"/>
            </p:cNvSpPr>
            <p:nvPr/>
          </p:nvSpPr>
          <p:spPr bwMode="auto">
            <a:xfrm>
              <a:off x="1632" y="1610"/>
              <a:ext cx="528" cy="358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648" name="Line 16"/>
            <p:cNvSpPr>
              <a:spLocks noChangeShapeType="1"/>
            </p:cNvSpPr>
            <p:nvPr/>
          </p:nvSpPr>
          <p:spPr bwMode="auto">
            <a:xfrm>
              <a:off x="2016" y="1562"/>
              <a:ext cx="528" cy="358"/>
            </a:xfrm>
            <a:prstGeom prst="lin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7649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3429000"/>
            <a:ext cx="4876800" cy="3048000"/>
          </a:xfrm>
          <a:noFill/>
          <a:ln/>
        </p:spPr>
        <p:txBody>
          <a:bodyPr/>
          <a:lstStyle/>
          <a:p>
            <a:pPr marL="0" indent="0">
              <a:buFontTx/>
              <a:buNone/>
            </a:pPr>
            <a:r>
              <a:rPr lang="en-US" sz="2800"/>
              <a:t>Velocity Field</a:t>
            </a:r>
          </a:p>
          <a:p>
            <a:pPr marL="0" indent="0"/>
            <a:r>
              <a:rPr lang="en-US" sz="1800"/>
              <a:t> </a:t>
            </a:r>
            <a:r>
              <a:rPr lang="en-US" sz="1600"/>
              <a:t>Particle Image Velocimetry (PIV)</a:t>
            </a:r>
          </a:p>
          <a:p>
            <a:pPr marL="0" indent="0"/>
            <a:r>
              <a:rPr lang="en-US" sz="1600"/>
              <a:t> Direct measurements of U, W, u’, w’, and uw</a:t>
            </a:r>
          </a:p>
          <a:p>
            <a:pPr marL="0" indent="0"/>
            <a:r>
              <a:rPr lang="en-US" sz="1600"/>
              <a:t> Measurements taken in x-z plane</a:t>
            </a:r>
          </a:p>
          <a:p>
            <a:pPr marL="0" indent="0">
              <a:buFontTx/>
              <a:buNone/>
            </a:pPr>
            <a:r>
              <a:rPr lang="en-US" sz="2800"/>
              <a:t>Concentration Field</a:t>
            </a:r>
          </a:p>
          <a:p>
            <a:pPr marL="0" indent="0"/>
            <a:r>
              <a:rPr lang="en-US" sz="1600"/>
              <a:t> Microscale conductivity probe</a:t>
            </a:r>
          </a:p>
          <a:p>
            <a:pPr marL="0" indent="0"/>
            <a:r>
              <a:rPr lang="en-US" sz="1600"/>
              <a:t> Salt solution, neutral density</a:t>
            </a:r>
          </a:p>
          <a:p>
            <a:pPr marL="0" indent="0"/>
            <a:r>
              <a:rPr lang="en-US" sz="1600"/>
              <a:t> Measurements taken in x-z plane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LAStre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62013"/>
            <a:ext cx="7391400" cy="575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899" name="Rectangle 3"/>
          <p:cNvSpPr>
            <a:spLocks noChangeArrowheads="1"/>
          </p:cNvSpPr>
          <p:nvPr/>
        </p:nvSpPr>
        <p:spPr bwMode="auto">
          <a:xfrm>
            <a:off x="304800" y="76200"/>
            <a:ext cx="8915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3600">
                <a:solidFill>
                  <a:schemeClr val="tx2"/>
                </a:solidFill>
                <a:latin typeface="Impact" pitchFamily="34" charset="0"/>
              </a:rPr>
              <a:t>Particle Streaks for LA</a:t>
            </a:r>
            <a:r>
              <a:rPr lang="en-US" sz="3200">
                <a:solidFill>
                  <a:schemeClr val="tx2"/>
                </a:solidFill>
                <a:latin typeface="Impact" pitchFamily="34" charset="0"/>
              </a:rPr>
              <a:t>:</a:t>
            </a:r>
            <a:r>
              <a:rPr lang="en-US" sz="3600">
                <a:solidFill>
                  <a:schemeClr val="tx2"/>
                </a:solidFill>
                <a:latin typeface="Impact" pitchFamily="34" charset="0"/>
              </a:rPr>
              <a:t> Canyon Centerline</a:t>
            </a:r>
          </a:p>
        </p:txBody>
      </p:sp>
      <p:grpSp>
        <p:nvGrpSpPr>
          <p:cNvPr id="208900" name="Group 4"/>
          <p:cNvGrpSpPr>
            <a:grpSpLocks/>
          </p:cNvGrpSpPr>
          <p:nvPr/>
        </p:nvGrpSpPr>
        <p:grpSpPr bwMode="auto">
          <a:xfrm>
            <a:off x="762000" y="1143000"/>
            <a:ext cx="1295400" cy="1143000"/>
            <a:chOff x="480" y="1008"/>
            <a:chExt cx="816" cy="720"/>
          </a:xfrm>
        </p:grpSpPr>
        <p:sp>
          <p:nvSpPr>
            <p:cNvPr id="208901" name="AutoShape 5"/>
            <p:cNvSpPr>
              <a:spLocks noChangeArrowheads="1"/>
            </p:cNvSpPr>
            <p:nvPr/>
          </p:nvSpPr>
          <p:spPr bwMode="auto">
            <a:xfrm>
              <a:off x="480" y="1344"/>
              <a:ext cx="768" cy="38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902" name="Text Box 6"/>
            <p:cNvSpPr txBox="1">
              <a:spLocks noChangeArrowheads="1"/>
            </p:cNvSpPr>
            <p:nvPr/>
          </p:nvSpPr>
          <p:spPr bwMode="auto">
            <a:xfrm>
              <a:off x="672" y="1008"/>
              <a:ext cx="62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400">
                  <a:solidFill>
                    <a:srgbClr val="FF00FF"/>
                  </a:solidFill>
                </a:rPr>
                <a:t>U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 descr="NYStre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914400"/>
            <a:ext cx="7129463" cy="559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1971" name="Rectangle 3"/>
          <p:cNvSpPr>
            <a:spLocks noChangeArrowheads="1"/>
          </p:cNvSpPr>
          <p:nvPr/>
        </p:nvSpPr>
        <p:spPr bwMode="auto">
          <a:xfrm>
            <a:off x="304800" y="76200"/>
            <a:ext cx="8915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3600">
                <a:solidFill>
                  <a:schemeClr val="tx2"/>
                </a:solidFill>
                <a:latin typeface="Impact" pitchFamily="34" charset="0"/>
              </a:rPr>
              <a:t>Particle Streaks for NYC: Canyon Centerline</a:t>
            </a:r>
          </a:p>
        </p:txBody>
      </p:sp>
      <p:grpSp>
        <p:nvGrpSpPr>
          <p:cNvPr id="211972" name="Group 4"/>
          <p:cNvGrpSpPr>
            <a:grpSpLocks/>
          </p:cNvGrpSpPr>
          <p:nvPr/>
        </p:nvGrpSpPr>
        <p:grpSpPr bwMode="auto">
          <a:xfrm>
            <a:off x="762000" y="990600"/>
            <a:ext cx="1295400" cy="1143000"/>
            <a:chOff x="480" y="1008"/>
            <a:chExt cx="816" cy="720"/>
          </a:xfrm>
        </p:grpSpPr>
        <p:sp>
          <p:nvSpPr>
            <p:cNvPr id="211973" name="AutoShape 5"/>
            <p:cNvSpPr>
              <a:spLocks noChangeArrowheads="1"/>
            </p:cNvSpPr>
            <p:nvPr/>
          </p:nvSpPr>
          <p:spPr bwMode="auto">
            <a:xfrm>
              <a:off x="480" y="1344"/>
              <a:ext cx="768" cy="38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974" name="Text Box 6"/>
            <p:cNvSpPr txBox="1">
              <a:spLocks noChangeArrowheads="1"/>
            </p:cNvSpPr>
            <p:nvPr/>
          </p:nvSpPr>
          <p:spPr bwMode="auto">
            <a:xfrm>
              <a:off x="672" y="1008"/>
              <a:ext cx="62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4400">
                  <a:solidFill>
                    <a:srgbClr val="FF00FF"/>
                  </a:solidFill>
                </a:rPr>
                <a:t>U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Concentration   </a:t>
            </a:r>
            <a:r>
              <a:rPr lang="en-US" dirty="0" err="1" smtClean="0"/>
              <a:t>vs</a:t>
            </a:r>
            <a:r>
              <a:rPr lang="en-US" dirty="0" smtClean="0"/>
              <a:t>  X/B scaling</a:t>
            </a:r>
            <a:endParaRPr lang="en-US" dirty="0"/>
          </a:p>
        </p:txBody>
      </p:sp>
      <p:pic>
        <p:nvPicPr>
          <p:cNvPr id="281602" name="Picture 2" descr="C:\Users\huq\Desktop\GMU-AMS conference\3-concentration vs xb sca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7303128" cy="568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605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huq\Desktop\GMU-AMS conference\Gaussian plume mo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28" y="1676400"/>
            <a:ext cx="8001001" cy="343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US" dirty="0" smtClean="0"/>
              <a:t>Gaussian Plume Model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</a:t>
            </a:r>
            <a:r>
              <a:rPr lang="en-US" baseline="-25000" dirty="0" smtClean="0"/>
              <a:t>y </a:t>
            </a:r>
            <a:r>
              <a:rPr lang="en-US" dirty="0" smtClean="0"/>
              <a:t>, </a:t>
            </a:r>
            <a:r>
              <a:rPr lang="el-GR" dirty="0" smtClean="0"/>
              <a:t>σ</a:t>
            </a:r>
            <a:r>
              <a:rPr lang="en-US" baseline="-25000" dirty="0" smtClean="0"/>
              <a:t>z </a:t>
            </a:r>
            <a:r>
              <a:rPr lang="en-US" dirty="0"/>
              <a:t> </a:t>
            </a:r>
            <a:r>
              <a:rPr lang="en-US" dirty="0" smtClean="0"/>
              <a:t>~ width, thickness of plume 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8019855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28599" y="152400"/>
            <a:ext cx="8610599" cy="113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r>
              <a:rPr lang="en-US" sz="3600" dirty="0" smtClean="0"/>
              <a:t>Gaussian plume model</a:t>
            </a:r>
            <a:endParaRPr lang="en-US" sz="3600" dirty="0"/>
          </a:p>
        </p:txBody>
      </p:sp>
      <p:pic>
        <p:nvPicPr>
          <p:cNvPr id="269314" name="Picture 2" descr="C:\Users\huq\Desktop\GMU-AMS conference\2-gaussian plume mo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587498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5618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28597" y="-208643"/>
            <a:ext cx="8610599" cy="113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r>
              <a:rPr lang="en-US" sz="3600" dirty="0" smtClean="0"/>
              <a:t>Scaling</a:t>
            </a:r>
            <a:endParaRPr lang="en-US" sz="3600" dirty="0"/>
          </a:p>
        </p:txBody>
      </p:sp>
      <p:pic>
        <p:nvPicPr>
          <p:cNvPr id="275458" name="Picture 2" descr="C:\Users\huq\Desktop\GMU-AMS conference\2-sca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8" y="3605705"/>
            <a:ext cx="6019799" cy="327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fig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183" y="685800"/>
            <a:ext cx="4245428" cy="28030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7686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Concentration   </a:t>
            </a:r>
            <a:r>
              <a:rPr lang="en-US" dirty="0" err="1" smtClean="0"/>
              <a:t>vs</a:t>
            </a:r>
            <a:r>
              <a:rPr lang="en-US" dirty="0" smtClean="0"/>
              <a:t>  X/B scaling</a:t>
            </a:r>
            <a:endParaRPr lang="en-US" dirty="0"/>
          </a:p>
        </p:txBody>
      </p:sp>
      <p:pic>
        <p:nvPicPr>
          <p:cNvPr id="281602" name="Picture 2" descr="C:\Users\huq\Desktop\GMU-AMS conference\3-concentration vs xb sca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7303128" cy="568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1848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1" y="141514"/>
            <a:ext cx="9144000" cy="113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Impact" pitchFamily="34" charset="0"/>
              </a:defRPr>
            </a:lvl9pPr>
          </a:lstStyle>
          <a:p>
            <a:r>
              <a:rPr lang="en-US" sz="3200" dirty="0" smtClean="0"/>
              <a:t>Model comparison – Predicted  </a:t>
            </a:r>
            <a:r>
              <a:rPr lang="en-US" sz="3200" dirty="0" err="1" smtClean="0"/>
              <a:t>vs</a:t>
            </a:r>
            <a:r>
              <a:rPr lang="en-US" sz="3200" dirty="0" smtClean="0"/>
              <a:t>  </a:t>
            </a:r>
            <a:r>
              <a:rPr lang="en-US" sz="3200" dirty="0" err="1" smtClean="0"/>
              <a:t>nondimensional</a:t>
            </a:r>
            <a:r>
              <a:rPr lang="en-US" sz="3200" dirty="0" smtClean="0"/>
              <a:t> </a:t>
            </a:r>
            <a:r>
              <a:rPr lang="en-US" sz="3200" i="1" dirty="0" smtClean="0"/>
              <a:t>C</a:t>
            </a:r>
            <a:endParaRPr lang="en-US" sz="3200" i="1" dirty="0"/>
          </a:p>
        </p:txBody>
      </p:sp>
      <p:pic>
        <p:nvPicPr>
          <p:cNvPr id="280578" name="Picture 2" descr="C:\Users\huq\Desktop\GMU-AMS conference\2-model comparison non dimensional 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73628"/>
            <a:ext cx="8065261" cy="51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500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54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22761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C:\Users\huq\Desktop\GMU-AMS conference\Non-dimensional representation Dayti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219200"/>
            <a:ext cx="7696200" cy="49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49589"/>
            <a:ext cx="8610599" cy="1132114"/>
          </a:xfrm>
        </p:spPr>
        <p:txBody>
          <a:bodyPr/>
          <a:lstStyle/>
          <a:p>
            <a:r>
              <a:rPr lang="en-US" sz="3600" dirty="0" smtClean="0"/>
              <a:t>Non-dimensional representation - Daytime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54956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2" descr="C:\Users\huq\Desktop\GMU-AMS conference\Non-dimensional representation - Nightti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870371" cy="506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49589"/>
            <a:ext cx="8610599" cy="1132114"/>
          </a:xfrm>
        </p:spPr>
        <p:txBody>
          <a:bodyPr/>
          <a:lstStyle/>
          <a:p>
            <a:r>
              <a:rPr lang="en-US" sz="3600" dirty="0" smtClean="0"/>
              <a:t>Non-dimensional representation - Nighttime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918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C:\Users\huq\Desktop\Fig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5" y="685800"/>
            <a:ext cx="905764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6778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 descr="C:\Users\huq\Desktop\Fig 1 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73" y="913569"/>
            <a:ext cx="6708754" cy="254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187" name="Picture 3" descr="C:\Users\huq\Desktop\Fig 1 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73" y="3755039"/>
            <a:ext cx="6708754" cy="245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51150" y="500365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Plume in Neutral Stratification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1150" y="6299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Plume in Stable Stratification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5499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1150" y="500365"/>
            <a:ext cx="438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Elevated Plume in Neutral Stratification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1150" y="6299200"/>
            <a:ext cx="484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Elevated Plume in Stable Stratification</a:t>
            </a:r>
            <a:endParaRPr lang="en-US" dirty="0"/>
          </a:p>
        </p:txBody>
      </p:sp>
      <p:pic>
        <p:nvPicPr>
          <p:cNvPr id="222210" name="Picture 2" descr="C:\Users\huq\Desktop\Fig 2 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990600"/>
            <a:ext cx="8077200" cy="217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211" name="Picture 3" descr="C:\Users\huq\Desktop\Fig 2 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3836181"/>
            <a:ext cx="8077200" cy="226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6023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C:\Users\huq\Desktop\Fig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029"/>
            <a:ext cx="5035550" cy="676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906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2" name="Picture 2" descr="C:\Users\huq\Desktop\Fig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5" y="1600200"/>
            <a:ext cx="904591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241134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6106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For ground level releases, ground level plume concentrations at Salt Lake City are a factor of 3 or 4 times greater at nighttime than at daytime.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r>
              <a:rPr lang="en-US" sz="2800" dirty="0" smtClean="0"/>
              <a:t>New water tunnel experiments with density stratification are being carried out to investigate this observation. </a:t>
            </a:r>
          </a:p>
          <a:p>
            <a:endParaRPr lang="en-US" sz="2800" dirty="0" smtClean="0"/>
          </a:p>
          <a:p>
            <a:r>
              <a:rPr lang="en-US" sz="2800" dirty="0" smtClean="0"/>
              <a:t>Franzese &amp; Huq (2011) Boundary Layer Meteorology, vol. 139:395-409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dirty="0"/>
              <a:t> 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 skipper design template">
  <a:themeElements>
    <a:clrScheme name="Cloud skipper design templat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oud skipper design templat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loud skipper design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 skipper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 skipper design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 skipper design template</Template>
  <TotalTime>7312</TotalTime>
  <Words>233</Words>
  <Application>Microsoft Office PowerPoint</Application>
  <PresentationFormat>On-screen Show (4:3)</PresentationFormat>
  <Paragraphs>46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Cloud skipper design template</vt:lpstr>
      <vt:lpstr>PowerPoint Presentation</vt:lpstr>
      <vt:lpstr>Motivation and Objective</vt:lpstr>
      <vt:lpstr>PowerPoint Presentation</vt:lpstr>
      <vt:lpstr>PowerPoint Presentation</vt:lpstr>
      <vt:lpstr>PowerPoint Presentation</vt:lpstr>
      <vt:lpstr>Methodology: water tunnel experiments</vt:lpstr>
      <vt:lpstr>PowerPoint Presentation</vt:lpstr>
      <vt:lpstr>PowerPoint Presentation</vt:lpstr>
      <vt:lpstr>Concentration   vs  X/B scaling</vt:lpstr>
      <vt:lpstr>Gaussian Plume Model</vt:lpstr>
      <vt:lpstr>PowerPoint Presentation</vt:lpstr>
      <vt:lpstr>PowerPoint Presentation</vt:lpstr>
      <vt:lpstr>Concentration   vs  X/B scaling</vt:lpstr>
      <vt:lpstr>PowerPoint Presentation</vt:lpstr>
      <vt:lpstr>PowerPoint Presentation</vt:lpstr>
      <vt:lpstr>Non-dimensional representation - Daytime </vt:lpstr>
      <vt:lpstr>Non-dimensional representation - Nighttime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>College of Marine Studies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 Vertical Dispersion in Cities</dc:title>
  <dc:creator>Louis White</dc:creator>
  <cp:lastModifiedBy>Pablo Huq</cp:lastModifiedBy>
  <cp:revision>140</cp:revision>
  <cp:lastPrinted>1601-01-01T00:00:00Z</cp:lastPrinted>
  <dcterms:created xsi:type="dcterms:W3CDTF">2005-06-30T16:42:23Z</dcterms:created>
  <dcterms:modified xsi:type="dcterms:W3CDTF">2012-07-16T15:00:44Z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TC010900251033</vt:lpwstr>
  </property>
</Properties>
</file>