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78" r:id="rId5"/>
    <p:sldId id="277" r:id="rId6"/>
    <p:sldId id="275" r:id="rId7"/>
    <p:sldId id="279" r:id="rId8"/>
    <p:sldId id="276" r:id="rId9"/>
    <p:sldId id="267" r:id="rId10"/>
    <p:sldId id="272" r:id="rId11"/>
    <p:sldId id="281" r:id="rId12"/>
    <p:sldId id="28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27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5AC932-85F8-48CB-8141-6684CCE485AA}" type="datetimeFigureOut">
              <a:rPr lang="en-US" smtClean="0"/>
              <a:pPr/>
              <a:t>7/17/2012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A0D12-FB14-4F7D-81AA-9AA8B3F36DA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58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3B20E15-2533-41E4-B695-D7C2F5AC55D1}" type="slidenum">
              <a:rPr lang="en-US" smtClean="0">
                <a:latin typeface="CaslonOpnface BT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 smtClean="0">
              <a:latin typeface="CaslonOpnface BT"/>
            </a:endParaRPr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534988" y="173038"/>
            <a:ext cx="5740400" cy="43068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9638" y="4622800"/>
            <a:ext cx="5038725" cy="4067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9DC06-AE16-48AA-B5C0-0CE16E67EA60}" type="datetimeFigureOut">
              <a:rPr lang="en-US" smtClean="0"/>
              <a:pPr/>
              <a:t>7/17/2012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3027C-7BCE-45A3-BCDE-8365F0DA9E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412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9DC06-AE16-48AA-B5C0-0CE16E67EA60}" type="datetimeFigureOut">
              <a:rPr lang="en-US" smtClean="0"/>
              <a:pPr/>
              <a:t>7/17/2012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3027C-7BCE-45A3-BCDE-8365F0DA9E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392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9DC06-AE16-48AA-B5C0-0CE16E67EA60}" type="datetimeFigureOut">
              <a:rPr lang="en-US" smtClean="0"/>
              <a:pPr/>
              <a:t>7/17/2012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3027C-7BCE-45A3-BCDE-8365F0DA9E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68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9DC06-AE16-48AA-B5C0-0CE16E67EA60}" type="datetimeFigureOut">
              <a:rPr lang="en-US" smtClean="0"/>
              <a:pPr/>
              <a:t>7/17/2012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3027C-7BCE-45A3-BCDE-8365F0DA9E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531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9DC06-AE16-48AA-B5C0-0CE16E67EA60}" type="datetimeFigureOut">
              <a:rPr lang="en-US" smtClean="0"/>
              <a:pPr/>
              <a:t>7/17/2012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3027C-7BCE-45A3-BCDE-8365F0DA9E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608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9DC06-AE16-48AA-B5C0-0CE16E67EA60}" type="datetimeFigureOut">
              <a:rPr lang="en-US" smtClean="0"/>
              <a:pPr/>
              <a:t>7/17/2012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3027C-7BCE-45A3-BCDE-8365F0DA9E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907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9DC06-AE16-48AA-B5C0-0CE16E67EA60}" type="datetimeFigureOut">
              <a:rPr lang="en-US" smtClean="0"/>
              <a:pPr/>
              <a:t>7/17/2012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3027C-7BCE-45A3-BCDE-8365F0DA9E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11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9DC06-AE16-48AA-B5C0-0CE16E67EA60}" type="datetimeFigureOut">
              <a:rPr lang="en-US" smtClean="0"/>
              <a:pPr/>
              <a:t>7/17/2012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3027C-7BCE-45A3-BCDE-8365F0DA9E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363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9DC06-AE16-48AA-B5C0-0CE16E67EA60}" type="datetimeFigureOut">
              <a:rPr lang="en-US" smtClean="0"/>
              <a:pPr/>
              <a:t>7/17/2012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3027C-7BCE-45A3-BCDE-8365F0DA9E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201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9DC06-AE16-48AA-B5C0-0CE16E67EA60}" type="datetimeFigureOut">
              <a:rPr lang="en-US" smtClean="0"/>
              <a:pPr/>
              <a:t>7/17/2012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3027C-7BCE-45A3-BCDE-8365F0DA9E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68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39DC06-AE16-48AA-B5C0-0CE16E67EA60}" type="datetimeFigureOut">
              <a:rPr lang="en-US" smtClean="0"/>
              <a:pPr/>
              <a:t>7/17/2012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3027C-7BCE-45A3-BCDE-8365F0DA9E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62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39DC06-AE16-48AA-B5C0-0CE16E67EA60}" type="datetimeFigureOut">
              <a:rPr lang="en-US" smtClean="0"/>
              <a:pPr/>
              <a:t>7/17/2012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3027C-7BCE-45A3-BCDE-8365F0DA9E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84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://www.google.com/url?sa=t&amp;source=web&amp;cd=6&amp;ved=0CDoQFjAF&amp;url=http://clientportal.avmet.com/clientportal/?LinkServID=32782561-A104-57AC-B73BCDAC566E445D&amp;showMeta=0&amp;rct=j&amp;q=hysplit%20nws%20volcanic&amp;ei=UuYFTumrI9CtgQfGtpHHDQ&amp;usg=AFQjCNFdwoT420hPwC235FOm6d-28SeWCw&amp;cad=rj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33400" y="1143000"/>
            <a:ext cx="8001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atin typeface="Arial" pitchFamily="34" charset="0"/>
              </a:rPr>
              <a:t>Operational </a:t>
            </a:r>
            <a:r>
              <a:rPr lang="en-US" sz="3600" b="1" dirty="0" smtClean="0">
                <a:latin typeface="Arial" pitchFamily="34" charset="0"/>
              </a:rPr>
              <a:t>Predictions of Atmospheric Dispersion at </a:t>
            </a:r>
            <a:r>
              <a:rPr lang="en-US" sz="3600" b="1" dirty="0">
                <a:latin typeface="Arial" pitchFamily="34" charset="0"/>
              </a:rPr>
              <a:t>National Oceanic and Atmospheric Administration (NOAA) </a:t>
            </a:r>
            <a:endParaRPr lang="en-US" sz="3600" dirty="0">
              <a:latin typeface="Arial" pitchFamily="34" charset="0"/>
            </a:endParaRPr>
          </a:p>
        </p:txBody>
      </p:sp>
      <p:sp>
        <p:nvSpPr>
          <p:cNvPr id="3075" name="TextBox 4"/>
          <p:cNvSpPr txBox="1">
            <a:spLocks noChangeArrowheads="1"/>
          </p:cNvSpPr>
          <p:nvPr/>
        </p:nvSpPr>
        <p:spPr bwMode="auto">
          <a:xfrm>
            <a:off x="1905000" y="4114800"/>
            <a:ext cx="5257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US" dirty="0" err="1" smtClean="0">
                <a:latin typeface="Arial" pitchFamily="34" charset="0"/>
              </a:rPr>
              <a:t>Ivanka</a:t>
            </a:r>
            <a:r>
              <a:rPr lang="en-US" dirty="0" smtClean="0">
                <a:latin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</a:rPr>
              <a:t>Stajner</a:t>
            </a:r>
            <a:endParaRPr lang="en-US" dirty="0">
              <a:latin typeface="Arial" pitchFamily="34" charset="0"/>
            </a:endParaRPr>
          </a:p>
          <a:p>
            <a:pPr algn="ctr" eaLnBrk="1" hangingPunct="1"/>
            <a:r>
              <a:rPr lang="en-US" dirty="0" smtClean="0">
                <a:latin typeface="Arial" pitchFamily="34" charset="0"/>
              </a:rPr>
              <a:t>National </a:t>
            </a:r>
            <a:r>
              <a:rPr lang="en-US" dirty="0">
                <a:latin typeface="Arial" pitchFamily="34" charset="0"/>
              </a:rPr>
              <a:t>Weather Service</a:t>
            </a:r>
          </a:p>
          <a:p>
            <a:pPr algn="ctr" eaLnBrk="1" hangingPunct="1"/>
            <a:endParaRPr lang="en-US" dirty="0">
              <a:latin typeface="Arial" pitchFamily="34" charset="0"/>
            </a:endParaRPr>
          </a:p>
        </p:txBody>
      </p:sp>
      <p:sp>
        <p:nvSpPr>
          <p:cNvPr id="3076" name="TextBox 4"/>
          <p:cNvSpPr txBox="1">
            <a:spLocks noChangeArrowheads="1"/>
          </p:cNvSpPr>
          <p:nvPr/>
        </p:nvSpPr>
        <p:spPr bwMode="auto">
          <a:xfrm>
            <a:off x="6142038" y="6211888"/>
            <a:ext cx="30016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dirty="0">
                <a:latin typeface="Arial" pitchFamily="34" charset="0"/>
              </a:rPr>
              <a:t>OFCM Panel, July </a:t>
            </a:r>
            <a:r>
              <a:rPr lang="en-US" dirty="0" smtClean="0">
                <a:latin typeface="Arial" pitchFamily="34" charset="0"/>
              </a:rPr>
              <a:t>17, 2012</a:t>
            </a:r>
            <a:endParaRPr lang="en-US" dirty="0">
              <a:latin typeface="Arial" pitchFamily="34" charset="0"/>
            </a:endParaRP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59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NOAA operational predictions of atmospheric dispersion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1"/>
            <a:ext cx="8686800" cy="4038599"/>
          </a:xfr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rmAutofit lnSpcReduction="10000"/>
          </a:bodyPr>
          <a:lstStyle/>
          <a:p>
            <a:pPr marL="514350" indent="-514350">
              <a:buFont typeface="Arial" pitchFamily="34" charset="0"/>
              <a:buNone/>
              <a:defRPr/>
            </a:pPr>
            <a:r>
              <a:rPr lang="en-US" sz="3000" i="1" dirty="0" smtClean="0"/>
              <a:t>      </a:t>
            </a:r>
            <a:r>
              <a:rPr lang="en-US" sz="30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Routine predictions: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3000" dirty="0" smtClean="0"/>
              <a:t>Smoke predictions nationwide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sz="3000" dirty="0" smtClean="0"/>
              <a:t>Dust predictions over contiguous 48 states (CONUS</a:t>
            </a:r>
            <a:r>
              <a:rPr lang="en-US" sz="3000" dirty="0" smtClean="0"/>
              <a:t>)</a:t>
            </a:r>
          </a:p>
          <a:p>
            <a:pPr marL="0" indent="0">
              <a:buNone/>
              <a:defRPr/>
            </a:pPr>
            <a:r>
              <a:rPr lang="en-US" sz="3000" dirty="0"/>
              <a:t>      </a:t>
            </a:r>
            <a:r>
              <a:rPr lang="en-US" sz="3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http://airquality.weather.gov/</a:t>
            </a:r>
            <a:endParaRPr lang="en-US" sz="3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  <a:defRPr/>
            </a:pPr>
            <a:endParaRPr lang="en-US" sz="3000" dirty="0" smtClean="0"/>
          </a:p>
          <a:p>
            <a:pPr marL="514350" indent="-514350">
              <a:buFont typeface="Arial" pitchFamily="34" charset="0"/>
              <a:buNone/>
              <a:defRPr/>
            </a:pPr>
            <a:r>
              <a:rPr lang="en-US" sz="3000" i="1" dirty="0" smtClean="0"/>
              <a:t>      </a:t>
            </a:r>
            <a:r>
              <a:rPr lang="en-US" sz="30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Incident support:</a:t>
            </a:r>
          </a:p>
          <a:p>
            <a:pPr marL="514350" indent="-514350">
              <a:buFont typeface="+mj-lt"/>
              <a:buAutoNum type="arabicPeriod" startAt="3"/>
              <a:defRPr/>
            </a:pPr>
            <a:r>
              <a:rPr lang="en-US" sz="3000" dirty="0" smtClean="0"/>
              <a:t>Volcanic ash</a:t>
            </a:r>
          </a:p>
          <a:p>
            <a:pPr marL="514350" indent="-514350">
              <a:buFont typeface="+mj-lt"/>
              <a:buAutoNum type="arabicPeriod" startAt="3"/>
              <a:defRPr/>
            </a:pPr>
            <a:r>
              <a:rPr lang="en-US" sz="3000" dirty="0" smtClean="0"/>
              <a:t>Radiologic contamination</a:t>
            </a:r>
            <a:endParaRPr lang="en-US" sz="3000" dirty="0"/>
          </a:p>
        </p:txBody>
      </p:sp>
      <p:sp>
        <p:nvSpPr>
          <p:cNvPr id="4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8274050" y="6411913"/>
            <a:ext cx="762000" cy="365125"/>
          </a:xfrm>
        </p:spPr>
        <p:txBody>
          <a:bodyPr/>
          <a:lstStyle/>
          <a:p>
            <a:pPr>
              <a:defRPr/>
            </a:pPr>
            <a:fld id="{726FE555-A862-425A-B9B5-D67CE728A1A4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35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</p:spPr>
        <p:txBody>
          <a:bodyPr/>
          <a:lstStyle/>
          <a:p>
            <a:pPr>
              <a:defRPr/>
            </a:pPr>
            <a:fld id="{192DB348-0692-4CC6-B6B3-E24C180629B8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2094083" name="Line 3"/>
          <p:cNvSpPr>
            <a:spLocks noChangeShapeType="1"/>
          </p:cNvSpPr>
          <p:nvPr/>
        </p:nvSpPr>
        <p:spPr bwMode="auto">
          <a:xfrm flipH="1">
            <a:off x="1981200" y="4800600"/>
            <a:ext cx="0" cy="533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094084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315200" cy="533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2800">
                <a:latin typeface="+mn-lt"/>
              </a:rPr>
              <a:t>Smoke Forecast Tool</a:t>
            </a:r>
            <a:br>
              <a:rPr lang="en-US" sz="2800">
                <a:latin typeface="+mn-lt"/>
              </a:rPr>
            </a:br>
            <a:r>
              <a:rPr lang="en-US" sz="2800" i="1">
                <a:latin typeface="+mn-lt"/>
              </a:rPr>
              <a:t>Major Components</a:t>
            </a: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sz="half" idx="2"/>
          </p:nvPr>
        </p:nvGraphicFramePr>
        <p:xfrm>
          <a:off x="4462463" y="1905000"/>
          <a:ext cx="3738562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Chart" r:id="rId4" imgW="3809987" imgH="4114839" progId="MSGraph.Chart.8">
                  <p:embed followColorScheme="full"/>
                </p:oleObj>
              </mc:Choice>
              <mc:Fallback>
                <p:oleObj name="Chart" r:id="rId4" imgW="3809987" imgH="4114839" progId="MSGraph.Chart.8">
                  <p:embed followColorScheme="full"/>
                  <p:pic>
                    <p:nvPicPr>
                      <p:cNvPr id="0" name="Picture 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2463" y="1905000"/>
                        <a:ext cx="3738562" cy="426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4086" name="AutoShape 6"/>
          <p:cNvSpPr>
            <a:spLocks noChangeArrowheads="1"/>
          </p:cNvSpPr>
          <p:nvPr/>
        </p:nvSpPr>
        <p:spPr bwMode="auto">
          <a:xfrm>
            <a:off x="654050" y="1524000"/>
            <a:ext cx="2697163" cy="1082675"/>
          </a:xfrm>
          <a:prstGeom prst="flowChartProcess">
            <a:avLst/>
          </a:prstGeom>
          <a:solidFill>
            <a:srgbClr val="99CCFF">
              <a:alpha val="5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609600" indent="-609600" algn="ctr" eaLnBrk="0" hangingPunct="0">
              <a:lnSpc>
                <a:spcPct val="90000"/>
              </a:lnSpc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defRPr/>
            </a:pPr>
            <a:r>
              <a:rPr lang="en-US" sz="1600" dirty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charset="0"/>
              </a:rPr>
              <a:t>NWP Model</a:t>
            </a:r>
          </a:p>
          <a:p>
            <a:pPr marL="609600" indent="-609600" algn="ctr" eaLnBrk="0" hangingPunct="0">
              <a:lnSpc>
                <a:spcPct val="90000"/>
              </a:lnSpc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defRPr/>
            </a:pPr>
            <a:r>
              <a:rPr lang="en-US" sz="16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charset="0"/>
              </a:rPr>
              <a:t>NAM/NMMB</a:t>
            </a:r>
            <a:endParaRPr lang="en-US" sz="1600" dirty="0">
              <a:effectLst>
                <a:outerShdw blurRad="38100" dist="38100" dir="2700000" algn="tl">
                  <a:srgbClr val="FFFFFF"/>
                </a:outerShdw>
              </a:effectLst>
              <a:latin typeface="+mn-lt"/>
              <a:cs typeface="Arial" charset="0"/>
            </a:endParaRPr>
          </a:p>
          <a:p>
            <a:pPr marL="609600" indent="-609600" algn="ctr" eaLnBrk="0" hangingPunct="0">
              <a:lnSpc>
                <a:spcPct val="90000"/>
              </a:lnSpc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defRPr/>
            </a:pPr>
            <a:r>
              <a:rPr lang="en-US" sz="16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Arial" charset="0"/>
              </a:rPr>
              <a:t>NOAA/NWS</a:t>
            </a:r>
          </a:p>
        </p:txBody>
      </p:sp>
      <p:sp>
        <p:nvSpPr>
          <p:cNvPr id="2094087" name="AutoShape 7"/>
          <p:cNvSpPr>
            <a:spLocks noChangeArrowheads="1"/>
          </p:cNvSpPr>
          <p:nvPr/>
        </p:nvSpPr>
        <p:spPr bwMode="auto">
          <a:xfrm>
            <a:off x="457200" y="3962400"/>
            <a:ext cx="3155950" cy="838200"/>
          </a:xfrm>
          <a:prstGeom prst="flowChartProcess">
            <a:avLst/>
          </a:prstGeom>
          <a:solidFill>
            <a:srgbClr val="99CCFF">
              <a:alpha val="5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609600" indent="-609600" algn="ctr" eaLnBrk="0" hangingPunct="0">
              <a:lnSpc>
                <a:spcPct val="90000"/>
              </a:lnSpc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defRPr/>
            </a:pPr>
            <a:endParaRPr lang="en-US" sz="2400"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2094088" name="Text Box 8"/>
          <p:cNvSpPr txBox="1">
            <a:spLocks noChangeArrowheads="1"/>
          </p:cNvSpPr>
          <p:nvPr/>
        </p:nvSpPr>
        <p:spPr bwMode="auto">
          <a:xfrm>
            <a:off x="762000" y="3962400"/>
            <a:ext cx="2667000" cy="728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609600" indent="-609600" algn="ctr" eaLnBrk="0" hangingPunct="0">
              <a:lnSpc>
                <a:spcPct val="20000"/>
              </a:lnSpc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defRPr/>
            </a:pPr>
            <a:endParaRPr lang="en-US" sz="1600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  <a:p>
            <a:pPr marL="609600" indent="-609600" algn="ctr" eaLnBrk="0" hangingPunct="0">
              <a:lnSpc>
                <a:spcPct val="50000"/>
              </a:lnSpc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defRPr/>
            </a:pP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Arial" charset="0"/>
              </a:rPr>
              <a:t>HYSPLIT Module: </a:t>
            </a:r>
          </a:p>
          <a:p>
            <a:pPr marL="609600" indent="-609600" algn="ctr" eaLnBrk="0" hangingPunct="0">
              <a:lnSpc>
                <a:spcPct val="50000"/>
              </a:lnSpc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defRPr/>
            </a:pPr>
            <a:r>
              <a:rPr lang="en-US" sz="16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cs typeface="Arial" charset="0"/>
              </a:rPr>
              <a:t>NOAA/OAR</a:t>
            </a:r>
          </a:p>
        </p:txBody>
      </p:sp>
      <p:sp>
        <p:nvSpPr>
          <p:cNvPr id="2094089" name="Oval 9"/>
          <p:cNvSpPr>
            <a:spLocks noChangeArrowheads="1"/>
          </p:cNvSpPr>
          <p:nvPr/>
        </p:nvSpPr>
        <p:spPr bwMode="auto">
          <a:xfrm>
            <a:off x="4541838" y="1479550"/>
            <a:ext cx="2470150" cy="1020763"/>
          </a:xfrm>
          <a:prstGeom prst="ellipse">
            <a:avLst/>
          </a:prstGeom>
          <a:solidFill>
            <a:srgbClr val="99CCFF">
              <a:alpha val="50000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609600" indent="-609600" algn="ctr" eaLnBrk="0" hangingPunct="0">
              <a:lnSpc>
                <a:spcPct val="50000"/>
              </a:lnSpc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defRPr/>
            </a:pPr>
            <a:r>
              <a:rPr lang="en-US" sz="20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charset="0"/>
              </a:rPr>
              <a:t>Weather </a:t>
            </a:r>
          </a:p>
          <a:p>
            <a:pPr marL="609600" indent="-609600" algn="ctr" eaLnBrk="0" hangingPunct="0">
              <a:lnSpc>
                <a:spcPct val="50000"/>
              </a:lnSpc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defRPr/>
            </a:pPr>
            <a:r>
              <a:rPr lang="en-US" sz="20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charset="0"/>
              </a:rPr>
              <a:t>Observations</a:t>
            </a:r>
          </a:p>
        </p:txBody>
      </p:sp>
      <p:sp>
        <p:nvSpPr>
          <p:cNvPr id="2094090" name="AutoShape 10"/>
          <p:cNvSpPr>
            <a:spLocks noChangeArrowheads="1"/>
          </p:cNvSpPr>
          <p:nvPr/>
        </p:nvSpPr>
        <p:spPr bwMode="auto">
          <a:xfrm>
            <a:off x="4572000" y="3886200"/>
            <a:ext cx="2503488" cy="1303338"/>
          </a:xfrm>
          <a:prstGeom prst="flowChartPunchedCard">
            <a:avLst/>
          </a:prstGeom>
          <a:solidFill>
            <a:srgbClr val="99FF33">
              <a:alpha val="50000"/>
            </a:srgbClr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609600" indent="-609600" algn="ctr" eaLnBrk="0" hangingPunct="0">
              <a:spcAft>
                <a:spcPct val="50000"/>
              </a:spcAft>
              <a:buClr>
                <a:srgbClr val="FF0066"/>
              </a:buClr>
              <a:defRPr/>
            </a:pPr>
            <a:r>
              <a:rPr lang="en-US" sz="16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charset="0"/>
              </a:rPr>
              <a:t>USFS’s BlueSky </a:t>
            </a:r>
          </a:p>
          <a:p>
            <a:pPr marL="609600" indent="-609600" algn="ctr" eaLnBrk="0" hangingPunct="0">
              <a:spcAft>
                <a:spcPct val="50000"/>
              </a:spcAft>
              <a:buClr>
                <a:srgbClr val="FF0066"/>
              </a:buClr>
              <a:defRPr/>
            </a:pPr>
            <a:r>
              <a:rPr lang="en-US" sz="16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charset="0"/>
              </a:rPr>
              <a:t>Emissions Inventory:</a:t>
            </a:r>
            <a:endParaRPr lang="en-US" sz="1600" i="1">
              <a:effectLst>
                <a:outerShdw blurRad="38100" dist="38100" dir="2700000" algn="tl">
                  <a:srgbClr val="FFFFFF"/>
                </a:outerShdw>
              </a:effectLst>
              <a:latin typeface="+mn-lt"/>
              <a:cs typeface="Arial" charset="0"/>
            </a:endParaRPr>
          </a:p>
          <a:p>
            <a:pPr marL="609600" indent="-609600" algn="ctr" eaLnBrk="0" hangingPunct="0">
              <a:spcAft>
                <a:spcPct val="50000"/>
              </a:spcAft>
              <a:buClr>
                <a:srgbClr val="FF0066"/>
              </a:buClr>
              <a:defRPr/>
            </a:pPr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Arial" charset="0"/>
              </a:rPr>
              <a:t>USFS   </a:t>
            </a:r>
          </a:p>
        </p:txBody>
      </p:sp>
      <p:sp>
        <p:nvSpPr>
          <p:cNvPr id="2094091" name="Oval 11"/>
          <p:cNvSpPr>
            <a:spLocks noChangeArrowheads="1"/>
          </p:cNvSpPr>
          <p:nvPr/>
        </p:nvSpPr>
        <p:spPr bwMode="auto">
          <a:xfrm>
            <a:off x="914400" y="5334000"/>
            <a:ext cx="2211388" cy="1219200"/>
          </a:xfrm>
          <a:prstGeom prst="ellipse">
            <a:avLst/>
          </a:prstGeom>
          <a:solidFill>
            <a:srgbClr val="99CCFF">
              <a:alpha val="50000"/>
            </a:srgbClr>
          </a:solidFill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609600" indent="-609600" algn="ctr" eaLnBrk="0" hangingPunct="0">
              <a:lnSpc>
                <a:spcPct val="90000"/>
              </a:lnSpc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buFontTx/>
              <a:buAutoNum type="arabicPeriod"/>
              <a:defRPr/>
            </a:pPr>
            <a:endParaRPr lang="en-US" sz="2400"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sp>
        <p:nvSpPr>
          <p:cNvPr id="2094092" name="Line 12"/>
          <p:cNvSpPr>
            <a:spLocks noChangeShapeType="1"/>
          </p:cNvSpPr>
          <p:nvPr/>
        </p:nvSpPr>
        <p:spPr bwMode="auto">
          <a:xfrm flipH="1" flipV="1">
            <a:off x="3429000" y="1995488"/>
            <a:ext cx="1096963" cy="15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094093" name="Line 13"/>
          <p:cNvSpPr>
            <a:spLocks noChangeShapeType="1"/>
          </p:cNvSpPr>
          <p:nvPr/>
        </p:nvSpPr>
        <p:spPr bwMode="auto">
          <a:xfrm flipH="1">
            <a:off x="3657600" y="4191000"/>
            <a:ext cx="914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094094" name="Line 14"/>
          <p:cNvSpPr>
            <a:spLocks noChangeShapeType="1"/>
          </p:cNvSpPr>
          <p:nvPr/>
        </p:nvSpPr>
        <p:spPr bwMode="auto">
          <a:xfrm flipH="1">
            <a:off x="1981200" y="2584450"/>
            <a:ext cx="12700" cy="13779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094096" name="Oval 16"/>
          <p:cNvSpPr>
            <a:spLocks noChangeArrowheads="1"/>
          </p:cNvSpPr>
          <p:nvPr/>
        </p:nvSpPr>
        <p:spPr bwMode="auto">
          <a:xfrm>
            <a:off x="6172200" y="2590800"/>
            <a:ext cx="2470150" cy="1020763"/>
          </a:xfrm>
          <a:prstGeom prst="ellipse">
            <a:avLst/>
          </a:prstGeom>
          <a:solidFill>
            <a:srgbClr val="99CCFF">
              <a:alpha val="50000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609600" indent="-609600" algn="ctr" eaLnBrk="0" hangingPunct="0">
              <a:lnSpc>
                <a:spcPct val="50000"/>
              </a:lnSpc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defRPr/>
            </a:pPr>
            <a:r>
              <a:rPr lang="en-US" sz="20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NESDIS HMS</a:t>
            </a:r>
          </a:p>
          <a:p>
            <a:pPr marL="609600" indent="-609600" algn="ctr" eaLnBrk="0" hangingPunct="0">
              <a:lnSpc>
                <a:spcPct val="50000"/>
              </a:lnSpc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defRPr/>
            </a:pPr>
            <a:r>
              <a:rPr lang="en-US" sz="20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Fire Locations</a:t>
            </a:r>
          </a:p>
        </p:txBody>
      </p:sp>
      <p:cxnSp>
        <p:nvCxnSpPr>
          <p:cNvPr id="1040" name="AutoShape 17"/>
          <p:cNvCxnSpPr>
            <a:cxnSpLocks noChangeShapeType="1"/>
            <a:endCxn id="2094090" idx="3"/>
          </p:cNvCxnSpPr>
          <p:nvPr/>
        </p:nvCxnSpPr>
        <p:spPr bwMode="auto">
          <a:xfrm rot="5400000">
            <a:off x="6869906" y="3786982"/>
            <a:ext cx="955675" cy="544512"/>
          </a:xfrm>
          <a:prstGeom prst="bentConnector2">
            <a:avLst/>
          </a:prstGeom>
          <a:noFill/>
          <a:ln w="12700">
            <a:solidFill>
              <a:srgbClr val="FF33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94099" name="Oval 19"/>
          <p:cNvSpPr>
            <a:spLocks noChangeArrowheads="1"/>
          </p:cNvSpPr>
          <p:nvPr/>
        </p:nvSpPr>
        <p:spPr bwMode="auto">
          <a:xfrm>
            <a:off x="4343400" y="5410200"/>
            <a:ext cx="2470150" cy="944563"/>
          </a:xfrm>
          <a:prstGeom prst="ellipse">
            <a:avLst/>
          </a:prstGeom>
          <a:solidFill>
            <a:srgbClr val="99CCFF">
              <a:alpha val="50000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609600" indent="-609600" algn="ctr" eaLnBrk="0" hangingPunct="0">
              <a:lnSpc>
                <a:spcPct val="50000"/>
              </a:lnSpc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defRPr/>
            </a:pPr>
            <a:r>
              <a:rPr lang="en-US" sz="20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charset="0"/>
              </a:rPr>
              <a:t>Verification: </a:t>
            </a:r>
          </a:p>
          <a:p>
            <a:pPr marL="609600" indent="-609600" algn="ctr" eaLnBrk="0" hangingPunct="0">
              <a:lnSpc>
                <a:spcPct val="50000"/>
              </a:lnSpc>
              <a:spcBef>
                <a:spcPct val="20000"/>
              </a:spcBef>
              <a:spcAft>
                <a:spcPct val="50000"/>
              </a:spcAft>
              <a:buClr>
                <a:srgbClr val="FF0066"/>
              </a:buClr>
              <a:defRPr/>
            </a:pPr>
            <a:r>
              <a:rPr lang="en-US" sz="160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Arial" charset="0"/>
              </a:rPr>
              <a:t>NESDIS/GASP Smoke</a:t>
            </a:r>
          </a:p>
        </p:txBody>
      </p:sp>
      <p:sp>
        <p:nvSpPr>
          <p:cNvPr id="2094100" name="Line 20"/>
          <p:cNvSpPr>
            <a:spLocks noChangeShapeType="1"/>
          </p:cNvSpPr>
          <p:nvPr/>
        </p:nvSpPr>
        <p:spPr bwMode="auto">
          <a:xfrm>
            <a:off x="3124200" y="5867400"/>
            <a:ext cx="1219200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solid"/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094101" name="Line 21"/>
          <p:cNvSpPr>
            <a:spLocks noChangeShapeType="1"/>
          </p:cNvSpPr>
          <p:nvPr/>
        </p:nvSpPr>
        <p:spPr bwMode="auto">
          <a:xfrm>
            <a:off x="6858000" y="5867400"/>
            <a:ext cx="381000" cy="0"/>
          </a:xfrm>
          <a:prstGeom prst="line">
            <a:avLst/>
          </a:prstGeom>
          <a:noFill/>
          <a:ln w="12700">
            <a:solidFill>
              <a:srgbClr val="FF0000"/>
            </a:solidFill>
            <a:prstDash val="solid"/>
            <a:round/>
            <a:headEnd/>
            <a:tailEnd type="triangl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094103" name="Text Box 23"/>
          <p:cNvSpPr txBox="1">
            <a:spLocks noChangeArrowheads="1"/>
          </p:cNvSpPr>
          <p:nvPr/>
        </p:nvSpPr>
        <p:spPr bwMode="auto">
          <a:xfrm>
            <a:off x="7772400" y="1447800"/>
            <a:ext cx="914400" cy="314325"/>
          </a:xfrm>
          <a:prstGeom prst="rect">
            <a:avLst/>
          </a:prstGeom>
          <a:solidFill>
            <a:srgbClr val="99CCFF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latin typeface="+mn-lt"/>
                <a:cs typeface="Arial" charset="0"/>
              </a:rPr>
              <a:t>NOAA</a:t>
            </a:r>
          </a:p>
        </p:txBody>
      </p:sp>
      <p:sp>
        <p:nvSpPr>
          <p:cNvPr id="2094104" name="Text Box 24"/>
          <p:cNvSpPr txBox="1">
            <a:spLocks noChangeArrowheads="1"/>
          </p:cNvSpPr>
          <p:nvPr/>
        </p:nvSpPr>
        <p:spPr bwMode="auto">
          <a:xfrm>
            <a:off x="7772400" y="1828800"/>
            <a:ext cx="914400" cy="314325"/>
          </a:xfrm>
          <a:prstGeom prst="rect">
            <a:avLst/>
          </a:prstGeom>
          <a:solidFill>
            <a:srgbClr val="99FF33">
              <a:alpha val="50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dirty="0">
                <a:latin typeface="+mn-lt"/>
                <a:cs typeface="Arial" charset="0"/>
              </a:rPr>
              <a:t>USFS</a:t>
            </a:r>
          </a:p>
        </p:txBody>
      </p:sp>
      <p:pic>
        <p:nvPicPr>
          <p:cNvPr id="1046" name="Picture 25" descr="NOA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7" name="Picture 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813" y="5418138"/>
            <a:ext cx="1284287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8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050" y="5199063"/>
            <a:ext cx="1527175" cy="117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392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Waldo Canyon Fire, CO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24" y="1600200"/>
            <a:ext cx="3751076" cy="452596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>
              <a:spcAft>
                <a:spcPts val="600"/>
              </a:spcAft>
            </a:pPr>
            <a:r>
              <a:rPr lang="en-US" dirty="0" smtClean="0"/>
              <a:t>Began on June 23, 2012 west of Colorado Springs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Close to 19,000 acres burned</a:t>
            </a:r>
            <a:endParaRPr lang="en-US" dirty="0"/>
          </a:p>
          <a:p>
            <a:pPr>
              <a:spcAft>
                <a:spcPts val="600"/>
              </a:spcAft>
            </a:pPr>
            <a:r>
              <a:rPr lang="en-US" dirty="0" smtClean="0"/>
              <a:t>Smoke plume reached heights of 20,000 feet</a:t>
            </a:r>
            <a:endParaRPr lang="en-US" baseline="30000" dirty="0" smtClean="0"/>
          </a:p>
          <a:p>
            <a:pPr>
              <a:spcAft>
                <a:spcPts val="600"/>
              </a:spcAft>
            </a:pPr>
            <a:r>
              <a:rPr lang="en-US" dirty="0" smtClean="0"/>
              <a:t>More than 32,000 people evacuated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Many homes burned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Fire 100% contained as of July 17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 descr="http://www.csmonitor.com/var/ezflow_site/storage/images/media/content/2012/6-27-12-waldo-canyon-fire/12977948-1-eng-US/6-27-12-Waldo-Canyon-fire_full_6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404" y="2060848"/>
            <a:ext cx="4704080" cy="3136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39444" y="5265204"/>
            <a:ext cx="5004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Waldo Canyon fire on June 26 in Colorado Springs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</p:spPr>
        <p:txBody>
          <a:bodyPr/>
          <a:lstStyle/>
          <a:p>
            <a:pPr>
              <a:defRPr/>
            </a:pPr>
            <a:fld id="{192DB348-0692-4CC6-B6B3-E24C180629B8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33799" cy="3719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029" y="-10885"/>
            <a:ext cx="3744727" cy="3730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http://appserv.sonomatechdata.com/projects/GraphServer/images/1207020627431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68" y="3200400"/>
            <a:ext cx="91440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Air Quality\CO Smoke Images June 2012\Surface Smoke\smokes_2012062714_colorad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" y="3303388"/>
            <a:ext cx="3465079" cy="345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/>
          <p:cNvSpPr/>
          <p:nvPr/>
        </p:nvSpPr>
        <p:spPr>
          <a:xfrm>
            <a:off x="1981200" y="4874418"/>
            <a:ext cx="381000" cy="309563"/>
          </a:xfrm>
          <a:prstGeom prst="ellipse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30878" y="1757489"/>
            <a:ext cx="460901" cy="309563"/>
          </a:xfrm>
          <a:prstGeom prst="ellipse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867400" y="1772816"/>
            <a:ext cx="468796" cy="300521"/>
          </a:xfrm>
          <a:prstGeom prst="ellipse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715000" y="2109341"/>
            <a:ext cx="342900" cy="2157859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9" idx="5"/>
          </p:cNvCxnSpPr>
          <p:nvPr/>
        </p:nvCxnSpPr>
        <p:spPr>
          <a:xfrm>
            <a:off x="2524282" y="2021718"/>
            <a:ext cx="3060110" cy="2245482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6"/>
          </p:cNvCxnSpPr>
          <p:nvPr/>
        </p:nvCxnSpPr>
        <p:spPr>
          <a:xfrm flipV="1">
            <a:off x="2362200" y="4495800"/>
            <a:ext cx="3505200" cy="533400"/>
          </a:xfrm>
          <a:prstGeom prst="straightConnector1">
            <a:avLst/>
          </a:prstGeom>
          <a:ln w="38100">
            <a:solidFill>
              <a:schemeClr val="tx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596336" y="296652"/>
            <a:ext cx="14041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NOAA’s </a:t>
            </a:r>
            <a:r>
              <a:rPr lang="en-US" sz="1400" b="1" dirty="0"/>
              <a:t>s</a:t>
            </a:r>
            <a:r>
              <a:rPr lang="en-US" sz="1400" b="1" dirty="0" smtClean="0"/>
              <a:t>moke predictions correctly predicted observed downward trend in PM2.5 due to  Waldo Canyon fire, but concentrations were overestimated </a:t>
            </a:r>
            <a:endParaRPr lang="en-US" sz="1400" b="1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</p:spPr>
        <p:txBody>
          <a:bodyPr/>
          <a:lstStyle/>
          <a:p>
            <a:pPr>
              <a:defRPr/>
            </a:pPr>
            <a:fld id="{192DB348-0692-4CC6-B6B3-E24C180629B8}" type="slidenum">
              <a:rPr lang="en-US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97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1000" y="3104964"/>
            <a:ext cx="8534400" cy="36090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636"/>
            <a:ext cx="8229600" cy="792162"/>
          </a:xfrm>
        </p:spPr>
        <p:txBody>
          <a:bodyPr/>
          <a:lstStyle/>
          <a:p>
            <a:r>
              <a:rPr lang="en-US" b="1" dirty="0" smtClean="0"/>
              <a:t>Smoke Prediction Improvements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08" y="800708"/>
            <a:ext cx="8892988" cy="1934344"/>
          </a:xfrm>
        </p:spPr>
        <p:txBody>
          <a:bodyPr>
            <a:noAutofit/>
          </a:bodyPr>
          <a:lstStyle/>
          <a:p>
            <a:r>
              <a:rPr lang="en-US" sz="1800" dirty="0" smtClean="0"/>
              <a:t>Resolution of smoke predictions for Hawaii refined from 12 km to 3 km grid since October 2011</a:t>
            </a:r>
          </a:p>
          <a:p>
            <a:r>
              <a:rPr lang="en-US" sz="1800" dirty="0" smtClean="0"/>
              <a:t>Meteorological model used to drive dispersion predictions transitioned from the NAM to NMMB meteorological model in October 2011</a:t>
            </a:r>
          </a:p>
          <a:p>
            <a:r>
              <a:rPr lang="en-US" sz="1800" dirty="0" smtClean="0"/>
              <a:t>CONUS smoke predictions are currently done at 12 km resolution. Testing at 4 km resolution is ongoing. Updates to plume rise and deposition parameters are in progress.</a:t>
            </a:r>
          </a:p>
          <a:p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4" name="Picture 2" descr="http://www.emc.ncep.noaa.gov/mmb/jhuang/201205/SMOKECONC_tscrMON01_srm32.gif"/>
          <p:cNvPicPr>
            <a:picLocks noChangeAspect="1" noChangeArrowheads="1"/>
          </p:cNvPicPr>
          <p:nvPr/>
        </p:nvPicPr>
        <p:blipFill>
          <a:blip r:embed="rId2" cstate="print"/>
          <a:srcRect t="7843" b="7843"/>
          <a:stretch>
            <a:fillRect/>
          </a:stretch>
        </p:blipFill>
        <p:spPr bwMode="auto">
          <a:xfrm>
            <a:off x="381000" y="3439279"/>
            <a:ext cx="4724400" cy="3046105"/>
          </a:xfrm>
          <a:prstGeom prst="rect">
            <a:avLst/>
          </a:prstGeom>
          <a:noFill/>
        </p:spPr>
      </p:pic>
      <p:pic>
        <p:nvPicPr>
          <p:cNvPr id="5" name="Picture 4" descr="http://www.emc.ncep.noaa.gov/mmb/jhuang/201206/SMOKECONC_tscrMON01_srm32.gif"/>
          <p:cNvPicPr>
            <a:picLocks noChangeAspect="1" noChangeArrowheads="1"/>
          </p:cNvPicPr>
          <p:nvPr/>
        </p:nvPicPr>
        <p:blipFill>
          <a:blip r:embed="rId3" cstate="print"/>
          <a:srcRect l="16970" t="18824" b="7843"/>
          <a:stretch>
            <a:fillRect/>
          </a:stretch>
        </p:blipFill>
        <p:spPr bwMode="auto">
          <a:xfrm>
            <a:off x="4800600" y="3835987"/>
            <a:ext cx="3922552" cy="264939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295400" y="4535832"/>
            <a:ext cx="1113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May 2012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76800" y="4499828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June 2012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343400" y="6330007"/>
            <a:ext cx="5289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Date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581400" y="3208784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Routine near-real time verification of smoke predictions over CONUS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1219200" y="5913276"/>
            <a:ext cx="701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295636" y="3985900"/>
            <a:ext cx="73088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400" i="1" dirty="0" smtClean="0"/>
              <a:t>Rolph GD, Draxler RR, Stein AF et al (2009) Description </a:t>
            </a:r>
            <a:r>
              <a:rPr lang="en-US" sz="1400" i="1" dirty="0" smtClean="0"/>
              <a:t>and Verification of the NOAA Smoke Forecasting System: The 2007 Fire Season. Weather and Forecast 24:361-378.</a:t>
            </a:r>
            <a:endParaRPr lang="en-US" sz="1400" b="1" i="1" dirty="0" smtClean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732240" y="6400800"/>
            <a:ext cx="2133600" cy="365125"/>
          </a:xfrm>
        </p:spPr>
        <p:txBody>
          <a:bodyPr/>
          <a:lstStyle/>
          <a:p>
            <a:pPr>
              <a:defRPr/>
            </a:pPr>
            <a:fld id="{192DB348-0692-4CC6-B6B3-E24C180629B8}" type="slidenum">
              <a:rPr lang="en-US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19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" t="3283" r="67099" b="51120"/>
          <a:stretch/>
        </p:blipFill>
        <p:spPr bwMode="auto">
          <a:xfrm>
            <a:off x="24714" y="3104964"/>
            <a:ext cx="4737123" cy="3753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" t="3327" r="67192" b="51169"/>
          <a:stretch/>
        </p:blipFill>
        <p:spPr bwMode="auto">
          <a:xfrm>
            <a:off x="0" y="872716"/>
            <a:ext cx="4742538" cy="3756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Tucson AQUA MODIS Image for 15 of JUN in year 20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44315"/>
            <a:ext cx="3899926" cy="2924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719572" y="2780928"/>
            <a:ext cx="4572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91580" y="5013176"/>
            <a:ext cx="4572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32040" y="5759968"/>
            <a:ext cx="4031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AQUA MODIS image on June 18, 2012</a:t>
            </a:r>
            <a:endParaRPr lang="en-US" dirty="0"/>
          </a:p>
        </p:txBody>
      </p:sp>
      <p:cxnSp>
        <p:nvCxnSpPr>
          <p:cNvPr id="8" name="Straight Arrow Connector 7"/>
          <p:cNvCxnSpPr>
            <a:stCxn id="5" idx="6"/>
          </p:cNvCxnSpPr>
          <p:nvPr/>
        </p:nvCxnSpPr>
        <p:spPr>
          <a:xfrm>
            <a:off x="1176772" y="3009528"/>
            <a:ext cx="3647256" cy="11755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2" idx="6"/>
          </p:cNvCxnSpPr>
          <p:nvPr/>
        </p:nvCxnSpPr>
        <p:spPr>
          <a:xfrm flipV="1">
            <a:off x="1248780" y="4437112"/>
            <a:ext cx="3611252" cy="8046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4896036" y="3424646"/>
            <a:ext cx="1548171" cy="1912566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300192" y="360902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Visible dust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Dust prediction over CONUS</a:t>
            </a:r>
            <a:endParaRPr lang="en-US" b="1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968044" y="836712"/>
            <a:ext cx="4032448" cy="2016224"/>
          </a:xfrm>
        </p:spPr>
        <p:txBody>
          <a:bodyPr>
            <a:normAutofit fontScale="77500" lnSpcReduction="20000"/>
          </a:bodyPr>
          <a:lstStyle/>
          <a:p>
            <a:pPr marL="91440" lvl="1" indent="-9144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/>
            </a:pPr>
            <a:r>
              <a:rPr lang="en-US" sz="1800" dirty="0" smtClean="0">
                <a:solidFill>
                  <a:srgbClr val="000000"/>
                </a:solidFill>
                <a:latin typeface="Arial"/>
              </a:rPr>
              <a:t>Wind-driven dust emitted where surface winds exceed thresholds over source regions.  Emissions modulated by real-time soil moisture information</a:t>
            </a:r>
          </a:p>
          <a:p>
            <a:pPr marL="91440" indent="-91440">
              <a:spcBef>
                <a:spcPts val="0"/>
              </a:spcBef>
              <a:spcAft>
                <a:spcPts val="1000"/>
              </a:spcAft>
              <a:defRPr/>
            </a:pPr>
            <a:r>
              <a:rPr lang="en-US" sz="1800" dirty="0" smtClean="0">
                <a:solidFill>
                  <a:srgbClr val="000000"/>
                </a:solidFill>
                <a:latin typeface="Arial"/>
              </a:rPr>
              <a:t>Source regions with emission potential estimated from monthly MODIS deep blue climatology (2003-2006)</a:t>
            </a:r>
          </a:p>
          <a:p>
            <a:pPr marL="91440" lvl="1" indent="-91440">
              <a:spcBef>
                <a:spcPts val="0"/>
              </a:spcBef>
              <a:spcAft>
                <a:spcPts val="1000"/>
              </a:spcAft>
              <a:buFont typeface="Arial" pitchFamily="34" charset="0"/>
              <a:buChar char="•"/>
              <a:defRPr/>
            </a:pPr>
            <a:r>
              <a:rPr lang="en-US" sz="1800" dirty="0" smtClean="0">
                <a:solidFill>
                  <a:srgbClr val="000000"/>
                </a:solidFill>
                <a:latin typeface="Arial"/>
              </a:rPr>
              <a:t>HYSPLIT model for transport, dispersion and deposition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pPr>
              <a:buNone/>
            </a:pPr>
            <a:endParaRPr lang="en-US" sz="5000" dirty="0" smtClean="0"/>
          </a:p>
        </p:txBody>
      </p:sp>
      <p:sp>
        <p:nvSpPr>
          <p:cNvPr id="18" name="Rectangle 17"/>
          <p:cNvSpPr/>
          <p:nvPr/>
        </p:nvSpPr>
        <p:spPr>
          <a:xfrm>
            <a:off x="4932040" y="6095037"/>
            <a:ext cx="4211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err="1" smtClean="0"/>
              <a:t>Draxler</a:t>
            </a:r>
            <a:r>
              <a:rPr lang="en-US" sz="1200" i="1" dirty="0" smtClean="0"/>
              <a:t>, R. R., P. </a:t>
            </a:r>
            <a:r>
              <a:rPr lang="en-US" sz="1200" i="1" dirty="0" err="1" smtClean="0"/>
              <a:t>Ginoux</a:t>
            </a:r>
            <a:r>
              <a:rPr lang="en-US" sz="1200" i="1" dirty="0" smtClean="0"/>
              <a:t>, and A. F. Stein (2010), An empirically derived emission algorithm for wind‐blown dust, </a:t>
            </a:r>
            <a:r>
              <a:rPr lang="fr-FR" sz="1200" i="1" dirty="0" smtClean="0"/>
              <a:t>J. </a:t>
            </a:r>
            <a:r>
              <a:rPr lang="fr-FR" sz="1200" i="1" dirty="0" err="1" smtClean="0"/>
              <a:t>Geophys</a:t>
            </a:r>
            <a:r>
              <a:rPr lang="fr-FR" sz="1200" i="1" dirty="0" smtClean="0"/>
              <a:t>. </a:t>
            </a:r>
            <a:r>
              <a:rPr lang="fr-FR" sz="1200" i="1" dirty="0" err="1" smtClean="0"/>
              <a:t>Res</a:t>
            </a:r>
            <a:r>
              <a:rPr lang="fr-FR" sz="1200" i="1" dirty="0" smtClean="0"/>
              <a:t>., 115, D16212, </a:t>
            </a:r>
            <a:r>
              <a:rPr lang="fr-FR" sz="1200" i="1" dirty="0" err="1" smtClean="0"/>
              <a:t>doi</a:t>
            </a:r>
            <a:r>
              <a:rPr lang="fr-FR" sz="1200" i="1" dirty="0" smtClean="0"/>
              <a:t>:10.1029/2009JD013167.</a:t>
            </a:r>
            <a:endParaRPr lang="en-US" sz="1200" i="1" dirty="0"/>
          </a:p>
        </p:txBody>
      </p:sp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</p:spPr>
        <p:txBody>
          <a:bodyPr/>
          <a:lstStyle/>
          <a:p>
            <a:pPr>
              <a:defRPr/>
            </a:pPr>
            <a:fld id="{192DB348-0692-4CC6-B6B3-E24C180629B8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899592" y="1268760"/>
            <a:ext cx="1705916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Operational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25918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00708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Dust Event and Verification on 02/28/2012 </a:t>
            </a:r>
            <a:endParaRPr lang="en-US" sz="3200" b="1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DB348-0692-4CC6-B6B3-E24C180629B8}" type="slidenum">
              <a:rPr lang="en-US"/>
              <a:pPr>
                <a:defRPr/>
              </a:pPr>
              <a:t>8</a:t>
            </a:fld>
            <a:endParaRPr lang="en-US"/>
          </a:p>
        </p:txBody>
      </p:sp>
      <p:pic>
        <p:nvPicPr>
          <p:cNvPr id="7" name="Picture 6" descr="MYBRGB.A2012059.2020.005.20120602143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3000"/>
            <a:ext cx="3810000" cy="381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4953000"/>
            <a:ext cx="419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Large dust storm occurred in Central Plains resulting in large swath of blowing dust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Generated from eastern New Mexico, Western Texas, Texas Panhandle, southeast Colorado, Oklahoma Panhandle, and Western Kansas</a:t>
            </a:r>
            <a:endParaRPr lang="en-US" sz="1600" dirty="0"/>
          </a:p>
        </p:txBody>
      </p:sp>
      <p:pic>
        <p:nvPicPr>
          <p:cNvPr id="11" name="Picture 10" descr="MYD.A2012059.2020_fms_EMC_fct_conc_v6.3.4_thresh0.5.newcl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03948" y="3903186"/>
            <a:ext cx="4532606" cy="2946194"/>
          </a:xfrm>
          <a:prstGeom prst="rect">
            <a:avLst/>
          </a:prstGeom>
        </p:spPr>
      </p:pic>
      <p:pic>
        <p:nvPicPr>
          <p:cNvPr id="12" name="Picture 11" descr="MYD04.A2012059.20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800708"/>
            <a:ext cx="2700300" cy="253153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88024" y="1160748"/>
            <a:ext cx="1371529" cy="3693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MODIS AOD </a:t>
            </a:r>
            <a:endParaRPr lang="en-US" dirty="0"/>
          </a:p>
        </p:txBody>
      </p:sp>
      <p:sp>
        <p:nvSpPr>
          <p:cNvPr id="14" name="Freeform 13"/>
          <p:cNvSpPr/>
          <p:nvPr/>
        </p:nvSpPr>
        <p:spPr>
          <a:xfrm>
            <a:off x="1821951" y="2025722"/>
            <a:ext cx="1073649" cy="1936678"/>
          </a:xfrm>
          <a:custGeom>
            <a:avLst/>
            <a:gdLst>
              <a:gd name="connsiteX0" fmla="*/ 0 w 1073649"/>
              <a:gd name="connsiteY0" fmla="*/ 1285982 h 1936678"/>
              <a:gd name="connsiteX1" fmla="*/ 41097 w 1073649"/>
              <a:gd name="connsiteY1" fmla="*/ 1625029 h 1936678"/>
              <a:gd name="connsiteX2" fmla="*/ 41097 w 1073649"/>
              <a:gd name="connsiteY2" fmla="*/ 1625029 h 1936678"/>
              <a:gd name="connsiteX3" fmla="*/ 174661 w 1073649"/>
              <a:gd name="connsiteY3" fmla="*/ 1738044 h 1936678"/>
              <a:gd name="connsiteX4" fmla="*/ 277402 w 1073649"/>
              <a:gd name="connsiteY4" fmla="*/ 1933253 h 1936678"/>
              <a:gd name="connsiteX5" fmla="*/ 493160 w 1073649"/>
              <a:gd name="connsiteY5" fmla="*/ 1758593 h 1936678"/>
              <a:gd name="connsiteX6" fmla="*/ 914400 w 1073649"/>
              <a:gd name="connsiteY6" fmla="*/ 1388723 h 1936678"/>
              <a:gd name="connsiteX7" fmla="*/ 986319 w 1073649"/>
              <a:gd name="connsiteY7" fmla="*/ 186647 h 1936678"/>
              <a:gd name="connsiteX8" fmla="*/ 390418 w 1073649"/>
              <a:gd name="connsiteY8" fmla="*/ 268840 h 1936678"/>
              <a:gd name="connsiteX9" fmla="*/ 328773 w 1073649"/>
              <a:gd name="connsiteY9" fmla="*/ 1059950 h 1936678"/>
              <a:gd name="connsiteX10" fmla="*/ 0 w 1073649"/>
              <a:gd name="connsiteY10" fmla="*/ 1285982 h 193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73649" h="1936678">
                <a:moveTo>
                  <a:pt x="0" y="1285982"/>
                </a:moveTo>
                <a:lnTo>
                  <a:pt x="41097" y="1625029"/>
                </a:lnTo>
                <a:lnTo>
                  <a:pt x="41097" y="1625029"/>
                </a:lnTo>
                <a:cubicBezTo>
                  <a:pt x="63357" y="1643865"/>
                  <a:pt x="135277" y="1686673"/>
                  <a:pt x="174661" y="1738044"/>
                </a:cubicBezTo>
                <a:cubicBezTo>
                  <a:pt x="214045" y="1789415"/>
                  <a:pt x="224319" y="1929828"/>
                  <a:pt x="277402" y="1933253"/>
                </a:cubicBezTo>
                <a:cubicBezTo>
                  <a:pt x="330485" y="1936678"/>
                  <a:pt x="386994" y="1849348"/>
                  <a:pt x="493160" y="1758593"/>
                </a:cubicBezTo>
                <a:cubicBezTo>
                  <a:pt x="599326" y="1667838"/>
                  <a:pt x="832207" y="1650714"/>
                  <a:pt x="914400" y="1388723"/>
                </a:cubicBezTo>
                <a:cubicBezTo>
                  <a:pt x="996593" y="1126732"/>
                  <a:pt x="1073649" y="373294"/>
                  <a:pt x="986319" y="186647"/>
                </a:cubicBezTo>
                <a:cubicBezTo>
                  <a:pt x="898989" y="0"/>
                  <a:pt x="500009" y="123290"/>
                  <a:pt x="390418" y="268840"/>
                </a:cubicBezTo>
                <a:cubicBezTo>
                  <a:pt x="280827" y="414390"/>
                  <a:pt x="393843" y="895564"/>
                  <a:pt x="328773" y="1059950"/>
                </a:cubicBezTo>
                <a:cubicBezTo>
                  <a:pt x="263703" y="1224337"/>
                  <a:pt x="131851" y="1239748"/>
                  <a:pt x="0" y="1285982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923928" y="3356992"/>
            <a:ext cx="5220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NESDIS developed dust retrieval using MODIS Deep Blue retrievals for verification of NWS dust predictions </a:t>
            </a:r>
          </a:p>
        </p:txBody>
      </p:sp>
    </p:spTree>
    <p:extLst>
      <p:ext uri="{BB962C8B-B14F-4D97-AF65-F5344CB8AC3E}">
        <p14:creationId xmlns:p14="http://schemas.microsoft.com/office/powerpoint/2010/main" val="427068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48" name="Rectangle 5"/>
          <p:cNvSpPr>
            <a:spLocks noChangeArrowheads="1"/>
          </p:cNvSpPr>
          <p:nvPr/>
        </p:nvSpPr>
        <p:spPr bwMode="auto">
          <a:xfrm>
            <a:off x="6040438" y="6567488"/>
            <a:ext cx="297021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i="1">
                <a:latin typeface="Calibri" pitchFamily="34" charset="0"/>
              </a:rPr>
              <a:t>NOAA’s Volcanic Ash Program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1052731"/>
            <a:ext cx="9372600" cy="381642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marL="176213" indent="-176213" fontAlgn="auto">
              <a:spcBef>
                <a:spcPct val="20000"/>
              </a:spcBef>
              <a:spcAft>
                <a:spcPts val="0"/>
              </a:spcAft>
              <a:buSzPct val="80000"/>
              <a:buFont typeface="Calibri" pitchFamily="34" charset="0"/>
              <a:buChar char="•"/>
              <a:defRPr/>
            </a:pPr>
            <a:r>
              <a:rPr lang="en-US" sz="2200" dirty="0">
                <a:latin typeface="+mn-lt"/>
              </a:rPr>
              <a:t>NESDIS (Satellite imagery resources – top and horizontal extent of cloud)</a:t>
            </a:r>
          </a:p>
          <a:p>
            <a:pPr marL="176213" indent="-176213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200" dirty="0">
                <a:latin typeface="+mn-lt"/>
              </a:rPr>
              <a:t>Washington and Anchorage VAACs (detection/tracking, forecasting)</a:t>
            </a:r>
          </a:p>
          <a:p>
            <a:pPr marL="176213" indent="-176213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sz="2200" dirty="0">
                <a:latin typeface="+mn-lt"/>
              </a:rPr>
              <a:t>NWS/OAR </a:t>
            </a:r>
            <a:r>
              <a:rPr lang="en-US" sz="2200" dirty="0" smtClean="0">
                <a:latin typeface="+mn-lt"/>
              </a:rPr>
              <a:t>(HYSPLIT</a:t>
            </a:r>
            <a:r>
              <a:rPr lang="en-US" sz="2200" dirty="0" smtClean="0"/>
              <a:t>) - </a:t>
            </a:r>
            <a:r>
              <a:rPr lang="en-US" i="1" dirty="0" err="1" smtClean="0"/>
              <a:t>Stunder</a:t>
            </a:r>
            <a:r>
              <a:rPr lang="en-US" i="1" dirty="0" smtClean="0"/>
              <a:t>, B.J.B., J.L. </a:t>
            </a:r>
            <a:r>
              <a:rPr lang="en-US" i="1" dirty="0" err="1" smtClean="0"/>
              <a:t>Heffter</a:t>
            </a:r>
            <a:r>
              <a:rPr lang="en-US" i="1" dirty="0" smtClean="0"/>
              <a:t>, R.R. </a:t>
            </a:r>
            <a:r>
              <a:rPr lang="en-US" i="1" dirty="0" err="1" smtClean="0"/>
              <a:t>Draxler</a:t>
            </a:r>
            <a:r>
              <a:rPr lang="en-US" i="1" dirty="0" smtClean="0"/>
              <a:t> (2007), Airborne Volcanic Ash Forecast Area Reliability, Weather and Forecasting, 22:1132-1139, DOI: 10.1175/WAF1042.1 </a:t>
            </a:r>
            <a:endParaRPr lang="en-US" sz="2200" i="1" dirty="0">
              <a:latin typeface="+mn-lt"/>
            </a:endParaRPr>
          </a:p>
          <a:p>
            <a:pPr marL="176213" indent="-176213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200" dirty="0">
                <a:latin typeface="+mn-lt"/>
              </a:rPr>
              <a:t>Meteorological Watch Offices (Aviation Warnings for Volcanic Ash – SIGMETs)</a:t>
            </a:r>
          </a:p>
          <a:p>
            <a:pPr marL="693738" lvl="1" indent="-236538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000" dirty="0">
                <a:latin typeface="+mn-lt"/>
              </a:rPr>
              <a:t>NWS/NCEP Aviation Weather Center</a:t>
            </a:r>
          </a:p>
          <a:p>
            <a:pPr marL="693738" lvl="1" indent="-236538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000" dirty="0">
                <a:latin typeface="+mn-lt"/>
              </a:rPr>
              <a:t>NWS Weather Forecast Office Honolulu</a:t>
            </a:r>
          </a:p>
          <a:p>
            <a:pPr marL="693738" lvl="1" indent="-236538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000" dirty="0">
                <a:latin typeface="+mn-lt"/>
              </a:rPr>
              <a:t>NWS Alaska Aviation Weather Unit</a:t>
            </a:r>
          </a:p>
          <a:p>
            <a:pPr marL="236538" indent="-236538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2200" dirty="0">
                <a:latin typeface="+mn-lt"/>
              </a:rPr>
              <a:t>Center Weather Service Unit (1 per FAA Air Route Traffic Control Center)</a:t>
            </a:r>
          </a:p>
          <a:p>
            <a:pPr marL="176213" indent="-176213" fontAlgn="auto">
              <a:spcBef>
                <a:spcPct val="2000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en-US" sz="2200" dirty="0">
              <a:latin typeface="+mn-lt"/>
            </a:endParaRPr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685800" y="0"/>
            <a:ext cx="79883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4400">
                <a:latin typeface="Calibri" pitchFamily="34" charset="0"/>
              </a:rPr>
              <a:t>NOAA’s Volcanic Ash Assets</a:t>
            </a:r>
          </a:p>
          <a:p>
            <a:pPr algn="ctr"/>
            <a:r>
              <a:rPr lang="en-US" sz="2800" b="1">
                <a:latin typeface="Calibri" pitchFamily="34" charset="0"/>
                <a:hlinkClick r:id="rId2"/>
              </a:rPr>
              <a:t>Response to the Eruptions of Eyjafjallajokull </a:t>
            </a:r>
            <a:r>
              <a:rPr lang="en-US" sz="2800" b="1" i="1">
                <a:latin typeface="Calibri" pitchFamily="34" charset="0"/>
                <a:hlinkClick r:id="rId2"/>
              </a:rPr>
              <a:t>Volcano</a:t>
            </a:r>
            <a:endParaRPr lang="en-US" sz="2800" b="1">
              <a:latin typeface="Calibri" pitchFamily="34" charset="0"/>
            </a:endParaRPr>
          </a:p>
        </p:txBody>
      </p:sp>
      <p:pic>
        <p:nvPicPr>
          <p:cNvPr id="6151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381500"/>
            <a:ext cx="2284413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4457700"/>
            <a:ext cx="21907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1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457700"/>
            <a:ext cx="272097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</p:spPr>
        <p:txBody>
          <a:bodyPr/>
          <a:lstStyle/>
          <a:p>
            <a:pPr>
              <a:defRPr/>
            </a:pPr>
            <a:fld id="{192DB348-0692-4CC6-B6B3-E24C180629B8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41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Dispersion of radioactive material</a:t>
            </a:r>
          </a:p>
        </p:txBody>
      </p:sp>
      <p:sp>
        <p:nvSpPr>
          <p:cNvPr id="2051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686800" cy="5257800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 smtClean="0"/>
              <a:t>NOAA is the home for the U.S. Regional Specialized Meteorological Center under WMO that supports International Atomic Energy Agency (IAEA)</a:t>
            </a:r>
          </a:p>
          <a:p>
            <a:pPr>
              <a:buFont typeface="Arial" charset="0"/>
              <a:buNone/>
            </a:pPr>
            <a:endParaRPr lang="en-US" sz="2400" dirty="0" smtClean="0"/>
          </a:p>
          <a:p>
            <a:r>
              <a:rPr lang="en-US" sz="2400" dirty="0" smtClean="0"/>
              <a:t>For the Fukushima Daiichi's nuclear power plant incident:</a:t>
            </a:r>
          </a:p>
          <a:p>
            <a:pPr lvl="1"/>
            <a:r>
              <a:rPr lang="en-US" sz="2000" dirty="0" smtClean="0"/>
              <a:t> IAEA requested NOAA transport simulations, which were shared with IAEA member countries</a:t>
            </a:r>
          </a:p>
          <a:p>
            <a:pPr lvl="1"/>
            <a:r>
              <a:rPr lang="en-US" sz="2000" dirty="0" smtClean="0"/>
              <a:t>NOAA worked with DOE and Nuclear Regulatory Commission to inform the federal community about the transport of radiation</a:t>
            </a:r>
          </a:p>
          <a:p>
            <a:pPr lvl="1"/>
            <a:r>
              <a:rPr lang="en-US" sz="2000" dirty="0" smtClean="0"/>
              <a:t>NOAA atmospheric modeling group provided estimates of deposition into the ocean for NOAA’s ocean radiation simulations</a:t>
            </a:r>
          </a:p>
          <a:p>
            <a:pPr lvl="1"/>
            <a:r>
              <a:rPr lang="en-US" sz="2000" dirty="0" smtClean="0"/>
              <a:t>HYSPLIT runs were used for these simulations (NOAA/ARL, NOAA/NCEP)</a:t>
            </a:r>
          </a:p>
          <a:p>
            <a:pPr lvl="1"/>
            <a:r>
              <a:rPr lang="en-US" sz="2000" i="1" dirty="0" err="1" smtClean="0"/>
              <a:t>Draxler</a:t>
            </a:r>
            <a:r>
              <a:rPr lang="en-US" sz="2000" i="1" dirty="0" smtClean="0"/>
              <a:t>, R. R., and G. D. </a:t>
            </a:r>
            <a:r>
              <a:rPr lang="en-US" sz="2000" i="1" dirty="0" err="1" smtClean="0"/>
              <a:t>Rolph</a:t>
            </a:r>
            <a:r>
              <a:rPr lang="en-US" sz="2000" i="1" dirty="0" smtClean="0"/>
              <a:t> (2012), Evaluation of the Transfer Coefficient Matrix (TCM) approach to model the atmospheric radionuclide air concentrations from Fukushima, J. </a:t>
            </a:r>
            <a:r>
              <a:rPr lang="en-US" sz="2000" i="1" dirty="0" err="1" smtClean="0"/>
              <a:t>Geophys</a:t>
            </a:r>
            <a:r>
              <a:rPr lang="en-US" sz="2000" i="1" dirty="0" smtClean="0"/>
              <a:t>. Res., 117, D05107, doi:10.1029/2011JD017205.</a:t>
            </a:r>
          </a:p>
          <a:p>
            <a:endParaRPr lang="en-US" sz="2000" dirty="0"/>
          </a:p>
          <a:p>
            <a:r>
              <a:rPr lang="en-US" sz="2400" dirty="0" smtClean="0"/>
              <a:t>NOAA </a:t>
            </a:r>
            <a:r>
              <a:rPr lang="en-US" sz="2400" dirty="0"/>
              <a:t>is planning to implement an on-demand backtracking capability and provide potential </a:t>
            </a:r>
            <a:r>
              <a:rPr lang="en-US" sz="2400" dirty="0" smtClean="0"/>
              <a:t>source </a:t>
            </a:r>
            <a:r>
              <a:rPr lang="en-US" sz="2400" dirty="0"/>
              <a:t>locations to the Comprehensive Nuclear-Test-Ban Treaty Organization CTBTO</a:t>
            </a:r>
            <a:r>
              <a:rPr lang="en-US" sz="2400" dirty="0" smtClean="0"/>
              <a:t> </a:t>
            </a:r>
          </a:p>
          <a:p>
            <a:endParaRPr lang="en-US" sz="2400" dirty="0" smtClean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</p:spPr>
        <p:txBody>
          <a:bodyPr/>
          <a:lstStyle/>
          <a:p>
            <a:pPr>
              <a:defRPr/>
            </a:pPr>
            <a:fld id="{192DB348-0692-4CC6-B6B3-E24C180629B8}" type="slidenum">
              <a:rPr lang="en-US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647564" y="2420888"/>
            <a:ext cx="7772400" cy="1362075"/>
          </a:xfrm>
        </p:spPr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63408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Reducing the wall clock time for dust predictions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88740"/>
            <a:ext cx="8517632" cy="532656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Evaluating the impact of increasing the time step in HYSPLIT from 6 to 10 minutes</a:t>
            </a:r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5904656" cy="4235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858000" y="6400800"/>
            <a:ext cx="2133600" cy="365125"/>
          </a:xfrm>
        </p:spPr>
        <p:txBody>
          <a:bodyPr/>
          <a:lstStyle/>
          <a:p>
            <a:pPr>
              <a:defRPr/>
            </a:pPr>
            <a:fld id="{192DB348-0692-4CC6-B6B3-E24C180629B8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652120" y="2335786"/>
            <a:ext cx="136845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Test</a:t>
            </a:r>
          </a:p>
          <a:p>
            <a:r>
              <a:rPr lang="en-US" sz="1400" b="1" dirty="0" smtClean="0"/>
              <a:t>Operational run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2611</TotalTime>
  <Words>746</Words>
  <Application>Microsoft Office PowerPoint</Application>
  <PresentationFormat>On-screen Show (4:3)</PresentationFormat>
  <Paragraphs>101</Paragraphs>
  <Slides>12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Chart</vt:lpstr>
      <vt:lpstr>PowerPoint Presentation</vt:lpstr>
      <vt:lpstr>NOAA operational predictions of atmospheric dispersion</vt:lpstr>
      <vt:lpstr>Smoke Forecast Tool Major Components</vt:lpstr>
      <vt:lpstr>Waldo Canyon Fire, CO</vt:lpstr>
      <vt:lpstr>PowerPoint Presentation</vt:lpstr>
      <vt:lpstr>Smoke Prediction Improvements</vt:lpstr>
      <vt:lpstr>Dust prediction over CONUS</vt:lpstr>
      <vt:lpstr>Dust Event and Verification on 02/28/2012 </vt:lpstr>
      <vt:lpstr>PowerPoint Presentation</vt:lpstr>
      <vt:lpstr>Dispersion of radioactive material</vt:lpstr>
      <vt:lpstr>Backup</vt:lpstr>
      <vt:lpstr>Reducing the wall clock time for dust predictions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Ivanka Stajner</dc:creator>
  <cp:lastModifiedBy>Ivanka Stajner</cp:lastModifiedBy>
  <cp:revision>36</cp:revision>
  <dcterms:created xsi:type="dcterms:W3CDTF">2012-07-10T21:13:39Z</dcterms:created>
  <dcterms:modified xsi:type="dcterms:W3CDTF">2012-07-17T15:30:34Z</dcterms:modified>
</cp:coreProperties>
</file>