
<file path=[Content_Types].xml><?xml version="1.0" encoding="utf-8"?>
<Types xmlns="http://schemas.openxmlformats.org/package/2006/content-types">
  <Override PartName="/ppt/slides/slide14.xml" ContentType="application/vnd.openxmlformats-officedocument.presentationml.slide+xml"/>
  <Override PartName="/ppt/slideMasters/slideMaster6.xml" ContentType="application/vnd.openxmlformats-officedocument.presentationml.slideMaster+xml"/>
  <Override PartName="/ppt/slideLayouts/slideLayout8.xml" ContentType="application/vnd.openxmlformats-officedocument.presentationml.slideLayout+xml"/>
  <Override PartName="/ppt/slides/slide33.xml" ContentType="application/vnd.openxmlformats-officedocument.presentationml.slide+xml"/>
  <Override PartName="/ppt/theme/theme8.xml" ContentType="application/vnd.openxmlformats-officedocument.theme+xml"/>
  <Default Extension="bin" ContentType="application/vnd.openxmlformats-officedocument.presentationml.printerSettings"/>
  <Override PartName="/ppt/embeddings/oleObject5.bin" ContentType="application/vnd.openxmlformats-officedocument.oleObject"/>
  <Override PartName="/ppt/slideLayouts/slideLayout17.xml" ContentType="application/vnd.openxmlformats-officedocument.presentationml.slideLayout+xml"/>
  <Override PartName="/ppt/notesSlides/notesSlide13.xml" ContentType="application/vnd.openxmlformats-officedocument.presentationml.notesSlide+xml"/>
  <Override PartName="/ppt/notesSlides/notesSlide2.xml" ContentType="application/vnd.openxmlformats-officedocument.presentationml.notesSlide+xml"/>
  <Override PartName="/ppt/slides/slide18.xml" ContentType="application/vnd.openxmlformats-officedocument.presentationml.slide+xml"/>
  <Override PartName="/ppt/slides/slide37.xml" ContentType="application/vnd.openxmlformats-officedocument.presentationml.slide+xml"/>
  <Override PartName="/ppt/slides/slide3.xml" ContentType="application/vnd.openxmlformats-officedocument.presentationml.slide+xml"/>
  <Override PartName="/ppt/slideLayouts/slideLayout1.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theme/theme1.xml" ContentType="application/vnd.openxmlformats-officedocument.theme+xml"/>
  <Override PartName="/ppt/slideLayouts/slideLayout10.xml" ContentType="application/vnd.openxmlformats-officedocument.presentationml.slideLayout+xml"/>
  <Override PartName="/ppt/notesSlides/notesSlide17.xml" ContentType="application/vnd.openxmlformats-officedocument.presentationml.notesSlide+xml"/>
  <Override PartName="/ppt/notesSlides/notesSlide6.xml" ContentType="application/vnd.openxmlformats-officedocument.presentationml.notesSlide+xml"/>
  <Override PartName="/ppt/notesSlides/notesSlide22.xml" ContentType="application/vnd.openxmlformats-officedocument.presentationml.notes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27.xml" ContentType="application/vnd.openxmlformats-officedocument.presentationml.slide+xml"/>
  <Override PartName="/ppt/theme/theme5.xml" ContentType="application/vnd.openxmlformats-officedocument.theme+xml"/>
  <Override PartName="/ppt/slides/slide11.xml" ContentType="application/vnd.openxmlformats-officedocument.presentationml.slide+xml"/>
  <Override PartName="/ppt/slideMasters/slideMaster3.xml" ContentType="application/vnd.openxmlformats-officedocument.presentationml.slideMaster+xml"/>
  <Override PartName="/ppt/notesSlides/notesSlide8.xml" ContentType="application/vnd.openxmlformats-officedocument.presentationml.notesSlide+xml"/>
  <Override PartName="/ppt/embeddings/oleObject2.bin" ContentType="application/vnd.openxmlformats-officedocument.oleObject"/>
  <Override PartName="/ppt/slideLayouts/slideLayout14.xml" ContentType="application/vnd.openxmlformats-officedocument.presentationml.slideLayout+xml"/>
  <Override PartName="/ppt/notesSlides/notesSlide26.xml" ContentType="application/vnd.openxmlformats-officedocument.presentationml.notesSlide+xml"/>
  <Override PartName="/ppt/slideMasters/slideMaster7.xml" ContentType="application/vnd.openxmlformats-officedocument.presentationml.slideMaster+xml"/>
  <Override PartName="/ppt/slideLayouts/slideLayout9.xml" ContentType="application/vnd.openxmlformats-officedocument.presentationml.slideLayout+xml"/>
  <Override PartName="/ppt/slides/slide34.xml" ContentType="application/vnd.openxmlformats-officedocument.presentationml.slide+xml"/>
  <Override PartName="/ppt/slides/slide15.xml" ContentType="application/vnd.openxmlformats-officedocument.presentationml.slide+xml"/>
  <Override PartName="/ppt/slides/slide20.xml" ContentType="application/vnd.openxmlformats-officedocument.presentationml.slide+xml"/>
  <Override PartName="/ppt/embeddings/oleObject6.bin" ContentType="application/vnd.openxmlformats-officedocument.oleObject"/>
  <Override PartName="/ppt/slideLayouts/slideLayout18.xml" ContentType="application/vnd.openxmlformats-officedocument.presentationml.slideLayout+xml"/>
  <Override PartName="/ppt/presProps.xml" ContentType="application/vnd.openxmlformats-officedocument.presentationml.presProps+xml"/>
  <Override PartName="/ppt/notesSlides/notesSlide14.xml" ContentType="application/vnd.openxmlformats-officedocument.presentationml.notesSlide+xml"/>
  <Override PartName="/ppt/notesSlides/notesSlide3.xml" ContentType="application/vnd.openxmlformats-officedocument.presentationml.notesSlide+xml"/>
  <Override PartName="/ppt/slides/slide19.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Layouts/slideLayout2.xml" ContentType="application/vnd.openxmlformats-officedocument.presentationml.slideLayout+xml"/>
  <Override PartName="/ppt/slides/slide24.xml" ContentType="application/vnd.openxmlformats-officedocument.presentationml.slide+xml"/>
  <Override PartName="/ppt/slides/slide43.xml" ContentType="application/vnd.openxmlformats-officedocument.presentationml.slide+xml"/>
  <Override PartName="/ppt/theme/theme2.xml" ContentType="application/vnd.openxmlformats-officedocument.theme+xml"/>
  <Override PartName="/ppt/slideLayouts/slideLayout11.xml" ContentType="application/vnd.openxmlformats-officedocument.presentationml.slideLayout+xml"/>
  <Override PartName="/ppt/notesSlides/notesSlide18.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Default Extension="jpeg" ContentType="image/jpeg"/>
  <Override PartName="/ppt/notesSlides/notesSlide23.xml" ContentType="application/vnd.openxmlformats-officedocument.presentationml.notesSlide+xml"/>
  <Default Extension="vml" ContentType="application/vnd.openxmlformats-officedocument.vmlDrawing"/>
  <Override PartName="/ppt/slides/slide12.xml" ContentType="application/vnd.openxmlformats-officedocument.presentationml.slide+xml"/>
  <Override PartName="/ppt/slides/slide8.xml" ContentType="application/vnd.openxmlformats-officedocument.presentationml.slide+xml"/>
  <Override PartName="/ppt/slides/slide28.xml" ContentType="application/vnd.openxmlformats-officedocument.presentationml.slide+xml"/>
  <Override PartName="/ppt/theme/theme6.xml" ContentType="application/vnd.openxmlformats-officedocument.theme+xml"/>
  <Override PartName="/ppt/slideMasters/slideMaster4.xml" ContentType="application/vnd.openxmlformats-officedocument.presentationml.slideMaster+xml"/>
  <Override PartName="/ppt/slideLayouts/slideLayout6.xml" ContentType="application/vnd.openxmlformats-officedocument.presentationml.slideLayout+xml"/>
  <Override PartName="/ppt/slides/slide31.xml" ContentType="application/vnd.openxmlformats-officedocument.presentationml.slide+xml"/>
  <Override PartName="/ppt/notesSlides/notesSlide9.xml" ContentType="application/vnd.openxmlformats-officedocument.presentationml.notesSlide+xml"/>
  <Override PartName="/ppt/embeddings/oleObject3.bin" ContentType="application/vnd.openxmlformats-officedocument.oleObject"/>
  <Override PartName="/ppt/slideLayouts/slideLayout15.xml" ContentType="application/vnd.openxmlformats-officedocument.presentationml.slideLayout+xml"/>
  <Default Extension="emf" ContentType="image/x-emf"/>
  <Override PartName="/ppt/notesSlides/notesSlide11.xml" ContentType="application/vnd.openxmlformats-officedocument.presentationml.notesSlide+xml"/>
  <Default Extension="rels" ContentType="application/vnd.openxmlformats-package.relationships+xml"/>
  <Override PartName="/ppt/slides/slide16.xml" ContentType="application/vnd.openxmlformats-officedocument.presentationml.slide+xml"/>
  <Override PartName="/ppt/slides/slide35.xml" ContentType="application/vnd.openxmlformats-officedocument.presentationml.slide+xml"/>
  <Override PartName="/ppt/slides/slide1.xml" ContentType="application/vnd.openxmlformats-officedocument.presentationml.slide+xml"/>
  <Override PartName="/ppt/slides/slide21.xml" ContentType="application/vnd.openxmlformats-officedocument.presentationml.slide+xml"/>
  <Override PartName="/ppt/slides/slide40.xml" ContentType="application/vnd.openxmlformats-officedocument.presentationml.slide+xml"/>
  <Override PartName="/ppt/slideLayouts/slideLayout19.xml" ContentType="application/vnd.openxmlformats-officedocument.presentationml.slideLayout+xml"/>
  <Override PartName="/ppt/notesSlides/notesSlide15.xml" ContentType="application/vnd.openxmlformats-officedocument.presentationml.notesSlide+xml"/>
  <Override PartName="/ppt/notesSlides/notesSlide4.xml" ContentType="application/vnd.openxmlformats-officedocument.presentationml.notesSlide+xml"/>
  <Override PartName="/ppt/slides/slide39.xml" ContentType="application/vnd.openxmlformats-officedocument.presentationml.slide+xml"/>
  <Override PartName="/ppt/notesSlides/notesSlide20.xml" ContentType="application/vnd.openxmlformats-officedocument.presentationml.notes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theme/theme3.xml" ContentType="application/vnd.openxmlformats-officedocument.theme+xml"/>
  <Override PartName="/ppt/slideLayouts/slideLayout12.xml" ContentType="application/vnd.openxmlformats-officedocument.presentationml.slideLayout+xml"/>
  <Override PartName="/ppt/notesSlides/notesSlide19.xml" ContentType="application/vnd.openxmlformats-officedocument.presentationml.notesSlide+xml"/>
  <Override PartName="/ppt/notesSlides/notesSlide24.xml" ContentType="application/vnd.openxmlformats-officedocument.presentationml.notesSlide+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tableStyles.xml" ContentType="application/vnd.openxmlformats-officedocument.presentationml.tableStyles+xml"/>
  <Override PartName="/ppt/theme/theme7.xml" ContentType="application/vnd.openxmlformats-officedocument.theme+xml"/>
  <Override PartName="/ppt/slideMasters/slideMaster5.xml" ContentType="application/vnd.openxmlformats-officedocument.presentationml.slideMaster+xml"/>
  <Override PartName="/ppt/notesSlides/notesSlide10.xml" ContentType="application/vnd.openxmlformats-officedocument.presentationml.notesSlide+xml"/>
  <Override PartName="/ppt/slideLayouts/slideLayout7.xml" ContentType="application/vnd.openxmlformats-officedocument.presentationml.slideLayout+xml"/>
  <Override PartName="/ppt/slides/slide32.xml" ContentType="application/vnd.openxmlformats-officedocument.presentationml.slide+xml"/>
  <Override PartName="/ppt/embeddings/oleObject4.bin" ContentType="application/vnd.openxmlformats-officedocument.oleObject"/>
  <Override PartName="/ppt/viewProps.xml" ContentType="application/vnd.openxmlformats-officedocument.presentationml.viewProps+xml"/>
  <Override PartName="/ppt/slideLayouts/slideLayout16.xml" ContentType="application/vnd.openxmlformats-officedocument.presentationml.slideLayout+xml"/>
  <Override PartName="/ppt/slides/slide29.xml" ContentType="application/vnd.openxmlformats-officedocument.presentationml.slide+xml"/>
  <Override PartName="/docProps/app.xml" ContentType="application/vnd.openxmlformats-officedocument.extended-properties+xml"/>
  <Override PartName="/ppt/notesMasters/notesMaster1.xml" ContentType="application/vnd.openxmlformats-officedocument.presentationml.notesMaster+xml"/>
  <Override PartName="/ppt/notesSlides/notesSlide12.xml" ContentType="application/vnd.openxmlformats-officedocument.presentationml.notesSlide+xml"/>
  <Override PartName="/ppt/notesSlides/notesSlide1.xml" ContentType="application/vnd.openxmlformats-officedocument.presentationml.notesSlide+xml"/>
  <Override PartName="/ppt/slides/slide17.xml" ContentType="application/vnd.openxmlformats-officedocument.presentationml.slide+xml"/>
  <Override PartName="/ppt/slides/slide36.xml" ContentType="application/vnd.openxmlformats-officedocument.presentationml.slide+xml"/>
  <Override PartName="/ppt/presentation.xml" ContentType="application/vnd.openxmlformats-officedocument.presentationml.presentation.main+xml"/>
  <Override PartName="/ppt/slides/slide2.xml" ContentType="application/vnd.openxmlformats-officedocument.presentationml.slide+xml"/>
  <Override PartName="/ppt/slides/slide22.xml" ContentType="application/vnd.openxmlformats-officedocument.presentationml.slide+xml"/>
  <Override PartName="/ppt/slides/slide41.xml" ContentType="application/vnd.openxmlformats-officedocument.presentationml.slide+xml"/>
  <Override PartName="/ppt/notesSlides/notesSlide16.xml" ContentType="application/vnd.openxmlformats-officedocument.presentationml.notesSlide+xml"/>
  <Override PartName="/ppt/notesSlides/notesSlide5.xml" ContentType="application/vnd.openxmlformats-officedocument.presentationml.notesSlide+xml"/>
  <Default Extension="pict" ContentType="image/pict"/>
  <Override PartName="/ppt/notesSlides/notesSlide21.xml" ContentType="application/vnd.openxmlformats-officedocument.presentationml.notesSlide+xml"/>
  <Override PartName="/ppt/slideMasters/slideMaster2.xml" ContentType="application/vnd.openxmlformats-officedocument.presentationml.slideMaster+xml"/>
  <Override PartName="/ppt/slideLayouts/slideLayout4.xml" ContentType="application/vnd.openxmlformats-officedocument.presentationml.slideLayout+xml"/>
  <Override PartName="/ppt/slides/slide26.xml" ContentType="application/vnd.openxmlformats-officedocument.presentationml.slide+xml"/>
  <Override PartName="/ppt/theme/theme4.xml" ContentType="application/vnd.openxmlformats-officedocument.theme+xml"/>
  <Override PartName="/ppt/slides/slide10.xml" ContentType="application/vnd.openxmlformats-officedocument.presentationml.slide+xml"/>
  <Override PartName="/ppt/slides/slide6.xml" ContentType="application/vnd.openxmlformats-officedocument.presentationml.slide+xml"/>
  <Override PartName="/ppt/embeddings/oleObject1.bin" ContentType="application/vnd.openxmlformats-officedocument.oleObject"/>
  <Default Extension="pdf" ContentType="application/pdf"/>
  <Override PartName="/ppt/slideLayouts/slideLayout13.xml" ContentType="application/vnd.openxmlformats-officedocument.presentationml.slideLayout+xml"/>
  <Default Extension="png" ContentType="image/png"/>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p:sldMasterIdLst>
    <p:sldMasterId id="2147483649" r:id="rId1"/>
    <p:sldMasterId id="2147483661" r:id="rId2"/>
    <p:sldMasterId id="2147483663" r:id="rId3"/>
    <p:sldMasterId id="2147483665" r:id="rId4"/>
    <p:sldMasterId id="2147483667" r:id="rId5"/>
    <p:sldMasterId id="2147483669" r:id="rId6"/>
    <p:sldMasterId id="2147483672" r:id="rId7"/>
  </p:sldMasterIdLst>
  <p:notesMasterIdLst>
    <p:notesMasterId r:id="rId52"/>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Lst>
  <p:sldSz cx="9144000" cy="6858000" type="screen4x3"/>
  <p:notesSz cx="6985000" cy="9283700"/>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0000"/>
    <a:srgbClr val="0099CC"/>
    <a:srgbClr val="CC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4523" autoAdjust="0"/>
    <p:restoredTop sz="90805" autoAdjust="0"/>
  </p:normalViewPr>
  <p:slideViewPr>
    <p:cSldViewPr>
      <p:cViewPr varScale="1">
        <p:scale>
          <a:sx n="111" d="100"/>
          <a:sy n="111" d="100"/>
        </p:scale>
        <p:origin x="-1224"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notesMaster" Target="notesMasters/notes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 Target="slides/slide1.xml"/><Relationship Id="rId9" Type="http://schemas.openxmlformats.org/officeDocument/2006/relationships/slide" Target="slides/slide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5.pict"/></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0.pict"/><Relationship Id="rId2" Type="http://schemas.openxmlformats.org/officeDocument/2006/relationships/image" Target="../media/image61.pict"/><Relationship Id="rId3" Type="http://schemas.openxmlformats.org/officeDocument/2006/relationships/image" Target="../media/image62.pict"/></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7.pict"/><Relationship Id="rId2" Type="http://schemas.openxmlformats.org/officeDocument/2006/relationships/image" Target="../media/image68.pict"/></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8.pict"/></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0" y="0"/>
            <a:ext cx="3026833" cy="464185"/>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l">
              <a:defRPr sz="1200"/>
            </a:lvl1pPr>
          </a:lstStyle>
          <a:p>
            <a:endParaRPr lang="en-US"/>
          </a:p>
        </p:txBody>
      </p:sp>
      <p:sp>
        <p:nvSpPr>
          <p:cNvPr id="68611" name="Rectangle 3"/>
          <p:cNvSpPr>
            <a:spLocks noGrp="1" noChangeArrowheads="1"/>
          </p:cNvSpPr>
          <p:nvPr>
            <p:ph type="dt" idx="1"/>
          </p:nvPr>
        </p:nvSpPr>
        <p:spPr bwMode="auto">
          <a:xfrm>
            <a:off x="3958167" y="0"/>
            <a:ext cx="3026833" cy="464185"/>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a:defRPr sz="1200"/>
            </a:lvl1pPr>
          </a:lstStyle>
          <a:p>
            <a:endParaRPr lang="en-US"/>
          </a:p>
        </p:txBody>
      </p:sp>
      <p:sp>
        <p:nvSpPr>
          <p:cNvPr id="68612" name="Rectangle 4"/>
          <p:cNvSpPr>
            <a:spLocks noGrp="1" noRot="1" noChangeAspect="1" noChangeArrowheads="1" noTextEdit="1"/>
          </p:cNvSpPr>
          <p:nvPr>
            <p:ph type="sldImg" idx="2"/>
          </p:nvPr>
        </p:nvSpPr>
        <p:spPr bwMode="auto">
          <a:xfrm>
            <a:off x="1171575" y="696913"/>
            <a:ext cx="4641850" cy="3481387"/>
          </a:xfrm>
          <a:prstGeom prst="rect">
            <a:avLst/>
          </a:prstGeom>
          <a:noFill/>
          <a:ln w="9525">
            <a:solidFill>
              <a:srgbClr val="000000"/>
            </a:solidFill>
            <a:miter lim="800000"/>
            <a:headEnd/>
            <a:tailEnd/>
          </a:ln>
          <a:effectLst/>
        </p:spPr>
      </p:sp>
      <p:sp>
        <p:nvSpPr>
          <p:cNvPr id="68613" name="Rectangle 5"/>
          <p:cNvSpPr>
            <a:spLocks noGrp="1" noChangeArrowheads="1"/>
          </p:cNvSpPr>
          <p:nvPr>
            <p:ph type="body" sz="quarter" idx="3"/>
          </p:nvPr>
        </p:nvSpPr>
        <p:spPr bwMode="auto">
          <a:xfrm>
            <a:off x="931334" y="4409758"/>
            <a:ext cx="5122333" cy="4177665"/>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8614" name="Rectangle 6"/>
          <p:cNvSpPr>
            <a:spLocks noGrp="1" noChangeArrowheads="1"/>
          </p:cNvSpPr>
          <p:nvPr>
            <p:ph type="ftr" sz="quarter" idx="4"/>
          </p:nvPr>
        </p:nvSpPr>
        <p:spPr bwMode="auto">
          <a:xfrm>
            <a:off x="0" y="8819515"/>
            <a:ext cx="3026833" cy="464185"/>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l">
              <a:defRPr sz="1200"/>
            </a:lvl1pPr>
          </a:lstStyle>
          <a:p>
            <a:endParaRPr lang="en-US"/>
          </a:p>
        </p:txBody>
      </p:sp>
      <p:sp>
        <p:nvSpPr>
          <p:cNvPr id="68615" name="Rectangle 7"/>
          <p:cNvSpPr>
            <a:spLocks noGrp="1" noChangeArrowheads="1"/>
          </p:cNvSpPr>
          <p:nvPr>
            <p:ph type="sldNum" sz="quarter" idx="5"/>
          </p:nvPr>
        </p:nvSpPr>
        <p:spPr bwMode="auto">
          <a:xfrm>
            <a:off x="3958167" y="8819515"/>
            <a:ext cx="3026833" cy="464185"/>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a:defRPr sz="1200"/>
            </a:lvl1pPr>
          </a:lstStyle>
          <a:p>
            <a:fld id="{4614D998-4D3A-43B3-8B64-22E1F22E92DC}"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NATO document ATP-45 is often used to determine hazard areas following CBRN events.  However, the ATP-45 boundaries do not correspond to clearly documented health effects, suffer difficulties with variable winds or wind speeds near 10 km/h, and sometimes drastically overestimate downwind hazard distances and areas.</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an example of how</a:t>
            </a:r>
            <a:r>
              <a:rPr lang="en-US" baseline="0" dirty="0" smtClean="0"/>
              <a:t> much consideration goes into the AEGL values, the technical support document for chlorine contains about 60 pages of content.</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we present</a:t>
            </a:r>
            <a:r>
              <a:rPr lang="en-US" baseline="0" dirty="0" smtClean="0"/>
              <a:t> our results for a small (100kg) daytime release of </a:t>
            </a:r>
            <a:r>
              <a:rPr lang="en-US" baseline="0" dirty="0" err="1" smtClean="0"/>
              <a:t>sarin</a:t>
            </a:r>
            <a:r>
              <a:rPr lang="en-US" baseline="0" dirty="0" smtClean="0"/>
              <a:t> placed at 1km in the </a:t>
            </a:r>
            <a:r>
              <a:rPr lang="en-US" baseline="0" dirty="0" err="1" smtClean="0"/>
              <a:t>x</a:t>
            </a:r>
            <a:r>
              <a:rPr lang="en-US" baseline="0" dirty="0" smtClean="0"/>
              <a:t>-direction, and with the wind coming from the west.  We perform ~150 simulations of small daytime releases, choosing the wind speed, surface roughness, and atmospheric stability class in Monte Carlo fashion.  For each simulation we calculate the continuous AEGL function, </a:t>
            </a:r>
            <a:r>
              <a:rPr lang="en-US" i="1" baseline="0" dirty="0" smtClean="0"/>
              <a:t>F</a:t>
            </a:r>
            <a:r>
              <a:rPr lang="en-US" baseline="-25000" dirty="0" smtClean="0"/>
              <a:t>AEGL</a:t>
            </a:r>
            <a:r>
              <a:rPr lang="en-US" baseline="0" dirty="0" smtClean="0"/>
              <a:t>.  At each point in our spatial domain we take the 90</a:t>
            </a:r>
            <a:r>
              <a:rPr lang="en-US" baseline="30000" dirty="0" smtClean="0"/>
              <a:t>th</a:t>
            </a:r>
            <a:r>
              <a:rPr lang="en-US" baseline="0" dirty="0" smtClean="0"/>
              <a:t> percentile of </a:t>
            </a:r>
            <a:r>
              <a:rPr lang="en-US" i="1" baseline="0" dirty="0" smtClean="0"/>
              <a:t>F</a:t>
            </a:r>
            <a:r>
              <a:rPr lang="en-US" baseline="-25000" dirty="0" smtClean="0"/>
              <a:t>AEGL</a:t>
            </a:r>
            <a:r>
              <a:rPr lang="en-US" baseline="0" dirty="0" smtClean="0"/>
              <a:t>, and plot it using the color map on the right.  We then draw contours for </a:t>
            </a:r>
            <a:r>
              <a:rPr lang="en-US" i="1" baseline="0" dirty="0" smtClean="0"/>
              <a:t>F</a:t>
            </a:r>
            <a:r>
              <a:rPr lang="en-US" baseline="-25000" dirty="0" smtClean="0"/>
              <a:t>AEGL</a:t>
            </a:r>
            <a:r>
              <a:rPr lang="en-US" baseline="0" dirty="0" smtClean="0"/>
              <a:t>=1, 2, and 3 for the AEGL-1, 2, and 3 values.  For this case, the maximum downwind hazard distance for AEGL-2 is 7.1km.</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we present</a:t>
            </a:r>
            <a:r>
              <a:rPr lang="en-US" baseline="0" dirty="0" smtClean="0"/>
              <a:t> our results for large (1000kg) daytime releases of </a:t>
            </a:r>
            <a:r>
              <a:rPr lang="en-US" baseline="0" dirty="0" err="1" smtClean="0"/>
              <a:t>sarin</a:t>
            </a:r>
            <a:r>
              <a:rPr lang="en-US" baseline="0" dirty="0" smtClean="0"/>
              <a:t>.  Here the maximum downwind hazard distance is 22km.</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nighttime releases</a:t>
            </a:r>
            <a:r>
              <a:rPr lang="en-US" baseline="0" dirty="0" smtClean="0"/>
              <a:t> the 90</a:t>
            </a:r>
            <a:r>
              <a:rPr lang="en-US" baseline="30000" dirty="0" smtClean="0"/>
              <a:t>th</a:t>
            </a:r>
            <a:r>
              <a:rPr lang="en-US" baseline="0" dirty="0" smtClean="0"/>
              <a:t> percentile contours are distinctly different in shape from the daytime contours.  The larger crosswind distances near the source are due to the very low wind speeds that sometimes occur.</a:t>
            </a:r>
          </a:p>
          <a:p>
            <a:endParaRPr lang="en-US" baseline="0" dirty="0" smtClean="0"/>
          </a:p>
          <a:p>
            <a:r>
              <a:rPr lang="en-US" baseline="0" dirty="0" smtClean="0"/>
              <a:t>Most notably for this small nighttime release, the maximum downwind AEGL-2 distance is a very large 52km!  We suspect that our use of the extremely stable index 7 atmosphere, combined with the upper end of the wind speed distribution, conspire to produce these large downwind distances.</a:t>
            </a:r>
          </a:p>
          <a:p>
            <a:endParaRPr lang="en-US" baseline="0" dirty="0" smtClean="0"/>
          </a:p>
          <a:p>
            <a:r>
              <a:rPr lang="en-US" baseline="0" dirty="0" smtClean="0"/>
              <a:t>In reality, however, such conditions may occur only rarely in nature.</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a:t>
            </a:r>
            <a:r>
              <a:rPr lang="en-US" baseline="0" dirty="0" smtClean="0"/>
              <a:t> t</a:t>
            </a:r>
            <a:r>
              <a:rPr lang="en-US" dirty="0" smtClean="0"/>
              <a:t>he large nighttime release</a:t>
            </a:r>
            <a:r>
              <a:rPr lang="en-US" baseline="0" dirty="0" smtClean="0"/>
              <a:t> the AEGL-2 contour may extend beyond the computational domain.</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day</a:t>
            </a:r>
            <a:r>
              <a:rPr lang="en-US" baseline="0" dirty="0" smtClean="0"/>
              <a:t>time releases, we reproduce the ERG downwind distance fairly well.</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nighttime releases our downwind</a:t>
            </a:r>
            <a:r>
              <a:rPr lang="en-US" baseline="0" dirty="0" smtClean="0"/>
              <a:t> hazard distance is significantly larger than the ERG 2008 value.</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sought</a:t>
            </a:r>
            <a:r>
              <a:rPr lang="en-US" baseline="0" dirty="0" smtClean="0"/>
              <a:t> to validate our use of QUIC with one field experiment (Prairie Grass), and to compare it with two other T&amp;D codes (ALOHA and HPAC).</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Again, we note that the</a:t>
            </a:r>
            <a:r>
              <a:rPr lang="en-US" baseline="0" dirty="0" smtClean="0"/>
              <a:t> largest downwind distance where measurements were taken in </a:t>
            </a:r>
            <a:r>
              <a:rPr lang="en-US" dirty="0" smtClean="0"/>
              <a:t>Prairie</a:t>
            </a:r>
            <a:r>
              <a:rPr lang="en-US" baseline="0" dirty="0" smtClean="0"/>
              <a:t> Grass is 800m.</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Fortunately,</a:t>
            </a:r>
            <a:r>
              <a:rPr lang="en-US" baseline="0" dirty="0" smtClean="0"/>
              <a:t> much detailed information about the Prairie Grass terrain and meteorology is contained in the three published documents detailing the experiment.  To successfully compare with the field trials, we note that we turned on particle splitting in QUIC.  With this technique, particles are split into lower mass particles when the local dispersant density is below a specified threshold.  This allows one to faithfully resolve the very low concentrations that occur far downwind, while keeping the computational cost low.</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we compare</a:t>
            </a:r>
            <a:r>
              <a:rPr lang="en-US" baseline="0" dirty="0" smtClean="0"/>
              <a:t> QUIC with Prairie Grass for one of the nighttime field trials for which there was full data coverage.  The agreement in both direction and value is good, although QUIC tends to </a:t>
            </a:r>
            <a:r>
              <a:rPr lang="en-US" baseline="0" dirty="0" err="1" smtClean="0"/>
              <a:t>underpredict</a:t>
            </a:r>
            <a:r>
              <a:rPr lang="en-US" baseline="0" dirty="0" smtClean="0"/>
              <a:t> the experimental values by a factor of about 2.</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we compare QUIC and Prairie Grass in a neutral</a:t>
            </a:r>
            <a:r>
              <a:rPr lang="en-US" baseline="0" dirty="0" smtClean="0"/>
              <a:t> atmosphere.</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we compare QUIC and Prairie Grass for an</a:t>
            </a:r>
            <a:r>
              <a:rPr lang="en-US" baseline="0" dirty="0" smtClean="0"/>
              <a:t> unstable, daytime run.</a:t>
            </a:r>
            <a:endParaRPr lang="en-US" dirty="0"/>
          </a:p>
        </p:txBody>
      </p:sp>
      <p:sp>
        <p:nvSpPr>
          <p:cNvPr id="4" name="Slide Number Placeholder 3"/>
          <p:cNvSpPr>
            <a:spLocks noGrp="1"/>
          </p:cNvSpPr>
          <p:nvPr>
            <p:ph type="sldNum" sz="quarter" idx="10"/>
          </p:nvPr>
        </p:nvSpPr>
        <p:spPr>
          <a:xfrm>
            <a:off x="3955954" y="8817613"/>
            <a:ext cx="3027466" cy="464503"/>
          </a:xfrm>
          <a:prstGeom prst="rect">
            <a:avLst/>
          </a:prstGeom>
        </p:spPr>
        <p:txBody>
          <a:bodyPr lIns="91217" tIns="45608" rIns="91217" bIns="45608"/>
          <a:lstStyle/>
          <a:p>
            <a:pPr>
              <a:defRPr/>
            </a:pPr>
            <a:fld id="{32BA9CB5-B5DC-4ECE-95C3-31791B32085A}" type="slidenum">
              <a:rPr lang="en-US" smtClean="0">
                <a:solidFill>
                  <a:prstClr val="black"/>
                </a:solidFill>
              </a:rPr>
              <a:pPr>
                <a:defRPr/>
              </a:pPr>
              <a:t>23</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ALOHA uses</a:t>
            </a:r>
            <a:r>
              <a:rPr lang="en-US" baseline="0" dirty="0" smtClean="0"/>
              <a:t> the AEGL values incorrectly.  For a simulation duration of 60 minutes, for example, it uses the 60-minute AEGL concentrations, and finds the locations where the maximum concentration (in time) exceeds the AEGL values.  However, the effective exposure time may be much less than the simulation duration.  (For an instantaneous release in high winds, the effective exposure time could be as small as a few minutes.)  The result is that the hazard areas drawn by ALOHA are smaller than they should be, since for shorter exposure times, the AEGL concentrations are </a:t>
            </a:r>
            <a:r>
              <a:rPr lang="en-US" i="1" baseline="0" dirty="0" smtClean="0"/>
              <a:t>smaller</a:t>
            </a:r>
            <a:r>
              <a:rPr lang="en-US" baseline="0" dirty="0" smtClean="0"/>
              <a:t>.</a:t>
            </a:r>
          </a:p>
          <a:p>
            <a:endParaRPr lang="en-US" baseline="0" dirty="0" smtClean="0"/>
          </a:p>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agreement</a:t>
            </a:r>
            <a:r>
              <a:rPr lang="en-US" baseline="0" dirty="0" smtClean="0"/>
              <a:t> between ALOHA and QUIC is quite remarkable, although we note that ALOHA doesn’t perform upwind dispersion while QUIC does.  This is most apparent near the source.</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study</a:t>
            </a:r>
            <a:r>
              <a:rPr lang="en-US" baseline="0" dirty="0" smtClean="0"/>
              <a:t> the effect of variable winds, we take wind direction data from the FFT07 data set.  We average the observed wind data in 5 minute windows over a 30 minute time span.  We then rotate them so the average direction is along the positive x-axis.  We fix the wind speed at 3.5 </a:t>
            </a:r>
            <a:r>
              <a:rPr lang="en-US" baseline="0" dirty="0" err="1" smtClean="0"/>
              <a:t>m/s</a:t>
            </a:r>
            <a:r>
              <a:rPr lang="en-US" baseline="0" dirty="0" smtClean="0"/>
              <a:t> during the day and 2 </a:t>
            </a:r>
            <a:r>
              <a:rPr lang="en-US" baseline="0" dirty="0" err="1" smtClean="0"/>
              <a:t>m/s</a:t>
            </a:r>
            <a:r>
              <a:rPr lang="en-US" baseline="0" dirty="0" smtClean="0"/>
              <a:t> during the night.</a:t>
            </a: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a:t>
            </a:r>
            <a:r>
              <a:rPr lang="en-US" baseline="0" dirty="0" smtClean="0"/>
              <a:t> one takes as the definition of the downwind distance the largest distance from the source that a non-negligible amount of dispersant reaches, then as seen in the rightmost plot the downwind distance in this case is significantly larger when the wind has variable direction.  Note that the average wind direction over the duration of the simulation in the rightmost figure is parallel to the x-axis.</a:t>
            </a:r>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a:t>
            </a:r>
            <a:r>
              <a:rPr lang="en-US" baseline="0" dirty="0" smtClean="0"/>
              <a:t> each set of parameters (night/day, large/small release) and for each AEGL value (1, 2, 3) we record the maximum downwind distance of the contour drawn from the 90</a:t>
            </a:r>
            <a:r>
              <a:rPr lang="en-US" baseline="30000" dirty="0" smtClean="0"/>
              <a:t>th</a:t>
            </a:r>
            <a:r>
              <a:rPr lang="en-US" baseline="0" dirty="0" smtClean="0"/>
              <a:t> percentile of the continuous AEGL function (our standard method), and also record the 90</a:t>
            </a:r>
            <a:r>
              <a:rPr lang="en-US" baseline="30000" dirty="0" smtClean="0"/>
              <a:t>th</a:t>
            </a:r>
            <a:r>
              <a:rPr lang="en-US" baseline="0" dirty="0" smtClean="0"/>
              <a:t> percentile of the maximum downwind distance of the contour drawn from the AEGL function for each run.  As this plot shows, the two methods are essentially equivalent.</a:t>
            </a:r>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1179513" y="701675"/>
            <a:ext cx="4625975" cy="3468688"/>
          </a:xfrm>
          <a:ln/>
        </p:spPr>
      </p:sp>
      <p:sp>
        <p:nvSpPr>
          <p:cNvPr id="119811" name="Rectangle 3"/>
          <p:cNvSpPr>
            <a:spLocks noGrp="1" noChangeArrowheads="1"/>
          </p:cNvSpPr>
          <p:nvPr>
            <p:ph type="body" idx="1"/>
          </p:nvPr>
        </p:nvSpPr>
        <p:spPr/>
        <p:txBody>
          <a:bodyPr/>
          <a:lstStyle/>
          <a:p>
            <a:r>
              <a:rPr lang="en-US" smtClean="0"/>
              <a:t>As </a:t>
            </a:r>
            <a:r>
              <a:rPr lang="en-US" dirty="0"/>
              <a:t>shown in the slide above, the largest chemical template has a downwind hazard distance of 50 km and encloses an area of 1560 km</a:t>
            </a:r>
            <a:r>
              <a:rPr lang="en-US" baseline="30000" dirty="0"/>
              <a:t>2 </a:t>
            </a:r>
            <a:r>
              <a:rPr lang="en-US" dirty="0"/>
              <a:t>(note that the area is larger than that of a equilateral triangle of height 50 km; this is because the downwind hazard distance is measured from the center of the attack circle). The template is seen to enclose the Washington DC Capital Beltway.  A lower bound on the number of people enclosed by the template can be estimated as follows.  According to the 2000 U.S. Census, Washington DC has 572059 residents and a land area of 159 km</a:t>
            </a:r>
            <a:r>
              <a:rPr lang="en-US" baseline="30000" dirty="0"/>
              <a:t>2</a:t>
            </a:r>
            <a:r>
              <a:rPr lang="en-US" dirty="0"/>
              <a:t>, giving an average population density of approximately 3600 persons/km</a:t>
            </a:r>
            <a:r>
              <a:rPr lang="en-US" baseline="30000" dirty="0"/>
              <a:t>2</a:t>
            </a:r>
            <a:r>
              <a:rPr lang="en-US" dirty="0"/>
              <a:t>.  Assuming a population density of one tenth of this value for the enclosed land area outside of Washington DC (likely a low estimate), (1560-159) km</a:t>
            </a:r>
            <a:r>
              <a:rPr lang="en-US" baseline="30000" dirty="0"/>
              <a:t>2</a:t>
            </a:r>
            <a:r>
              <a:rPr lang="en-US" dirty="0"/>
              <a:t> =1401 km</a:t>
            </a:r>
            <a:r>
              <a:rPr lang="en-US" baseline="30000" dirty="0"/>
              <a:t>2</a:t>
            </a:r>
            <a:r>
              <a:rPr lang="en-US" dirty="0"/>
              <a:t>, one gets a total enclosed population of about 108 million.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at least</a:t>
            </a:r>
            <a:r>
              <a:rPr lang="en-US" baseline="0" dirty="0" smtClean="0"/>
              <a:t> two common wind speed distributions in use in the literature.</a:t>
            </a:r>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that these histograms are</a:t>
            </a:r>
            <a:r>
              <a:rPr lang="en-US" baseline="0" dirty="0" smtClean="0"/>
              <a:t> for the full, 10-second time resolution data.</a:t>
            </a:r>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are interested in the average wind</a:t>
            </a:r>
            <a:r>
              <a:rPr lang="en-US" baseline="0" dirty="0" smtClean="0"/>
              <a:t> speed over longer intervals than 10 seconds, so we average the wind speeds over a 1 hour time window.  We then fit a </a:t>
            </a:r>
            <a:r>
              <a:rPr lang="en-US" baseline="0" dirty="0" err="1" smtClean="0"/>
              <a:t>Weibull</a:t>
            </a:r>
            <a:r>
              <a:rPr lang="en-US" baseline="0" dirty="0" smtClean="0"/>
              <a:t> distribution and extract its parameters for night and day.</a:t>
            </a:r>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we describe our procedure for filling the numerous gaps that exist in the FFT07 wind speed data.</a:t>
            </a:r>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of the techniques</a:t>
            </a:r>
            <a:r>
              <a:rPr lang="en-US" baseline="0" dirty="0" smtClean="0"/>
              <a:t> we use for filling data gaps is spatial averaging of the samples.</a:t>
            </a:r>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fill</a:t>
            </a:r>
            <a:r>
              <a:rPr lang="en-US" baseline="0" dirty="0" smtClean="0"/>
              <a:t> the longer gaps that can’t be filled by temporal or spatial averaging, we employ the AR-1 statistical model.  </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pic>
        <p:nvPicPr>
          <p:cNvPr id="12" name="Picture 11" descr="powerpoint art.png"/>
          <p:cNvPicPr>
            <a:picLocks noChangeAspect="1"/>
          </p:cNvPicPr>
          <p:nvPr userDrawn="1"/>
        </p:nvPicPr>
        <p:blipFill>
          <a:blip r:embed="rId2" cstate="print"/>
          <a:stretch>
            <a:fillRect/>
          </a:stretch>
        </p:blipFill>
        <p:spPr>
          <a:xfrm>
            <a:off x="0" y="0"/>
            <a:ext cx="9144000" cy="1787173"/>
          </a:xfrm>
          <a:prstGeom prst="rect">
            <a:avLst/>
          </a:prstGeom>
        </p:spPr>
      </p:pic>
      <p:sp>
        <p:nvSpPr>
          <p:cNvPr id="36869" name="Rectangle 5"/>
          <p:cNvSpPr>
            <a:spLocks noGrp="1" noChangeArrowheads="1"/>
          </p:cNvSpPr>
          <p:nvPr>
            <p:ph type="ctrTitle"/>
          </p:nvPr>
        </p:nvSpPr>
        <p:spPr>
          <a:xfrm>
            <a:off x="685800" y="1905000"/>
            <a:ext cx="7772400" cy="1143000"/>
          </a:xfrm>
        </p:spPr>
        <p:txBody>
          <a:bodyPr/>
          <a:lstStyle>
            <a:lvl1pPr algn="ctr">
              <a:defRPr sz="3200"/>
            </a:lvl1pPr>
          </a:lstStyle>
          <a:p>
            <a:r>
              <a:rPr lang="en-US" dirty="0"/>
              <a:t>Click to edit Master title style</a:t>
            </a:r>
          </a:p>
        </p:txBody>
      </p:sp>
      <p:sp>
        <p:nvSpPr>
          <p:cNvPr id="36870" name="Rectangle 6"/>
          <p:cNvSpPr>
            <a:spLocks noGrp="1" noChangeArrowheads="1"/>
          </p:cNvSpPr>
          <p:nvPr>
            <p:ph type="subTitle" idx="1"/>
          </p:nvPr>
        </p:nvSpPr>
        <p:spPr>
          <a:xfrm>
            <a:off x="1524000" y="3492500"/>
            <a:ext cx="6102350" cy="1752600"/>
          </a:xfrm>
        </p:spPr>
        <p:txBody>
          <a:bodyPr/>
          <a:lstStyle>
            <a:lvl1pPr marL="0" indent="0" algn="ctr">
              <a:buFont typeface="Wingdings" pitchFamily="2" charset="2"/>
              <a:buNone/>
              <a:defRPr sz="2400"/>
            </a:lvl1pPr>
          </a:lstStyle>
          <a:p>
            <a:r>
              <a:rPr lang="en-US"/>
              <a:t>Click to edit Master subtitle style</a:t>
            </a:r>
          </a:p>
        </p:txBody>
      </p:sp>
      <p:sp>
        <p:nvSpPr>
          <p:cNvPr id="36871" name="Rectangle 7"/>
          <p:cNvSpPr>
            <a:spLocks noGrp="1" noChangeArrowheads="1"/>
          </p:cNvSpPr>
          <p:nvPr>
            <p:ph type="dt" sz="half" idx="2"/>
          </p:nvPr>
        </p:nvSpPr>
        <p:spPr>
          <a:xfrm>
            <a:off x="-152400" y="6248400"/>
            <a:ext cx="1905000" cy="457200"/>
          </a:xfrm>
        </p:spPr>
        <p:txBody>
          <a:bodyPr/>
          <a:lstStyle>
            <a:lvl1pPr algn="ctr">
              <a:defRPr sz="900"/>
            </a:lvl1pPr>
          </a:lstStyle>
          <a:p>
            <a:fld id="{859CE73E-4E64-4521-9D3B-63733BC7E154}" type="datetime3">
              <a:rPr lang="en-US"/>
              <a:pPr/>
              <a:t>July 13, 11</a:t>
            </a:fld>
            <a:endParaRPr lang="en-US"/>
          </a:p>
        </p:txBody>
      </p:sp>
      <p:sp>
        <p:nvSpPr>
          <p:cNvPr id="36872" name="Rectangle 8"/>
          <p:cNvSpPr>
            <a:spLocks noGrp="1" noChangeArrowheads="1"/>
          </p:cNvSpPr>
          <p:nvPr>
            <p:ph type="ftr" sz="quarter" idx="3"/>
          </p:nvPr>
        </p:nvSpPr>
        <p:spPr>
          <a:xfrm>
            <a:off x="6019800" y="6343650"/>
            <a:ext cx="2895600" cy="457200"/>
          </a:xfrm>
        </p:spPr>
        <p:txBody>
          <a:bodyPr/>
          <a:lstStyle>
            <a:lvl1pPr>
              <a:defRPr sz="900"/>
            </a:lvl1pPr>
          </a:lstStyle>
          <a:p>
            <a:endParaRPr lang="en-US"/>
          </a:p>
        </p:txBody>
      </p:sp>
      <p:sp>
        <p:nvSpPr>
          <p:cNvPr id="36873" name="Rectangle 9"/>
          <p:cNvSpPr>
            <a:spLocks noGrp="1" noChangeArrowheads="1"/>
          </p:cNvSpPr>
          <p:nvPr>
            <p:ph type="sldNum" sz="quarter" idx="4"/>
          </p:nvPr>
        </p:nvSpPr>
        <p:spPr>
          <a:xfrm>
            <a:off x="7010400" y="6324600"/>
            <a:ext cx="1905000" cy="457200"/>
          </a:xfrm>
        </p:spPr>
        <p:txBody>
          <a:bodyPr/>
          <a:lstStyle>
            <a:lvl1pPr>
              <a:defRPr sz="900"/>
            </a:lvl1pPr>
          </a:lstStyle>
          <a:p>
            <a:fld id="{14BB67F9-2426-4441-9074-F3CABA8FBC4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38BB822-FCD6-42F9-982E-0827B73F645F}" type="datetime3">
              <a:rPr lang="en-US"/>
              <a:pPr/>
              <a:t>July 13, 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720D8AB-A97F-4E6B-A107-A5B32B7BB1E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3B1DB8D8-71D2-4314-8E0C-DB2421673393}" type="datetime3">
              <a:rPr lang="en-US"/>
              <a:pPr/>
              <a:t>July 13, 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EBA35AF-FA02-4053-A79E-CAE3B25D197B}"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28613" y="1143000"/>
            <a:ext cx="4027487"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8500" y="1143000"/>
            <a:ext cx="4029075"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B2EBF903-B6B4-4837-9655-3030719FDE4C}" type="datetime3">
              <a:rPr lang="en-US"/>
              <a:pPr/>
              <a:t>July 13, 11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E0BA162-D301-46EF-934A-2C5AAE626B4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974FDFA0-80FC-4592-B982-1A90A0E254E1}" type="datetime3">
              <a:rPr lang="en-US"/>
              <a:pPr/>
              <a:t>July 13, 11</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EE7CAC8-17EA-4413-9FEB-61B08C5E39EC}"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6E6F24D7-5F2F-4264-9B55-A72E7148E405}" type="datetime3">
              <a:rPr lang="en-US"/>
              <a:pPr/>
              <a:t>July 13, 11</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E6793C2-21BA-4E35-9E33-E37DA8BD520D}"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4F515DB-BABF-473C-81CC-A1EA0E0171AE}" type="datetime3">
              <a:rPr lang="en-US"/>
              <a:pPr/>
              <a:t>July 13, 11</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7503075-0966-47A0-90F3-01628B86C5C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2018A93-015F-4C78-A69E-5BEAB26F04F5}" type="datetime3">
              <a:rPr lang="en-US"/>
              <a:pPr/>
              <a:t>July 13, 11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E4FC57C-AAD7-4D98-BB25-CAD8225A1072}"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F8ED594D-6319-4458-8527-9003E804E53C}" type="datetime3">
              <a:rPr lang="en-US"/>
              <a:pPr/>
              <a:t>July 13, 11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74D6582-D08C-4401-8F7E-802A4762B501}"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F4DA89AE-004D-4E30-8F46-81A414D73203}" type="datetime3">
              <a:rPr lang="en-US"/>
              <a:pPr/>
              <a:t>July 13, 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1A2BA7A-E153-4BAE-846A-8118AD44343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1950" y="457200"/>
            <a:ext cx="212725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28613" y="457200"/>
            <a:ext cx="6230937"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97FA35E-EF5E-4B0D-8135-28E1BE543371}" type="datetime3">
              <a:rPr lang="en-US"/>
              <a:pPr/>
              <a:t>July 13, 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92AFEBD-1D75-4F27-80E4-67B1ADF6B2C5}"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2.xml"/><Relationship Id="rId3"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theme" Target="../theme/theme3.xml"/><Relationship Id="rId3"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theme" Target="../theme/theme4.xml"/><Relationship Id="rId3" Type="http://schemas.openxmlformats.org/officeDocument/2006/relationships/image" Target="../media/image3.jpeg"/></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theme" Target="../theme/theme5.xml"/><Relationship Id="rId3" Type="http://schemas.openxmlformats.org/officeDocument/2006/relationships/image" Target="../media/image3.jpe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4" Type="http://schemas.openxmlformats.org/officeDocument/2006/relationships/image" Target="../media/image3.jpeg"/><Relationship Id="rId1" Type="http://schemas.openxmlformats.org/officeDocument/2006/relationships/slideLayout" Target="../slideLayouts/slideLayout16.xml"/><Relationship Id="rId2" Type="http://schemas.openxmlformats.org/officeDocument/2006/relationships/slideLayout" Target="../slideLayouts/slideLayout17.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4" Type="http://schemas.openxmlformats.org/officeDocument/2006/relationships/image" Target="../media/image3.jpeg"/><Relationship Id="rId1" Type="http://schemas.openxmlformats.org/officeDocument/2006/relationships/slideLayout" Target="../slideLayouts/slideLayout18.xml"/><Relationship Id="rId2"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10" name="Picture 9" descr="powerpointwithbannerandbar-1.jpg"/>
          <p:cNvPicPr>
            <a:picLocks noChangeAspect="1"/>
          </p:cNvPicPr>
          <p:nvPr userDrawn="1"/>
        </p:nvPicPr>
        <p:blipFill>
          <a:blip r:embed="rId13" cstate="print"/>
          <a:stretch>
            <a:fillRect/>
          </a:stretch>
        </p:blipFill>
        <p:spPr>
          <a:xfrm>
            <a:off x="0" y="0"/>
            <a:ext cx="9144000" cy="1961804"/>
          </a:xfrm>
          <a:prstGeom prst="rect">
            <a:avLst/>
          </a:prstGeom>
        </p:spPr>
      </p:pic>
      <p:sp>
        <p:nvSpPr>
          <p:cNvPr id="5126" name="Rectangle 6"/>
          <p:cNvSpPr>
            <a:spLocks noGrp="1" noChangeArrowheads="1"/>
          </p:cNvSpPr>
          <p:nvPr>
            <p:ph type="title"/>
          </p:nvPr>
        </p:nvSpPr>
        <p:spPr bwMode="auto">
          <a:xfrm>
            <a:off x="1143000" y="228600"/>
            <a:ext cx="7162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p>
            <a:pPr lvl="0"/>
            <a:r>
              <a:rPr lang="en-US" dirty="0" smtClean="0"/>
              <a:t>Click to edit Master title style</a:t>
            </a:r>
          </a:p>
        </p:txBody>
      </p:sp>
      <p:sp>
        <p:nvSpPr>
          <p:cNvPr id="5127" name="Rectangle 7"/>
          <p:cNvSpPr>
            <a:spLocks noGrp="1" noChangeArrowheads="1"/>
          </p:cNvSpPr>
          <p:nvPr>
            <p:ph type="body" idx="1"/>
          </p:nvPr>
        </p:nvSpPr>
        <p:spPr bwMode="auto">
          <a:xfrm>
            <a:off x="328613" y="1143000"/>
            <a:ext cx="8208962" cy="5029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8" name="Rectangle 8"/>
          <p:cNvSpPr>
            <a:spLocks noGrp="1" noChangeArrowheads="1"/>
          </p:cNvSpPr>
          <p:nvPr>
            <p:ph type="dt" sz="half" idx="2"/>
          </p:nvPr>
        </p:nvSpPr>
        <p:spPr bwMode="auto">
          <a:xfrm>
            <a:off x="304800" y="61722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800">
                <a:solidFill>
                  <a:srgbClr val="000000"/>
                </a:solidFill>
                <a:latin typeface="+mn-lt"/>
              </a:defRPr>
            </a:lvl1pPr>
          </a:lstStyle>
          <a:p>
            <a:fld id="{11397212-AA9E-4D94-A032-F7A9FC45D6D0}" type="datetime3">
              <a:rPr lang="en-US"/>
              <a:pPr/>
              <a:t>July 13, 11</a:t>
            </a:fld>
            <a:endParaRPr lang="en-US"/>
          </a:p>
        </p:txBody>
      </p:sp>
      <p:sp>
        <p:nvSpPr>
          <p:cNvPr id="5129" name="Rectangle 9"/>
          <p:cNvSpPr>
            <a:spLocks noGrp="1" noChangeArrowheads="1"/>
          </p:cNvSpPr>
          <p:nvPr>
            <p:ph type="ftr" sz="quarter" idx="3"/>
          </p:nvPr>
        </p:nvSpPr>
        <p:spPr bwMode="auto">
          <a:xfrm>
            <a:off x="61087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800">
                <a:solidFill>
                  <a:srgbClr val="000000"/>
                </a:solidFill>
                <a:latin typeface="+mn-lt"/>
              </a:defRPr>
            </a:lvl1pPr>
          </a:lstStyle>
          <a:p>
            <a:endParaRPr lang="en-US"/>
          </a:p>
        </p:txBody>
      </p:sp>
      <p:sp>
        <p:nvSpPr>
          <p:cNvPr id="5130" name="Rectangle 10"/>
          <p:cNvSpPr>
            <a:spLocks noGrp="1" noChangeArrowheads="1"/>
          </p:cNvSpPr>
          <p:nvPr>
            <p:ph type="sldNum" sz="quarter" idx="4"/>
          </p:nvPr>
        </p:nvSpPr>
        <p:spPr bwMode="auto">
          <a:xfrm>
            <a:off x="6718300" y="61722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800">
                <a:solidFill>
                  <a:srgbClr val="000000"/>
                </a:solidFill>
                <a:latin typeface="+mn-lt"/>
              </a:defRPr>
            </a:lvl1pPr>
          </a:lstStyle>
          <a:p>
            <a:fld id="{B3E18989-01BA-4A8F-8A70-07D5027175C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p:txStyles>
    <p:titleStyle>
      <a:lvl1pPr algn="l" rtl="0" fontAlgn="base">
        <a:spcBef>
          <a:spcPct val="0"/>
        </a:spcBef>
        <a:spcAft>
          <a:spcPct val="0"/>
        </a:spcAft>
        <a:defRPr sz="2400" b="1">
          <a:solidFill>
            <a:srgbClr val="000000"/>
          </a:solidFill>
          <a:latin typeface="Myriad Pro Light" pitchFamily="34" charset="0"/>
          <a:ea typeface="+mj-ea"/>
          <a:cs typeface="+mj-cs"/>
        </a:defRPr>
      </a:lvl1pPr>
      <a:lvl2pPr algn="r" rtl="0" fontAlgn="base">
        <a:spcBef>
          <a:spcPct val="0"/>
        </a:spcBef>
        <a:spcAft>
          <a:spcPct val="0"/>
        </a:spcAft>
        <a:defRPr sz="2400" b="1">
          <a:solidFill>
            <a:srgbClr val="000000"/>
          </a:solidFill>
          <a:latin typeface="Arial" charset="0"/>
        </a:defRPr>
      </a:lvl2pPr>
      <a:lvl3pPr algn="r" rtl="0" fontAlgn="base">
        <a:spcBef>
          <a:spcPct val="0"/>
        </a:spcBef>
        <a:spcAft>
          <a:spcPct val="0"/>
        </a:spcAft>
        <a:defRPr sz="2400" b="1">
          <a:solidFill>
            <a:srgbClr val="000000"/>
          </a:solidFill>
          <a:latin typeface="Arial" charset="0"/>
        </a:defRPr>
      </a:lvl3pPr>
      <a:lvl4pPr algn="r" rtl="0" fontAlgn="base">
        <a:spcBef>
          <a:spcPct val="0"/>
        </a:spcBef>
        <a:spcAft>
          <a:spcPct val="0"/>
        </a:spcAft>
        <a:defRPr sz="2400" b="1">
          <a:solidFill>
            <a:srgbClr val="000000"/>
          </a:solidFill>
          <a:latin typeface="Arial" charset="0"/>
        </a:defRPr>
      </a:lvl4pPr>
      <a:lvl5pPr algn="r" rtl="0" fontAlgn="base">
        <a:spcBef>
          <a:spcPct val="0"/>
        </a:spcBef>
        <a:spcAft>
          <a:spcPct val="0"/>
        </a:spcAft>
        <a:defRPr sz="2400" b="1">
          <a:solidFill>
            <a:srgbClr val="000000"/>
          </a:solidFill>
          <a:latin typeface="Arial" charset="0"/>
        </a:defRPr>
      </a:lvl5pPr>
      <a:lvl6pPr marL="457200" algn="r" rtl="0" fontAlgn="base">
        <a:spcBef>
          <a:spcPct val="0"/>
        </a:spcBef>
        <a:spcAft>
          <a:spcPct val="0"/>
        </a:spcAft>
        <a:defRPr sz="2400" b="1">
          <a:solidFill>
            <a:srgbClr val="000000"/>
          </a:solidFill>
          <a:latin typeface="Arial" charset="0"/>
        </a:defRPr>
      </a:lvl6pPr>
      <a:lvl7pPr marL="914400" algn="r" rtl="0" fontAlgn="base">
        <a:spcBef>
          <a:spcPct val="0"/>
        </a:spcBef>
        <a:spcAft>
          <a:spcPct val="0"/>
        </a:spcAft>
        <a:defRPr sz="2400" b="1">
          <a:solidFill>
            <a:srgbClr val="000000"/>
          </a:solidFill>
          <a:latin typeface="Arial" charset="0"/>
        </a:defRPr>
      </a:lvl7pPr>
      <a:lvl8pPr marL="1371600" algn="r" rtl="0" fontAlgn="base">
        <a:spcBef>
          <a:spcPct val="0"/>
        </a:spcBef>
        <a:spcAft>
          <a:spcPct val="0"/>
        </a:spcAft>
        <a:defRPr sz="2400" b="1">
          <a:solidFill>
            <a:srgbClr val="000000"/>
          </a:solidFill>
          <a:latin typeface="Arial" charset="0"/>
        </a:defRPr>
      </a:lvl8pPr>
      <a:lvl9pPr marL="1828800" algn="r" rtl="0" fontAlgn="base">
        <a:spcBef>
          <a:spcPct val="0"/>
        </a:spcBef>
        <a:spcAft>
          <a:spcPct val="0"/>
        </a:spcAft>
        <a:defRPr sz="2400" b="1">
          <a:solidFill>
            <a:srgbClr val="000000"/>
          </a:solidFill>
          <a:latin typeface="Arial" charset="0"/>
        </a:defRPr>
      </a:lvl9pPr>
    </p:titleStyle>
    <p:bodyStyle>
      <a:lvl1pPr marL="342900" indent="-342900" algn="l" rtl="0" fontAlgn="base">
        <a:spcBef>
          <a:spcPct val="20000"/>
        </a:spcBef>
        <a:spcAft>
          <a:spcPct val="0"/>
        </a:spcAft>
        <a:buClr>
          <a:srgbClr val="000000"/>
        </a:buClr>
        <a:buFont typeface="Wingdings" pitchFamily="2" charset="2"/>
        <a:buChar char="§"/>
        <a:defRPr sz="3200">
          <a:solidFill>
            <a:srgbClr val="000000"/>
          </a:solidFill>
          <a:latin typeface="+mn-lt"/>
          <a:ea typeface="+mn-ea"/>
          <a:cs typeface="+mn-cs"/>
        </a:defRPr>
      </a:lvl1pPr>
      <a:lvl2pPr marL="742950" indent="-285750" algn="l" rtl="0" fontAlgn="base">
        <a:spcBef>
          <a:spcPct val="20000"/>
        </a:spcBef>
        <a:spcAft>
          <a:spcPct val="0"/>
        </a:spcAft>
        <a:buClr>
          <a:srgbClr val="000000"/>
        </a:buClr>
        <a:buFont typeface="Wingdings" pitchFamily="2" charset="2"/>
        <a:buChar char="§"/>
        <a:defRPr sz="2800">
          <a:solidFill>
            <a:srgbClr val="000000"/>
          </a:solidFill>
          <a:latin typeface="+mn-lt"/>
        </a:defRPr>
      </a:lvl2pPr>
      <a:lvl3pPr marL="1143000" indent="-228600" algn="l" rtl="0" fontAlgn="base">
        <a:spcBef>
          <a:spcPct val="20000"/>
        </a:spcBef>
        <a:spcAft>
          <a:spcPct val="0"/>
        </a:spcAft>
        <a:buClr>
          <a:srgbClr val="000000"/>
        </a:buClr>
        <a:buFont typeface="Wingdings" pitchFamily="2" charset="2"/>
        <a:buChar char="§"/>
        <a:defRPr sz="2400">
          <a:solidFill>
            <a:srgbClr val="000000"/>
          </a:solidFill>
          <a:latin typeface="+mn-lt"/>
        </a:defRPr>
      </a:lvl3pPr>
      <a:lvl4pPr marL="1600200" indent="-228600" algn="l" rtl="0" fontAlgn="base">
        <a:spcBef>
          <a:spcPct val="20000"/>
        </a:spcBef>
        <a:spcAft>
          <a:spcPct val="0"/>
        </a:spcAft>
        <a:buClr>
          <a:srgbClr val="000000"/>
        </a:buClr>
        <a:buFont typeface="Wingdings" pitchFamily="2" charset="2"/>
        <a:buChar char="§"/>
        <a:defRPr sz="2000">
          <a:solidFill>
            <a:srgbClr val="000000"/>
          </a:solidFill>
          <a:latin typeface="+mn-lt"/>
        </a:defRPr>
      </a:lvl4pPr>
      <a:lvl5pPr marL="2057400" indent="-228600" algn="l" rtl="0" fontAlgn="base">
        <a:spcBef>
          <a:spcPct val="20000"/>
        </a:spcBef>
        <a:spcAft>
          <a:spcPct val="0"/>
        </a:spcAft>
        <a:buClr>
          <a:srgbClr val="000000"/>
        </a:buClr>
        <a:buFont typeface="Wingdings" pitchFamily="2" charset="2"/>
        <a:buChar char="§"/>
        <a:defRPr sz="2000">
          <a:solidFill>
            <a:srgbClr val="000000"/>
          </a:solidFill>
          <a:latin typeface="+mn-lt"/>
        </a:defRPr>
      </a:lvl5pPr>
      <a:lvl6pPr marL="2514600" indent="-228600" algn="l" rtl="0" fontAlgn="base">
        <a:spcBef>
          <a:spcPct val="20000"/>
        </a:spcBef>
        <a:spcAft>
          <a:spcPct val="0"/>
        </a:spcAft>
        <a:buClr>
          <a:srgbClr val="000000"/>
        </a:buClr>
        <a:buFont typeface="Wingdings" pitchFamily="2" charset="2"/>
        <a:buChar char="§"/>
        <a:defRPr sz="2000">
          <a:solidFill>
            <a:srgbClr val="000000"/>
          </a:solidFill>
          <a:latin typeface="+mn-lt"/>
        </a:defRPr>
      </a:lvl6pPr>
      <a:lvl7pPr marL="2971800" indent="-228600" algn="l" rtl="0" fontAlgn="base">
        <a:spcBef>
          <a:spcPct val="20000"/>
        </a:spcBef>
        <a:spcAft>
          <a:spcPct val="0"/>
        </a:spcAft>
        <a:buClr>
          <a:srgbClr val="000000"/>
        </a:buClr>
        <a:buFont typeface="Wingdings" pitchFamily="2" charset="2"/>
        <a:buChar char="§"/>
        <a:defRPr sz="2000">
          <a:solidFill>
            <a:srgbClr val="000000"/>
          </a:solidFill>
          <a:latin typeface="+mn-lt"/>
        </a:defRPr>
      </a:lvl7pPr>
      <a:lvl8pPr marL="3429000" indent="-228600" algn="l" rtl="0" fontAlgn="base">
        <a:spcBef>
          <a:spcPct val="20000"/>
        </a:spcBef>
        <a:spcAft>
          <a:spcPct val="0"/>
        </a:spcAft>
        <a:buClr>
          <a:srgbClr val="000000"/>
        </a:buClr>
        <a:buFont typeface="Wingdings" pitchFamily="2" charset="2"/>
        <a:buChar char="§"/>
        <a:defRPr sz="2000">
          <a:solidFill>
            <a:srgbClr val="000000"/>
          </a:solidFill>
          <a:latin typeface="+mn-lt"/>
        </a:defRPr>
      </a:lvl8pPr>
      <a:lvl9pPr marL="3886200" indent="-228600" algn="l" rtl="0" fontAlgn="base">
        <a:spcBef>
          <a:spcPct val="20000"/>
        </a:spcBef>
        <a:spcAft>
          <a:spcPct val="0"/>
        </a:spcAft>
        <a:buClr>
          <a:srgbClr val="000000"/>
        </a:buClr>
        <a:buFont typeface="Wingdings" pitchFamily="2" charset="2"/>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57363" y="292100"/>
            <a:ext cx="5967412" cy="435504"/>
          </a:xfrm>
          <a:prstGeom prst="rect">
            <a:avLst/>
          </a:prstGeom>
          <a:noFill/>
          <a:ln w="12700">
            <a:noFill/>
            <a:miter lim="800000"/>
            <a:headEnd/>
            <a:tailEnd/>
          </a:ln>
        </p:spPr>
        <p:txBody>
          <a:bodyPr vert="horz" wrap="square" lIns="63500" tIns="25400" rIns="63500" bIns="25400" numCol="1" anchor="t" anchorCtr="0" compatLnSpc="1">
            <a:prstTxWarp prst="textNoShape">
              <a:avLst/>
            </a:prstTxWarp>
            <a:spAutoFit/>
          </a:bodyPr>
          <a:lstStyle/>
          <a:p>
            <a:pPr lvl="0"/>
            <a:r>
              <a:rPr lang="en-US"/>
              <a:t>Click to edit Master title style</a:t>
            </a:r>
          </a:p>
        </p:txBody>
      </p:sp>
      <p:sp>
        <p:nvSpPr>
          <p:cNvPr id="1027" name="Rectangle 6"/>
          <p:cNvSpPr>
            <a:spLocks noGrp="1" noChangeArrowheads="1"/>
          </p:cNvSpPr>
          <p:nvPr>
            <p:ph type="body" idx="1"/>
          </p:nvPr>
        </p:nvSpPr>
        <p:spPr bwMode="auto">
          <a:xfrm>
            <a:off x="574675" y="1651000"/>
            <a:ext cx="7945438" cy="4652963"/>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3" name="Rectangle 9"/>
          <p:cNvSpPr>
            <a:spLocks noChangeArrowheads="1"/>
          </p:cNvSpPr>
          <p:nvPr/>
        </p:nvSpPr>
        <p:spPr bwMode="auto">
          <a:xfrm>
            <a:off x="4350878" y="6688138"/>
            <a:ext cx="560387" cy="202620"/>
          </a:xfrm>
          <a:prstGeom prst="rect">
            <a:avLst/>
          </a:prstGeom>
          <a:noFill/>
          <a:ln w="25400">
            <a:noFill/>
            <a:miter lim="800000"/>
            <a:headEnd/>
            <a:tailEnd/>
          </a:ln>
          <a:effectLst/>
        </p:spPr>
        <p:txBody>
          <a:bodyPr lIns="90487" tIns="44450" rIns="90487" bIns="44450">
            <a:prstTxWarp prst="textNoShape">
              <a:avLst/>
            </a:prstTxWarp>
            <a:spAutoFit/>
          </a:bodyPr>
          <a:lstStyle/>
          <a:p>
            <a:pPr algn="l" eaLnBrk="0" hangingPunct="0">
              <a:lnSpc>
                <a:spcPct val="90000"/>
              </a:lnSpc>
              <a:defRPr/>
            </a:pPr>
            <a:fld id="{106F5EC7-EFE8-4B0E-BEE2-42978F27DA4C}" type="slidenum">
              <a:rPr lang="en-US" sz="800" smtClean="0">
                <a:solidFill>
                  <a:srgbClr val="000000"/>
                </a:solidFill>
                <a:latin typeface="Helvetica" pitchFamily="67" charset="0"/>
              </a:rPr>
              <a:pPr algn="l" eaLnBrk="0" hangingPunct="0">
                <a:lnSpc>
                  <a:spcPct val="90000"/>
                </a:lnSpc>
                <a:defRPr/>
              </a:pPr>
              <a:t>‹#›</a:t>
            </a:fld>
            <a:endParaRPr lang="en-US" sz="800" dirty="0">
              <a:solidFill>
                <a:srgbClr val="000000"/>
              </a:solidFill>
              <a:latin typeface="Helvetica" pitchFamily="67" charset="0"/>
            </a:endParaRPr>
          </a:p>
        </p:txBody>
      </p:sp>
      <p:grpSp>
        <p:nvGrpSpPr>
          <p:cNvPr id="2" name="Group 14"/>
          <p:cNvGrpSpPr>
            <a:grpSpLocks/>
          </p:cNvGrpSpPr>
          <p:nvPr userDrawn="1"/>
        </p:nvGrpSpPr>
        <p:grpSpPr bwMode="auto">
          <a:xfrm>
            <a:off x="611188" y="198438"/>
            <a:ext cx="7696200" cy="914400"/>
            <a:chOff x="480" y="528"/>
            <a:chExt cx="4848" cy="576"/>
          </a:xfrm>
        </p:grpSpPr>
        <p:pic>
          <p:nvPicPr>
            <p:cNvPr id="1030" name="Picture 15" descr="logo STD"/>
            <p:cNvPicPr>
              <a:picLocks noChangeAspect="1" noChangeArrowheads="1"/>
            </p:cNvPicPr>
            <p:nvPr/>
          </p:nvPicPr>
          <p:blipFill>
            <a:blip r:embed="rId3"/>
            <a:srcRect/>
            <a:stretch>
              <a:fillRect/>
            </a:stretch>
          </p:blipFill>
          <p:spPr bwMode="auto">
            <a:xfrm>
              <a:off x="480" y="528"/>
              <a:ext cx="1152" cy="576"/>
            </a:xfrm>
            <a:prstGeom prst="rect">
              <a:avLst/>
            </a:prstGeom>
            <a:noFill/>
            <a:ln w="9525">
              <a:noFill/>
              <a:miter lim="800000"/>
              <a:headEnd/>
              <a:tailEnd/>
            </a:ln>
          </p:spPr>
        </p:pic>
        <p:sp>
          <p:nvSpPr>
            <p:cNvPr id="1040" name="Line 16"/>
            <p:cNvSpPr>
              <a:spLocks noChangeShapeType="1"/>
            </p:cNvSpPr>
            <p:nvPr/>
          </p:nvSpPr>
          <p:spPr bwMode="auto">
            <a:xfrm>
              <a:off x="480" y="960"/>
              <a:ext cx="4848" cy="0"/>
            </a:xfrm>
            <a:prstGeom prst="line">
              <a:avLst/>
            </a:prstGeom>
            <a:noFill/>
            <a:ln w="38100">
              <a:solidFill>
                <a:srgbClr val="663300"/>
              </a:solidFill>
              <a:round/>
              <a:headEnd/>
              <a:tailEnd/>
            </a:ln>
            <a:effectLst/>
          </p:spPr>
          <p:txBody>
            <a:bodyPr>
              <a:prstTxWarp prst="textNoShape">
                <a:avLst/>
              </a:prstTxWarp>
            </a:bodyPr>
            <a:lstStyle/>
            <a:p>
              <a:pPr algn="l" eaLnBrk="0" hangingPunct="0">
                <a:defRPr/>
              </a:pPr>
              <a:endParaRPr lang="en-US" sz="2000">
                <a:solidFill>
                  <a:srgbClr val="000000"/>
                </a:solidFill>
                <a:latin typeface="Helvetica" pitchFamily="48" charset="0"/>
              </a:endParaRPr>
            </a:p>
          </p:txBody>
        </p:sp>
      </p:grpSp>
    </p:spTree>
  </p:cSld>
  <p:clrMap bg1="lt1" tx1="dk1" bg2="lt2" tx2="dk2" accent1="accent1" accent2="accent2" accent3="accent3" accent4="accent4" accent5="accent5" accent6="accent6" hlink="hlink" folHlink="folHlink"/>
  <p:sldLayoutIdLst>
    <p:sldLayoutId id="2147483662" r:id="rId1"/>
  </p:sldLayoutIdLst>
  <p:txStyles>
    <p:titleStyle>
      <a:lvl1pPr algn="l" rtl="0" eaLnBrk="0" fontAlgn="base" hangingPunct="0">
        <a:lnSpc>
          <a:spcPct val="87000"/>
        </a:lnSpc>
        <a:spcBef>
          <a:spcPct val="0"/>
        </a:spcBef>
        <a:spcAft>
          <a:spcPct val="0"/>
        </a:spcAft>
        <a:defRPr sz="2800" b="1">
          <a:solidFill>
            <a:schemeClr val="tx1"/>
          </a:solidFill>
          <a:latin typeface="+mj-lt"/>
          <a:ea typeface="ＭＳ Ｐゴシック" pitchFamily="67" charset="-128"/>
          <a:cs typeface="ＭＳ Ｐゴシック" pitchFamily="67" charset="-128"/>
        </a:defRPr>
      </a:lvl1pPr>
      <a:lvl2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2pPr>
      <a:lvl3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3pPr>
      <a:lvl4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4pPr>
      <a:lvl5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5pPr>
      <a:lvl6pPr marL="457200" algn="ctr" rtl="0" eaLnBrk="0" fontAlgn="base" hangingPunct="0">
        <a:lnSpc>
          <a:spcPct val="87000"/>
        </a:lnSpc>
        <a:spcBef>
          <a:spcPct val="0"/>
        </a:spcBef>
        <a:spcAft>
          <a:spcPct val="0"/>
        </a:spcAft>
        <a:defRPr sz="2800" b="1">
          <a:solidFill>
            <a:schemeClr val="tx1"/>
          </a:solidFill>
          <a:latin typeface="Helvetica" pitchFamily="48" charset="0"/>
        </a:defRPr>
      </a:lvl6pPr>
      <a:lvl7pPr marL="914400" algn="ctr" rtl="0" eaLnBrk="0" fontAlgn="base" hangingPunct="0">
        <a:lnSpc>
          <a:spcPct val="87000"/>
        </a:lnSpc>
        <a:spcBef>
          <a:spcPct val="0"/>
        </a:spcBef>
        <a:spcAft>
          <a:spcPct val="0"/>
        </a:spcAft>
        <a:defRPr sz="2800" b="1">
          <a:solidFill>
            <a:schemeClr val="tx1"/>
          </a:solidFill>
          <a:latin typeface="Helvetica" pitchFamily="48" charset="0"/>
        </a:defRPr>
      </a:lvl7pPr>
      <a:lvl8pPr marL="1371600" algn="ctr" rtl="0" eaLnBrk="0" fontAlgn="base" hangingPunct="0">
        <a:lnSpc>
          <a:spcPct val="87000"/>
        </a:lnSpc>
        <a:spcBef>
          <a:spcPct val="0"/>
        </a:spcBef>
        <a:spcAft>
          <a:spcPct val="0"/>
        </a:spcAft>
        <a:defRPr sz="2800" b="1">
          <a:solidFill>
            <a:schemeClr val="tx1"/>
          </a:solidFill>
          <a:latin typeface="Helvetica" pitchFamily="48" charset="0"/>
        </a:defRPr>
      </a:lvl8pPr>
      <a:lvl9pPr marL="1828800" algn="ctr" rtl="0" eaLnBrk="0" fontAlgn="base" hangingPunct="0">
        <a:lnSpc>
          <a:spcPct val="87000"/>
        </a:lnSpc>
        <a:spcBef>
          <a:spcPct val="0"/>
        </a:spcBef>
        <a:spcAft>
          <a:spcPct val="0"/>
        </a:spcAft>
        <a:defRPr sz="2800" b="1">
          <a:solidFill>
            <a:schemeClr val="tx1"/>
          </a:solidFill>
          <a:latin typeface="Helvetica" pitchFamily="48" charset="0"/>
        </a:defRPr>
      </a:lvl9pPr>
    </p:titleStyle>
    <p:bodyStyle>
      <a:lvl1pPr marL="285750" indent="-285750" algn="l" rtl="0" eaLnBrk="0" fontAlgn="base" hangingPunct="0">
        <a:spcBef>
          <a:spcPct val="80000"/>
        </a:spcBef>
        <a:spcAft>
          <a:spcPct val="0"/>
        </a:spcAft>
        <a:buSzPct val="100000"/>
        <a:buNone/>
        <a:defRPr sz="2400" b="1">
          <a:solidFill>
            <a:schemeClr val="tx1"/>
          </a:solidFill>
          <a:latin typeface="+mn-lt"/>
          <a:ea typeface="ＭＳ Ｐゴシック" pitchFamily="67" charset="-128"/>
          <a:cs typeface="ＭＳ Ｐゴシック" pitchFamily="67" charset="-128"/>
        </a:defRPr>
      </a:lvl1pPr>
      <a:lvl2pPr marL="685800" indent="-228600" algn="l" rtl="0" eaLnBrk="0" fontAlgn="base" hangingPunct="0">
        <a:lnSpc>
          <a:spcPct val="90000"/>
        </a:lnSpc>
        <a:spcBef>
          <a:spcPct val="15000"/>
        </a:spcBef>
        <a:spcAft>
          <a:spcPct val="0"/>
        </a:spcAft>
        <a:buSzPct val="100000"/>
        <a:buChar char="–"/>
        <a:defRPr sz="2000">
          <a:solidFill>
            <a:schemeClr val="tx1"/>
          </a:solidFill>
          <a:latin typeface="+mn-lt"/>
          <a:ea typeface="ＭＳ Ｐゴシック" pitchFamily="48" charset="-128"/>
        </a:defRPr>
      </a:lvl2pPr>
      <a:lvl3pPr marL="1143000" indent="-228600" algn="l" rtl="0" eaLnBrk="0" fontAlgn="base" hangingPunct="0">
        <a:lnSpc>
          <a:spcPct val="90000"/>
        </a:lnSpc>
        <a:spcBef>
          <a:spcPct val="10000"/>
        </a:spcBef>
        <a:spcAft>
          <a:spcPct val="0"/>
        </a:spcAft>
        <a:buSzPct val="100000"/>
        <a:buChar char="»"/>
        <a:defRPr sz="2000">
          <a:solidFill>
            <a:schemeClr val="tx1"/>
          </a:solidFill>
          <a:latin typeface="+mn-lt"/>
          <a:ea typeface="ＭＳ Ｐゴシック" pitchFamily="48" charset="-128"/>
        </a:defRPr>
      </a:lvl3pPr>
      <a:lvl4pPr marL="15430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4pPr>
      <a:lvl5pPr marL="20002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5pPr>
      <a:lvl6pPr marL="24574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6pPr>
      <a:lvl7pPr marL="29146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7pPr>
      <a:lvl8pPr marL="33718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8pPr>
      <a:lvl9pPr marL="38290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57363" y="292100"/>
            <a:ext cx="5967412" cy="435504"/>
          </a:xfrm>
          <a:prstGeom prst="rect">
            <a:avLst/>
          </a:prstGeom>
          <a:noFill/>
          <a:ln w="12700">
            <a:noFill/>
            <a:miter lim="800000"/>
            <a:headEnd/>
            <a:tailEnd/>
          </a:ln>
        </p:spPr>
        <p:txBody>
          <a:bodyPr vert="horz" wrap="square" lIns="63500" tIns="25400" rIns="63500" bIns="25400" numCol="1" anchor="t" anchorCtr="0" compatLnSpc="1">
            <a:prstTxWarp prst="textNoShape">
              <a:avLst/>
            </a:prstTxWarp>
            <a:spAutoFit/>
          </a:bodyPr>
          <a:lstStyle/>
          <a:p>
            <a:pPr lvl="0"/>
            <a:r>
              <a:rPr lang="en-US"/>
              <a:t>Click to edit Master title style</a:t>
            </a:r>
          </a:p>
        </p:txBody>
      </p:sp>
      <p:sp>
        <p:nvSpPr>
          <p:cNvPr id="1027" name="Rectangle 6"/>
          <p:cNvSpPr>
            <a:spLocks noGrp="1" noChangeArrowheads="1"/>
          </p:cNvSpPr>
          <p:nvPr>
            <p:ph type="body" idx="1"/>
          </p:nvPr>
        </p:nvSpPr>
        <p:spPr bwMode="auto">
          <a:xfrm>
            <a:off x="574675" y="1651000"/>
            <a:ext cx="7945438" cy="4652963"/>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3" name="Rectangle 9"/>
          <p:cNvSpPr>
            <a:spLocks noChangeArrowheads="1"/>
          </p:cNvSpPr>
          <p:nvPr/>
        </p:nvSpPr>
        <p:spPr bwMode="auto">
          <a:xfrm>
            <a:off x="4350878" y="6688138"/>
            <a:ext cx="560387" cy="202620"/>
          </a:xfrm>
          <a:prstGeom prst="rect">
            <a:avLst/>
          </a:prstGeom>
          <a:noFill/>
          <a:ln w="25400">
            <a:noFill/>
            <a:miter lim="800000"/>
            <a:headEnd/>
            <a:tailEnd/>
          </a:ln>
          <a:effectLst/>
        </p:spPr>
        <p:txBody>
          <a:bodyPr lIns="90487" tIns="44450" rIns="90487" bIns="44450">
            <a:prstTxWarp prst="textNoShape">
              <a:avLst/>
            </a:prstTxWarp>
            <a:spAutoFit/>
          </a:bodyPr>
          <a:lstStyle/>
          <a:p>
            <a:pPr algn="l" eaLnBrk="0" hangingPunct="0">
              <a:lnSpc>
                <a:spcPct val="90000"/>
              </a:lnSpc>
              <a:defRPr/>
            </a:pPr>
            <a:fld id="{106F5EC7-EFE8-4B0E-BEE2-42978F27DA4C}" type="slidenum">
              <a:rPr lang="en-US" sz="800" smtClean="0">
                <a:solidFill>
                  <a:srgbClr val="000000"/>
                </a:solidFill>
                <a:latin typeface="Helvetica" pitchFamily="67" charset="0"/>
              </a:rPr>
              <a:pPr algn="l" eaLnBrk="0" hangingPunct="0">
                <a:lnSpc>
                  <a:spcPct val="90000"/>
                </a:lnSpc>
                <a:defRPr/>
              </a:pPr>
              <a:t>‹#›</a:t>
            </a:fld>
            <a:endParaRPr lang="en-US" sz="800" dirty="0">
              <a:solidFill>
                <a:srgbClr val="000000"/>
              </a:solidFill>
              <a:latin typeface="Helvetica" pitchFamily="67" charset="0"/>
            </a:endParaRPr>
          </a:p>
        </p:txBody>
      </p:sp>
      <p:grpSp>
        <p:nvGrpSpPr>
          <p:cNvPr id="2" name="Group 14"/>
          <p:cNvGrpSpPr>
            <a:grpSpLocks/>
          </p:cNvGrpSpPr>
          <p:nvPr userDrawn="1"/>
        </p:nvGrpSpPr>
        <p:grpSpPr bwMode="auto">
          <a:xfrm>
            <a:off x="611188" y="198438"/>
            <a:ext cx="7696200" cy="914400"/>
            <a:chOff x="480" y="528"/>
            <a:chExt cx="4848" cy="576"/>
          </a:xfrm>
        </p:grpSpPr>
        <p:pic>
          <p:nvPicPr>
            <p:cNvPr id="1030" name="Picture 15" descr="logo STD"/>
            <p:cNvPicPr>
              <a:picLocks noChangeAspect="1" noChangeArrowheads="1"/>
            </p:cNvPicPr>
            <p:nvPr/>
          </p:nvPicPr>
          <p:blipFill>
            <a:blip r:embed="rId3"/>
            <a:srcRect/>
            <a:stretch>
              <a:fillRect/>
            </a:stretch>
          </p:blipFill>
          <p:spPr bwMode="auto">
            <a:xfrm>
              <a:off x="480" y="528"/>
              <a:ext cx="1152" cy="576"/>
            </a:xfrm>
            <a:prstGeom prst="rect">
              <a:avLst/>
            </a:prstGeom>
            <a:noFill/>
            <a:ln w="9525">
              <a:noFill/>
              <a:miter lim="800000"/>
              <a:headEnd/>
              <a:tailEnd/>
            </a:ln>
          </p:spPr>
        </p:pic>
        <p:sp>
          <p:nvSpPr>
            <p:cNvPr id="1040" name="Line 16"/>
            <p:cNvSpPr>
              <a:spLocks noChangeShapeType="1"/>
            </p:cNvSpPr>
            <p:nvPr/>
          </p:nvSpPr>
          <p:spPr bwMode="auto">
            <a:xfrm>
              <a:off x="480" y="960"/>
              <a:ext cx="4848" cy="0"/>
            </a:xfrm>
            <a:prstGeom prst="line">
              <a:avLst/>
            </a:prstGeom>
            <a:noFill/>
            <a:ln w="38100">
              <a:solidFill>
                <a:srgbClr val="663300"/>
              </a:solidFill>
              <a:round/>
              <a:headEnd/>
              <a:tailEnd/>
            </a:ln>
            <a:effectLst/>
          </p:spPr>
          <p:txBody>
            <a:bodyPr>
              <a:prstTxWarp prst="textNoShape">
                <a:avLst/>
              </a:prstTxWarp>
            </a:bodyPr>
            <a:lstStyle/>
            <a:p>
              <a:pPr algn="l" eaLnBrk="0" hangingPunct="0">
                <a:defRPr/>
              </a:pPr>
              <a:endParaRPr lang="en-US" sz="2000">
                <a:solidFill>
                  <a:srgbClr val="000000"/>
                </a:solidFill>
                <a:latin typeface="Helvetica" pitchFamily="48" charset="0"/>
              </a:endParaRPr>
            </a:p>
          </p:txBody>
        </p:sp>
      </p:grpSp>
    </p:spTree>
  </p:cSld>
  <p:clrMap bg1="lt1" tx1="dk1" bg2="lt2" tx2="dk2" accent1="accent1" accent2="accent2" accent3="accent3" accent4="accent4" accent5="accent5" accent6="accent6" hlink="hlink" folHlink="folHlink"/>
  <p:sldLayoutIdLst>
    <p:sldLayoutId id="2147483664" r:id="rId1"/>
  </p:sldLayoutIdLst>
  <p:txStyles>
    <p:titleStyle>
      <a:lvl1pPr algn="l" rtl="0" eaLnBrk="0" fontAlgn="base" hangingPunct="0">
        <a:lnSpc>
          <a:spcPct val="87000"/>
        </a:lnSpc>
        <a:spcBef>
          <a:spcPct val="0"/>
        </a:spcBef>
        <a:spcAft>
          <a:spcPct val="0"/>
        </a:spcAft>
        <a:defRPr sz="2800" b="1">
          <a:solidFill>
            <a:schemeClr val="tx1"/>
          </a:solidFill>
          <a:latin typeface="+mj-lt"/>
          <a:ea typeface="ＭＳ Ｐゴシック" pitchFamily="67" charset="-128"/>
          <a:cs typeface="ＭＳ Ｐゴシック" pitchFamily="67" charset="-128"/>
        </a:defRPr>
      </a:lvl1pPr>
      <a:lvl2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2pPr>
      <a:lvl3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3pPr>
      <a:lvl4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4pPr>
      <a:lvl5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5pPr>
      <a:lvl6pPr marL="457200" algn="ctr" rtl="0" eaLnBrk="0" fontAlgn="base" hangingPunct="0">
        <a:lnSpc>
          <a:spcPct val="87000"/>
        </a:lnSpc>
        <a:spcBef>
          <a:spcPct val="0"/>
        </a:spcBef>
        <a:spcAft>
          <a:spcPct val="0"/>
        </a:spcAft>
        <a:defRPr sz="2800" b="1">
          <a:solidFill>
            <a:schemeClr val="tx1"/>
          </a:solidFill>
          <a:latin typeface="Helvetica" pitchFamily="48" charset="0"/>
        </a:defRPr>
      </a:lvl6pPr>
      <a:lvl7pPr marL="914400" algn="ctr" rtl="0" eaLnBrk="0" fontAlgn="base" hangingPunct="0">
        <a:lnSpc>
          <a:spcPct val="87000"/>
        </a:lnSpc>
        <a:spcBef>
          <a:spcPct val="0"/>
        </a:spcBef>
        <a:spcAft>
          <a:spcPct val="0"/>
        </a:spcAft>
        <a:defRPr sz="2800" b="1">
          <a:solidFill>
            <a:schemeClr val="tx1"/>
          </a:solidFill>
          <a:latin typeface="Helvetica" pitchFamily="48" charset="0"/>
        </a:defRPr>
      </a:lvl7pPr>
      <a:lvl8pPr marL="1371600" algn="ctr" rtl="0" eaLnBrk="0" fontAlgn="base" hangingPunct="0">
        <a:lnSpc>
          <a:spcPct val="87000"/>
        </a:lnSpc>
        <a:spcBef>
          <a:spcPct val="0"/>
        </a:spcBef>
        <a:spcAft>
          <a:spcPct val="0"/>
        </a:spcAft>
        <a:defRPr sz="2800" b="1">
          <a:solidFill>
            <a:schemeClr val="tx1"/>
          </a:solidFill>
          <a:latin typeface="Helvetica" pitchFamily="48" charset="0"/>
        </a:defRPr>
      </a:lvl8pPr>
      <a:lvl9pPr marL="1828800" algn="ctr" rtl="0" eaLnBrk="0" fontAlgn="base" hangingPunct="0">
        <a:lnSpc>
          <a:spcPct val="87000"/>
        </a:lnSpc>
        <a:spcBef>
          <a:spcPct val="0"/>
        </a:spcBef>
        <a:spcAft>
          <a:spcPct val="0"/>
        </a:spcAft>
        <a:defRPr sz="2800" b="1">
          <a:solidFill>
            <a:schemeClr val="tx1"/>
          </a:solidFill>
          <a:latin typeface="Helvetica" pitchFamily="48" charset="0"/>
        </a:defRPr>
      </a:lvl9pPr>
    </p:titleStyle>
    <p:bodyStyle>
      <a:lvl1pPr marL="285750" indent="-285750" algn="l" rtl="0" eaLnBrk="0" fontAlgn="base" hangingPunct="0">
        <a:spcBef>
          <a:spcPct val="80000"/>
        </a:spcBef>
        <a:spcAft>
          <a:spcPct val="0"/>
        </a:spcAft>
        <a:buSzPct val="100000"/>
        <a:buNone/>
        <a:defRPr sz="2400" b="1">
          <a:solidFill>
            <a:schemeClr val="tx1"/>
          </a:solidFill>
          <a:latin typeface="+mn-lt"/>
          <a:ea typeface="ＭＳ Ｐゴシック" pitchFamily="67" charset="-128"/>
          <a:cs typeface="ＭＳ Ｐゴシック" pitchFamily="67" charset="-128"/>
        </a:defRPr>
      </a:lvl1pPr>
      <a:lvl2pPr marL="685800" indent="-228600" algn="l" rtl="0" eaLnBrk="0" fontAlgn="base" hangingPunct="0">
        <a:lnSpc>
          <a:spcPct val="90000"/>
        </a:lnSpc>
        <a:spcBef>
          <a:spcPct val="15000"/>
        </a:spcBef>
        <a:spcAft>
          <a:spcPct val="0"/>
        </a:spcAft>
        <a:buSzPct val="100000"/>
        <a:buChar char="–"/>
        <a:defRPr sz="2000">
          <a:solidFill>
            <a:schemeClr val="tx1"/>
          </a:solidFill>
          <a:latin typeface="+mn-lt"/>
          <a:ea typeface="ＭＳ Ｐゴシック" pitchFamily="48" charset="-128"/>
        </a:defRPr>
      </a:lvl2pPr>
      <a:lvl3pPr marL="1143000" indent="-228600" algn="l" rtl="0" eaLnBrk="0" fontAlgn="base" hangingPunct="0">
        <a:lnSpc>
          <a:spcPct val="90000"/>
        </a:lnSpc>
        <a:spcBef>
          <a:spcPct val="10000"/>
        </a:spcBef>
        <a:spcAft>
          <a:spcPct val="0"/>
        </a:spcAft>
        <a:buSzPct val="100000"/>
        <a:buChar char="»"/>
        <a:defRPr sz="2000">
          <a:solidFill>
            <a:schemeClr val="tx1"/>
          </a:solidFill>
          <a:latin typeface="+mn-lt"/>
          <a:ea typeface="ＭＳ Ｐゴシック" pitchFamily="48" charset="-128"/>
        </a:defRPr>
      </a:lvl3pPr>
      <a:lvl4pPr marL="15430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4pPr>
      <a:lvl5pPr marL="20002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5pPr>
      <a:lvl6pPr marL="24574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6pPr>
      <a:lvl7pPr marL="29146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7pPr>
      <a:lvl8pPr marL="33718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8pPr>
      <a:lvl9pPr marL="38290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57363" y="292100"/>
            <a:ext cx="5967412" cy="435504"/>
          </a:xfrm>
          <a:prstGeom prst="rect">
            <a:avLst/>
          </a:prstGeom>
          <a:noFill/>
          <a:ln w="12700">
            <a:noFill/>
            <a:miter lim="800000"/>
            <a:headEnd/>
            <a:tailEnd/>
          </a:ln>
        </p:spPr>
        <p:txBody>
          <a:bodyPr vert="horz" wrap="square" lIns="63500" tIns="25400" rIns="63500" bIns="25400" numCol="1" anchor="t" anchorCtr="0" compatLnSpc="1">
            <a:prstTxWarp prst="textNoShape">
              <a:avLst/>
            </a:prstTxWarp>
            <a:spAutoFit/>
          </a:bodyPr>
          <a:lstStyle/>
          <a:p>
            <a:pPr lvl="0"/>
            <a:r>
              <a:rPr lang="en-US"/>
              <a:t>Click to edit Master title style</a:t>
            </a:r>
          </a:p>
        </p:txBody>
      </p:sp>
      <p:sp>
        <p:nvSpPr>
          <p:cNvPr id="1027" name="Rectangle 6"/>
          <p:cNvSpPr>
            <a:spLocks noGrp="1" noChangeArrowheads="1"/>
          </p:cNvSpPr>
          <p:nvPr>
            <p:ph type="body" idx="1"/>
          </p:nvPr>
        </p:nvSpPr>
        <p:spPr bwMode="auto">
          <a:xfrm>
            <a:off x="574675" y="1651000"/>
            <a:ext cx="7945438" cy="4652963"/>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3" name="Rectangle 9"/>
          <p:cNvSpPr>
            <a:spLocks noChangeArrowheads="1"/>
          </p:cNvSpPr>
          <p:nvPr/>
        </p:nvSpPr>
        <p:spPr bwMode="auto">
          <a:xfrm>
            <a:off x="4350878" y="6688138"/>
            <a:ext cx="560387" cy="202620"/>
          </a:xfrm>
          <a:prstGeom prst="rect">
            <a:avLst/>
          </a:prstGeom>
          <a:noFill/>
          <a:ln w="25400">
            <a:noFill/>
            <a:miter lim="800000"/>
            <a:headEnd/>
            <a:tailEnd/>
          </a:ln>
          <a:effectLst/>
        </p:spPr>
        <p:txBody>
          <a:bodyPr lIns="90487" tIns="44450" rIns="90487" bIns="44450">
            <a:prstTxWarp prst="textNoShape">
              <a:avLst/>
            </a:prstTxWarp>
            <a:spAutoFit/>
          </a:bodyPr>
          <a:lstStyle/>
          <a:p>
            <a:pPr algn="l" eaLnBrk="0" hangingPunct="0">
              <a:lnSpc>
                <a:spcPct val="90000"/>
              </a:lnSpc>
              <a:defRPr/>
            </a:pPr>
            <a:fld id="{106F5EC7-EFE8-4B0E-BEE2-42978F27DA4C}" type="slidenum">
              <a:rPr lang="en-US" sz="800" smtClean="0">
                <a:solidFill>
                  <a:srgbClr val="000000"/>
                </a:solidFill>
                <a:latin typeface="Helvetica" pitchFamily="67" charset="0"/>
              </a:rPr>
              <a:pPr algn="l" eaLnBrk="0" hangingPunct="0">
                <a:lnSpc>
                  <a:spcPct val="90000"/>
                </a:lnSpc>
                <a:defRPr/>
              </a:pPr>
              <a:t>‹#›</a:t>
            </a:fld>
            <a:endParaRPr lang="en-US" sz="800" dirty="0">
              <a:solidFill>
                <a:srgbClr val="000000"/>
              </a:solidFill>
              <a:latin typeface="Helvetica" pitchFamily="67" charset="0"/>
            </a:endParaRPr>
          </a:p>
        </p:txBody>
      </p:sp>
      <p:grpSp>
        <p:nvGrpSpPr>
          <p:cNvPr id="2" name="Group 14"/>
          <p:cNvGrpSpPr>
            <a:grpSpLocks/>
          </p:cNvGrpSpPr>
          <p:nvPr userDrawn="1"/>
        </p:nvGrpSpPr>
        <p:grpSpPr bwMode="auto">
          <a:xfrm>
            <a:off x="611188" y="198438"/>
            <a:ext cx="7696200" cy="914400"/>
            <a:chOff x="480" y="528"/>
            <a:chExt cx="4848" cy="576"/>
          </a:xfrm>
        </p:grpSpPr>
        <p:pic>
          <p:nvPicPr>
            <p:cNvPr id="1030" name="Picture 15" descr="logo STD"/>
            <p:cNvPicPr>
              <a:picLocks noChangeAspect="1" noChangeArrowheads="1"/>
            </p:cNvPicPr>
            <p:nvPr/>
          </p:nvPicPr>
          <p:blipFill>
            <a:blip r:embed="rId3"/>
            <a:srcRect/>
            <a:stretch>
              <a:fillRect/>
            </a:stretch>
          </p:blipFill>
          <p:spPr bwMode="auto">
            <a:xfrm>
              <a:off x="480" y="528"/>
              <a:ext cx="1152" cy="576"/>
            </a:xfrm>
            <a:prstGeom prst="rect">
              <a:avLst/>
            </a:prstGeom>
            <a:noFill/>
            <a:ln w="9525">
              <a:noFill/>
              <a:miter lim="800000"/>
              <a:headEnd/>
              <a:tailEnd/>
            </a:ln>
          </p:spPr>
        </p:pic>
        <p:sp>
          <p:nvSpPr>
            <p:cNvPr id="1040" name="Line 16"/>
            <p:cNvSpPr>
              <a:spLocks noChangeShapeType="1"/>
            </p:cNvSpPr>
            <p:nvPr/>
          </p:nvSpPr>
          <p:spPr bwMode="auto">
            <a:xfrm>
              <a:off x="480" y="960"/>
              <a:ext cx="4848" cy="0"/>
            </a:xfrm>
            <a:prstGeom prst="line">
              <a:avLst/>
            </a:prstGeom>
            <a:noFill/>
            <a:ln w="38100">
              <a:solidFill>
                <a:srgbClr val="663300"/>
              </a:solidFill>
              <a:round/>
              <a:headEnd/>
              <a:tailEnd/>
            </a:ln>
            <a:effectLst/>
          </p:spPr>
          <p:txBody>
            <a:bodyPr>
              <a:prstTxWarp prst="textNoShape">
                <a:avLst/>
              </a:prstTxWarp>
            </a:bodyPr>
            <a:lstStyle/>
            <a:p>
              <a:pPr algn="l" eaLnBrk="0" hangingPunct="0">
                <a:defRPr/>
              </a:pPr>
              <a:endParaRPr lang="en-US" sz="2000">
                <a:solidFill>
                  <a:srgbClr val="000000"/>
                </a:solidFill>
                <a:latin typeface="Helvetica" pitchFamily="48" charset="0"/>
              </a:endParaRPr>
            </a:p>
          </p:txBody>
        </p:sp>
      </p:grpSp>
    </p:spTree>
  </p:cSld>
  <p:clrMap bg1="lt1" tx1="dk1" bg2="lt2" tx2="dk2" accent1="accent1" accent2="accent2" accent3="accent3" accent4="accent4" accent5="accent5" accent6="accent6" hlink="hlink" folHlink="folHlink"/>
  <p:sldLayoutIdLst>
    <p:sldLayoutId id="2147483666" r:id="rId1"/>
  </p:sldLayoutIdLst>
  <p:txStyles>
    <p:titleStyle>
      <a:lvl1pPr algn="l" rtl="0" eaLnBrk="0" fontAlgn="base" hangingPunct="0">
        <a:lnSpc>
          <a:spcPct val="87000"/>
        </a:lnSpc>
        <a:spcBef>
          <a:spcPct val="0"/>
        </a:spcBef>
        <a:spcAft>
          <a:spcPct val="0"/>
        </a:spcAft>
        <a:defRPr sz="2800" b="1">
          <a:solidFill>
            <a:schemeClr val="tx1"/>
          </a:solidFill>
          <a:latin typeface="+mj-lt"/>
          <a:ea typeface="ＭＳ Ｐゴシック" pitchFamily="67" charset="-128"/>
          <a:cs typeface="ＭＳ Ｐゴシック" pitchFamily="67" charset="-128"/>
        </a:defRPr>
      </a:lvl1pPr>
      <a:lvl2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2pPr>
      <a:lvl3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3pPr>
      <a:lvl4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4pPr>
      <a:lvl5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5pPr>
      <a:lvl6pPr marL="457200" algn="ctr" rtl="0" eaLnBrk="0" fontAlgn="base" hangingPunct="0">
        <a:lnSpc>
          <a:spcPct val="87000"/>
        </a:lnSpc>
        <a:spcBef>
          <a:spcPct val="0"/>
        </a:spcBef>
        <a:spcAft>
          <a:spcPct val="0"/>
        </a:spcAft>
        <a:defRPr sz="2800" b="1">
          <a:solidFill>
            <a:schemeClr val="tx1"/>
          </a:solidFill>
          <a:latin typeface="Helvetica" pitchFamily="48" charset="0"/>
        </a:defRPr>
      </a:lvl6pPr>
      <a:lvl7pPr marL="914400" algn="ctr" rtl="0" eaLnBrk="0" fontAlgn="base" hangingPunct="0">
        <a:lnSpc>
          <a:spcPct val="87000"/>
        </a:lnSpc>
        <a:spcBef>
          <a:spcPct val="0"/>
        </a:spcBef>
        <a:spcAft>
          <a:spcPct val="0"/>
        </a:spcAft>
        <a:defRPr sz="2800" b="1">
          <a:solidFill>
            <a:schemeClr val="tx1"/>
          </a:solidFill>
          <a:latin typeface="Helvetica" pitchFamily="48" charset="0"/>
        </a:defRPr>
      </a:lvl7pPr>
      <a:lvl8pPr marL="1371600" algn="ctr" rtl="0" eaLnBrk="0" fontAlgn="base" hangingPunct="0">
        <a:lnSpc>
          <a:spcPct val="87000"/>
        </a:lnSpc>
        <a:spcBef>
          <a:spcPct val="0"/>
        </a:spcBef>
        <a:spcAft>
          <a:spcPct val="0"/>
        </a:spcAft>
        <a:defRPr sz="2800" b="1">
          <a:solidFill>
            <a:schemeClr val="tx1"/>
          </a:solidFill>
          <a:latin typeface="Helvetica" pitchFamily="48" charset="0"/>
        </a:defRPr>
      </a:lvl8pPr>
      <a:lvl9pPr marL="1828800" algn="ctr" rtl="0" eaLnBrk="0" fontAlgn="base" hangingPunct="0">
        <a:lnSpc>
          <a:spcPct val="87000"/>
        </a:lnSpc>
        <a:spcBef>
          <a:spcPct val="0"/>
        </a:spcBef>
        <a:spcAft>
          <a:spcPct val="0"/>
        </a:spcAft>
        <a:defRPr sz="2800" b="1">
          <a:solidFill>
            <a:schemeClr val="tx1"/>
          </a:solidFill>
          <a:latin typeface="Helvetica" pitchFamily="48" charset="0"/>
        </a:defRPr>
      </a:lvl9pPr>
    </p:titleStyle>
    <p:bodyStyle>
      <a:lvl1pPr marL="285750" indent="-285750" algn="l" rtl="0" eaLnBrk="0" fontAlgn="base" hangingPunct="0">
        <a:spcBef>
          <a:spcPct val="80000"/>
        </a:spcBef>
        <a:spcAft>
          <a:spcPct val="0"/>
        </a:spcAft>
        <a:buSzPct val="100000"/>
        <a:buNone/>
        <a:defRPr sz="2400" b="1">
          <a:solidFill>
            <a:schemeClr val="tx1"/>
          </a:solidFill>
          <a:latin typeface="+mn-lt"/>
          <a:ea typeface="ＭＳ Ｐゴシック" pitchFamily="67" charset="-128"/>
          <a:cs typeface="ＭＳ Ｐゴシック" pitchFamily="67" charset="-128"/>
        </a:defRPr>
      </a:lvl1pPr>
      <a:lvl2pPr marL="685800" indent="-228600" algn="l" rtl="0" eaLnBrk="0" fontAlgn="base" hangingPunct="0">
        <a:lnSpc>
          <a:spcPct val="90000"/>
        </a:lnSpc>
        <a:spcBef>
          <a:spcPct val="15000"/>
        </a:spcBef>
        <a:spcAft>
          <a:spcPct val="0"/>
        </a:spcAft>
        <a:buSzPct val="100000"/>
        <a:buChar char="–"/>
        <a:defRPr sz="2000">
          <a:solidFill>
            <a:schemeClr val="tx1"/>
          </a:solidFill>
          <a:latin typeface="+mn-lt"/>
          <a:ea typeface="ＭＳ Ｐゴシック" pitchFamily="48" charset="-128"/>
        </a:defRPr>
      </a:lvl2pPr>
      <a:lvl3pPr marL="1143000" indent="-228600" algn="l" rtl="0" eaLnBrk="0" fontAlgn="base" hangingPunct="0">
        <a:lnSpc>
          <a:spcPct val="90000"/>
        </a:lnSpc>
        <a:spcBef>
          <a:spcPct val="10000"/>
        </a:spcBef>
        <a:spcAft>
          <a:spcPct val="0"/>
        </a:spcAft>
        <a:buSzPct val="100000"/>
        <a:buChar char="»"/>
        <a:defRPr sz="2000">
          <a:solidFill>
            <a:schemeClr val="tx1"/>
          </a:solidFill>
          <a:latin typeface="+mn-lt"/>
          <a:ea typeface="ＭＳ Ｐゴシック" pitchFamily="48" charset="-128"/>
        </a:defRPr>
      </a:lvl3pPr>
      <a:lvl4pPr marL="15430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4pPr>
      <a:lvl5pPr marL="20002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5pPr>
      <a:lvl6pPr marL="24574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6pPr>
      <a:lvl7pPr marL="29146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7pPr>
      <a:lvl8pPr marL="33718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8pPr>
      <a:lvl9pPr marL="38290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57363" y="292100"/>
            <a:ext cx="5967412" cy="435504"/>
          </a:xfrm>
          <a:prstGeom prst="rect">
            <a:avLst/>
          </a:prstGeom>
          <a:noFill/>
          <a:ln w="12700">
            <a:noFill/>
            <a:miter lim="800000"/>
            <a:headEnd/>
            <a:tailEnd/>
          </a:ln>
        </p:spPr>
        <p:txBody>
          <a:bodyPr vert="horz" wrap="square" lIns="63500" tIns="25400" rIns="63500" bIns="25400" numCol="1" anchor="t" anchorCtr="0" compatLnSpc="1">
            <a:prstTxWarp prst="textNoShape">
              <a:avLst/>
            </a:prstTxWarp>
            <a:spAutoFit/>
          </a:bodyPr>
          <a:lstStyle/>
          <a:p>
            <a:pPr lvl="0"/>
            <a:r>
              <a:rPr lang="en-US"/>
              <a:t>Click to edit Master title style</a:t>
            </a:r>
          </a:p>
        </p:txBody>
      </p:sp>
      <p:sp>
        <p:nvSpPr>
          <p:cNvPr id="1027" name="Rectangle 6"/>
          <p:cNvSpPr>
            <a:spLocks noGrp="1" noChangeArrowheads="1"/>
          </p:cNvSpPr>
          <p:nvPr>
            <p:ph type="body" idx="1"/>
          </p:nvPr>
        </p:nvSpPr>
        <p:spPr bwMode="auto">
          <a:xfrm>
            <a:off x="574675" y="1651000"/>
            <a:ext cx="7945438" cy="4652963"/>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3" name="Rectangle 9"/>
          <p:cNvSpPr>
            <a:spLocks noChangeArrowheads="1"/>
          </p:cNvSpPr>
          <p:nvPr/>
        </p:nvSpPr>
        <p:spPr bwMode="auto">
          <a:xfrm>
            <a:off x="4350878" y="6688138"/>
            <a:ext cx="560387" cy="202620"/>
          </a:xfrm>
          <a:prstGeom prst="rect">
            <a:avLst/>
          </a:prstGeom>
          <a:noFill/>
          <a:ln w="25400">
            <a:noFill/>
            <a:miter lim="800000"/>
            <a:headEnd/>
            <a:tailEnd/>
          </a:ln>
          <a:effectLst/>
        </p:spPr>
        <p:txBody>
          <a:bodyPr lIns="90487" tIns="44450" rIns="90487" bIns="44450">
            <a:prstTxWarp prst="textNoShape">
              <a:avLst/>
            </a:prstTxWarp>
            <a:spAutoFit/>
          </a:bodyPr>
          <a:lstStyle/>
          <a:p>
            <a:pPr algn="l" eaLnBrk="0" hangingPunct="0">
              <a:lnSpc>
                <a:spcPct val="90000"/>
              </a:lnSpc>
              <a:defRPr/>
            </a:pPr>
            <a:fld id="{106F5EC7-EFE8-4B0E-BEE2-42978F27DA4C}" type="slidenum">
              <a:rPr lang="en-US" sz="800" smtClean="0">
                <a:solidFill>
                  <a:srgbClr val="000000"/>
                </a:solidFill>
                <a:latin typeface="Helvetica" pitchFamily="67" charset="0"/>
              </a:rPr>
              <a:pPr algn="l" eaLnBrk="0" hangingPunct="0">
                <a:lnSpc>
                  <a:spcPct val="90000"/>
                </a:lnSpc>
                <a:defRPr/>
              </a:pPr>
              <a:t>‹#›</a:t>
            </a:fld>
            <a:endParaRPr lang="en-US" sz="800" dirty="0">
              <a:solidFill>
                <a:srgbClr val="000000"/>
              </a:solidFill>
              <a:latin typeface="Helvetica" pitchFamily="67" charset="0"/>
            </a:endParaRPr>
          </a:p>
        </p:txBody>
      </p:sp>
      <p:grpSp>
        <p:nvGrpSpPr>
          <p:cNvPr id="2" name="Group 14"/>
          <p:cNvGrpSpPr>
            <a:grpSpLocks/>
          </p:cNvGrpSpPr>
          <p:nvPr userDrawn="1"/>
        </p:nvGrpSpPr>
        <p:grpSpPr bwMode="auto">
          <a:xfrm>
            <a:off x="611188" y="198438"/>
            <a:ext cx="7696200" cy="914400"/>
            <a:chOff x="480" y="528"/>
            <a:chExt cx="4848" cy="576"/>
          </a:xfrm>
        </p:grpSpPr>
        <p:pic>
          <p:nvPicPr>
            <p:cNvPr id="1030" name="Picture 15" descr="logo STD"/>
            <p:cNvPicPr>
              <a:picLocks noChangeAspect="1" noChangeArrowheads="1"/>
            </p:cNvPicPr>
            <p:nvPr/>
          </p:nvPicPr>
          <p:blipFill>
            <a:blip r:embed="rId3"/>
            <a:srcRect/>
            <a:stretch>
              <a:fillRect/>
            </a:stretch>
          </p:blipFill>
          <p:spPr bwMode="auto">
            <a:xfrm>
              <a:off x="480" y="528"/>
              <a:ext cx="1152" cy="576"/>
            </a:xfrm>
            <a:prstGeom prst="rect">
              <a:avLst/>
            </a:prstGeom>
            <a:noFill/>
            <a:ln w="9525">
              <a:noFill/>
              <a:miter lim="800000"/>
              <a:headEnd/>
              <a:tailEnd/>
            </a:ln>
          </p:spPr>
        </p:pic>
        <p:sp>
          <p:nvSpPr>
            <p:cNvPr id="1040" name="Line 16"/>
            <p:cNvSpPr>
              <a:spLocks noChangeShapeType="1"/>
            </p:cNvSpPr>
            <p:nvPr/>
          </p:nvSpPr>
          <p:spPr bwMode="auto">
            <a:xfrm>
              <a:off x="480" y="960"/>
              <a:ext cx="4848" cy="0"/>
            </a:xfrm>
            <a:prstGeom prst="line">
              <a:avLst/>
            </a:prstGeom>
            <a:noFill/>
            <a:ln w="38100">
              <a:solidFill>
                <a:srgbClr val="663300"/>
              </a:solidFill>
              <a:round/>
              <a:headEnd/>
              <a:tailEnd/>
            </a:ln>
            <a:effectLst/>
          </p:spPr>
          <p:txBody>
            <a:bodyPr>
              <a:prstTxWarp prst="textNoShape">
                <a:avLst/>
              </a:prstTxWarp>
            </a:bodyPr>
            <a:lstStyle/>
            <a:p>
              <a:pPr algn="l" eaLnBrk="0" hangingPunct="0">
                <a:defRPr/>
              </a:pPr>
              <a:endParaRPr lang="en-US" sz="2000">
                <a:solidFill>
                  <a:srgbClr val="000000"/>
                </a:solidFill>
                <a:latin typeface="Helvetica" pitchFamily="48" charset="0"/>
              </a:endParaRPr>
            </a:p>
          </p:txBody>
        </p:sp>
      </p:grpSp>
    </p:spTree>
  </p:cSld>
  <p:clrMap bg1="lt1" tx1="dk1" bg2="lt2" tx2="dk2" accent1="accent1" accent2="accent2" accent3="accent3" accent4="accent4" accent5="accent5" accent6="accent6" hlink="hlink" folHlink="folHlink"/>
  <p:sldLayoutIdLst>
    <p:sldLayoutId id="2147483668" r:id="rId1"/>
  </p:sldLayoutIdLst>
  <p:txStyles>
    <p:titleStyle>
      <a:lvl1pPr algn="l" rtl="0" eaLnBrk="0" fontAlgn="base" hangingPunct="0">
        <a:lnSpc>
          <a:spcPct val="87000"/>
        </a:lnSpc>
        <a:spcBef>
          <a:spcPct val="0"/>
        </a:spcBef>
        <a:spcAft>
          <a:spcPct val="0"/>
        </a:spcAft>
        <a:defRPr sz="2800" b="1">
          <a:solidFill>
            <a:schemeClr val="tx1"/>
          </a:solidFill>
          <a:latin typeface="+mj-lt"/>
          <a:ea typeface="ＭＳ Ｐゴシック" pitchFamily="67" charset="-128"/>
          <a:cs typeface="ＭＳ Ｐゴシック" pitchFamily="67" charset="-128"/>
        </a:defRPr>
      </a:lvl1pPr>
      <a:lvl2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2pPr>
      <a:lvl3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3pPr>
      <a:lvl4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4pPr>
      <a:lvl5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5pPr>
      <a:lvl6pPr marL="457200" algn="ctr" rtl="0" eaLnBrk="0" fontAlgn="base" hangingPunct="0">
        <a:lnSpc>
          <a:spcPct val="87000"/>
        </a:lnSpc>
        <a:spcBef>
          <a:spcPct val="0"/>
        </a:spcBef>
        <a:spcAft>
          <a:spcPct val="0"/>
        </a:spcAft>
        <a:defRPr sz="2800" b="1">
          <a:solidFill>
            <a:schemeClr val="tx1"/>
          </a:solidFill>
          <a:latin typeface="Helvetica" pitchFamily="48" charset="0"/>
        </a:defRPr>
      </a:lvl6pPr>
      <a:lvl7pPr marL="914400" algn="ctr" rtl="0" eaLnBrk="0" fontAlgn="base" hangingPunct="0">
        <a:lnSpc>
          <a:spcPct val="87000"/>
        </a:lnSpc>
        <a:spcBef>
          <a:spcPct val="0"/>
        </a:spcBef>
        <a:spcAft>
          <a:spcPct val="0"/>
        </a:spcAft>
        <a:defRPr sz="2800" b="1">
          <a:solidFill>
            <a:schemeClr val="tx1"/>
          </a:solidFill>
          <a:latin typeface="Helvetica" pitchFamily="48" charset="0"/>
        </a:defRPr>
      </a:lvl7pPr>
      <a:lvl8pPr marL="1371600" algn="ctr" rtl="0" eaLnBrk="0" fontAlgn="base" hangingPunct="0">
        <a:lnSpc>
          <a:spcPct val="87000"/>
        </a:lnSpc>
        <a:spcBef>
          <a:spcPct val="0"/>
        </a:spcBef>
        <a:spcAft>
          <a:spcPct val="0"/>
        </a:spcAft>
        <a:defRPr sz="2800" b="1">
          <a:solidFill>
            <a:schemeClr val="tx1"/>
          </a:solidFill>
          <a:latin typeface="Helvetica" pitchFamily="48" charset="0"/>
        </a:defRPr>
      </a:lvl8pPr>
      <a:lvl9pPr marL="1828800" algn="ctr" rtl="0" eaLnBrk="0" fontAlgn="base" hangingPunct="0">
        <a:lnSpc>
          <a:spcPct val="87000"/>
        </a:lnSpc>
        <a:spcBef>
          <a:spcPct val="0"/>
        </a:spcBef>
        <a:spcAft>
          <a:spcPct val="0"/>
        </a:spcAft>
        <a:defRPr sz="2800" b="1">
          <a:solidFill>
            <a:schemeClr val="tx1"/>
          </a:solidFill>
          <a:latin typeface="Helvetica" pitchFamily="48" charset="0"/>
        </a:defRPr>
      </a:lvl9pPr>
    </p:titleStyle>
    <p:bodyStyle>
      <a:lvl1pPr marL="285750" indent="-285750" algn="l" rtl="0" eaLnBrk="0" fontAlgn="base" hangingPunct="0">
        <a:spcBef>
          <a:spcPct val="80000"/>
        </a:spcBef>
        <a:spcAft>
          <a:spcPct val="0"/>
        </a:spcAft>
        <a:buSzPct val="100000"/>
        <a:buNone/>
        <a:defRPr sz="2400" b="1">
          <a:solidFill>
            <a:schemeClr val="tx1"/>
          </a:solidFill>
          <a:latin typeface="+mn-lt"/>
          <a:ea typeface="ＭＳ Ｐゴシック" pitchFamily="67" charset="-128"/>
          <a:cs typeface="ＭＳ Ｐゴシック" pitchFamily="67" charset="-128"/>
        </a:defRPr>
      </a:lvl1pPr>
      <a:lvl2pPr marL="685800" indent="-228600" algn="l" rtl="0" eaLnBrk="0" fontAlgn="base" hangingPunct="0">
        <a:lnSpc>
          <a:spcPct val="90000"/>
        </a:lnSpc>
        <a:spcBef>
          <a:spcPct val="15000"/>
        </a:spcBef>
        <a:spcAft>
          <a:spcPct val="0"/>
        </a:spcAft>
        <a:buSzPct val="100000"/>
        <a:buChar char="–"/>
        <a:defRPr sz="2000">
          <a:solidFill>
            <a:schemeClr val="tx1"/>
          </a:solidFill>
          <a:latin typeface="+mn-lt"/>
          <a:ea typeface="ＭＳ Ｐゴシック" pitchFamily="48" charset="-128"/>
        </a:defRPr>
      </a:lvl2pPr>
      <a:lvl3pPr marL="1143000" indent="-228600" algn="l" rtl="0" eaLnBrk="0" fontAlgn="base" hangingPunct="0">
        <a:lnSpc>
          <a:spcPct val="90000"/>
        </a:lnSpc>
        <a:spcBef>
          <a:spcPct val="10000"/>
        </a:spcBef>
        <a:spcAft>
          <a:spcPct val="0"/>
        </a:spcAft>
        <a:buSzPct val="100000"/>
        <a:buChar char="»"/>
        <a:defRPr sz="2000">
          <a:solidFill>
            <a:schemeClr val="tx1"/>
          </a:solidFill>
          <a:latin typeface="+mn-lt"/>
          <a:ea typeface="ＭＳ Ｐゴシック" pitchFamily="48" charset="-128"/>
        </a:defRPr>
      </a:lvl3pPr>
      <a:lvl4pPr marL="15430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4pPr>
      <a:lvl5pPr marL="20002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5pPr>
      <a:lvl6pPr marL="24574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6pPr>
      <a:lvl7pPr marL="29146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7pPr>
      <a:lvl8pPr marL="33718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8pPr>
      <a:lvl9pPr marL="38290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57363" y="292100"/>
            <a:ext cx="5967412" cy="435504"/>
          </a:xfrm>
          <a:prstGeom prst="rect">
            <a:avLst/>
          </a:prstGeom>
          <a:noFill/>
          <a:ln w="12700">
            <a:noFill/>
            <a:miter lim="800000"/>
            <a:headEnd/>
            <a:tailEnd/>
          </a:ln>
        </p:spPr>
        <p:txBody>
          <a:bodyPr vert="horz" wrap="square" lIns="63500" tIns="25400" rIns="63500" bIns="25400" numCol="1" anchor="t" anchorCtr="0" compatLnSpc="1">
            <a:prstTxWarp prst="textNoShape">
              <a:avLst/>
            </a:prstTxWarp>
            <a:spAutoFit/>
          </a:bodyPr>
          <a:lstStyle/>
          <a:p>
            <a:pPr lvl="0"/>
            <a:r>
              <a:rPr lang="en-US"/>
              <a:t>Click to edit Master title style</a:t>
            </a:r>
          </a:p>
        </p:txBody>
      </p:sp>
      <p:sp>
        <p:nvSpPr>
          <p:cNvPr id="1027" name="Rectangle 6"/>
          <p:cNvSpPr>
            <a:spLocks noGrp="1" noChangeArrowheads="1"/>
          </p:cNvSpPr>
          <p:nvPr>
            <p:ph type="body" idx="1"/>
          </p:nvPr>
        </p:nvSpPr>
        <p:spPr bwMode="auto">
          <a:xfrm>
            <a:off x="574675" y="1651000"/>
            <a:ext cx="7945438" cy="4652963"/>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3" name="Rectangle 9"/>
          <p:cNvSpPr>
            <a:spLocks noChangeArrowheads="1"/>
          </p:cNvSpPr>
          <p:nvPr/>
        </p:nvSpPr>
        <p:spPr bwMode="auto">
          <a:xfrm>
            <a:off x="4350878" y="6688138"/>
            <a:ext cx="560387" cy="202620"/>
          </a:xfrm>
          <a:prstGeom prst="rect">
            <a:avLst/>
          </a:prstGeom>
          <a:noFill/>
          <a:ln w="25400">
            <a:noFill/>
            <a:miter lim="800000"/>
            <a:headEnd/>
            <a:tailEnd/>
          </a:ln>
          <a:effectLst/>
        </p:spPr>
        <p:txBody>
          <a:bodyPr lIns="90487" tIns="44450" rIns="90487" bIns="44450">
            <a:prstTxWarp prst="textNoShape">
              <a:avLst/>
            </a:prstTxWarp>
            <a:spAutoFit/>
          </a:bodyPr>
          <a:lstStyle/>
          <a:p>
            <a:pPr algn="l" eaLnBrk="0" hangingPunct="0">
              <a:lnSpc>
                <a:spcPct val="90000"/>
              </a:lnSpc>
              <a:defRPr/>
            </a:pPr>
            <a:fld id="{106F5EC7-EFE8-4B0E-BEE2-42978F27DA4C}" type="slidenum">
              <a:rPr lang="en-US" sz="800" smtClean="0">
                <a:solidFill>
                  <a:srgbClr val="000000"/>
                </a:solidFill>
                <a:latin typeface="Helvetica" pitchFamily="67" charset="0"/>
              </a:rPr>
              <a:pPr algn="l" eaLnBrk="0" hangingPunct="0">
                <a:lnSpc>
                  <a:spcPct val="90000"/>
                </a:lnSpc>
                <a:defRPr/>
              </a:pPr>
              <a:t>‹#›</a:t>
            </a:fld>
            <a:endParaRPr lang="en-US" sz="800" dirty="0">
              <a:solidFill>
                <a:srgbClr val="000000"/>
              </a:solidFill>
              <a:latin typeface="Helvetica" pitchFamily="67" charset="0"/>
            </a:endParaRPr>
          </a:p>
        </p:txBody>
      </p:sp>
      <p:grpSp>
        <p:nvGrpSpPr>
          <p:cNvPr id="2" name="Group 14"/>
          <p:cNvGrpSpPr>
            <a:grpSpLocks/>
          </p:cNvGrpSpPr>
          <p:nvPr userDrawn="1"/>
        </p:nvGrpSpPr>
        <p:grpSpPr bwMode="auto">
          <a:xfrm>
            <a:off x="611188" y="198438"/>
            <a:ext cx="7696200" cy="914400"/>
            <a:chOff x="480" y="528"/>
            <a:chExt cx="4848" cy="576"/>
          </a:xfrm>
        </p:grpSpPr>
        <p:pic>
          <p:nvPicPr>
            <p:cNvPr id="1030" name="Picture 15" descr="logo STD"/>
            <p:cNvPicPr>
              <a:picLocks noChangeAspect="1" noChangeArrowheads="1"/>
            </p:cNvPicPr>
            <p:nvPr/>
          </p:nvPicPr>
          <p:blipFill>
            <a:blip r:embed="rId4"/>
            <a:srcRect/>
            <a:stretch>
              <a:fillRect/>
            </a:stretch>
          </p:blipFill>
          <p:spPr bwMode="auto">
            <a:xfrm>
              <a:off x="480" y="528"/>
              <a:ext cx="1152" cy="576"/>
            </a:xfrm>
            <a:prstGeom prst="rect">
              <a:avLst/>
            </a:prstGeom>
            <a:noFill/>
            <a:ln w="9525">
              <a:noFill/>
              <a:miter lim="800000"/>
              <a:headEnd/>
              <a:tailEnd/>
            </a:ln>
          </p:spPr>
        </p:pic>
        <p:sp>
          <p:nvSpPr>
            <p:cNvPr id="1040" name="Line 16"/>
            <p:cNvSpPr>
              <a:spLocks noChangeShapeType="1"/>
            </p:cNvSpPr>
            <p:nvPr/>
          </p:nvSpPr>
          <p:spPr bwMode="auto">
            <a:xfrm>
              <a:off x="480" y="960"/>
              <a:ext cx="4848" cy="0"/>
            </a:xfrm>
            <a:prstGeom prst="line">
              <a:avLst/>
            </a:prstGeom>
            <a:noFill/>
            <a:ln w="38100">
              <a:solidFill>
                <a:srgbClr val="663300"/>
              </a:solidFill>
              <a:round/>
              <a:headEnd/>
              <a:tailEnd/>
            </a:ln>
            <a:effectLst/>
          </p:spPr>
          <p:txBody>
            <a:bodyPr>
              <a:prstTxWarp prst="textNoShape">
                <a:avLst/>
              </a:prstTxWarp>
            </a:bodyPr>
            <a:lstStyle/>
            <a:p>
              <a:pPr algn="l" eaLnBrk="0" hangingPunct="0">
                <a:defRPr/>
              </a:pPr>
              <a:endParaRPr lang="en-US" sz="2000">
                <a:solidFill>
                  <a:srgbClr val="000000"/>
                </a:solidFill>
                <a:latin typeface="Helvetica" pitchFamily="48" charset="0"/>
              </a:endParaRPr>
            </a:p>
          </p:txBody>
        </p:sp>
      </p:grpSp>
    </p:spTree>
  </p:cSld>
  <p:clrMap bg1="lt1" tx1="dk1" bg2="lt2" tx2="dk2" accent1="accent1" accent2="accent2" accent3="accent3" accent4="accent4" accent5="accent5" accent6="accent6" hlink="hlink" folHlink="folHlink"/>
  <p:sldLayoutIdLst>
    <p:sldLayoutId id="2147483670" r:id="rId1"/>
    <p:sldLayoutId id="2147483671" r:id="rId2"/>
  </p:sldLayoutIdLst>
  <p:txStyles>
    <p:titleStyle>
      <a:lvl1pPr algn="l" rtl="0" eaLnBrk="0" fontAlgn="base" hangingPunct="0">
        <a:lnSpc>
          <a:spcPct val="87000"/>
        </a:lnSpc>
        <a:spcBef>
          <a:spcPct val="0"/>
        </a:spcBef>
        <a:spcAft>
          <a:spcPct val="0"/>
        </a:spcAft>
        <a:defRPr sz="2800" b="1">
          <a:solidFill>
            <a:schemeClr val="tx1"/>
          </a:solidFill>
          <a:latin typeface="+mj-lt"/>
          <a:ea typeface="ＭＳ Ｐゴシック" pitchFamily="67" charset="-128"/>
          <a:cs typeface="ＭＳ Ｐゴシック" pitchFamily="67" charset="-128"/>
        </a:defRPr>
      </a:lvl1pPr>
      <a:lvl2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2pPr>
      <a:lvl3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3pPr>
      <a:lvl4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4pPr>
      <a:lvl5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5pPr>
      <a:lvl6pPr marL="457200" algn="ctr" rtl="0" eaLnBrk="0" fontAlgn="base" hangingPunct="0">
        <a:lnSpc>
          <a:spcPct val="87000"/>
        </a:lnSpc>
        <a:spcBef>
          <a:spcPct val="0"/>
        </a:spcBef>
        <a:spcAft>
          <a:spcPct val="0"/>
        </a:spcAft>
        <a:defRPr sz="2800" b="1">
          <a:solidFill>
            <a:schemeClr val="tx1"/>
          </a:solidFill>
          <a:latin typeface="Helvetica" pitchFamily="48" charset="0"/>
        </a:defRPr>
      </a:lvl6pPr>
      <a:lvl7pPr marL="914400" algn="ctr" rtl="0" eaLnBrk="0" fontAlgn="base" hangingPunct="0">
        <a:lnSpc>
          <a:spcPct val="87000"/>
        </a:lnSpc>
        <a:spcBef>
          <a:spcPct val="0"/>
        </a:spcBef>
        <a:spcAft>
          <a:spcPct val="0"/>
        </a:spcAft>
        <a:defRPr sz="2800" b="1">
          <a:solidFill>
            <a:schemeClr val="tx1"/>
          </a:solidFill>
          <a:latin typeface="Helvetica" pitchFamily="48" charset="0"/>
        </a:defRPr>
      </a:lvl7pPr>
      <a:lvl8pPr marL="1371600" algn="ctr" rtl="0" eaLnBrk="0" fontAlgn="base" hangingPunct="0">
        <a:lnSpc>
          <a:spcPct val="87000"/>
        </a:lnSpc>
        <a:spcBef>
          <a:spcPct val="0"/>
        </a:spcBef>
        <a:spcAft>
          <a:spcPct val="0"/>
        </a:spcAft>
        <a:defRPr sz="2800" b="1">
          <a:solidFill>
            <a:schemeClr val="tx1"/>
          </a:solidFill>
          <a:latin typeface="Helvetica" pitchFamily="48" charset="0"/>
        </a:defRPr>
      </a:lvl8pPr>
      <a:lvl9pPr marL="1828800" algn="ctr" rtl="0" eaLnBrk="0" fontAlgn="base" hangingPunct="0">
        <a:lnSpc>
          <a:spcPct val="87000"/>
        </a:lnSpc>
        <a:spcBef>
          <a:spcPct val="0"/>
        </a:spcBef>
        <a:spcAft>
          <a:spcPct val="0"/>
        </a:spcAft>
        <a:defRPr sz="2800" b="1">
          <a:solidFill>
            <a:schemeClr val="tx1"/>
          </a:solidFill>
          <a:latin typeface="Helvetica" pitchFamily="48" charset="0"/>
        </a:defRPr>
      </a:lvl9pPr>
    </p:titleStyle>
    <p:bodyStyle>
      <a:lvl1pPr marL="285750" indent="-285750" algn="l" rtl="0" eaLnBrk="0" fontAlgn="base" hangingPunct="0">
        <a:spcBef>
          <a:spcPct val="80000"/>
        </a:spcBef>
        <a:spcAft>
          <a:spcPct val="0"/>
        </a:spcAft>
        <a:buSzPct val="100000"/>
        <a:buNone/>
        <a:defRPr sz="2400" b="1">
          <a:solidFill>
            <a:schemeClr val="tx1"/>
          </a:solidFill>
          <a:latin typeface="+mn-lt"/>
          <a:ea typeface="ＭＳ Ｐゴシック" pitchFamily="67" charset="-128"/>
          <a:cs typeface="ＭＳ Ｐゴシック" pitchFamily="67" charset="-128"/>
        </a:defRPr>
      </a:lvl1pPr>
      <a:lvl2pPr marL="685800" indent="-228600" algn="l" rtl="0" eaLnBrk="0" fontAlgn="base" hangingPunct="0">
        <a:lnSpc>
          <a:spcPct val="90000"/>
        </a:lnSpc>
        <a:spcBef>
          <a:spcPct val="15000"/>
        </a:spcBef>
        <a:spcAft>
          <a:spcPct val="0"/>
        </a:spcAft>
        <a:buSzPct val="100000"/>
        <a:buChar char="–"/>
        <a:defRPr sz="2000">
          <a:solidFill>
            <a:schemeClr val="tx1"/>
          </a:solidFill>
          <a:latin typeface="+mn-lt"/>
          <a:ea typeface="ＭＳ Ｐゴシック" pitchFamily="48" charset="-128"/>
        </a:defRPr>
      </a:lvl2pPr>
      <a:lvl3pPr marL="1143000" indent="-228600" algn="l" rtl="0" eaLnBrk="0" fontAlgn="base" hangingPunct="0">
        <a:lnSpc>
          <a:spcPct val="90000"/>
        </a:lnSpc>
        <a:spcBef>
          <a:spcPct val="10000"/>
        </a:spcBef>
        <a:spcAft>
          <a:spcPct val="0"/>
        </a:spcAft>
        <a:buSzPct val="100000"/>
        <a:buChar char="»"/>
        <a:defRPr sz="2000">
          <a:solidFill>
            <a:schemeClr val="tx1"/>
          </a:solidFill>
          <a:latin typeface="+mn-lt"/>
          <a:ea typeface="ＭＳ Ｐゴシック" pitchFamily="48" charset="-128"/>
        </a:defRPr>
      </a:lvl3pPr>
      <a:lvl4pPr marL="15430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4pPr>
      <a:lvl5pPr marL="20002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5pPr>
      <a:lvl6pPr marL="24574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6pPr>
      <a:lvl7pPr marL="29146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7pPr>
      <a:lvl8pPr marL="33718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8pPr>
      <a:lvl9pPr marL="38290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57363" y="292100"/>
            <a:ext cx="5967412" cy="435504"/>
          </a:xfrm>
          <a:prstGeom prst="rect">
            <a:avLst/>
          </a:prstGeom>
          <a:noFill/>
          <a:ln w="12700">
            <a:noFill/>
            <a:miter lim="800000"/>
            <a:headEnd/>
            <a:tailEnd/>
          </a:ln>
        </p:spPr>
        <p:txBody>
          <a:bodyPr vert="horz" wrap="square" lIns="63500" tIns="25400" rIns="63500" bIns="25400" numCol="1" anchor="t" anchorCtr="0" compatLnSpc="1">
            <a:prstTxWarp prst="textNoShape">
              <a:avLst/>
            </a:prstTxWarp>
            <a:spAutoFit/>
          </a:bodyPr>
          <a:lstStyle/>
          <a:p>
            <a:pPr lvl="0"/>
            <a:r>
              <a:rPr lang="en-US"/>
              <a:t>Click to edit Master title style</a:t>
            </a:r>
          </a:p>
        </p:txBody>
      </p:sp>
      <p:sp>
        <p:nvSpPr>
          <p:cNvPr id="1027" name="Rectangle 6"/>
          <p:cNvSpPr>
            <a:spLocks noGrp="1" noChangeArrowheads="1"/>
          </p:cNvSpPr>
          <p:nvPr>
            <p:ph type="body" idx="1"/>
          </p:nvPr>
        </p:nvSpPr>
        <p:spPr bwMode="auto">
          <a:xfrm>
            <a:off x="574675" y="1651000"/>
            <a:ext cx="7945438" cy="4652963"/>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3" name="Rectangle 9"/>
          <p:cNvSpPr>
            <a:spLocks noChangeArrowheads="1"/>
          </p:cNvSpPr>
          <p:nvPr/>
        </p:nvSpPr>
        <p:spPr bwMode="auto">
          <a:xfrm>
            <a:off x="4350878" y="6688138"/>
            <a:ext cx="560387" cy="202620"/>
          </a:xfrm>
          <a:prstGeom prst="rect">
            <a:avLst/>
          </a:prstGeom>
          <a:noFill/>
          <a:ln w="25400">
            <a:noFill/>
            <a:miter lim="800000"/>
            <a:headEnd/>
            <a:tailEnd/>
          </a:ln>
          <a:effectLst/>
        </p:spPr>
        <p:txBody>
          <a:bodyPr lIns="90487" tIns="44450" rIns="90487" bIns="44450">
            <a:prstTxWarp prst="textNoShape">
              <a:avLst/>
            </a:prstTxWarp>
            <a:spAutoFit/>
          </a:bodyPr>
          <a:lstStyle/>
          <a:p>
            <a:pPr algn="l" eaLnBrk="0" hangingPunct="0">
              <a:lnSpc>
                <a:spcPct val="90000"/>
              </a:lnSpc>
              <a:defRPr/>
            </a:pPr>
            <a:fld id="{106F5EC7-EFE8-4B0E-BEE2-42978F27DA4C}" type="slidenum">
              <a:rPr lang="en-US" sz="800" smtClean="0">
                <a:solidFill>
                  <a:srgbClr val="000000"/>
                </a:solidFill>
                <a:latin typeface="Helvetica" pitchFamily="67" charset="0"/>
              </a:rPr>
              <a:pPr algn="l" eaLnBrk="0" hangingPunct="0">
                <a:lnSpc>
                  <a:spcPct val="90000"/>
                </a:lnSpc>
                <a:defRPr/>
              </a:pPr>
              <a:t>‹#›</a:t>
            </a:fld>
            <a:endParaRPr lang="en-US" sz="800" dirty="0">
              <a:solidFill>
                <a:srgbClr val="000000"/>
              </a:solidFill>
              <a:latin typeface="Helvetica" pitchFamily="67" charset="0"/>
            </a:endParaRPr>
          </a:p>
        </p:txBody>
      </p:sp>
      <p:grpSp>
        <p:nvGrpSpPr>
          <p:cNvPr id="2" name="Group 14"/>
          <p:cNvGrpSpPr>
            <a:grpSpLocks/>
          </p:cNvGrpSpPr>
          <p:nvPr userDrawn="1"/>
        </p:nvGrpSpPr>
        <p:grpSpPr bwMode="auto">
          <a:xfrm>
            <a:off x="611188" y="198438"/>
            <a:ext cx="7696200" cy="914400"/>
            <a:chOff x="480" y="528"/>
            <a:chExt cx="4848" cy="576"/>
          </a:xfrm>
        </p:grpSpPr>
        <p:pic>
          <p:nvPicPr>
            <p:cNvPr id="1030" name="Picture 15" descr="logo STD"/>
            <p:cNvPicPr>
              <a:picLocks noChangeAspect="1" noChangeArrowheads="1"/>
            </p:cNvPicPr>
            <p:nvPr/>
          </p:nvPicPr>
          <p:blipFill>
            <a:blip r:embed="rId4"/>
            <a:srcRect/>
            <a:stretch>
              <a:fillRect/>
            </a:stretch>
          </p:blipFill>
          <p:spPr bwMode="auto">
            <a:xfrm>
              <a:off x="480" y="528"/>
              <a:ext cx="1152" cy="576"/>
            </a:xfrm>
            <a:prstGeom prst="rect">
              <a:avLst/>
            </a:prstGeom>
            <a:noFill/>
            <a:ln w="9525">
              <a:noFill/>
              <a:miter lim="800000"/>
              <a:headEnd/>
              <a:tailEnd/>
            </a:ln>
          </p:spPr>
        </p:pic>
        <p:sp>
          <p:nvSpPr>
            <p:cNvPr id="1040" name="Line 16"/>
            <p:cNvSpPr>
              <a:spLocks noChangeShapeType="1"/>
            </p:cNvSpPr>
            <p:nvPr/>
          </p:nvSpPr>
          <p:spPr bwMode="auto">
            <a:xfrm>
              <a:off x="480" y="960"/>
              <a:ext cx="4848" cy="0"/>
            </a:xfrm>
            <a:prstGeom prst="line">
              <a:avLst/>
            </a:prstGeom>
            <a:noFill/>
            <a:ln w="38100">
              <a:solidFill>
                <a:srgbClr val="663300"/>
              </a:solidFill>
              <a:round/>
              <a:headEnd/>
              <a:tailEnd/>
            </a:ln>
            <a:effectLst/>
          </p:spPr>
          <p:txBody>
            <a:bodyPr>
              <a:prstTxWarp prst="textNoShape">
                <a:avLst/>
              </a:prstTxWarp>
            </a:bodyPr>
            <a:lstStyle/>
            <a:p>
              <a:pPr algn="l" eaLnBrk="0" hangingPunct="0">
                <a:defRPr/>
              </a:pPr>
              <a:endParaRPr lang="en-US" sz="2000">
                <a:solidFill>
                  <a:srgbClr val="000000"/>
                </a:solidFill>
                <a:latin typeface="Helvetica" pitchFamily="48" charset="0"/>
              </a:endParaRPr>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Lst>
  <p:txStyles>
    <p:titleStyle>
      <a:lvl1pPr algn="l" rtl="0" eaLnBrk="0" fontAlgn="base" hangingPunct="0">
        <a:lnSpc>
          <a:spcPct val="87000"/>
        </a:lnSpc>
        <a:spcBef>
          <a:spcPct val="0"/>
        </a:spcBef>
        <a:spcAft>
          <a:spcPct val="0"/>
        </a:spcAft>
        <a:defRPr sz="2800" b="1">
          <a:solidFill>
            <a:schemeClr val="tx1"/>
          </a:solidFill>
          <a:latin typeface="+mj-lt"/>
          <a:ea typeface="ＭＳ Ｐゴシック" pitchFamily="67" charset="-128"/>
          <a:cs typeface="ＭＳ Ｐゴシック" pitchFamily="67" charset="-128"/>
        </a:defRPr>
      </a:lvl1pPr>
      <a:lvl2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2pPr>
      <a:lvl3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3pPr>
      <a:lvl4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4pPr>
      <a:lvl5pPr algn="ctr" rtl="0" eaLnBrk="0" fontAlgn="base" hangingPunct="0">
        <a:lnSpc>
          <a:spcPct val="87000"/>
        </a:lnSpc>
        <a:spcBef>
          <a:spcPct val="0"/>
        </a:spcBef>
        <a:spcAft>
          <a:spcPct val="0"/>
        </a:spcAft>
        <a:defRPr sz="2800" b="1">
          <a:solidFill>
            <a:schemeClr val="tx1"/>
          </a:solidFill>
          <a:latin typeface="Helvetica" pitchFamily="48" charset="0"/>
          <a:ea typeface="ＭＳ Ｐゴシック" pitchFamily="67" charset="-128"/>
          <a:cs typeface="ＭＳ Ｐゴシック" pitchFamily="67" charset="-128"/>
        </a:defRPr>
      </a:lvl5pPr>
      <a:lvl6pPr marL="457200" algn="ctr" rtl="0" eaLnBrk="0" fontAlgn="base" hangingPunct="0">
        <a:lnSpc>
          <a:spcPct val="87000"/>
        </a:lnSpc>
        <a:spcBef>
          <a:spcPct val="0"/>
        </a:spcBef>
        <a:spcAft>
          <a:spcPct val="0"/>
        </a:spcAft>
        <a:defRPr sz="2800" b="1">
          <a:solidFill>
            <a:schemeClr val="tx1"/>
          </a:solidFill>
          <a:latin typeface="Helvetica" pitchFamily="48" charset="0"/>
        </a:defRPr>
      </a:lvl6pPr>
      <a:lvl7pPr marL="914400" algn="ctr" rtl="0" eaLnBrk="0" fontAlgn="base" hangingPunct="0">
        <a:lnSpc>
          <a:spcPct val="87000"/>
        </a:lnSpc>
        <a:spcBef>
          <a:spcPct val="0"/>
        </a:spcBef>
        <a:spcAft>
          <a:spcPct val="0"/>
        </a:spcAft>
        <a:defRPr sz="2800" b="1">
          <a:solidFill>
            <a:schemeClr val="tx1"/>
          </a:solidFill>
          <a:latin typeface="Helvetica" pitchFamily="48" charset="0"/>
        </a:defRPr>
      </a:lvl7pPr>
      <a:lvl8pPr marL="1371600" algn="ctr" rtl="0" eaLnBrk="0" fontAlgn="base" hangingPunct="0">
        <a:lnSpc>
          <a:spcPct val="87000"/>
        </a:lnSpc>
        <a:spcBef>
          <a:spcPct val="0"/>
        </a:spcBef>
        <a:spcAft>
          <a:spcPct val="0"/>
        </a:spcAft>
        <a:defRPr sz="2800" b="1">
          <a:solidFill>
            <a:schemeClr val="tx1"/>
          </a:solidFill>
          <a:latin typeface="Helvetica" pitchFamily="48" charset="0"/>
        </a:defRPr>
      </a:lvl8pPr>
      <a:lvl9pPr marL="1828800" algn="ctr" rtl="0" eaLnBrk="0" fontAlgn="base" hangingPunct="0">
        <a:lnSpc>
          <a:spcPct val="87000"/>
        </a:lnSpc>
        <a:spcBef>
          <a:spcPct val="0"/>
        </a:spcBef>
        <a:spcAft>
          <a:spcPct val="0"/>
        </a:spcAft>
        <a:defRPr sz="2800" b="1">
          <a:solidFill>
            <a:schemeClr val="tx1"/>
          </a:solidFill>
          <a:latin typeface="Helvetica" pitchFamily="48" charset="0"/>
        </a:defRPr>
      </a:lvl9pPr>
    </p:titleStyle>
    <p:bodyStyle>
      <a:lvl1pPr marL="285750" indent="-285750" algn="l" rtl="0" eaLnBrk="0" fontAlgn="base" hangingPunct="0">
        <a:spcBef>
          <a:spcPct val="80000"/>
        </a:spcBef>
        <a:spcAft>
          <a:spcPct val="0"/>
        </a:spcAft>
        <a:buSzPct val="100000"/>
        <a:buNone/>
        <a:defRPr sz="2400" b="1">
          <a:solidFill>
            <a:schemeClr val="tx1"/>
          </a:solidFill>
          <a:latin typeface="+mn-lt"/>
          <a:ea typeface="ＭＳ Ｐゴシック" pitchFamily="67" charset="-128"/>
          <a:cs typeface="ＭＳ Ｐゴシック" pitchFamily="67" charset="-128"/>
        </a:defRPr>
      </a:lvl1pPr>
      <a:lvl2pPr marL="685800" indent="-228600" algn="l" rtl="0" eaLnBrk="0" fontAlgn="base" hangingPunct="0">
        <a:lnSpc>
          <a:spcPct val="90000"/>
        </a:lnSpc>
        <a:spcBef>
          <a:spcPct val="15000"/>
        </a:spcBef>
        <a:spcAft>
          <a:spcPct val="0"/>
        </a:spcAft>
        <a:buSzPct val="100000"/>
        <a:buChar char="–"/>
        <a:defRPr sz="2000">
          <a:solidFill>
            <a:schemeClr val="tx1"/>
          </a:solidFill>
          <a:latin typeface="+mn-lt"/>
          <a:ea typeface="ＭＳ Ｐゴシック" pitchFamily="48" charset="-128"/>
        </a:defRPr>
      </a:lvl2pPr>
      <a:lvl3pPr marL="1143000" indent="-228600" algn="l" rtl="0" eaLnBrk="0" fontAlgn="base" hangingPunct="0">
        <a:lnSpc>
          <a:spcPct val="90000"/>
        </a:lnSpc>
        <a:spcBef>
          <a:spcPct val="10000"/>
        </a:spcBef>
        <a:spcAft>
          <a:spcPct val="0"/>
        </a:spcAft>
        <a:buSzPct val="100000"/>
        <a:buChar char="»"/>
        <a:defRPr sz="2000">
          <a:solidFill>
            <a:schemeClr val="tx1"/>
          </a:solidFill>
          <a:latin typeface="+mn-lt"/>
          <a:ea typeface="ＭＳ Ｐゴシック" pitchFamily="48" charset="-128"/>
        </a:defRPr>
      </a:lvl3pPr>
      <a:lvl4pPr marL="15430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4pPr>
      <a:lvl5pPr marL="20002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5pPr>
      <a:lvl6pPr marL="24574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6pPr>
      <a:lvl7pPr marL="29146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7pPr>
      <a:lvl8pPr marL="33718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8pPr>
      <a:lvl9pPr marL="3829050" indent="-171450" algn="l" rtl="0" eaLnBrk="0" fontAlgn="base" hangingPunct="0">
        <a:lnSpc>
          <a:spcPct val="90000"/>
        </a:lnSpc>
        <a:spcBef>
          <a:spcPct val="30000"/>
        </a:spcBef>
        <a:spcAft>
          <a:spcPct val="0"/>
        </a:spcAft>
        <a:buSzPct val="100000"/>
        <a:buChar char="–"/>
        <a:defRPr>
          <a:solidFill>
            <a:schemeClr val="tx1"/>
          </a:solidFill>
          <a:latin typeface="+mn-lt"/>
          <a:ea typeface="ＭＳ Ｐゴシック" pitchFamily="48"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21.png"/><Relationship Id="rId4"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4.pdf"/></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df"/><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df"/><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df"/><Relationship Id="rId4" Type="http://schemas.openxmlformats.org/officeDocument/2006/relationships/image" Target="../media/image13.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df"/><Relationship Id="rId4" Type="http://schemas.openxmlformats.org/officeDocument/2006/relationships/image" Target="../media/image15.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3" Type="http://schemas.openxmlformats.org/officeDocument/2006/relationships/image" Target="../media/image16.pdf"/><Relationship Id="rId4" Type="http://schemas.openxmlformats.org/officeDocument/2006/relationships/image" Target="../media/image17.pn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3" Type="http://schemas.openxmlformats.org/officeDocument/2006/relationships/image" Target="../media/image18.pdf"/><Relationship Id="rId4" Type="http://schemas.openxmlformats.org/officeDocument/2006/relationships/image" Target="../media/image19.png"/><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3" Type="http://schemas.openxmlformats.org/officeDocument/2006/relationships/image" Target="../media/image20.pdf"/><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df"/><Relationship Id="rId4"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4.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3" Type="http://schemas.openxmlformats.org/officeDocument/2006/relationships/image" Target="../media/image25.pdf"/><Relationship Id="rId4" Type="http://schemas.openxmlformats.org/officeDocument/2006/relationships/image" Target="../media/image26.png"/><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df"/><Relationship Id="rId4" Type="http://schemas.openxmlformats.org/officeDocument/2006/relationships/image" Target="../media/image28.png"/><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3" Type="http://schemas.openxmlformats.org/officeDocument/2006/relationships/image" Target="../media/image29.pdf"/><Relationship Id="rId4" Type="http://schemas.openxmlformats.org/officeDocument/2006/relationships/image" Target="../media/image30.png"/><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3" Type="http://schemas.openxmlformats.org/officeDocument/2006/relationships/image" Target="../media/image31.pdf"/><Relationship Id="rId4" Type="http://schemas.openxmlformats.org/officeDocument/2006/relationships/image" Target="../media/image32.png"/><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3" Type="http://schemas.openxmlformats.org/officeDocument/2006/relationships/image" Target="../media/image33.pdf"/><Relationship Id="rId4" Type="http://schemas.openxmlformats.org/officeDocument/2006/relationships/image" Target="../media/image34.png"/><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5.pdf"/><Relationship Id="rId3"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7.pdf"/><Relationship Id="rId3" Type="http://schemas.openxmlformats.org/officeDocument/2006/relationships/image" Target="../media/image3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9.pdf"/><Relationship Id="rId3" Type="http://schemas.openxmlformats.org/officeDocument/2006/relationships/image" Target="../media/image4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1.pdf"/><Relationship Id="rId3" Type="http://schemas.openxmlformats.org/officeDocument/2006/relationships/image" Target="../media/image4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df"/><Relationship Id="rId5" Type="http://schemas.openxmlformats.org/officeDocument/2006/relationships/image" Target="../media/image46.png"/><Relationship Id="rId1" Type="http://schemas.openxmlformats.org/officeDocument/2006/relationships/slideLayout" Target="../slideLayouts/slideLayout14.xml"/><Relationship Id="rId2" Type="http://schemas.openxmlformats.org/officeDocument/2006/relationships/image" Target="../media/image43.pdf"/></Relationships>
</file>

<file path=ppt/slides/_rels/slide33.xml.rels><?xml version="1.0" encoding="UTF-8" standalone="yes"?>
<Relationships xmlns="http://schemas.openxmlformats.org/package/2006/relationships"><Relationship Id="rId3" Type="http://schemas.openxmlformats.org/officeDocument/2006/relationships/image" Target="../media/image47.pdf"/><Relationship Id="rId4" Type="http://schemas.openxmlformats.org/officeDocument/2006/relationships/image" Target="../media/image48.png"/><Relationship Id="rId5" Type="http://schemas.openxmlformats.org/officeDocument/2006/relationships/image" Target="../media/image49.pdf"/><Relationship Id="rId6" Type="http://schemas.openxmlformats.org/officeDocument/2006/relationships/image" Target="../media/image50.png"/><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34.xml.rels><?xml version="1.0" encoding="UTF-8" standalone="yes"?>
<Relationships xmlns="http://schemas.openxmlformats.org/package/2006/relationships"><Relationship Id="rId3" Type="http://schemas.openxmlformats.org/officeDocument/2006/relationships/image" Target="../media/image51.pdf"/><Relationship Id="rId4" Type="http://schemas.openxmlformats.org/officeDocument/2006/relationships/image" Target="../media/image52.png"/><Relationship Id="rId1" Type="http://schemas.openxmlformats.org/officeDocument/2006/relationships/slideLayout" Target="../slideLayouts/slideLayout15.xml"/><Relationship Id="rId2" Type="http://schemas.openxmlformats.org/officeDocument/2006/relationships/notesSlide" Target="../notesSlides/notesSlide19.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1" Type="http://schemas.openxmlformats.org/officeDocument/2006/relationships/slideLayout" Target="../slideLayouts/slideLayout15.xml"/><Relationship Id="rId2" Type="http://schemas.openxmlformats.org/officeDocument/2006/relationships/notesSlide" Target="../notesSlides/notesSlide20.xml"/></Relationships>
</file>

<file path=ppt/slides/_rels/slide36.xml.rels><?xml version="1.0" encoding="UTF-8" standalone="yes"?>
<Relationships xmlns="http://schemas.openxmlformats.org/package/2006/relationships"><Relationship Id="rId3" Type="http://schemas.openxmlformats.org/officeDocument/2006/relationships/image" Target="../media/image56.pdf"/><Relationship Id="rId4" Type="http://schemas.openxmlformats.org/officeDocument/2006/relationships/image" Target="../media/image261.png"/><Relationship Id="rId5" Type="http://schemas.openxmlformats.org/officeDocument/2006/relationships/oleObject" Target="???" TargetMode="External"/><Relationship Id="rId1" Type="http://schemas.openxmlformats.org/officeDocument/2006/relationships/vmlDrawing" Target="../drawings/vmlDrawing1.vml"/><Relationship Id="rId2"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5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58.pdf"/><Relationship Id="rId3"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oleObject" Target="../embeddings/oleObject1.bin"/><Relationship Id="rId5" Type="http://schemas.openxmlformats.org/officeDocument/2006/relationships/oleObject" Target="../embeddings/oleObject2.bin"/><Relationship Id="rId6" Type="http://schemas.openxmlformats.org/officeDocument/2006/relationships/oleObject" Target="../embeddings/oleObject3.bin"/><Relationship Id="rId1" Type="http://schemas.openxmlformats.org/officeDocument/2006/relationships/vmlDrawing" Target="../drawings/vmlDrawing2.vml"/><Relationship Id="rId2"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63.pdf"/><Relationship Id="rId4" Type="http://schemas.openxmlformats.org/officeDocument/2006/relationships/image" Target="../media/image64.png"/><Relationship Id="rId5" Type="http://schemas.openxmlformats.org/officeDocument/2006/relationships/image" Target="../media/image65.pdf"/><Relationship Id="rId6" Type="http://schemas.openxmlformats.org/officeDocument/2006/relationships/image" Target="../media/image66.png"/><Relationship Id="rId1" Type="http://schemas.openxmlformats.org/officeDocument/2006/relationships/slideLayout" Target="../slideLayouts/slideLayout16.xml"/><Relationship Id="rId2" Type="http://schemas.openxmlformats.org/officeDocument/2006/relationships/notesSlide" Target="../notesSlides/notesSlide2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3.xml"/><Relationship Id="rId4" Type="http://schemas.openxmlformats.org/officeDocument/2006/relationships/image" Target="../media/image69.pdf"/><Relationship Id="rId5" Type="http://schemas.openxmlformats.org/officeDocument/2006/relationships/image" Target="../media/image70.png"/><Relationship Id="rId6" Type="http://schemas.openxmlformats.org/officeDocument/2006/relationships/image" Target="../media/image71.pdf"/><Relationship Id="rId7" Type="http://schemas.openxmlformats.org/officeDocument/2006/relationships/image" Target="../media/image72.png"/><Relationship Id="rId8" Type="http://schemas.openxmlformats.org/officeDocument/2006/relationships/oleObject" Target="../embeddings/oleObject4.bin"/><Relationship Id="rId9" Type="http://schemas.openxmlformats.org/officeDocument/2006/relationships/oleObject" Target="../embeddings/oleObject5.bin"/><Relationship Id="rId1" Type="http://schemas.openxmlformats.org/officeDocument/2006/relationships/vmlDrawing" Target="../drawings/vmlDrawing3.vml"/><Relationship Id="rId2"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4.xml"/></Relationships>
</file>

<file path=ppt/slides/_rels/slide43.xml.rels><?xml version="1.0" encoding="UTF-8" standalone="yes"?>
<Relationships xmlns="http://schemas.openxmlformats.org/package/2006/relationships"><Relationship Id="rId3" Type="http://schemas.openxmlformats.org/officeDocument/2006/relationships/image" Target="../media/image56.pdf"/><Relationship Id="rId4" Type="http://schemas.openxmlformats.org/officeDocument/2006/relationships/image" Target="../media/image73.png"/><Relationship Id="rId5" Type="http://schemas.openxmlformats.org/officeDocument/2006/relationships/image" Target="../media/image74.pdf"/><Relationship Id="rId6" Type="http://schemas.openxmlformats.org/officeDocument/2006/relationships/image" Target="../media/image75.png"/><Relationship Id="rId7" Type="http://schemas.openxmlformats.org/officeDocument/2006/relationships/image" Target="../media/image76.pdf"/><Relationship Id="rId8" Type="http://schemas.openxmlformats.org/officeDocument/2006/relationships/image" Target="../media/image77.png"/><Relationship Id="rId1" Type="http://schemas.openxmlformats.org/officeDocument/2006/relationships/slideLayout" Target="../slideLayouts/slideLayout19.xml"/><Relationship Id="rId2" Type="http://schemas.openxmlformats.org/officeDocument/2006/relationships/notesSlide" Target="../notesSlides/notesSlide25.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6.xml"/><Relationship Id="rId4" Type="http://schemas.openxmlformats.org/officeDocument/2006/relationships/image" Target="../media/image79.pdf"/><Relationship Id="rId5" Type="http://schemas.openxmlformats.org/officeDocument/2006/relationships/image" Target="../media/image80.png"/><Relationship Id="rId6" Type="http://schemas.openxmlformats.org/officeDocument/2006/relationships/image" Target="../media/image81.pdf"/><Relationship Id="rId7" Type="http://schemas.openxmlformats.org/officeDocument/2006/relationships/image" Target="../media/image82.png"/><Relationship Id="rId8" Type="http://schemas.openxmlformats.org/officeDocument/2006/relationships/image" Target="../media/image83.pdf"/><Relationship Id="rId9" Type="http://schemas.openxmlformats.org/officeDocument/2006/relationships/image" Target="../media/image84.png"/><Relationship Id="rId10" Type="http://schemas.openxmlformats.org/officeDocument/2006/relationships/oleObject" Target="../embeddings/oleObject6.bin"/><Relationship Id="rId1" Type="http://schemas.openxmlformats.org/officeDocument/2006/relationships/vmlDrawing" Target="../drawings/vmlDrawing4.vml"/><Relationship Id="rId2"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2"/>
          <p:cNvSpPr>
            <a:spLocks noGrp="1" noChangeArrowheads="1"/>
          </p:cNvSpPr>
          <p:nvPr>
            <p:ph type="ctrTitle"/>
          </p:nvPr>
        </p:nvSpPr>
        <p:spPr>
          <a:xfrm>
            <a:off x="685800" y="1143000"/>
            <a:ext cx="7772400" cy="1077218"/>
          </a:xfrm>
        </p:spPr>
        <p:txBody>
          <a:bodyPr/>
          <a:lstStyle/>
          <a:p>
            <a:r>
              <a:rPr lang="en-US" dirty="0" smtClean="0"/>
              <a:t>Military Protective Action Distances:</a:t>
            </a:r>
            <a:br>
              <a:rPr lang="en-US" dirty="0" smtClean="0"/>
            </a:br>
            <a:r>
              <a:rPr lang="en-US" dirty="0" smtClean="0"/>
              <a:t>A Pilot Study</a:t>
            </a:r>
            <a:endParaRPr lang="en-US" dirty="0"/>
          </a:p>
        </p:txBody>
      </p:sp>
      <p:sp>
        <p:nvSpPr>
          <p:cNvPr id="64515" name="Rectangle 3"/>
          <p:cNvSpPr>
            <a:spLocks noGrp="1" noChangeArrowheads="1"/>
          </p:cNvSpPr>
          <p:nvPr>
            <p:ph type="subTitle" idx="1"/>
          </p:nvPr>
        </p:nvSpPr>
        <p:spPr>
          <a:xfrm>
            <a:off x="2438400" y="2971800"/>
            <a:ext cx="6102350" cy="1676400"/>
          </a:xfrm>
        </p:spPr>
        <p:txBody>
          <a:bodyPr/>
          <a:lstStyle/>
          <a:p>
            <a:r>
              <a:rPr lang="en-US" dirty="0" smtClean="0"/>
              <a:t>John M. Fregeau</a:t>
            </a:r>
          </a:p>
          <a:p>
            <a:r>
              <a:rPr lang="en-US" dirty="0" smtClean="0"/>
              <a:t>Jim </a:t>
            </a:r>
            <a:r>
              <a:rPr lang="en-US" dirty="0" err="1" smtClean="0"/>
              <a:t>Heagy</a:t>
            </a:r>
            <a:endParaRPr lang="en-US" dirty="0" smtClean="0"/>
          </a:p>
          <a:p>
            <a:r>
              <a:rPr lang="en-US" sz="2000" dirty="0" smtClean="0"/>
              <a:t>Institute for Defense Analyses</a:t>
            </a:r>
          </a:p>
          <a:p>
            <a:r>
              <a:rPr lang="en-US" sz="2000" dirty="0" smtClean="0"/>
              <a:t>Science and Technology Division</a:t>
            </a:r>
            <a:endParaRPr lang="en-US" sz="2000" dirty="0"/>
          </a:p>
        </p:txBody>
      </p:sp>
      <p:sp>
        <p:nvSpPr>
          <p:cNvPr id="64516" name="Text Box 4"/>
          <p:cNvSpPr txBox="1">
            <a:spLocks noChangeArrowheads="1"/>
          </p:cNvSpPr>
          <p:nvPr/>
        </p:nvSpPr>
        <p:spPr bwMode="auto">
          <a:xfrm>
            <a:off x="2714625" y="5562600"/>
            <a:ext cx="3733800" cy="457200"/>
          </a:xfrm>
          <a:prstGeom prst="rect">
            <a:avLst/>
          </a:prstGeom>
          <a:noFill/>
          <a:ln w="9525">
            <a:noFill/>
            <a:miter lim="800000"/>
            <a:headEnd/>
            <a:tailEnd/>
          </a:ln>
          <a:effectLst/>
        </p:spPr>
        <p:txBody>
          <a:bodyPr>
            <a:spAutoFit/>
          </a:bodyPr>
          <a:lstStyle/>
          <a:p>
            <a:pPr algn="l">
              <a:spcBef>
                <a:spcPct val="50000"/>
              </a:spcBef>
            </a:pPr>
            <a:endParaRPr lang="en-US"/>
          </a:p>
        </p:txBody>
      </p:sp>
      <p:sp>
        <p:nvSpPr>
          <p:cNvPr id="5" name="Rectangle 3"/>
          <p:cNvSpPr txBox="1">
            <a:spLocks noChangeArrowheads="1"/>
          </p:cNvSpPr>
          <p:nvPr/>
        </p:nvSpPr>
        <p:spPr bwMode="auto">
          <a:xfrm>
            <a:off x="2438400" y="5486400"/>
            <a:ext cx="61023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
                <a:srgbClr val="000000"/>
              </a:buClr>
              <a:buSzTx/>
              <a:buFont typeface="Wingdings" pitchFamily="2" charset="2"/>
              <a:buNone/>
              <a:tabLst/>
              <a:defRPr/>
            </a:pPr>
            <a:r>
              <a:rPr kumimoji="0" lang="en-US" sz="2400" b="0" i="0" u="none" strike="noStrike" kern="0" cap="none" spc="0" normalizeH="0" baseline="0" noProof="0" dirty="0" smtClean="0">
                <a:ln>
                  <a:noFill/>
                </a:ln>
                <a:solidFill>
                  <a:srgbClr val="000000"/>
                </a:solidFill>
                <a:effectLst/>
                <a:uLnTx/>
                <a:uFillTx/>
                <a:latin typeface="+mn-lt"/>
                <a:ea typeface="+mn-ea"/>
                <a:cs typeface="+mn-cs"/>
              </a:rPr>
              <a:t>Sponsor: Jerry</a:t>
            </a:r>
            <a:r>
              <a:rPr kumimoji="0" lang="en-US" sz="2400" b="0" i="0" u="none" strike="noStrike" kern="0" cap="none" spc="0" normalizeH="0" noProof="0" dirty="0" smtClean="0">
                <a:ln>
                  <a:noFill/>
                </a:ln>
                <a:solidFill>
                  <a:srgbClr val="000000"/>
                </a:solidFill>
                <a:effectLst/>
                <a:uLnTx/>
                <a:uFillTx/>
                <a:latin typeface="+mn-lt"/>
                <a:ea typeface="+mn-ea"/>
                <a:cs typeface="+mn-cs"/>
              </a:rPr>
              <a:t> </a:t>
            </a:r>
            <a:r>
              <a:rPr kumimoji="0" lang="en-US" sz="2400" b="0" i="0" u="none" strike="noStrike" kern="0" cap="none" spc="0" normalizeH="0" noProof="0" dirty="0" err="1" smtClean="0">
                <a:ln>
                  <a:noFill/>
                </a:ln>
                <a:solidFill>
                  <a:srgbClr val="000000"/>
                </a:solidFill>
                <a:effectLst/>
                <a:uLnTx/>
                <a:uFillTx/>
                <a:latin typeface="+mn-lt"/>
                <a:ea typeface="+mn-ea"/>
                <a:cs typeface="+mn-cs"/>
              </a:rPr>
              <a:t>Glasow</a:t>
            </a:r>
            <a:r>
              <a:rPr kumimoji="0" lang="en-US" sz="2400" b="0" i="0" u="none" strike="noStrike" kern="0" cap="none" spc="0" normalizeH="0" noProof="0" dirty="0" smtClean="0">
                <a:ln>
                  <a:noFill/>
                </a:ln>
                <a:solidFill>
                  <a:srgbClr val="000000"/>
                </a:solidFill>
                <a:effectLst/>
                <a:uLnTx/>
                <a:uFillTx/>
                <a:latin typeface="+mn-lt"/>
                <a:ea typeface="+mn-ea"/>
                <a:cs typeface="+mn-cs"/>
              </a:rPr>
              <a:t>, DTRA</a:t>
            </a:r>
            <a:endParaRPr kumimoji="0" lang="en-US" sz="2000" b="0" i="0" u="none" strike="noStrike" kern="0" cap="none" spc="0" normalizeH="0" baseline="0" noProof="0" dirty="0">
              <a:ln>
                <a:noFill/>
              </a:ln>
              <a:solidFill>
                <a:srgbClr val="000000"/>
              </a:solidFill>
              <a:effectLst/>
              <a:uLnTx/>
              <a:uFillTx/>
              <a:latin typeface="+mn-lt"/>
              <a:ea typeface="+mn-ea"/>
              <a:cs typeface="+mn-cs"/>
            </a:endParaRPr>
          </a:p>
        </p:txBody>
      </p:sp>
      <p:pic>
        <p:nvPicPr>
          <p:cNvPr id="6" name="Picture 5" descr="ida_std_logo-cleaned-cropped-small.pdf"/>
          <p:cNvPicPr>
            <a:picLocks noChangeAspect="1"/>
          </p:cNvPicPr>
          <p:nvPr/>
        </p:nvPicPr>
        <mc:AlternateContent xmlns:ma="http://schemas.microsoft.com/office/mac/drawingml/2008/main">
          <mc:Choice Requires="ma">
            <p:blipFill>
              <a:blip r:embed="rId2"/>
              <a:stretch>
                <a:fillRect/>
              </a:stretch>
            </p:blipFill>
          </mc:Choice>
          <mc:Fallback xmlns:ma="http://schemas.microsoft.com/office/mac/drawingml/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blipFill>
              <a:blip r:embed="rId3"/>
              <a:stretch>
                <a:fillRect/>
              </a:stretch>
            </p:blipFill>
          </mc:Fallback>
        </mc:AlternateContent>
        <p:spPr>
          <a:xfrm>
            <a:off x="1371600" y="3200400"/>
            <a:ext cx="1807298" cy="1260475"/>
          </a:xfrm>
          <a:prstGeom prst="rect">
            <a:avLst/>
          </a:prstGeom>
        </p:spPr>
      </p:pic>
      <p:pic>
        <p:nvPicPr>
          <p:cNvPr id="7" name="Picture 6"/>
          <p:cNvPicPr>
            <a:picLocks noChangeAspect="1"/>
          </p:cNvPicPr>
          <p:nvPr/>
        </p:nvPicPr>
        <p:blipFill>
          <a:blip r:embed="rId4"/>
          <a:stretch>
            <a:fillRect/>
          </a:stretch>
        </p:blipFill>
        <p:spPr>
          <a:xfrm>
            <a:off x="1524000" y="4953000"/>
            <a:ext cx="1600200" cy="16002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t>
            </a:r>
            <a:endParaRPr lang="en-US" dirty="0"/>
          </a:p>
        </p:txBody>
      </p:sp>
      <p:sp>
        <p:nvSpPr>
          <p:cNvPr id="3" name="Content Placeholder 2"/>
          <p:cNvSpPr>
            <a:spLocks noGrp="1"/>
          </p:cNvSpPr>
          <p:nvPr>
            <p:ph idx="1"/>
          </p:nvPr>
        </p:nvSpPr>
        <p:spPr>
          <a:xfrm>
            <a:off x="75130" y="762000"/>
            <a:ext cx="5106470" cy="5486400"/>
          </a:xfrm>
        </p:spPr>
        <p:txBody>
          <a:bodyPr/>
          <a:lstStyle/>
          <a:p>
            <a:pPr>
              <a:buFont typeface="Wingdings" charset="2"/>
              <a:buChar char="§"/>
            </a:pPr>
            <a:r>
              <a:rPr lang="en-US" sz="2000" dirty="0" smtClean="0"/>
              <a:t>Emergency Response Guidebook (ERG)</a:t>
            </a:r>
          </a:p>
          <a:p>
            <a:pPr lvl="1">
              <a:buFont typeface="Wingdings" charset="2"/>
              <a:buChar char="§"/>
            </a:pPr>
            <a:r>
              <a:rPr lang="en-US" sz="1800" dirty="0" smtClean="0"/>
              <a:t>Developed by USDOT, and carried by all US, Canadian, and Mexican first responders.</a:t>
            </a:r>
          </a:p>
          <a:p>
            <a:pPr lvl="1"/>
            <a:r>
              <a:rPr lang="en-US" sz="1800" dirty="0" smtClean="0"/>
              <a:t>Provides protective action distances</a:t>
            </a:r>
            <a:br>
              <a:rPr lang="en-US" sz="1800" dirty="0" smtClean="0"/>
            </a:br>
            <a:r>
              <a:rPr lang="en-US" sz="1800" dirty="0" smtClean="0"/>
              <a:t>(</a:t>
            </a:r>
            <a:r>
              <a:rPr lang="en-US" sz="1800" dirty="0" err="1" smtClean="0"/>
              <a:t>PADs</a:t>
            </a:r>
            <a:r>
              <a:rPr lang="en-US" sz="1800" dirty="0" smtClean="0"/>
              <a:t>) for hundreds of hazardous materials (</a:t>
            </a:r>
            <a:r>
              <a:rPr lang="en-US" sz="1800" dirty="0" err="1" smtClean="0"/>
              <a:t>HAZMATs</a:t>
            </a:r>
            <a:r>
              <a:rPr lang="en-US" sz="1800" dirty="0" smtClean="0"/>
              <a:t>).</a:t>
            </a:r>
          </a:p>
          <a:p>
            <a:pPr lvl="1"/>
            <a:r>
              <a:rPr lang="en-US" sz="1800" dirty="0" err="1" smtClean="0"/>
              <a:t>PADs</a:t>
            </a:r>
            <a:r>
              <a:rPr lang="en-US" sz="1800" dirty="0" smtClean="0"/>
              <a:t> are based on extensive</a:t>
            </a:r>
            <a:br>
              <a:rPr lang="en-US" sz="1800" dirty="0" smtClean="0"/>
            </a:br>
            <a:r>
              <a:rPr lang="en-US" sz="1800" dirty="0" smtClean="0"/>
              <a:t>Monte Carlo analysis conducted </a:t>
            </a:r>
            <a:br>
              <a:rPr lang="en-US" sz="1800" dirty="0" smtClean="0"/>
            </a:br>
            <a:r>
              <a:rPr lang="en-US" sz="1800" dirty="0" smtClean="0"/>
              <a:t>by Argonne National Laboratory </a:t>
            </a:r>
            <a:br>
              <a:rPr lang="en-US" sz="1800" dirty="0" smtClean="0"/>
            </a:br>
            <a:r>
              <a:rPr lang="en-US" sz="1800" dirty="0" smtClean="0"/>
              <a:t>(ANL).</a:t>
            </a:r>
          </a:p>
          <a:p>
            <a:pPr lvl="1"/>
            <a:r>
              <a:rPr lang="en-US" sz="1800" dirty="0" smtClean="0"/>
              <a:t>The PAD is defined as the 90</a:t>
            </a:r>
            <a:r>
              <a:rPr lang="en-US" sz="1800" baseline="30000" dirty="0" smtClean="0"/>
              <a:t>th</a:t>
            </a:r>
            <a:r>
              <a:rPr lang="en-US" sz="1800" dirty="0" smtClean="0"/>
              <a:t> percentile distance at which concentration falls below</a:t>
            </a:r>
            <a:r>
              <a:rPr lang="en-US" sz="1800" dirty="0" smtClean="0"/>
              <a:t> a specific </a:t>
            </a:r>
            <a:r>
              <a:rPr lang="en-US" sz="1800" dirty="0" smtClean="0"/>
              <a:t>toxicity threshold, known as </a:t>
            </a:r>
            <a:r>
              <a:rPr lang="en-US" sz="1800" i="1" dirty="0" smtClean="0"/>
              <a:t>AEGL-2.</a:t>
            </a:r>
            <a:r>
              <a:rPr lang="en-US" sz="1800" dirty="0" smtClean="0"/>
              <a:t> </a:t>
            </a:r>
          </a:p>
          <a:p>
            <a:pPr lvl="1"/>
            <a:r>
              <a:rPr lang="en-US" sz="1800" dirty="0" smtClean="0"/>
              <a:t>The protective action area is a square whose side length is the PAD distance. </a:t>
            </a:r>
          </a:p>
          <a:p>
            <a:pPr lvl="1"/>
            <a:endParaRPr lang="en-US" sz="2000" dirty="0"/>
          </a:p>
        </p:txBody>
      </p:sp>
      <p:pic>
        <p:nvPicPr>
          <p:cNvPr id="4" name="Picture 3"/>
          <p:cNvPicPr>
            <a:picLocks noChangeAspect="1"/>
          </p:cNvPicPr>
          <p:nvPr/>
        </p:nvPicPr>
        <p:blipFill>
          <a:blip r:embed="rId3"/>
          <a:stretch>
            <a:fillRect/>
          </a:stretch>
        </p:blipFill>
        <p:spPr>
          <a:xfrm>
            <a:off x="5791200" y="381000"/>
            <a:ext cx="2098367" cy="2844801"/>
          </a:xfrm>
          <a:prstGeom prst="rect">
            <a:avLst/>
          </a:prstGeom>
        </p:spPr>
      </p:pic>
      <p:sp>
        <p:nvSpPr>
          <p:cNvPr id="5" name="Rectangle 4"/>
          <p:cNvSpPr/>
          <p:nvPr/>
        </p:nvSpPr>
        <p:spPr>
          <a:xfrm>
            <a:off x="152400" y="6248400"/>
            <a:ext cx="8661400" cy="338554"/>
          </a:xfrm>
          <a:prstGeom prst="rect">
            <a:avLst/>
          </a:prstGeom>
        </p:spPr>
        <p:txBody>
          <a:bodyPr wrap="square">
            <a:spAutoFit/>
          </a:bodyPr>
          <a:lstStyle/>
          <a:p>
            <a:r>
              <a:rPr lang="en-US" sz="1600" b="1" dirty="0" smtClean="0">
                <a:solidFill>
                  <a:srgbClr val="FF0000"/>
                </a:solidFill>
              </a:rPr>
              <a:t>http://www.phmsa.dot.gov/staticfiles/PHMSA/DownloadableFiles/Files/erg2008_eng.pdf</a:t>
            </a:r>
            <a:endParaRPr lang="en-US" sz="1600" b="1" dirty="0">
              <a:solidFill>
                <a:srgbClr val="FF0000"/>
              </a:solidFill>
            </a:endParaRPr>
          </a:p>
        </p:txBody>
      </p:sp>
      <p:sp>
        <p:nvSpPr>
          <p:cNvPr id="6" name="Slide Number Placeholder 4"/>
          <p:cNvSpPr>
            <a:spLocks noGrp="1"/>
          </p:cNvSpPr>
          <p:nvPr>
            <p:ph type="sldNum" sz="quarter" idx="12"/>
          </p:nvPr>
        </p:nvSpPr>
        <p:spPr>
          <a:xfrm>
            <a:off x="6718300" y="6172200"/>
            <a:ext cx="1905000" cy="457200"/>
          </a:xfrm>
        </p:spPr>
        <p:txBody>
          <a:bodyPr/>
          <a:lstStyle/>
          <a:p>
            <a:fld id="{E720D8AB-A97F-4E6B-A107-A5B32B7BB1E8}" type="slidenum">
              <a:rPr lang="en-US" smtClean="0"/>
              <a:pPr/>
              <a:t>2</a:t>
            </a:fld>
            <a:endParaRPr lang="en-US" dirty="0"/>
          </a:p>
        </p:txBody>
      </p:sp>
      <p:pic>
        <p:nvPicPr>
          <p:cNvPr id="7" name="Picture 6"/>
          <p:cNvPicPr>
            <a:picLocks noChangeAspect="1"/>
          </p:cNvPicPr>
          <p:nvPr/>
        </p:nvPicPr>
        <p:blipFill>
          <a:blip r:embed="rId4"/>
          <a:stretch>
            <a:fillRect/>
          </a:stretch>
        </p:blipFill>
        <p:spPr>
          <a:xfrm>
            <a:off x="5638800" y="3505200"/>
            <a:ext cx="2960429" cy="267996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162800" cy="830997"/>
          </a:xfrm>
        </p:spPr>
        <p:txBody>
          <a:bodyPr/>
          <a:lstStyle/>
          <a:p>
            <a:r>
              <a:rPr lang="en-US" dirty="0" smtClean="0"/>
              <a:t>A flexible framework for calculating protective action distances</a:t>
            </a:r>
            <a:endParaRPr lang="en-US" dirty="0"/>
          </a:p>
        </p:txBody>
      </p:sp>
      <p:sp>
        <p:nvSpPr>
          <p:cNvPr id="3" name="Content Placeholder 2"/>
          <p:cNvSpPr>
            <a:spLocks noGrp="1"/>
          </p:cNvSpPr>
          <p:nvPr>
            <p:ph idx="1"/>
          </p:nvPr>
        </p:nvSpPr>
        <p:spPr/>
        <p:txBody>
          <a:bodyPr/>
          <a:lstStyle/>
          <a:p>
            <a:r>
              <a:rPr lang="en-US" sz="2400" dirty="0" smtClean="0"/>
              <a:t>Want to create something similar for military use.</a:t>
            </a:r>
            <a:endParaRPr lang="en-US" sz="2400" dirty="0" smtClean="0"/>
          </a:p>
          <a:p>
            <a:r>
              <a:rPr lang="en-US" sz="2400" dirty="0" smtClean="0"/>
              <a:t>Methodology</a:t>
            </a:r>
          </a:p>
          <a:p>
            <a:pPr lvl="1"/>
            <a:r>
              <a:rPr lang="en-US" sz="2000" dirty="0" smtClean="0"/>
              <a:t>P</a:t>
            </a:r>
            <a:r>
              <a:rPr lang="en-US" sz="2000" dirty="0" smtClean="0"/>
              <a:t>erform </a:t>
            </a:r>
            <a:r>
              <a:rPr lang="en-US" sz="2000" dirty="0" smtClean="0"/>
              <a:t>ensemble of T&amp;D calculations, Monte Carlo-</a:t>
            </a:r>
            <a:r>
              <a:rPr lang="en-US" sz="2000" dirty="0" err="1" smtClean="0"/>
              <a:t>ing</a:t>
            </a:r>
            <a:r>
              <a:rPr lang="en-US" sz="2000" dirty="0" smtClean="0"/>
              <a:t> over a range of input parameters (such as boundary layer height, atmospheric stability, wind speed, surface roughness).</a:t>
            </a:r>
          </a:p>
          <a:p>
            <a:pPr lvl="1"/>
            <a:r>
              <a:rPr lang="en-US" sz="2000" dirty="0" smtClean="0"/>
              <a:t>For each run, calculate the quantity of interest (dosage, concentration, F</a:t>
            </a:r>
            <a:r>
              <a:rPr lang="en-US" sz="2000" baseline="-25000" dirty="0" smtClean="0"/>
              <a:t>AEGL</a:t>
            </a:r>
            <a:r>
              <a:rPr lang="en-US" sz="2000" dirty="0" smtClean="0"/>
              <a:t>, etc.) at each point in space at the times of interest.</a:t>
            </a:r>
          </a:p>
          <a:p>
            <a:pPr lvl="1"/>
            <a:r>
              <a:rPr lang="en-US" sz="2000" dirty="0" smtClean="0"/>
              <a:t>Group runs into a logical set (e.g., daytime large release, nighttime small release) and, at each point in space, calculate desired percentile of quantity of interest.</a:t>
            </a:r>
          </a:p>
          <a:p>
            <a:pPr lvl="1"/>
            <a:r>
              <a:rPr lang="en-US" sz="2000" dirty="0" smtClean="0"/>
              <a:t>Report results based on resulting single data set.</a:t>
            </a:r>
          </a:p>
          <a:p>
            <a:pPr lvl="1"/>
            <a:endParaRPr lang="en-US" sz="2400" dirty="0"/>
          </a:p>
        </p:txBody>
      </p:sp>
      <p:sp>
        <p:nvSpPr>
          <p:cNvPr id="4" name="Date Placeholder 3"/>
          <p:cNvSpPr>
            <a:spLocks noGrp="1"/>
          </p:cNvSpPr>
          <p:nvPr>
            <p:ph type="dt" sz="half" idx="10"/>
          </p:nvPr>
        </p:nvSpPr>
        <p:spPr/>
        <p:txBody>
          <a:bodyPr/>
          <a:lstStyle/>
          <a:p>
            <a:fld id="{638BB822-FCD6-42F9-982E-0827B73F645F}" type="datetime3">
              <a:rPr lang="en-US" smtClean="0"/>
              <a:pPr/>
              <a:t>July 13, 11</a:t>
            </a:fld>
            <a:endParaRPr lang="en-US"/>
          </a:p>
        </p:txBody>
      </p:sp>
      <p:sp>
        <p:nvSpPr>
          <p:cNvPr id="5" name="Slide Number Placeholder 4"/>
          <p:cNvSpPr>
            <a:spLocks noGrp="1"/>
          </p:cNvSpPr>
          <p:nvPr>
            <p:ph type="sldNum" sz="quarter" idx="12"/>
          </p:nvPr>
        </p:nvSpPr>
        <p:spPr/>
        <p:txBody>
          <a:bodyPr/>
          <a:lstStyle/>
          <a:p>
            <a:fld id="{E720D8AB-A97F-4E6B-A107-A5B32B7BB1E8}"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T&amp;D Model: QUIC</a:t>
            </a:r>
            <a:endParaRPr lang="en-US" dirty="0"/>
          </a:p>
        </p:txBody>
      </p:sp>
      <p:sp>
        <p:nvSpPr>
          <p:cNvPr id="4" name="Content Placeholder 3"/>
          <p:cNvSpPr>
            <a:spLocks noGrp="1"/>
          </p:cNvSpPr>
          <p:nvPr>
            <p:ph idx="1"/>
          </p:nvPr>
        </p:nvSpPr>
        <p:spPr>
          <a:xfrm>
            <a:off x="43604" y="1154549"/>
            <a:ext cx="4680796" cy="3950851"/>
          </a:xfrm>
        </p:spPr>
        <p:txBody>
          <a:bodyPr/>
          <a:lstStyle/>
          <a:p>
            <a:r>
              <a:rPr lang="en-US" sz="2000" dirty="0" smtClean="0"/>
              <a:t>QUIC = Quick Urban and Industrial Complex</a:t>
            </a:r>
          </a:p>
          <a:p>
            <a:pPr lvl="1"/>
            <a:r>
              <a:rPr lang="en-US" sz="1800" dirty="0" smtClean="0">
                <a:latin typeface="Arial" charset="0"/>
                <a:cs typeface="Arial" charset="0"/>
              </a:rPr>
              <a:t>Particle-based method that runs on a laptop (Windows, Linux, Mac OSX).</a:t>
            </a:r>
          </a:p>
          <a:p>
            <a:pPr lvl="1"/>
            <a:r>
              <a:rPr lang="en-US" sz="1800" dirty="0" smtClean="0">
                <a:latin typeface="Arial" charset="0"/>
                <a:cs typeface="Arial" charset="0"/>
              </a:rPr>
              <a:t>Developed by Los Alamos National Lab (LANL).</a:t>
            </a:r>
          </a:p>
          <a:p>
            <a:pPr lvl="1"/>
            <a:r>
              <a:rPr lang="en-US" sz="1800" dirty="0" smtClean="0">
                <a:latin typeface="Arial" charset="0"/>
                <a:cs typeface="Arial" charset="0"/>
              </a:rPr>
              <a:t>Designed for Urban T&amp;D, but can easily do T&amp;D in non-urban settings</a:t>
            </a:r>
          </a:p>
          <a:p>
            <a:pPr lvl="1"/>
            <a:r>
              <a:rPr lang="en-US" sz="1800" dirty="0" smtClean="0"/>
              <a:t>Fairly easy to run in batch mode.  </a:t>
            </a:r>
            <a:br>
              <a:rPr lang="en-US" sz="1800" dirty="0" smtClean="0"/>
            </a:br>
            <a:endParaRPr lang="en-US" sz="1800" dirty="0" smtClean="0"/>
          </a:p>
          <a:p>
            <a:r>
              <a:rPr lang="en-US" sz="2000" dirty="0" smtClean="0"/>
              <a:t>We’ve written a simple Python interface for QUIC.</a:t>
            </a:r>
          </a:p>
        </p:txBody>
      </p:sp>
      <p:pic>
        <p:nvPicPr>
          <p:cNvPr id="6" name="Picture 5" descr="quic_example.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4876800" y="1447800"/>
            <a:ext cx="4078854" cy="3082636"/>
          </a:xfrm>
          <a:prstGeom prst="rect">
            <a:avLst/>
          </a:prstGeom>
        </p:spPr>
      </p:pic>
      <p:sp>
        <p:nvSpPr>
          <p:cNvPr id="7" name="TextBox 6"/>
          <p:cNvSpPr txBox="1"/>
          <p:nvPr/>
        </p:nvSpPr>
        <p:spPr>
          <a:xfrm>
            <a:off x="4876800" y="990601"/>
            <a:ext cx="4038600" cy="430887"/>
          </a:xfrm>
          <a:prstGeom prst="rect">
            <a:avLst/>
          </a:prstGeom>
          <a:noFill/>
        </p:spPr>
        <p:txBody>
          <a:bodyPr wrap="square" rtlCol="0">
            <a:spAutoFit/>
          </a:bodyPr>
          <a:lstStyle/>
          <a:p>
            <a:r>
              <a:rPr lang="en-US" sz="2200" b="1" dirty="0" smtClean="0">
                <a:solidFill>
                  <a:srgbClr val="000000"/>
                </a:solidFill>
                <a:latin typeface=""/>
              </a:rPr>
              <a:t>Tracer Release in Boston</a:t>
            </a:r>
            <a:endParaRPr lang="en-US" sz="2200" b="1" dirty="0">
              <a:solidFill>
                <a:srgbClr val="000000"/>
              </a:solidFill>
              <a:latin typeface=""/>
            </a:endParaRPr>
          </a:p>
        </p:txBody>
      </p:sp>
      <p:sp>
        <p:nvSpPr>
          <p:cNvPr id="8" name="TextBox 7"/>
          <p:cNvSpPr txBox="1"/>
          <p:nvPr/>
        </p:nvSpPr>
        <p:spPr>
          <a:xfrm>
            <a:off x="381000" y="5105400"/>
            <a:ext cx="8305800" cy="1323439"/>
          </a:xfrm>
          <a:prstGeom prst="rect">
            <a:avLst/>
          </a:prstGeom>
          <a:noFill/>
        </p:spPr>
        <p:txBody>
          <a:bodyPr wrap="square" rtlCol="0">
            <a:spAutoFit/>
          </a:bodyPr>
          <a:lstStyle/>
          <a:p>
            <a:pPr algn="l"/>
            <a:r>
              <a:rPr lang="en-US" sz="1600" dirty="0" err="1" smtClean="0">
                <a:solidFill>
                  <a:srgbClr val="000000"/>
                </a:solidFill>
                <a:latin typeface="Andale Mono"/>
              </a:rPr>
              <a:t>qpp</a:t>
            </a:r>
            <a:r>
              <a:rPr lang="en-US" sz="1600" dirty="0" smtClean="0">
                <a:solidFill>
                  <a:srgbClr val="000000"/>
                </a:solidFill>
                <a:latin typeface="Andale Mono"/>
              </a:rPr>
              <a:t> = </a:t>
            </a:r>
            <a:r>
              <a:rPr lang="en-US" sz="1600" dirty="0" err="1" smtClean="0">
                <a:solidFill>
                  <a:srgbClr val="000000"/>
                </a:solidFill>
                <a:latin typeface="Andale Mono"/>
              </a:rPr>
              <a:t>QUIC.InputFile(innerdir+'/QP_params.inp</a:t>
            </a:r>
            <a:r>
              <a:rPr lang="en-US" sz="1600" dirty="0" smtClean="0">
                <a:solidFill>
                  <a:srgbClr val="000000"/>
                </a:solidFill>
                <a:latin typeface="Andale Mono"/>
              </a:rPr>
              <a:t>', </a:t>
            </a:r>
            <a:r>
              <a:rPr lang="en-US" sz="1600" dirty="0" err="1" smtClean="0">
                <a:solidFill>
                  <a:srgbClr val="000000"/>
                </a:solidFill>
                <a:latin typeface="Andale Mono"/>
              </a:rPr>
              <a:t>QUIC.QPParamsDefs</a:t>
            </a:r>
            <a:r>
              <a:rPr lang="en-US" sz="1600" dirty="0" smtClean="0">
                <a:solidFill>
                  <a:srgbClr val="000000"/>
                </a:solidFill>
                <a:latin typeface="Andale Mono"/>
              </a:rPr>
              <a:t>)</a:t>
            </a:r>
          </a:p>
          <a:p>
            <a:pPr algn="l"/>
            <a:r>
              <a:rPr lang="en-US" sz="1600" dirty="0" smtClean="0">
                <a:solidFill>
                  <a:srgbClr val="000000"/>
                </a:solidFill>
                <a:latin typeface="Andale Mono"/>
              </a:rPr>
              <a:t>qpp.setval('z0', 0.01)</a:t>
            </a:r>
          </a:p>
          <a:p>
            <a:pPr algn="l"/>
            <a:r>
              <a:rPr lang="en-US" sz="1600" dirty="0" err="1" smtClean="0">
                <a:solidFill>
                  <a:srgbClr val="000000"/>
                </a:solidFill>
                <a:latin typeface="Andale Mono"/>
              </a:rPr>
              <a:t>qpp.setval('Npart</a:t>
            </a:r>
            <a:r>
              <a:rPr lang="en-US" sz="1600" dirty="0" smtClean="0">
                <a:solidFill>
                  <a:srgbClr val="000000"/>
                </a:solidFill>
                <a:latin typeface="Andale Mono"/>
              </a:rPr>
              <a:t>’, 100000)</a:t>
            </a:r>
          </a:p>
          <a:p>
            <a:pPr algn="l"/>
            <a:r>
              <a:rPr lang="en-US" sz="1600" dirty="0" err="1" smtClean="0">
                <a:solidFill>
                  <a:srgbClr val="000000"/>
                </a:solidFill>
                <a:latin typeface="Andale Mono"/>
              </a:rPr>
              <a:t>qpp.setval('duration</a:t>
            </a:r>
            <a:r>
              <a:rPr lang="en-US" sz="1600" dirty="0" smtClean="0">
                <a:solidFill>
                  <a:srgbClr val="000000"/>
                </a:solidFill>
                <a:latin typeface="Andale Mono"/>
              </a:rPr>
              <a:t>', 1800.0)</a:t>
            </a:r>
          </a:p>
          <a:p>
            <a:pPr algn="l"/>
            <a:r>
              <a:rPr lang="en-US" sz="1600" dirty="0" err="1" smtClean="0">
                <a:solidFill>
                  <a:srgbClr val="000000"/>
                </a:solidFill>
                <a:latin typeface="Andale Mono"/>
              </a:rPr>
              <a:t>qpp.write</a:t>
            </a:r>
            <a:r>
              <a:rPr lang="en-US" sz="1600" dirty="0" smtClean="0">
                <a:solidFill>
                  <a:srgbClr val="000000"/>
                </a:solidFill>
                <a:latin typeface="Andale Mono"/>
              </a:rPr>
              <a:t>()</a:t>
            </a:r>
            <a:endParaRPr lang="en-US" sz="1600" dirty="0">
              <a:solidFill>
                <a:srgbClr val="000000"/>
              </a:solidFill>
              <a:latin typeface="Andale Mono"/>
            </a:endParaRPr>
          </a:p>
        </p:txBody>
      </p:sp>
      <p:sp>
        <p:nvSpPr>
          <p:cNvPr id="9" name="Slide Number Placeholder 4"/>
          <p:cNvSpPr>
            <a:spLocks noGrp="1"/>
          </p:cNvSpPr>
          <p:nvPr>
            <p:ph type="sldNum" sz="quarter" idx="12"/>
          </p:nvPr>
        </p:nvSpPr>
        <p:spPr>
          <a:xfrm>
            <a:off x="6718300" y="6172200"/>
            <a:ext cx="1905000" cy="457200"/>
          </a:xfrm>
        </p:spPr>
        <p:txBody>
          <a:bodyPr/>
          <a:lstStyle/>
          <a:p>
            <a:fld id="{E720D8AB-A97F-4E6B-A107-A5B32B7BB1E8}"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6951133" cy="461665"/>
          </a:xfrm>
        </p:spPr>
        <p:txBody>
          <a:bodyPr/>
          <a:lstStyle/>
          <a:p>
            <a:r>
              <a:rPr lang="en-US" dirty="0" smtClean="0"/>
              <a:t>Acute Exposure Guideline Levels</a:t>
            </a:r>
            <a:endParaRPr lang="en-US" dirty="0"/>
          </a:p>
        </p:txBody>
      </p:sp>
      <p:sp>
        <p:nvSpPr>
          <p:cNvPr id="3" name="Content Placeholder 2"/>
          <p:cNvSpPr>
            <a:spLocks noGrp="1"/>
          </p:cNvSpPr>
          <p:nvPr>
            <p:ph idx="1"/>
          </p:nvPr>
        </p:nvSpPr>
        <p:spPr>
          <a:xfrm>
            <a:off x="381000" y="1143000"/>
            <a:ext cx="8432800" cy="5249333"/>
          </a:xfrm>
        </p:spPr>
        <p:txBody>
          <a:bodyPr/>
          <a:lstStyle/>
          <a:p>
            <a:r>
              <a:rPr lang="en-US" sz="2400" dirty="0" err="1" smtClean="0"/>
              <a:t>AEGLs</a:t>
            </a:r>
            <a:endParaRPr lang="en-US" sz="2400" dirty="0" smtClean="0"/>
          </a:p>
          <a:p>
            <a:pPr lvl="1"/>
            <a:r>
              <a:rPr lang="en-US" sz="2000" dirty="0" smtClean="0"/>
              <a:t>Worldwide effort to establish exposure levels corresponding to levels of toxic effects in humans  </a:t>
            </a:r>
          </a:p>
          <a:p>
            <a:pPr lvl="1"/>
            <a:r>
              <a:rPr lang="en-US" sz="2000" dirty="0" smtClean="0"/>
              <a:t>Data come from studies on animals (dogs, mice, etc.) and non-lethal studies on humans</a:t>
            </a:r>
          </a:p>
          <a:p>
            <a:pPr lvl="1"/>
            <a:r>
              <a:rPr lang="en-US" sz="2000" dirty="0" smtClean="0"/>
              <a:t>Include toxic load effects</a:t>
            </a:r>
          </a:p>
          <a:p>
            <a:r>
              <a:rPr lang="en-US" sz="2400" dirty="0" smtClean="0"/>
              <a:t>An AEGL has two components:</a:t>
            </a:r>
          </a:p>
          <a:p>
            <a:pPr lvl="1"/>
            <a:r>
              <a:rPr lang="en-US" sz="2000" dirty="0" smtClean="0"/>
              <a:t>A threshold </a:t>
            </a:r>
            <a:r>
              <a:rPr lang="en-US" sz="2000" i="1" dirty="0" smtClean="0"/>
              <a:t>concentration</a:t>
            </a:r>
          </a:p>
          <a:p>
            <a:pPr lvl="1"/>
            <a:r>
              <a:rPr lang="en-US" sz="2000" dirty="0" smtClean="0"/>
              <a:t>An exposure time</a:t>
            </a:r>
          </a:p>
          <a:p>
            <a:r>
              <a:rPr lang="en-US" sz="2400" dirty="0" smtClean="0"/>
              <a:t>3 AEGL severities</a:t>
            </a:r>
          </a:p>
          <a:p>
            <a:pPr lvl="1"/>
            <a:r>
              <a:rPr lang="en-US" sz="2000" dirty="0" smtClean="0"/>
              <a:t>AEGL 1: Discomfort, irritation, or other reversible non-disabling effect</a:t>
            </a:r>
          </a:p>
          <a:p>
            <a:pPr lvl="1"/>
            <a:r>
              <a:rPr lang="en-US" sz="2000" dirty="0" smtClean="0">
                <a:solidFill>
                  <a:srgbClr val="FF0000"/>
                </a:solidFill>
              </a:rPr>
              <a:t>AEGL 2: Irreversible, long-lasting adverse health effect</a:t>
            </a:r>
          </a:p>
          <a:p>
            <a:pPr lvl="1"/>
            <a:r>
              <a:rPr lang="en-US" sz="2000" dirty="0" smtClean="0"/>
              <a:t>AEGL 3: Life-threatening health effects or death</a:t>
            </a:r>
          </a:p>
          <a:p>
            <a:pPr lvl="1">
              <a:buNone/>
            </a:pPr>
            <a:endParaRPr lang="en-US" sz="2000" dirty="0" smtClean="0"/>
          </a:p>
          <a:p>
            <a:pPr lvl="1"/>
            <a:endParaRPr lang="en-US" sz="2000" dirty="0" smtClean="0"/>
          </a:p>
          <a:p>
            <a:pPr lvl="1"/>
            <a:endParaRPr lang="en-US" sz="2000" dirty="0" smtClean="0"/>
          </a:p>
          <a:p>
            <a:r>
              <a:rPr lang="en-US" sz="2000" dirty="0" smtClean="0"/>
              <a:t>     </a:t>
            </a:r>
            <a:endParaRPr lang="en-US" sz="2000" dirty="0"/>
          </a:p>
        </p:txBody>
      </p:sp>
      <p:sp>
        <p:nvSpPr>
          <p:cNvPr id="5" name="Date Placeholder 3"/>
          <p:cNvSpPr>
            <a:spLocks noGrp="1"/>
          </p:cNvSpPr>
          <p:nvPr>
            <p:ph type="dt" sz="half" idx="10"/>
          </p:nvPr>
        </p:nvSpPr>
        <p:spPr>
          <a:xfrm>
            <a:off x="304800" y="6172200"/>
            <a:ext cx="1905000" cy="457200"/>
          </a:xfrm>
        </p:spPr>
        <p:txBody>
          <a:bodyPr/>
          <a:lstStyle/>
          <a:p>
            <a:fld id="{638BB822-FCD6-42F9-982E-0827B73F645F}" type="datetime3">
              <a:rPr lang="en-US" smtClean="0"/>
              <a:pPr/>
              <a:t>July 13, 11</a:t>
            </a:fld>
            <a:endParaRPr lang="en-US" dirty="0"/>
          </a:p>
        </p:txBody>
      </p:sp>
      <p:sp>
        <p:nvSpPr>
          <p:cNvPr id="6" name="Slide Number Placeholder 4"/>
          <p:cNvSpPr>
            <a:spLocks noGrp="1"/>
          </p:cNvSpPr>
          <p:nvPr>
            <p:ph type="sldNum" sz="quarter" idx="12"/>
          </p:nvPr>
        </p:nvSpPr>
        <p:spPr>
          <a:xfrm>
            <a:off x="6718300" y="6172200"/>
            <a:ext cx="1905000" cy="457200"/>
          </a:xfrm>
        </p:spPr>
        <p:txBody>
          <a:bodyPr/>
          <a:lstStyle/>
          <a:p>
            <a:fld id="{E720D8AB-A97F-4E6B-A107-A5B32B7BB1E8}"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Calculating AEGL values from T&amp;D codes</a:t>
            </a:r>
            <a:endParaRPr lang="en-US" dirty="0"/>
          </a:p>
        </p:txBody>
      </p:sp>
      <p:sp>
        <p:nvSpPr>
          <p:cNvPr id="3" name="Content Placeholder 2"/>
          <p:cNvSpPr>
            <a:spLocks noGrp="1"/>
          </p:cNvSpPr>
          <p:nvPr>
            <p:ph idx="1"/>
          </p:nvPr>
        </p:nvSpPr>
        <p:spPr/>
        <p:txBody>
          <a:bodyPr/>
          <a:lstStyle/>
          <a:p>
            <a:r>
              <a:rPr lang="en-US" sz="2400" dirty="0" smtClean="0"/>
              <a:t>AEGL threshold concentrations are defined for discrete exposure times (10, 30, 60 min, …).</a:t>
            </a:r>
          </a:p>
          <a:p>
            <a:r>
              <a:rPr lang="en-US" sz="2400" dirty="0" smtClean="0"/>
              <a:t>However, the output of a T&amp;D code is a concentration time series.</a:t>
            </a:r>
          </a:p>
          <a:p>
            <a:r>
              <a:rPr lang="en-US" sz="2400" dirty="0" smtClean="0"/>
              <a:t>A method for estimating from the concentration time series the exposure time and the corresponding AEGL threshold dosage is described in S. Stage, </a:t>
            </a:r>
            <a:r>
              <a:rPr lang="en-US" sz="2400" i="1" dirty="0" smtClean="0"/>
              <a:t>Determination of </a:t>
            </a:r>
            <a:r>
              <a:rPr lang="en-US" sz="2400" i="1" dirty="0" err="1" smtClean="0"/>
              <a:t>AEGLs</a:t>
            </a:r>
            <a:r>
              <a:rPr lang="en-US" sz="2400" i="1" dirty="0" smtClean="0"/>
              <a:t> in a Dispersion Model</a:t>
            </a:r>
            <a:r>
              <a:rPr lang="en-US" sz="2400" dirty="0" smtClean="0"/>
              <a:t>, J. Air and Waste </a:t>
            </a:r>
            <a:r>
              <a:rPr lang="en-US" sz="2400" dirty="0" err="1" smtClean="0"/>
              <a:t>Mngmt</a:t>
            </a:r>
            <a:r>
              <a:rPr lang="en-US" sz="2400" dirty="0" smtClean="0"/>
              <a:t>. Assoc., </a:t>
            </a:r>
            <a:r>
              <a:rPr lang="en-US" sz="2400" b="1" dirty="0" smtClean="0"/>
              <a:t>54</a:t>
            </a:r>
            <a:r>
              <a:rPr lang="en-US" sz="2400" dirty="0" smtClean="0"/>
              <a:t>, 49-59, 2004.</a:t>
            </a:r>
          </a:p>
          <a:p>
            <a:r>
              <a:rPr lang="en-US" sz="2400" dirty="0" smtClean="0"/>
              <a:t>This paper also defines a continuous AEGL function, F</a:t>
            </a:r>
            <a:r>
              <a:rPr lang="en-US" sz="2400" baseline="-25000" dirty="0" smtClean="0"/>
              <a:t>AEGL</a:t>
            </a:r>
            <a:r>
              <a:rPr lang="en-US" sz="2400" dirty="0" smtClean="0"/>
              <a:t>, as a function of dosage and exposure time, which equals 1, 2, and 3, for AEGL-1, 2, and 3.</a:t>
            </a:r>
            <a:endParaRPr lang="en-US" sz="2400" dirty="0"/>
          </a:p>
        </p:txBody>
      </p:sp>
      <p:sp>
        <p:nvSpPr>
          <p:cNvPr id="4" name="Date Placeholder 3"/>
          <p:cNvSpPr>
            <a:spLocks noGrp="1"/>
          </p:cNvSpPr>
          <p:nvPr>
            <p:ph type="dt" sz="half" idx="10"/>
          </p:nvPr>
        </p:nvSpPr>
        <p:spPr/>
        <p:txBody>
          <a:bodyPr/>
          <a:lstStyle/>
          <a:p>
            <a:fld id="{638BB822-FCD6-42F9-982E-0827B73F645F}" type="datetime3">
              <a:rPr lang="en-US" smtClean="0"/>
              <a:pPr/>
              <a:t>July 13, 11</a:t>
            </a:fld>
            <a:endParaRPr lang="en-US" dirty="0"/>
          </a:p>
        </p:txBody>
      </p:sp>
      <p:sp>
        <p:nvSpPr>
          <p:cNvPr id="5" name="Slide Number Placeholder 4"/>
          <p:cNvSpPr>
            <a:spLocks noGrp="1"/>
          </p:cNvSpPr>
          <p:nvPr>
            <p:ph type="sldNum" sz="quarter" idx="12"/>
          </p:nvPr>
        </p:nvSpPr>
        <p:spPr/>
        <p:txBody>
          <a:bodyPr/>
          <a:lstStyle/>
          <a:p>
            <a:fld id="{E720D8AB-A97F-4E6B-A107-A5B32B7BB1E8}"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Calculating AEGL values from T&amp;D codes</a:t>
            </a:r>
            <a:endParaRPr lang="en-US" dirty="0"/>
          </a:p>
        </p:txBody>
      </p:sp>
      <p:sp>
        <p:nvSpPr>
          <p:cNvPr id="3" name="Content Placeholder 2"/>
          <p:cNvSpPr>
            <a:spLocks noGrp="1"/>
          </p:cNvSpPr>
          <p:nvPr>
            <p:ph idx="1"/>
          </p:nvPr>
        </p:nvSpPr>
        <p:spPr>
          <a:xfrm>
            <a:off x="328613" y="1143000"/>
            <a:ext cx="4090987" cy="5181600"/>
          </a:xfrm>
        </p:spPr>
        <p:txBody>
          <a:bodyPr/>
          <a:lstStyle/>
          <a:p>
            <a:r>
              <a:rPr lang="en-US" sz="2400" dirty="0" smtClean="0"/>
              <a:t>An additional difficulty is that since we use a particle-based method, we suffer from statistical noise at low dosages.</a:t>
            </a:r>
          </a:p>
          <a:p>
            <a:r>
              <a:rPr lang="en-US" sz="2400" dirty="0" smtClean="0"/>
              <a:t>To overcome this we use an adaptive spatial mesh that grows volume cells until they contain a specified number of particles (typically 64, time-integrated).</a:t>
            </a:r>
            <a:endParaRPr lang="en-US" sz="2400" dirty="0"/>
          </a:p>
        </p:txBody>
      </p:sp>
      <p:sp>
        <p:nvSpPr>
          <p:cNvPr id="4" name="Date Placeholder 3"/>
          <p:cNvSpPr>
            <a:spLocks noGrp="1"/>
          </p:cNvSpPr>
          <p:nvPr>
            <p:ph type="dt" sz="half" idx="10"/>
          </p:nvPr>
        </p:nvSpPr>
        <p:spPr/>
        <p:txBody>
          <a:bodyPr/>
          <a:lstStyle/>
          <a:p>
            <a:fld id="{638BB822-FCD6-42F9-982E-0827B73F645F}" type="datetime3">
              <a:rPr lang="en-US" smtClean="0"/>
              <a:pPr/>
              <a:t>July 13, 11</a:t>
            </a:fld>
            <a:endParaRPr lang="en-US"/>
          </a:p>
        </p:txBody>
      </p:sp>
      <p:sp>
        <p:nvSpPr>
          <p:cNvPr id="5" name="Slide Number Placeholder 4"/>
          <p:cNvSpPr>
            <a:spLocks noGrp="1"/>
          </p:cNvSpPr>
          <p:nvPr>
            <p:ph type="sldNum" sz="quarter" idx="12"/>
          </p:nvPr>
        </p:nvSpPr>
        <p:spPr/>
        <p:txBody>
          <a:bodyPr/>
          <a:lstStyle/>
          <a:p>
            <a:fld id="{E720D8AB-A97F-4E6B-A107-A5B32B7BB1E8}" type="slidenum">
              <a:rPr lang="en-US" smtClean="0"/>
              <a:pPr/>
              <a:t>7</a:t>
            </a:fld>
            <a:endParaRPr lang="en-US"/>
          </a:p>
        </p:txBody>
      </p:sp>
      <p:pic>
        <p:nvPicPr>
          <p:cNvPr id="6" name="Picture 5" descr="faegl.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4267200" y="1524000"/>
            <a:ext cx="5588000" cy="4191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Input parameters (for </a:t>
            </a:r>
            <a:r>
              <a:rPr lang="en-US" dirty="0" err="1" smtClean="0"/>
              <a:t>sarin</a:t>
            </a:r>
            <a:r>
              <a:rPr lang="en-US" dirty="0" smtClean="0"/>
              <a:t> runs)</a:t>
            </a:r>
            <a:endParaRPr lang="en-US" dirty="0"/>
          </a:p>
        </p:txBody>
      </p:sp>
      <p:sp>
        <p:nvSpPr>
          <p:cNvPr id="4" name="Date Placeholder 3"/>
          <p:cNvSpPr>
            <a:spLocks noGrp="1"/>
          </p:cNvSpPr>
          <p:nvPr>
            <p:ph type="dt" sz="half" idx="10"/>
          </p:nvPr>
        </p:nvSpPr>
        <p:spPr/>
        <p:txBody>
          <a:bodyPr/>
          <a:lstStyle/>
          <a:p>
            <a:fld id="{638BB822-FCD6-42F9-982E-0827B73F645F}" type="datetime3">
              <a:rPr lang="en-US" smtClean="0"/>
              <a:pPr/>
              <a:t>July 13, 11</a:t>
            </a:fld>
            <a:endParaRPr lang="en-US"/>
          </a:p>
        </p:txBody>
      </p:sp>
      <p:sp>
        <p:nvSpPr>
          <p:cNvPr id="5" name="Slide Number Placeholder 4"/>
          <p:cNvSpPr>
            <a:spLocks noGrp="1"/>
          </p:cNvSpPr>
          <p:nvPr>
            <p:ph type="sldNum" sz="quarter" idx="12"/>
          </p:nvPr>
        </p:nvSpPr>
        <p:spPr/>
        <p:txBody>
          <a:bodyPr/>
          <a:lstStyle/>
          <a:p>
            <a:fld id="{E720D8AB-A97F-4E6B-A107-A5B32B7BB1E8}" type="slidenum">
              <a:rPr lang="en-US" smtClean="0"/>
              <a:pPr/>
              <a:t>8</a:t>
            </a:fld>
            <a:endParaRPr lang="en-US"/>
          </a:p>
        </p:txBody>
      </p:sp>
      <p:sp>
        <p:nvSpPr>
          <p:cNvPr id="6" name="Content Placeholder 2"/>
          <p:cNvSpPr>
            <a:spLocks noGrp="1"/>
          </p:cNvSpPr>
          <p:nvPr>
            <p:ph idx="1"/>
          </p:nvPr>
        </p:nvSpPr>
        <p:spPr>
          <a:xfrm>
            <a:off x="533400" y="838200"/>
            <a:ext cx="7945438" cy="5410200"/>
          </a:xfrm>
        </p:spPr>
        <p:txBody>
          <a:bodyPr/>
          <a:lstStyle/>
          <a:p>
            <a:r>
              <a:rPr lang="en-US" sz="2400" dirty="0" smtClean="0"/>
              <a:t>Release Size</a:t>
            </a:r>
          </a:p>
          <a:p>
            <a:pPr lvl="1"/>
            <a:r>
              <a:rPr lang="en-US" sz="2000" dirty="0" smtClean="0"/>
              <a:t>“Small”:</a:t>
            </a:r>
            <a:r>
              <a:rPr lang="en-US" sz="2000" dirty="0" smtClean="0"/>
              <a:t> 100 </a:t>
            </a:r>
            <a:r>
              <a:rPr lang="en-US" sz="2000" dirty="0" smtClean="0"/>
              <a:t>kg instantaneous release of </a:t>
            </a:r>
            <a:r>
              <a:rPr lang="en-US" sz="2000" dirty="0" err="1" smtClean="0"/>
              <a:t>sarin</a:t>
            </a:r>
            <a:r>
              <a:rPr lang="en-US" sz="2000" dirty="0" smtClean="0"/>
              <a:t> at ground level</a:t>
            </a:r>
          </a:p>
          <a:p>
            <a:pPr lvl="1"/>
            <a:r>
              <a:rPr lang="en-US" sz="2000" dirty="0" smtClean="0"/>
              <a:t>“Large”:</a:t>
            </a:r>
            <a:r>
              <a:rPr lang="en-US" sz="2000" dirty="0" smtClean="0"/>
              <a:t> 1000 </a:t>
            </a:r>
            <a:r>
              <a:rPr lang="en-US" sz="2000" dirty="0" smtClean="0"/>
              <a:t>kg instantaneous release of </a:t>
            </a:r>
            <a:r>
              <a:rPr lang="en-US" sz="2000" dirty="0" err="1" smtClean="0"/>
              <a:t>sarin</a:t>
            </a:r>
            <a:r>
              <a:rPr lang="en-US" sz="2000" dirty="0" smtClean="0"/>
              <a:t> at ground level</a:t>
            </a:r>
          </a:p>
          <a:p>
            <a:r>
              <a:rPr lang="en-US" sz="2400" dirty="0" smtClean="0"/>
              <a:t>Wind speed (1 hour averages); fixed</a:t>
            </a:r>
            <a:r>
              <a:rPr lang="en-US" sz="2400" dirty="0" smtClean="0"/>
              <a:t> direction </a:t>
            </a:r>
            <a:r>
              <a:rPr lang="en-US" sz="2400" dirty="0" smtClean="0"/>
              <a:t>for now</a:t>
            </a:r>
          </a:p>
          <a:p>
            <a:pPr lvl="1"/>
            <a:r>
              <a:rPr lang="en-US" sz="2000" dirty="0" smtClean="0"/>
              <a:t>Day releases: </a:t>
            </a:r>
            <a:r>
              <a:rPr lang="en-US" sz="2000" dirty="0" err="1" smtClean="0"/>
              <a:t>Weibull</a:t>
            </a:r>
            <a:r>
              <a:rPr lang="en-US" sz="2000" dirty="0" smtClean="0"/>
              <a:t> draw with </a:t>
            </a:r>
            <a:r>
              <a:rPr lang="en-US" sz="2000" i="1" dirty="0" err="1" smtClean="0"/>
              <a:t>k</a:t>
            </a:r>
            <a:r>
              <a:rPr lang="en-US" sz="2000" dirty="0" smtClean="0"/>
              <a:t>=1.637 and </a:t>
            </a:r>
            <a:r>
              <a:rPr lang="en-US" sz="2000" i="1" dirty="0" err="1" smtClean="0"/>
              <a:t>λ</a:t>
            </a:r>
            <a:r>
              <a:rPr lang="en-US" sz="2000" dirty="0" smtClean="0"/>
              <a:t>=4.387</a:t>
            </a:r>
          </a:p>
          <a:p>
            <a:pPr lvl="1"/>
            <a:r>
              <a:rPr lang="en-US" sz="2000" dirty="0" smtClean="0"/>
              <a:t>Night releases: </a:t>
            </a:r>
            <a:r>
              <a:rPr lang="en-US" sz="2000" dirty="0" err="1" smtClean="0"/>
              <a:t>Weibull</a:t>
            </a:r>
            <a:r>
              <a:rPr lang="en-US" sz="2000" dirty="0" smtClean="0"/>
              <a:t> draw with </a:t>
            </a:r>
            <a:r>
              <a:rPr lang="en-US" sz="2000" i="1" dirty="0" err="1" smtClean="0"/>
              <a:t>k</a:t>
            </a:r>
            <a:r>
              <a:rPr lang="en-US" sz="2000" dirty="0" smtClean="0"/>
              <a:t>=1.842 and </a:t>
            </a:r>
            <a:r>
              <a:rPr lang="en-US" sz="2000" i="1" dirty="0" err="1" smtClean="0"/>
              <a:t>λ</a:t>
            </a:r>
            <a:r>
              <a:rPr lang="en-US" sz="2000" dirty="0" smtClean="0"/>
              <a:t>=2.383</a:t>
            </a:r>
          </a:p>
          <a:p>
            <a:r>
              <a:rPr lang="en-US" sz="2400" dirty="0" smtClean="0"/>
              <a:t>Atmospheric Stability</a:t>
            </a:r>
          </a:p>
          <a:p>
            <a:pPr lvl="1"/>
            <a:r>
              <a:rPr lang="en-US" sz="2000" dirty="0" smtClean="0"/>
              <a:t>Day: </a:t>
            </a:r>
            <a:r>
              <a:rPr lang="en-US" sz="2000" dirty="0" smtClean="0"/>
              <a:t>Choose PGT stability class randomly on {1, 2, 3}</a:t>
            </a:r>
          </a:p>
          <a:p>
            <a:pPr lvl="1"/>
            <a:r>
              <a:rPr lang="en-US" sz="2000" dirty="0" smtClean="0"/>
              <a:t>Night: </a:t>
            </a:r>
            <a:r>
              <a:rPr lang="en-US" sz="2000" dirty="0" smtClean="0"/>
              <a:t>Choose PGT stability class randomly on {5, 6, 7}</a:t>
            </a:r>
          </a:p>
          <a:p>
            <a:r>
              <a:rPr lang="en-US" sz="2400" dirty="0" smtClean="0"/>
              <a:t>Surface Roughness</a:t>
            </a:r>
          </a:p>
          <a:p>
            <a:pPr lvl="1"/>
            <a:r>
              <a:rPr lang="en-US" sz="2000" dirty="0" smtClean="0"/>
              <a:t>For all releases choose surface roughness uniformly on 2 values: 0.001 </a:t>
            </a:r>
            <a:r>
              <a:rPr lang="en-US" sz="2000" dirty="0" err="1" smtClean="0"/>
              <a:t>m</a:t>
            </a:r>
            <a:r>
              <a:rPr lang="en-US" sz="2000" dirty="0" smtClean="0"/>
              <a:t> (nearly barren) and 0.05 </a:t>
            </a:r>
            <a:r>
              <a:rPr lang="en-US" sz="2000" dirty="0" err="1" smtClean="0"/>
              <a:t>m</a:t>
            </a:r>
            <a:r>
              <a:rPr lang="en-US" sz="2000" dirty="0" smtClean="0"/>
              <a:t> (grassland)</a:t>
            </a:r>
          </a:p>
          <a:p>
            <a:r>
              <a:rPr lang="en-US" sz="2400" dirty="0" smtClean="0"/>
              <a:t>T&amp;D calculation duration is 1 hr for all runs.</a:t>
            </a:r>
          </a:p>
          <a:p>
            <a:endParaRPr lang="en-US" sz="2000" dirty="0" smtClean="0"/>
          </a:p>
          <a:p>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 (detail)</a:t>
            </a:r>
            <a:endParaRPr lang="en-US" dirty="0"/>
          </a:p>
        </p:txBody>
      </p:sp>
      <p:sp>
        <p:nvSpPr>
          <p:cNvPr id="3" name="Content Placeholder 2"/>
          <p:cNvSpPr>
            <a:spLocks noGrp="1"/>
          </p:cNvSpPr>
          <p:nvPr>
            <p:ph idx="1"/>
          </p:nvPr>
        </p:nvSpPr>
        <p:spPr/>
        <p:txBody>
          <a:bodyPr/>
          <a:lstStyle/>
          <a:p>
            <a:r>
              <a:rPr lang="en-US" sz="2400" dirty="0" smtClean="0"/>
              <a:t>Perform ~1000 runs, Monte Carlo-</a:t>
            </a:r>
            <a:r>
              <a:rPr lang="en-US" sz="2400" dirty="0" err="1" smtClean="0"/>
              <a:t>ing</a:t>
            </a:r>
            <a:r>
              <a:rPr lang="en-US" sz="2400" dirty="0" smtClean="0"/>
              <a:t> over input parameters.</a:t>
            </a:r>
          </a:p>
          <a:p>
            <a:r>
              <a:rPr lang="en-US" sz="2400" dirty="0" smtClean="0"/>
              <a:t>For each run, calculate F</a:t>
            </a:r>
            <a:r>
              <a:rPr lang="en-US" sz="2400" baseline="-25000" dirty="0" smtClean="0"/>
              <a:t>AEGL</a:t>
            </a:r>
            <a:r>
              <a:rPr lang="en-US" sz="2400" dirty="0" smtClean="0"/>
              <a:t> at each point in space.</a:t>
            </a:r>
          </a:p>
          <a:p>
            <a:r>
              <a:rPr lang="en-US" sz="2400" dirty="0" smtClean="0"/>
              <a:t>Group runs into logical sets: large/small release, day/night, z0=0.1,5cm, etc.</a:t>
            </a:r>
          </a:p>
          <a:p>
            <a:r>
              <a:rPr lang="en-US" sz="2400" dirty="0" smtClean="0"/>
              <a:t>For each logical set, take 90</a:t>
            </a:r>
            <a:r>
              <a:rPr lang="en-US" sz="2400" baseline="30000" dirty="0" smtClean="0"/>
              <a:t>th</a:t>
            </a:r>
            <a:r>
              <a:rPr lang="en-US" sz="2400" dirty="0" smtClean="0"/>
              <a:t> percentile of F</a:t>
            </a:r>
            <a:r>
              <a:rPr lang="en-US" sz="2400" baseline="-25000" dirty="0" smtClean="0"/>
              <a:t>AEGL</a:t>
            </a:r>
            <a:r>
              <a:rPr lang="en-US" sz="2400" dirty="0" smtClean="0"/>
              <a:t> at each point in space and draw F</a:t>
            </a:r>
            <a:r>
              <a:rPr lang="en-US" sz="2400" baseline="-25000" dirty="0" smtClean="0"/>
              <a:t>AEGL</a:t>
            </a:r>
            <a:r>
              <a:rPr lang="en-US" sz="2400" dirty="0" smtClean="0"/>
              <a:t>=1,2,3 contours on resulting field.</a:t>
            </a:r>
            <a:endParaRPr lang="en-US" sz="2400" dirty="0"/>
          </a:p>
        </p:txBody>
      </p:sp>
      <p:sp>
        <p:nvSpPr>
          <p:cNvPr id="4" name="Date Placeholder 3"/>
          <p:cNvSpPr>
            <a:spLocks noGrp="1"/>
          </p:cNvSpPr>
          <p:nvPr>
            <p:ph type="dt" sz="half" idx="10"/>
          </p:nvPr>
        </p:nvSpPr>
        <p:spPr/>
        <p:txBody>
          <a:bodyPr/>
          <a:lstStyle/>
          <a:p>
            <a:fld id="{638BB822-FCD6-42F9-982E-0827B73F645F}" type="datetime3">
              <a:rPr lang="en-US" smtClean="0"/>
              <a:pPr/>
              <a:t>July 13, 11</a:t>
            </a:fld>
            <a:endParaRPr lang="en-US"/>
          </a:p>
        </p:txBody>
      </p:sp>
      <p:sp>
        <p:nvSpPr>
          <p:cNvPr id="5" name="Slide Number Placeholder 4"/>
          <p:cNvSpPr>
            <a:spLocks noGrp="1"/>
          </p:cNvSpPr>
          <p:nvPr>
            <p:ph type="sldNum" sz="quarter" idx="12"/>
          </p:nvPr>
        </p:nvSpPr>
        <p:spPr/>
        <p:txBody>
          <a:bodyPr/>
          <a:lstStyle/>
          <a:p>
            <a:fld id="{E720D8AB-A97F-4E6B-A107-A5B32B7BB1E8}"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7459133" cy="461665"/>
          </a:xfrm>
        </p:spPr>
        <p:txBody>
          <a:bodyPr/>
          <a:lstStyle/>
          <a:p>
            <a:r>
              <a:rPr lang="en-US" dirty="0" smtClean="0"/>
              <a:t>90</a:t>
            </a:r>
            <a:r>
              <a:rPr lang="en-US" baseline="30000" dirty="0" smtClean="0"/>
              <a:t>th</a:t>
            </a:r>
            <a:r>
              <a:rPr lang="en-US" dirty="0" smtClean="0"/>
              <a:t> percentile F</a:t>
            </a:r>
            <a:r>
              <a:rPr lang="en-US" baseline="-25000" dirty="0" smtClean="0"/>
              <a:t>AEGL</a:t>
            </a:r>
            <a:r>
              <a:rPr lang="en-US" dirty="0" smtClean="0"/>
              <a:t>: small/day</a:t>
            </a:r>
            <a:endParaRPr lang="en-US" dirty="0"/>
          </a:p>
        </p:txBody>
      </p:sp>
      <p:grpSp>
        <p:nvGrpSpPr>
          <p:cNvPr id="3" name="Group 17"/>
          <p:cNvGrpSpPr/>
          <p:nvPr/>
        </p:nvGrpSpPr>
        <p:grpSpPr>
          <a:xfrm>
            <a:off x="1066800" y="1066800"/>
            <a:ext cx="7584837" cy="5598346"/>
            <a:chOff x="1329274" y="1063830"/>
            <a:chExt cx="6941363" cy="5206022"/>
          </a:xfrm>
        </p:grpSpPr>
        <p:pic>
          <p:nvPicPr>
            <p:cNvPr id="4" name="Picture 3" descr="faegl_90p_day_100kg.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329274" y="1063830"/>
              <a:ext cx="6941363" cy="5206022"/>
            </a:xfrm>
            <a:prstGeom prst="rect">
              <a:avLst/>
            </a:prstGeom>
          </p:spPr>
        </p:pic>
        <p:sp>
          <p:nvSpPr>
            <p:cNvPr id="5" name="TextBox 4"/>
            <p:cNvSpPr txBox="1"/>
            <p:nvPr/>
          </p:nvSpPr>
          <p:spPr>
            <a:xfrm>
              <a:off x="3839749" y="3402210"/>
              <a:ext cx="1263888" cy="429312"/>
            </a:xfrm>
            <a:prstGeom prst="rect">
              <a:avLst/>
            </a:prstGeom>
            <a:noFill/>
          </p:spPr>
          <p:txBody>
            <a:bodyPr wrap="square" rtlCol="0">
              <a:spAutoFit/>
            </a:bodyPr>
            <a:lstStyle/>
            <a:p>
              <a:r>
                <a:rPr lang="en-US" dirty="0" smtClean="0">
                  <a:solidFill>
                    <a:schemeClr val="bg1"/>
                  </a:solidFill>
                  <a:latin typeface=""/>
                </a:rPr>
                <a:t>AEGL 2</a:t>
              </a:r>
              <a:endParaRPr lang="en-US" dirty="0">
                <a:solidFill>
                  <a:schemeClr val="bg1"/>
                </a:solidFill>
                <a:latin typeface=""/>
              </a:endParaRPr>
            </a:p>
          </p:txBody>
        </p:sp>
        <p:cxnSp>
          <p:nvCxnSpPr>
            <p:cNvPr id="7" name="Straight Connector 6"/>
            <p:cNvCxnSpPr>
              <a:stCxn id="5" idx="1"/>
            </p:cNvCxnSpPr>
            <p:nvPr/>
          </p:nvCxnSpPr>
          <p:spPr bwMode="auto">
            <a:xfrm rot="10800000" flipV="1">
              <a:off x="3351601" y="3616866"/>
              <a:ext cx="488148" cy="139644"/>
            </a:xfrm>
            <a:prstGeom prst="line">
              <a:avLst/>
            </a:prstGeom>
            <a:solidFill>
              <a:schemeClr val="accent1"/>
            </a:solidFill>
            <a:ln w="28575" cap="flat" cmpd="sng" algn="ctr">
              <a:solidFill>
                <a:schemeClr val="bg1"/>
              </a:solidFill>
              <a:prstDash val="solid"/>
              <a:round/>
              <a:headEnd type="none" w="med" len="med"/>
              <a:tailEnd type="stealth" w="med" len="med"/>
            </a:ln>
            <a:effectLst/>
          </p:spPr>
        </p:cxnSp>
        <p:sp>
          <p:nvSpPr>
            <p:cNvPr id="11" name="TextBox 10"/>
            <p:cNvSpPr txBox="1"/>
            <p:nvPr/>
          </p:nvSpPr>
          <p:spPr>
            <a:xfrm>
              <a:off x="4676575" y="1914150"/>
              <a:ext cx="1263888" cy="429312"/>
            </a:xfrm>
            <a:prstGeom prst="rect">
              <a:avLst/>
            </a:prstGeom>
            <a:noFill/>
          </p:spPr>
          <p:txBody>
            <a:bodyPr wrap="square" rtlCol="0">
              <a:spAutoFit/>
            </a:bodyPr>
            <a:lstStyle/>
            <a:p>
              <a:r>
                <a:rPr lang="en-US" dirty="0" smtClean="0">
                  <a:solidFill>
                    <a:schemeClr val="bg1"/>
                  </a:solidFill>
                  <a:latin typeface="Arial"/>
                </a:rPr>
                <a:t>AEGL 1</a:t>
              </a:r>
              <a:endParaRPr lang="en-US" dirty="0">
                <a:solidFill>
                  <a:schemeClr val="bg1"/>
                </a:solidFill>
                <a:latin typeface="Arial"/>
              </a:endParaRPr>
            </a:p>
          </p:txBody>
        </p:sp>
        <p:cxnSp>
          <p:nvCxnSpPr>
            <p:cNvPr id="12" name="Straight Connector 11"/>
            <p:cNvCxnSpPr>
              <a:stCxn id="11" idx="2"/>
            </p:cNvCxnSpPr>
            <p:nvPr/>
          </p:nvCxnSpPr>
          <p:spPr bwMode="auto">
            <a:xfrm rot="5400000">
              <a:off x="4886084" y="2412895"/>
              <a:ext cx="491868" cy="353002"/>
            </a:xfrm>
            <a:prstGeom prst="line">
              <a:avLst/>
            </a:prstGeom>
            <a:solidFill>
              <a:schemeClr val="accent1"/>
            </a:solidFill>
            <a:ln w="28575" cap="flat" cmpd="sng" algn="ctr">
              <a:solidFill>
                <a:schemeClr val="bg1"/>
              </a:solidFill>
              <a:prstDash val="solid"/>
              <a:round/>
              <a:headEnd type="none" w="med" len="med"/>
              <a:tailEnd type="stealth" w="med" len="med"/>
            </a:ln>
            <a:effectLst/>
          </p:spPr>
        </p:cxnSp>
        <p:sp>
          <p:nvSpPr>
            <p:cNvPr id="8" name="TextBox 7"/>
            <p:cNvSpPr txBox="1"/>
            <p:nvPr/>
          </p:nvSpPr>
          <p:spPr>
            <a:xfrm>
              <a:off x="2305570" y="1843290"/>
              <a:ext cx="1263888" cy="429312"/>
            </a:xfrm>
            <a:prstGeom prst="rect">
              <a:avLst/>
            </a:prstGeom>
            <a:noFill/>
          </p:spPr>
          <p:txBody>
            <a:bodyPr wrap="square" rtlCol="0">
              <a:spAutoFit/>
            </a:bodyPr>
            <a:lstStyle/>
            <a:p>
              <a:r>
                <a:rPr lang="en-US" dirty="0" smtClean="0">
                  <a:solidFill>
                    <a:schemeClr val="bg1"/>
                  </a:solidFill>
                  <a:latin typeface=""/>
                </a:rPr>
                <a:t>AEGL 3</a:t>
              </a:r>
              <a:endParaRPr lang="en-US" dirty="0">
                <a:solidFill>
                  <a:schemeClr val="bg1"/>
                </a:solidFill>
                <a:latin typeface=""/>
              </a:endParaRPr>
            </a:p>
          </p:txBody>
        </p:sp>
        <p:cxnSp>
          <p:nvCxnSpPr>
            <p:cNvPr id="9" name="Straight Connector 8"/>
            <p:cNvCxnSpPr>
              <a:stCxn id="8" idx="2"/>
            </p:cNvCxnSpPr>
            <p:nvPr/>
          </p:nvCxnSpPr>
          <p:spPr bwMode="auto">
            <a:xfrm rot="5400000">
              <a:off x="2230514" y="2766071"/>
              <a:ext cx="1200470" cy="213531"/>
            </a:xfrm>
            <a:prstGeom prst="line">
              <a:avLst/>
            </a:prstGeom>
            <a:solidFill>
              <a:schemeClr val="accent1"/>
            </a:solidFill>
            <a:ln w="28575" cap="flat" cmpd="sng" algn="ctr">
              <a:solidFill>
                <a:schemeClr val="bg1"/>
              </a:solidFill>
              <a:prstDash val="solid"/>
              <a:round/>
              <a:headEnd type="none" w="med" len="med"/>
              <a:tailEnd type="stealth" w="med" len="med"/>
            </a:ln>
            <a:effectLst/>
          </p:spPr>
        </p:cxnSp>
      </p:grpSp>
      <p:sp>
        <p:nvSpPr>
          <p:cNvPr id="28" name="Slide Number Placeholder 4"/>
          <p:cNvSpPr>
            <a:spLocks noGrp="1"/>
          </p:cNvSpPr>
          <p:nvPr>
            <p:ph type="sldNum" sz="quarter" idx="12"/>
          </p:nvPr>
        </p:nvSpPr>
        <p:spPr>
          <a:xfrm>
            <a:off x="6718300" y="6172200"/>
            <a:ext cx="1905000" cy="457200"/>
          </a:xfrm>
        </p:spPr>
        <p:txBody>
          <a:bodyPr/>
          <a:lstStyle/>
          <a:p>
            <a:fld id="{E720D8AB-A97F-4E6B-A107-A5B32B7BB1E8}"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7459133" cy="461665"/>
          </a:xfrm>
        </p:spPr>
        <p:txBody>
          <a:bodyPr/>
          <a:lstStyle/>
          <a:p>
            <a:r>
              <a:rPr lang="en-US" dirty="0" smtClean="0"/>
              <a:t>90</a:t>
            </a:r>
            <a:r>
              <a:rPr lang="en-US" baseline="30000" dirty="0" smtClean="0"/>
              <a:t>th</a:t>
            </a:r>
            <a:r>
              <a:rPr lang="en-US" dirty="0" smtClean="0"/>
              <a:t> percentile </a:t>
            </a:r>
            <a:r>
              <a:rPr lang="en-US" i="1" dirty="0" smtClean="0"/>
              <a:t>F</a:t>
            </a:r>
            <a:r>
              <a:rPr lang="en-US" baseline="-25000" dirty="0" smtClean="0"/>
              <a:t>AEGL</a:t>
            </a:r>
            <a:r>
              <a:rPr lang="en-US" dirty="0" smtClean="0"/>
              <a:t>: large/day</a:t>
            </a:r>
            <a:endParaRPr lang="en-US" dirty="0"/>
          </a:p>
        </p:txBody>
      </p:sp>
      <p:pic>
        <p:nvPicPr>
          <p:cNvPr id="8" name="Picture 7" descr="faegl_90p_day_1000kg.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103927" y="1074703"/>
            <a:ext cx="7315200" cy="5486400"/>
          </a:xfrm>
          <a:prstGeom prst="rect">
            <a:avLst/>
          </a:prstGeom>
        </p:spPr>
      </p:pic>
      <p:sp>
        <p:nvSpPr>
          <p:cNvPr id="15" name="Slide Number Placeholder 4"/>
          <p:cNvSpPr>
            <a:spLocks noGrp="1"/>
          </p:cNvSpPr>
          <p:nvPr>
            <p:ph type="sldNum" sz="quarter" idx="12"/>
          </p:nvPr>
        </p:nvSpPr>
        <p:spPr>
          <a:xfrm>
            <a:off x="6718300" y="6172200"/>
            <a:ext cx="1905000" cy="457200"/>
          </a:xfrm>
        </p:spPr>
        <p:txBody>
          <a:bodyPr/>
          <a:lstStyle/>
          <a:p>
            <a:fld id="{E720D8AB-A97F-4E6B-A107-A5B32B7BB1E8}"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7459133" cy="461665"/>
          </a:xfrm>
        </p:spPr>
        <p:txBody>
          <a:bodyPr/>
          <a:lstStyle/>
          <a:p>
            <a:r>
              <a:rPr lang="en-US" dirty="0" smtClean="0"/>
              <a:t>90</a:t>
            </a:r>
            <a:r>
              <a:rPr lang="en-US" baseline="30000" dirty="0" smtClean="0"/>
              <a:t>th</a:t>
            </a:r>
            <a:r>
              <a:rPr lang="en-US" dirty="0" smtClean="0"/>
              <a:t> percentile </a:t>
            </a:r>
            <a:r>
              <a:rPr lang="en-US" i="1" dirty="0" smtClean="0"/>
              <a:t>F</a:t>
            </a:r>
            <a:r>
              <a:rPr lang="en-US" baseline="-25000" dirty="0" smtClean="0"/>
              <a:t>AEGL</a:t>
            </a:r>
            <a:r>
              <a:rPr lang="en-US" dirty="0" smtClean="0"/>
              <a:t>: small/night</a:t>
            </a:r>
            <a:endParaRPr lang="en-US" dirty="0"/>
          </a:p>
        </p:txBody>
      </p:sp>
      <p:pic>
        <p:nvPicPr>
          <p:cNvPr id="10" name="Picture 9" descr="faegl_90p_night_100kg.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214404" y="1069977"/>
            <a:ext cx="7315200" cy="5486400"/>
          </a:xfrm>
          <a:prstGeom prst="rect">
            <a:avLst/>
          </a:prstGeom>
        </p:spPr>
      </p:pic>
      <p:sp>
        <p:nvSpPr>
          <p:cNvPr id="11" name="Slide Number Placeholder 4"/>
          <p:cNvSpPr>
            <a:spLocks noGrp="1"/>
          </p:cNvSpPr>
          <p:nvPr>
            <p:ph type="sldNum" sz="quarter" idx="12"/>
          </p:nvPr>
        </p:nvSpPr>
        <p:spPr>
          <a:xfrm>
            <a:off x="6718300" y="6172200"/>
            <a:ext cx="1905000" cy="457200"/>
          </a:xfrm>
        </p:spPr>
        <p:txBody>
          <a:bodyPr/>
          <a:lstStyle/>
          <a:p>
            <a:fld id="{E720D8AB-A97F-4E6B-A107-A5B32B7BB1E8}"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7459133" cy="461665"/>
          </a:xfrm>
        </p:spPr>
        <p:txBody>
          <a:bodyPr/>
          <a:lstStyle/>
          <a:p>
            <a:r>
              <a:rPr lang="en-US" dirty="0" smtClean="0"/>
              <a:t>90</a:t>
            </a:r>
            <a:r>
              <a:rPr lang="en-US" baseline="30000" dirty="0" smtClean="0"/>
              <a:t>th</a:t>
            </a:r>
            <a:r>
              <a:rPr lang="en-US" dirty="0" smtClean="0"/>
              <a:t> percentile </a:t>
            </a:r>
            <a:r>
              <a:rPr lang="en-US" i="1" dirty="0" smtClean="0"/>
              <a:t>F</a:t>
            </a:r>
            <a:r>
              <a:rPr lang="en-US" baseline="-25000" dirty="0" smtClean="0"/>
              <a:t>AEGL</a:t>
            </a:r>
            <a:r>
              <a:rPr lang="en-US" dirty="0" smtClean="0"/>
              <a:t>: large/night</a:t>
            </a:r>
            <a:endParaRPr lang="en-US" dirty="0"/>
          </a:p>
        </p:txBody>
      </p:sp>
      <p:sp>
        <p:nvSpPr>
          <p:cNvPr id="5" name="TextBox 4"/>
          <p:cNvSpPr txBox="1"/>
          <p:nvPr/>
        </p:nvSpPr>
        <p:spPr>
          <a:xfrm>
            <a:off x="3996282" y="2853253"/>
            <a:ext cx="1073456" cy="400110"/>
          </a:xfrm>
          <a:prstGeom prst="rect">
            <a:avLst/>
          </a:prstGeom>
          <a:noFill/>
        </p:spPr>
        <p:txBody>
          <a:bodyPr wrap="none" rtlCol="0">
            <a:spAutoFit/>
          </a:bodyPr>
          <a:lstStyle/>
          <a:p>
            <a:r>
              <a:rPr lang="en-US" dirty="0" smtClean="0">
                <a:solidFill>
                  <a:schemeClr val="bg1"/>
                </a:solidFill>
              </a:rPr>
              <a:t>AEGL 3</a:t>
            </a:r>
            <a:endParaRPr lang="en-US" dirty="0">
              <a:solidFill>
                <a:schemeClr val="bg1"/>
              </a:solidFill>
            </a:endParaRPr>
          </a:p>
        </p:txBody>
      </p:sp>
      <p:cxnSp>
        <p:nvCxnSpPr>
          <p:cNvPr id="7" name="Straight Connector 6"/>
          <p:cNvCxnSpPr/>
          <p:nvPr/>
        </p:nvCxnSpPr>
        <p:spPr bwMode="auto">
          <a:xfrm rot="10800000" flipV="1">
            <a:off x="3903149" y="3205708"/>
            <a:ext cx="296334" cy="206345"/>
          </a:xfrm>
          <a:prstGeom prst="line">
            <a:avLst/>
          </a:prstGeom>
          <a:solidFill>
            <a:schemeClr val="accent1"/>
          </a:solidFill>
          <a:ln w="28575" cap="flat" cmpd="sng" algn="ctr">
            <a:solidFill>
              <a:schemeClr val="bg1"/>
            </a:solidFill>
            <a:prstDash val="solid"/>
            <a:round/>
            <a:headEnd type="none" w="med" len="med"/>
            <a:tailEnd type="stealth" w="med" len="med"/>
          </a:ln>
          <a:effectLst/>
        </p:spPr>
      </p:cxnSp>
      <p:sp>
        <p:nvSpPr>
          <p:cNvPr id="11" name="TextBox 10"/>
          <p:cNvSpPr txBox="1"/>
          <p:nvPr/>
        </p:nvSpPr>
        <p:spPr>
          <a:xfrm>
            <a:off x="5613416" y="2861741"/>
            <a:ext cx="1073456" cy="400110"/>
          </a:xfrm>
          <a:prstGeom prst="rect">
            <a:avLst/>
          </a:prstGeom>
          <a:noFill/>
        </p:spPr>
        <p:txBody>
          <a:bodyPr wrap="none" rtlCol="0">
            <a:spAutoFit/>
          </a:bodyPr>
          <a:lstStyle/>
          <a:p>
            <a:r>
              <a:rPr lang="en-US" dirty="0" smtClean="0">
                <a:solidFill>
                  <a:schemeClr val="bg1"/>
                </a:solidFill>
              </a:rPr>
              <a:t>AEGL 2</a:t>
            </a:r>
            <a:endParaRPr lang="en-US" dirty="0">
              <a:solidFill>
                <a:schemeClr val="bg1"/>
              </a:solidFill>
            </a:endParaRPr>
          </a:p>
        </p:txBody>
      </p:sp>
      <p:cxnSp>
        <p:nvCxnSpPr>
          <p:cNvPr id="12" name="Straight Connector 11"/>
          <p:cNvCxnSpPr/>
          <p:nvPr/>
        </p:nvCxnSpPr>
        <p:spPr bwMode="auto">
          <a:xfrm rot="5400000">
            <a:off x="5531402" y="3211528"/>
            <a:ext cx="274081" cy="245549"/>
          </a:xfrm>
          <a:prstGeom prst="line">
            <a:avLst/>
          </a:prstGeom>
          <a:solidFill>
            <a:schemeClr val="accent1"/>
          </a:solidFill>
          <a:ln w="28575" cap="flat" cmpd="sng" algn="ctr">
            <a:solidFill>
              <a:schemeClr val="bg1"/>
            </a:solidFill>
            <a:prstDash val="solid"/>
            <a:round/>
            <a:headEnd type="none" w="med" len="med"/>
            <a:tailEnd type="stealth" w="med" len="med"/>
          </a:ln>
          <a:effectLst/>
        </p:spPr>
      </p:cxnSp>
      <p:pic>
        <p:nvPicPr>
          <p:cNvPr id="13" name="Picture 12" descr="faegl_90p_night_1000kg.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194790" y="1065177"/>
            <a:ext cx="7315200" cy="5486400"/>
          </a:xfrm>
          <a:prstGeom prst="rect">
            <a:avLst/>
          </a:prstGeom>
        </p:spPr>
      </p:pic>
      <p:sp>
        <p:nvSpPr>
          <p:cNvPr id="14" name="Slide Number Placeholder 4"/>
          <p:cNvSpPr>
            <a:spLocks noGrp="1"/>
          </p:cNvSpPr>
          <p:nvPr>
            <p:ph type="sldNum" sz="quarter" idx="12"/>
          </p:nvPr>
        </p:nvSpPr>
        <p:spPr>
          <a:xfrm>
            <a:off x="6718300" y="6172200"/>
            <a:ext cx="1905000" cy="457200"/>
          </a:xfrm>
        </p:spPr>
        <p:txBody>
          <a:bodyPr/>
          <a:lstStyle/>
          <a:p>
            <a:fld id="{E720D8AB-A97F-4E6B-A107-A5B32B7BB1E8}"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721600" cy="830997"/>
          </a:xfrm>
        </p:spPr>
        <p:txBody>
          <a:bodyPr/>
          <a:lstStyle/>
          <a:p>
            <a:r>
              <a:rPr lang="en-US" sz="2400" dirty="0" smtClean="0"/>
              <a:t>ERG direct comparison:</a:t>
            </a:r>
            <a:br>
              <a:rPr lang="en-US" sz="2400" dirty="0" smtClean="0"/>
            </a:br>
            <a:r>
              <a:rPr lang="en-US" sz="2400" dirty="0" smtClean="0"/>
              <a:t>25 kg </a:t>
            </a:r>
            <a:r>
              <a:rPr lang="en-US" dirty="0" err="1" smtClean="0"/>
              <a:t>s</a:t>
            </a:r>
            <a:r>
              <a:rPr lang="en-US" sz="2400" dirty="0" err="1" smtClean="0"/>
              <a:t>arin</a:t>
            </a:r>
            <a:r>
              <a:rPr lang="en-US" sz="2400" dirty="0" smtClean="0"/>
              <a:t> release: day, </a:t>
            </a:r>
            <a:r>
              <a:rPr lang="en-US" dirty="0" smtClean="0"/>
              <a:t>c</a:t>
            </a:r>
            <a:r>
              <a:rPr lang="en-US" sz="2400" dirty="0" smtClean="0"/>
              <a:t>ontours at 30 min</a:t>
            </a:r>
            <a:endParaRPr lang="en-US" sz="2400" dirty="0"/>
          </a:p>
        </p:txBody>
      </p:sp>
      <p:pic>
        <p:nvPicPr>
          <p:cNvPr id="7" name="Picture 6" descr="faegl_90p_day_25kg.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2743200" y="1143000"/>
            <a:ext cx="6807200" cy="5105400"/>
          </a:xfrm>
          <a:prstGeom prst="rect">
            <a:avLst/>
          </a:prstGeom>
        </p:spPr>
      </p:pic>
      <p:sp>
        <p:nvSpPr>
          <p:cNvPr id="6" name="Content Placeholder 5"/>
          <p:cNvSpPr>
            <a:spLocks noGrp="1"/>
          </p:cNvSpPr>
          <p:nvPr>
            <p:ph idx="1"/>
          </p:nvPr>
        </p:nvSpPr>
        <p:spPr>
          <a:xfrm>
            <a:off x="152400" y="2438400"/>
            <a:ext cx="2438400" cy="1638300"/>
          </a:xfrm>
        </p:spPr>
        <p:txBody>
          <a:bodyPr/>
          <a:lstStyle/>
          <a:p>
            <a:r>
              <a:rPr lang="en-US" sz="2000" dirty="0" smtClean="0"/>
              <a:t>ERG gives 2.3 km PAD</a:t>
            </a:r>
          </a:p>
          <a:p>
            <a:r>
              <a:rPr lang="en-US" sz="2000" dirty="0" smtClean="0"/>
              <a:t>We find 3.3 km PAD</a:t>
            </a:r>
            <a:endParaRPr lang="en-US" sz="2000" dirty="0"/>
          </a:p>
        </p:txBody>
      </p:sp>
      <p:sp>
        <p:nvSpPr>
          <p:cNvPr id="5" name="Slide Number Placeholder 4"/>
          <p:cNvSpPr>
            <a:spLocks noGrp="1"/>
          </p:cNvSpPr>
          <p:nvPr>
            <p:ph type="sldNum" sz="quarter" idx="12"/>
          </p:nvPr>
        </p:nvSpPr>
        <p:spPr>
          <a:xfrm>
            <a:off x="6718300" y="6172200"/>
            <a:ext cx="1905000" cy="457200"/>
          </a:xfrm>
        </p:spPr>
        <p:txBody>
          <a:bodyPr/>
          <a:lstStyle/>
          <a:p>
            <a:fld id="{E720D8AB-A97F-4E6B-A107-A5B32B7BB1E8}"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faegl_90p_night_25kg.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2743200" y="1143000"/>
            <a:ext cx="6803136" cy="5102352"/>
          </a:xfrm>
          <a:prstGeom prst="rect">
            <a:avLst/>
          </a:prstGeom>
        </p:spPr>
      </p:pic>
      <p:sp>
        <p:nvSpPr>
          <p:cNvPr id="6" name="Content Placeholder 5"/>
          <p:cNvSpPr>
            <a:spLocks noGrp="1"/>
          </p:cNvSpPr>
          <p:nvPr>
            <p:ph idx="1"/>
          </p:nvPr>
        </p:nvSpPr>
        <p:spPr>
          <a:xfrm>
            <a:off x="127001" y="2476500"/>
            <a:ext cx="2438400" cy="2349500"/>
          </a:xfrm>
        </p:spPr>
        <p:txBody>
          <a:bodyPr/>
          <a:lstStyle/>
          <a:p>
            <a:r>
              <a:rPr lang="en-US" sz="2000" dirty="0" smtClean="0"/>
              <a:t>ERG gives 4.5 km PAD</a:t>
            </a:r>
          </a:p>
          <a:p>
            <a:r>
              <a:rPr lang="en-US" sz="2000" dirty="0" smtClean="0"/>
              <a:t>We find 17.2 km PAD!</a:t>
            </a:r>
            <a:endParaRPr lang="en-US" sz="2000" dirty="0"/>
          </a:p>
        </p:txBody>
      </p:sp>
      <p:sp>
        <p:nvSpPr>
          <p:cNvPr id="9" name="Title 1"/>
          <p:cNvSpPr>
            <a:spLocks noGrp="1"/>
          </p:cNvSpPr>
          <p:nvPr>
            <p:ph type="title"/>
          </p:nvPr>
        </p:nvSpPr>
        <p:spPr>
          <a:xfrm>
            <a:off x="1143000" y="0"/>
            <a:ext cx="7721600" cy="830997"/>
          </a:xfrm>
        </p:spPr>
        <p:txBody>
          <a:bodyPr/>
          <a:lstStyle/>
          <a:p>
            <a:r>
              <a:rPr lang="en-US" sz="2400" dirty="0" smtClean="0"/>
              <a:t>ERG direct comparison:</a:t>
            </a:r>
            <a:br>
              <a:rPr lang="en-US" sz="2400" dirty="0" smtClean="0"/>
            </a:br>
            <a:r>
              <a:rPr lang="en-US" sz="2400" dirty="0" smtClean="0"/>
              <a:t>25 kg </a:t>
            </a:r>
            <a:r>
              <a:rPr lang="en-US" sz="2400" dirty="0" err="1" smtClean="0"/>
              <a:t>sarin</a:t>
            </a:r>
            <a:r>
              <a:rPr lang="en-US" sz="2400" dirty="0" smtClean="0"/>
              <a:t> release: night, contours at 30 min</a:t>
            </a:r>
            <a:endParaRPr lang="en-US" sz="2400" dirty="0"/>
          </a:p>
        </p:txBody>
      </p:sp>
      <p:sp>
        <p:nvSpPr>
          <p:cNvPr id="5" name="Slide Number Placeholder 4"/>
          <p:cNvSpPr>
            <a:spLocks noGrp="1"/>
          </p:cNvSpPr>
          <p:nvPr>
            <p:ph type="sldNum" sz="quarter" idx="12"/>
          </p:nvPr>
        </p:nvSpPr>
        <p:spPr>
          <a:xfrm>
            <a:off x="6718300" y="6172200"/>
            <a:ext cx="1905000" cy="457200"/>
          </a:xfrm>
        </p:spPr>
        <p:txBody>
          <a:bodyPr/>
          <a:lstStyle/>
          <a:p>
            <a:fld id="{E720D8AB-A97F-4E6B-A107-A5B32B7BB1E8}"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Date Placeholder 3"/>
          <p:cNvSpPr>
            <a:spLocks noGrp="1"/>
          </p:cNvSpPr>
          <p:nvPr>
            <p:ph type="dt" sz="half" idx="10"/>
          </p:nvPr>
        </p:nvSpPr>
        <p:spPr/>
        <p:txBody>
          <a:bodyPr/>
          <a:lstStyle/>
          <a:p>
            <a:fld id="{638BB822-FCD6-42F9-982E-0827B73F645F}" type="datetime3">
              <a:rPr lang="en-US" smtClean="0"/>
              <a:pPr/>
              <a:t>July 13, 11</a:t>
            </a:fld>
            <a:endParaRPr lang="en-US"/>
          </a:p>
        </p:txBody>
      </p:sp>
      <p:sp>
        <p:nvSpPr>
          <p:cNvPr id="5" name="Slide Number Placeholder 4"/>
          <p:cNvSpPr>
            <a:spLocks noGrp="1"/>
          </p:cNvSpPr>
          <p:nvPr>
            <p:ph type="sldNum" sz="quarter" idx="12"/>
          </p:nvPr>
        </p:nvSpPr>
        <p:spPr/>
        <p:txBody>
          <a:bodyPr/>
          <a:lstStyle/>
          <a:p>
            <a:fld id="{E720D8AB-A97F-4E6B-A107-A5B32B7BB1E8}" type="slidenum">
              <a:rPr lang="en-US" smtClean="0"/>
              <a:pPr/>
              <a:t>16</a:t>
            </a:fld>
            <a:endParaRPr lang="en-US"/>
          </a:p>
        </p:txBody>
      </p:sp>
      <p:sp>
        <p:nvSpPr>
          <p:cNvPr id="6" name="Content Placeholder 2"/>
          <p:cNvSpPr>
            <a:spLocks noGrp="1"/>
          </p:cNvSpPr>
          <p:nvPr>
            <p:ph idx="1"/>
          </p:nvPr>
        </p:nvSpPr>
        <p:spPr>
          <a:xfrm>
            <a:off x="609600" y="762000"/>
            <a:ext cx="7945438" cy="5638800"/>
          </a:xfrm>
        </p:spPr>
        <p:txBody>
          <a:bodyPr/>
          <a:lstStyle/>
          <a:p>
            <a:r>
              <a:rPr lang="en-US" sz="2000" dirty="0" smtClean="0"/>
              <a:t>PAD methodology established.</a:t>
            </a:r>
          </a:p>
          <a:p>
            <a:pPr lvl="1"/>
            <a:r>
              <a:rPr lang="en-US" sz="2000" dirty="0" smtClean="0"/>
              <a:t>Relevant inputs identified.</a:t>
            </a:r>
          </a:p>
          <a:p>
            <a:pPr lvl="1"/>
            <a:r>
              <a:rPr lang="en-US" sz="2000" dirty="0" smtClean="0"/>
              <a:t>Flexible computational framework established.</a:t>
            </a:r>
          </a:p>
          <a:p>
            <a:r>
              <a:rPr lang="en-US" sz="2000" dirty="0" err="1" smtClean="0"/>
              <a:t>PADs</a:t>
            </a:r>
            <a:r>
              <a:rPr lang="en-US" sz="2000" dirty="0" smtClean="0"/>
              <a:t> for </a:t>
            </a:r>
            <a:r>
              <a:rPr lang="en-US" sz="2000" dirty="0" err="1" smtClean="0"/>
              <a:t>sarin</a:t>
            </a:r>
            <a:r>
              <a:rPr lang="en-US" sz="2000" dirty="0" smtClean="0"/>
              <a:t> computed, but not yet operationally useful.</a:t>
            </a:r>
          </a:p>
          <a:p>
            <a:pPr lvl="1"/>
            <a:r>
              <a:rPr lang="en-US" sz="2000" dirty="0" smtClean="0"/>
              <a:t>Crosswind distances seem reasonable.</a:t>
            </a:r>
          </a:p>
          <a:p>
            <a:pPr lvl="1"/>
            <a:r>
              <a:rPr lang="en-US" sz="2000" dirty="0" smtClean="0"/>
              <a:t>Downwind distances very long, especially at night; raises questions on met inputs.</a:t>
            </a:r>
          </a:p>
          <a:p>
            <a:r>
              <a:rPr lang="en-US" sz="2000" dirty="0" smtClean="0"/>
              <a:t>Since F</a:t>
            </a:r>
            <a:r>
              <a:rPr lang="en-US" sz="2000" baseline="-25000" dirty="0" smtClean="0"/>
              <a:t>AEGL</a:t>
            </a:r>
            <a:r>
              <a:rPr lang="en-US" sz="2000" dirty="0" smtClean="0"/>
              <a:t> is computed and saved at each point in space, method yields protective action </a:t>
            </a:r>
            <a:r>
              <a:rPr lang="en-US" sz="2000" i="1" dirty="0" smtClean="0"/>
              <a:t>regions</a:t>
            </a:r>
            <a:r>
              <a:rPr lang="en-US" sz="2000" dirty="0" smtClean="0"/>
              <a:t>, not just distances, for any desired level of confidence (percentile).</a:t>
            </a:r>
          </a:p>
          <a:p>
            <a:pPr lvl="1"/>
            <a:r>
              <a:rPr lang="en-US" sz="2000" dirty="0" smtClean="0"/>
              <a:t>For large scale releases in heavily populated areas, the detailed protective action regions may reveal safe pockets, reducing the scale of protective action responses.</a:t>
            </a:r>
          </a:p>
          <a:p>
            <a:pPr lvl="1"/>
            <a:r>
              <a:rPr lang="en-US" sz="2000" dirty="0" smtClean="0"/>
              <a:t>They may also reveal unsafe areas outside the canonical protective action areas.</a:t>
            </a:r>
          </a:p>
          <a:p>
            <a:r>
              <a:rPr lang="en-US" sz="2000" dirty="0" smtClean="0"/>
              <a:t>Use of QUIC allows inclusion of more complex terrain, if desired.</a:t>
            </a:r>
          </a:p>
          <a:p>
            <a:pPr lvl="1"/>
            <a:endParaRPr lang="en-US" sz="20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extBox 5"/>
          <p:cNvSpPr txBox="1"/>
          <p:nvPr/>
        </p:nvSpPr>
        <p:spPr>
          <a:xfrm>
            <a:off x="3429000" y="3124200"/>
            <a:ext cx="2287856" cy="646331"/>
          </a:xfrm>
          <a:prstGeom prst="rect">
            <a:avLst/>
          </a:prstGeom>
          <a:noFill/>
        </p:spPr>
        <p:txBody>
          <a:bodyPr wrap="none" rtlCol="0">
            <a:spAutoFit/>
          </a:bodyPr>
          <a:lstStyle/>
          <a:p>
            <a:r>
              <a:rPr lang="en-US" sz="3600" b="1" dirty="0" smtClean="0">
                <a:solidFill>
                  <a:srgbClr val="000000"/>
                </a:solidFill>
                <a:latin typeface="Arial"/>
              </a:rPr>
              <a:t>Appendix</a:t>
            </a:r>
            <a:endParaRPr lang="en-US" sz="3600" b="1" dirty="0">
              <a:solidFill>
                <a:srgbClr val="000000"/>
              </a:solidFill>
              <a:latin typeface="Arial"/>
            </a:endParaRPr>
          </a:p>
        </p:txBody>
      </p:sp>
      <p:sp>
        <p:nvSpPr>
          <p:cNvPr id="3" name="Slide Number Placeholder 4"/>
          <p:cNvSpPr>
            <a:spLocks noGrp="1"/>
          </p:cNvSpPr>
          <p:nvPr>
            <p:ph type="sldNum" sz="quarter" idx="12"/>
          </p:nvPr>
        </p:nvSpPr>
        <p:spPr>
          <a:xfrm>
            <a:off x="6718300" y="6172200"/>
            <a:ext cx="1905000" cy="457200"/>
          </a:xfrm>
        </p:spPr>
        <p:txBody>
          <a:bodyPr/>
          <a:lstStyle/>
          <a:p>
            <a:fld id="{E720D8AB-A97F-4E6B-A107-A5B32B7BB1E8}"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405467" y="292100"/>
            <a:ext cx="6883400" cy="810376"/>
          </a:xfrm>
        </p:spPr>
        <p:txBody>
          <a:bodyPr/>
          <a:lstStyle/>
          <a:p>
            <a:r>
              <a:rPr lang="en-US" dirty="0" smtClean="0"/>
              <a:t>QUIC “Validation”/Cross-Comparisons</a:t>
            </a:r>
            <a:endParaRPr lang="en-US" dirty="0"/>
          </a:p>
        </p:txBody>
      </p:sp>
      <p:sp>
        <p:nvSpPr>
          <p:cNvPr id="3" name="Content Placeholder 2"/>
          <p:cNvSpPr>
            <a:spLocks noGrp="1"/>
          </p:cNvSpPr>
          <p:nvPr>
            <p:ph idx="1"/>
          </p:nvPr>
        </p:nvSpPr>
        <p:spPr/>
        <p:txBody>
          <a:bodyPr/>
          <a:lstStyle/>
          <a:p>
            <a:r>
              <a:rPr lang="en-US" dirty="0" smtClean="0"/>
              <a:t>QUIC vs. Select Prairie Grass Releases</a:t>
            </a:r>
          </a:p>
          <a:p>
            <a:pPr lvl="1"/>
            <a:r>
              <a:rPr lang="en-US" dirty="0" smtClean="0"/>
              <a:t>NOTE: Short range comparison (≤ 800 </a:t>
            </a:r>
            <a:r>
              <a:rPr lang="en-US" dirty="0" err="1" smtClean="0"/>
              <a:t>m</a:t>
            </a:r>
            <a:r>
              <a:rPr lang="en-US" dirty="0" smtClean="0"/>
              <a:t>)</a:t>
            </a:r>
          </a:p>
          <a:p>
            <a:r>
              <a:rPr lang="en-US" dirty="0" smtClean="0"/>
              <a:t>QUIC vs. ALOHA</a:t>
            </a:r>
          </a:p>
          <a:p>
            <a:pPr lvl="1"/>
            <a:r>
              <a:rPr lang="en-US" dirty="0" smtClean="0"/>
              <a:t>Continuous release</a:t>
            </a:r>
          </a:p>
          <a:p>
            <a:pPr lvl="1"/>
            <a:r>
              <a:rPr lang="en-US" dirty="0" smtClean="0"/>
              <a:t>Concentration comparison (ALOHA AEGL implementation is wrong)</a:t>
            </a:r>
          </a:p>
          <a:p>
            <a:r>
              <a:rPr lang="en-US" dirty="0" smtClean="0"/>
              <a:t>QUIC vs. HPAC</a:t>
            </a:r>
          </a:p>
          <a:p>
            <a:pPr lvl="1"/>
            <a:r>
              <a:rPr lang="en-US" dirty="0" smtClean="0"/>
              <a:t>Several instantaneous release comparisons</a:t>
            </a:r>
          </a:p>
          <a:p>
            <a:pPr lvl="1"/>
            <a:r>
              <a:rPr lang="en-US" dirty="0" smtClean="0"/>
              <a:t>AEGL and dosage comparisons</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Prairie Grass Review</a:t>
            </a:r>
            <a:endParaRPr lang="en-US" dirty="0"/>
          </a:p>
        </p:txBody>
      </p:sp>
      <p:pic>
        <p:nvPicPr>
          <p:cNvPr id="6" name="Picture 6"/>
          <p:cNvPicPr>
            <a:picLocks noChangeAspect="1" noChangeArrowheads="1"/>
          </p:cNvPicPr>
          <p:nvPr/>
        </p:nvPicPr>
        <p:blipFill>
          <a:blip r:embed="rId3"/>
          <a:srcRect/>
          <a:stretch>
            <a:fillRect/>
          </a:stretch>
        </p:blipFill>
        <p:spPr bwMode="auto">
          <a:xfrm>
            <a:off x="4070632" y="1505027"/>
            <a:ext cx="4982903" cy="3944464"/>
          </a:xfrm>
          <a:prstGeom prst="rect">
            <a:avLst/>
          </a:prstGeom>
          <a:noFill/>
          <a:ln w="9525">
            <a:noFill/>
            <a:miter lim="800000"/>
            <a:headEnd/>
            <a:tailEnd/>
          </a:ln>
          <a:effectLst/>
        </p:spPr>
      </p:pic>
      <p:sp>
        <p:nvSpPr>
          <p:cNvPr id="5" name="Content Placeholder 4"/>
          <p:cNvSpPr>
            <a:spLocks noGrp="1"/>
          </p:cNvSpPr>
          <p:nvPr>
            <p:ph idx="1"/>
          </p:nvPr>
        </p:nvSpPr>
        <p:spPr>
          <a:xfrm>
            <a:off x="21711" y="1564162"/>
            <a:ext cx="4222603" cy="4652963"/>
          </a:xfrm>
        </p:spPr>
        <p:txBody>
          <a:bodyPr/>
          <a:lstStyle/>
          <a:p>
            <a:pPr marL="457200" indent="-457200">
              <a:defRPr/>
            </a:pPr>
            <a:r>
              <a:rPr lang="en-US" sz="1800" dirty="0" smtClean="0">
                <a:latin typeface="Arial" charset="0"/>
                <a:cs typeface="Arial" charset="0"/>
              </a:rPr>
              <a:t>	Prairie Grass Project: large </a:t>
            </a:r>
            <a:br>
              <a:rPr lang="en-US" sz="1800" dirty="0" smtClean="0">
                <a:latin typeface="Arial" charset="0"/>
                <a:cs typeface="Arial" charset="0"/>
              </a:rPr>
            </a:br>
            <a:r>
              <a:rPr lang="en-US" sz="1800" dirty="0" smtClean="0">
                <a:latin typeface="Arial" charset="0"/>
                <a:cs typeface="Arial" charset="0"/>
              </a:rPr>
              <a:t>collaborative effort to study </a:t>
            </a:r>
            <a:br>
              <a:rPr lang="en-US" sz="1800" dirty="0" smtClean="0">
                <a:latin typeface="Arial" charset="0"/>
                <a:cs typeface="Arial" charset="0"/>
              </a:rPr>
            </a:br>
            <a:r>
              <a:rPr lang="en-US" sz="1800" dirty="0" smtClean="0">
                <a:latin typeface="Arial" charset="0"/>
                <a:cs typeface="Arial" charset="0"/>
              </a:rPr>
              <a:t>the transport and dispersion of</a:t>
            </a:r>
            <a:br>
              <a:rPr lang="en-US" sz="1800" dirty="0" smtClean="0">
                <a:latin typeface="Arial" charset="0"/>
                <a:cs typeface="Arial" charset="0"/>
              </a:rPr>
            </a:br>
            <a:r>
              <a:rPr lang="en-US" sz="1800" dirty="0" smtClean="0">
                <a:latin typeface="Arial" charset="0"/>
                <a:cs typeface="Arial" charset="0"/>
              </a:rPr>
              <a:t>a tracer gas (SO</a:t>
            </a:r>
            <a:r>
              <a:rPr lang="en-US" sz="1800" baseline="-25000" dirty="0" smtClean="0">
                <a:latin typeface="Arial" charset="0"/>
                <a:cs typeface="Arial" charset="0"/>
              </a:rPr>
              <a:t>2</a:t>
            </a:r>
            <a:r>
              <a:rPr lang="en-US" sz="1800" dirty="0" smtClean="0">
                <a:latin typeface="Arial" charset="0"/>
                <a:cs typeface="Arial" charset="0"/>
              </a:rPr>
              <a:t>) in a large open field in Nebraska in 1956.  </a:t>
            </a:r>
            <a:br>
              <a:rPr lang="en-US" sz="1800" dirty="0" smtClean="0">
                <a:latin typeface="Arial" charset="0"/>
                <a:cs typeface="Arial" charset="0"/>
              </a:rPr>
            </a:br>
            <a:r>
              <a:rPr lang="en-US" sz="1800" dirty="0" smtClean="0">
                <a:latin typeface="Arial" charset="0"/>
                <a:cs typeface="Arial" charset="0"/>
              </a:rPr>
              <a:t>Copious data and detailed </a:t>
            </a:r>
            <a:br>
              <a:rPr lang="en-US" sz="1800" dirty="0" smtClean="0">
                <a:latin typeface="Arial" charset="0"/>
                <a:cs typeface="Arial" charset="0"/>
              </a:rPr>
            </a:br>
            <a:r>
              <a:rPr lang="en-US" sz="1800" dirty="0" smtClean="0">
                <a:latin typeface="Arial" charset="0"/>
                <a:cs typeface="Arial" charset="0"/>
              </a:rPr>
              <a:t>reports are available.</a:t>
            </a:r>
          </a:p>
          <a:p>
            <a:pPr marL="457200" indent="-457200">
              <a:defRPr/>
            </a:pPr>
            <a:r>
              <a:rPr lang="en-US" sz="1800" dirty="0" smtClean="0">
                <a:latin typeface="Arial" charset="0"/>
                <a:cs typeface="Arial" charset="0"/>
              </a:rPr>
              <a:t>	Sensors placed at height</a:t>
            </a:r>
            <a:br>
              <a:rPr lang="en-US" sz="1800" dirty="0" smtClean="0">
                <a:latin typeface="Arial" charset="0"/>
                <a:cs typeface="Arial" charset="0"/>
              </a:rPr>
            </a:br>
            <a:r>
              <a:rPr lang="en-US" sz="1800" dirty="0" smtClean="0">
                <a:latin typeface="Arial" charset="0"/>
                <a:cs typeface="Arial" charset="0"/>
              </a:rPr>
              <a:t>1.5m in arcs out to 800m.</a:t>
            </a:r>
          </a:p>
          <a:p>
            <a:pPr marL="457200" indent="-457200">
              <a:defRPr/>
            </a:pPr>
            <a:r>
              <a:rPr lang="en-US" sz="1800" dirty="0" smtClean="0">
                <a:latin typeface="Arial" charset="0"/>
                <a:cs typeface="Arial" charset="0"/>
              </a:rPr>
              <a:t>	Wealth of weather data collected with ground instruments, </a:t>
            </a:r>
            <a:r>
              <a:rPr lang="en-US" sz="1800" dirty="0" err="1" smtClean="0">
                <a:latin typeface="Arial" charset="0"/>
                <a:cs typeface="Arial" charset="0"/>
              </a:rPr>
              <a:t>rawin-sonde</a:t>
            </a:r>
            <a:r>
              <a:rPr lang="en-US" sz="1800" dirty="0" smtClean="0">
                <a:latin typeface="Arial" charset="0"/>
                <a:cs typeface="Arial" charset="0"/>
              </a:rPr>
              <a:t>, and aircraft.</a:t>
            </a:r>
          </a:p>
          <a:p>
            <a:pPr marL="457200" indent="-457200"/>
            <a:endParaRPr lang="en-US" sz="1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57363" y="292100"/>
            <a:ext cx="6590150" cy="810376"/>
          </a:xfrm>
        </p:spPr>
        <p:txBody>
          <a:bodyPr/>
          <a:lstStyle/>
          <a:p>
            <a:r>
              <a:rPr lang="en-US" dirty="0" smtClean="0"/>
              <a:t>QUIC Inputs for Prairie Grass Runs</a:t>
            </a:r>
            <a:endParaRPr lang="en-US" dirty="0"/>
          </a:p>
        </p:txBody>
      </p:sp>
      <p:sp>
        <p:nvSpPr>
          <p:cNvPr id="3" name="Content Placeholder 2"/>
          <p:cNvSpPr>
            <a:spLocks noGrp="1"/>
          </p:cNvSpPr>
          <p:nvPr>
            <p:ph idx="1"/>
          </p:nvPr>
        </p:nvSpPr>
        <p:spPr/>
        <p:txBody>
          <a:bodyPr/>
          <a:lstStyle/>
          <a:p>
            <a:pPr>
              <a:buFont typeface="Arial"/>
              <a:buChar char="•"/>
            </a:pPr>
            <a:r>
              <a:rPr lang="en-US" sz="2000" dirty="0" smtClean="0"/>
              <a:t>Site info</a:t>
            </a:r>
          </a:p>
          <a:p>
            <a:pPr lvl="1">
              <a:buFont typeface="Arial"/>
              <a:buChar char="•"/>
            </a:pPr>
            <a:r>
              <a:rPr lang="en-US" sz="1800" dirty="0" smtClean="0"/>
              <a:t>Topography, vegetation, etc.</a:t>
            </a:r>
          </a:p>
          <a:p>
            <a:pPr lvl="1">
              <a:buFont typeface="Arial"/>
              <a:buChar char="•"/>
            </a:pPr>
            <a:r>
              <a:rPr lang="en-US" sz="1800" dirty="0" smtClean="0"/>
              <a:t>Surface roughness</a:t>
            </a:r>
          </a:p>
          <a:p>
            <a:pPr>
              <a:buFont typeface="Arial"/>
              <a:buChar char="•"/>
            </a:pPr>
            <a:r>
              <a:rPr lang="en-US" sz="2000" dirty="0" smtClean="0"/>
              <a:t>Weather</a:t>
            </a:r>
          </a:p>
          <a:p>
            <a:pPr lvl="1">
              <a:buFont typeface="Arial"/>
              <a:buChar char="•"/>
            </a:pPr>
            <a:r>
              <a:rPr lang="en-US" sz="1800" dirty="0" smtClean="0"/>
              <a:t>Wind speed and direction as a function of position and altitude</a:t>
            </a:r>
          </a:p>
          <a:p>
            <a:pPr lvl="1">
              <a:buFont typeface="Arial"/>
              <a:buChar char="•"/>
            </a:pPr>
            <a:r>
              <a:rPr lang="en-US" sz="1800" dirty="0" smtClean="0"/>
              <a:t>Temperature profile</a:t>
            </a:r>
          </a:p>
          <a:p>
            <a:pPr lvl="1">
              <a:buFont typeface="Arial"/>
              <a:buChar char="•"/>
            </a:pPr>
            <a:r>
              <a:rPr lang="en-US" sz="1800" dirty="0" smtClean="0"/>
              <a:t>Relative humidity</a:t>
            </a:r>
          </a:p>
          <a:p>
            <a:pPr lvl="1">
              <a:buFont typeface="Arial"/>
              <a:buChar char="•"/>
            </a:pPr>
            <a:r>
              <a:rPr lang="en-US" sz="1800" dirty="0" smtClean="0"/>
              <a:t>Boundary layer height</a:t>
            </a:r>
          </a:p>
          <a:p>
            <a:pPr lvl="1">
              <a:buFont typeface="Arial"/>
              <a:buChar char="•"/>
            </a:pPr>
            <a:r>
              <a:rPr lang="en-US" sz="1800" dirty="0" smtClean="0"/>
              <a:t>Stability parameter (</a:t>
            </a:r>
            <a:r>
              <a:rPr lang="en-US" sz="1800" dirty="0" err="1" smtClean="0"/>
              <a:t>Monin-Obukhov</a:t>
            </a:r>
            <a:r>
              <a:rPr lang="en-US" sz="1800" dirty="0" smtClean="0"/>
              <a:t> length)</a:t>
            </a:r>
          </a:p>
          <a:p>
            <a:pPr>
              <a:buFont typeface="Arial"/>
              <a:buChar char="•"/>
            </a:pPr>
            <a:r>
              <a:rPr lang="en-US" sz="2000" dirty="0" smtClean="0"/>
              <a:t>Simulation parameters</a:t>
            </a:r>
          </a:p>
          <a:p>
            <a:pPr lvl="1">
              <a:buFont typeface="Arial"/>
              <a:buChar char="•"/>
            </a:pPr>
            <a:r>
              <a:rPr lang="en-US" sz="1800" dirty="0" smtClean="0"/>
              <a:t>Source type (basic, dense gas, explosive, etc.)</a:t>
            </a:r>
          </a:p>
          <a:p>
            <a:pPr lvl="1">
              <a:buFont typeface="Arial"/>
              <a:buChar char="•"/>
            </a:pPr>
            <a:r>
              <a:rPr lang="en-US" sz="1800" dirty="0" smtClean="0"/>
              <a:t>Source strength</a:t>
            </a:r>
          </a:p>
          <a:p>
            <a:pPr lvl="1">
              <a:buFont typeface="Arial"/>
              <a:buChar char="•"/>
            </a:pPr>
            <a:r>
              <a:rPr lang="en-US" sz="1800" dirty="0" smtClean="0"/>
              <a:t>Particle splitting</a:t>
            </a:r>
          </a:p>
          <a:p>
            <a:pPr lvl="1">
              <a:buFont typeface="Arial"/>
              <a:buChar char="•"/>
            </a:pPr>
            <a:r>
              <a:rPr lang="en-US" sz="1800" dirty="0" smtClean="0"/>
              <a:t>Wall roughness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557867" y="298963"/>
            <a:ext cx="7010400" cy="435504"/>
          </a:xfrm>
        </p:spPr>
        <p:txBody>
          <a:bodyPr/>
          <a:lstStyle/>
          <a:p>
            <a:r>
              <a:rPr lang="en-US" dirty="0" smtClean="0"/>
              <a:t>QUIC vs. PG: Stable Case (Nighttime)</a:t>
            </a:r>
            <a:endParaRPr lang="en-US" dirty="0">
              <a:solidFill>
                <a:srgbClr val="FF0000"/>
              </a:solidFill>
            </a:endParaRPr>
          </a:p>
        </p:txBody>
      </p:sp>
      <p:pic>
        <p:nvPicPr>
          <p:cNvPr id="8" name="Picture 7" descr="comp-58.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098936" y="1099576"/>
            <a:ext cx="6349900" cy="4762425"/>
          </a:xfrm>
          <a:prstGeom prst="rect">
            <a:avLst/>
          </a:prstGeom>
        </p:spPr>
      </p:pic>
      <p:sp>
        <p:nvSpPr>
          <p:cNvPr id="6" name="TextBox 5"/>
          <p:cNvSpPr txBox="1"/>
          <p:nvPr/>
        </p:nvSpPr>
        <p:spPr>
          <a:xfrm>
            <a:off x="2865727" y="6035691"/>
            <a:ext cx="3103634" cy="400110"/>
          </a:xfrm>
          <a:prstGeom prst="rect">
            <a:avLst/>
          </a:prstGeom>
          <a:solidFill>
            <a:srgbClr val="F5FC98"/>
          </a:solidFill>
          <a:ln>
            <a:solidFill>
              <a:schemeClr val="tx1"/>
            </a:solidFill>
          </a:ln>
        </p:spPr>
        <p:txBody>
          <a:bodyPr wrap="none" rtlCol="0">
            <a:spAutoFit/>
          </a:bodyPr>
          <a:lstStyle/>
          <a:p>
            <a:pPr algn="l" eaLnBrk="0" hangingPunct="0"/>
            <a:r>
              <a:rPr lang="en-US" sz="2000" b="1" i="1" dirty="0" smtClean="0">
                <a:solidFill>
                  <a:srgbClr val="000000"/>
                </a:solidFill>
                <a:latin typeface="Helvetica" pitchFamily="67" charset="0"/>
              </a:rPr>
              <a:t>QUIC underpredicts PG</a:t>
            </a:r>
            <a:endParaRPr lang="en-US" sz="2000" b="1" i="1" dirty="0">
              <a:solidFill>
                <a:srgbClr val="000000"/>
              </a:solidFill>
              <a:latin typeface="Helvetica" pitchFamily="67"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57363" y="292100"/>
            <a:ext cx="5967412" cy="435504"/>
          </a:xfrm>
        </p:spPr>
        <p:txBody>
          <a:bodyPr/>
          <a:lstStyle/>
          <a:p>
            <a:r>
              <a:rPr lang="en-US" dirty="0" smtClean="0"/>
              <a:t>QUIC vs. PG: Neutral Case</a:t>
            </a:r>
            <a:endParaRPr lang="en-US" dirty="0"/>
          </a:p>
        </p:txBody>
      </p:sp>
      <p:pic>
        <p:nvPicPr>
          <p:cNvPr id="7" name="Picture 6" descr="comp-34.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185775" y="1012733"/>
            <a:ext cx="6364224" cy="4773168"/>
          </a:xfrm>
          <a:prstGeom prst="rect">
            <a:avLst/>
          </a:prstGeom>
        </p:spPr>
      </p:pic>
      <p:sp>
        <p:nvSpPr>
          <p:cNvPr id="6" name="TextBox 5"/>
          <p:cNvSpPr txBox="1"/>
          <p:nvPr/>
        </p:nvSpPr>
        <p:spPr>
          <a:xfrm>
            <a:off x="2865727" y="6024835"/>
            <a:ext cx="3103634" cy="400110"/>
          </a:xfrm>
          <a:prstGeom prst="rect">
            <a:avLst/>
          </a:prstGeom>
          <a:solidFill>
            <a:srgbClr val="F5FC98"/>
          </a:solidFill>
          <a:ln>
            <a:solidFill>
              <a:srgbClr val="000000"/>
            </a:solidFill>
          </a:ln>
        </p:spPr>
        <p:txBody>
          <a:bodyPr wrap="none" rtlCol="0">
            <a:spAutoFit/>
          </a:bodyPr>
          <a:lstStyle/>
          <a:p>
            <a:pPr algn="l" eaLnBrk="0" hangingPunct="0"/>
            <a:r>
              <a:rPr lang="en-US" sz="2000" b="1" i="1" dirty="0" smtClean="0">
                <a:solidFill>
                  <a:srgbClr val="000000"/>
                </a:solidFill>
                <a:latin typeface="Helvetica" pitchFamily="67" charset="0"/>
              </a:rPr>
              <a:t>QUIC underpredicts PG</a:t>
            </a:r>
            <a:endParaRPr lang="en-US" sz="2000" b="1" i="1" dirty="0">
              <a:solidFill>
                <a:srgbClr val="000000"/>
              </a:solidFill>
              <a:latin typeface="Helvetica" pitchFamily="67"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651000" y="239693"/>
            <a:ext cx="7001933" cy="435504"/>
          </a:xfrm>
        </p:spPr>
        <p:txBody>
          <a:bodyPr/>
          <a:lstStyle/>
          <a:p>
            <a:r>
              <a:rPr lang="en-US" dirty="0" smtClean="0"/>
              <a:t>QUIC vs. PG: Unstable Case (Daytime)</a:t>
            </a:r>
            <a:endParaRPr lang="en-US" dirty="0"/>
          </a:p>
        </p:txBody>
      </p:sp>
      <p:pic>
        <p:nvPicPr>
          <p:cNvPr id="7" name="Picture 6" descr="comp-43.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207486" y="991022"/>
            <a:ext cx="6364224" cy="4773168"/>
          </a:xfrm>
          <a:prstGeom prst="rect">
            <a:avLst/>
          </a:prstGeom>
        </p:spPr>
      </p:pic>
      <p:sp>
        <p:nvSpPr>
          <p:cNvPr id="8" name="TextBox 7"/>
          <p:cNvSpPr txBox="1"/>
          <p:nvPr/>
        </p:nvSpPr>
        <p:spPr>
          <a:xfrm>
            <a:off x="2865727" y="6024835"/>
            <a:ext cx="3103634" cy="400110"/>
          </a:xfrm>
          <a:prstGeom prst="rect">
            <a:avLst/>
          </a:prstGeom>
          <a:solidFill>
            <a:srgbClr val="F5FC98"/>
          </a:solidFill>
          <a:ln>
            <a:solidFill>
              <a:srgbClr val="000000"/>
            </a:solidFill>
          </a:ln>
        </p:spPr>
        <p:txBody>
          <a:bodyPr wrap="none" rtlCol="0">
            <a:spAutoFit/>
          </a:bodyPr>
          <a:lstStyle/>
          <a:p>
            <a:pPr algn="l" eaLnBrk="0" hangingPunct="0"/>
            <a:r>
              <a:rPr lang="en-US" sz="2000" b="1" i="1" dirty="0" smtClean="0">
                <a:solidFill>
                  <a:srgbClr val="000000"/>
                </a:solidFill>
                <a:latin typeface="Helvetica" pitchFamily="67" charset="0"/>
              </a:rPr>
              <a:t>QUIC underpredicts PG</a:t>
            </a:r>
            <a:endParaRPr lang="en-US" sz="2000" b="1" i="1" dirty="0">
              <a:solidFill>
                <a:srgbClr val="000000"/>
              </a:solidFill>
              <a:latin typeface="Helvetica" pitchFamily="67"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comp_t_conc.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4251325" y="1244600"/>
            <a:ext cx="4714875" cy="4714875"/>
          </a:xfrm>
          <a:prstGeom prst="rect">
            <a:avLst/>
          </a:prstGeom>
        </p:spPr>
      </p:pic>
      <p:sp>
        <p:nvSpPr>
          <p:cNvPr id="2" name="Title 1"/>
          <p:cNvSpPr>
            <a:spLocks noGrp="1"/>
          </p:cNvSpPr>
          <p:nvPr>
            <p:ph type="title"/>
          </p:nvPr>
        </p:nvSpPr>
        <p:spPr/>
        <p:txBody>
          <a:bodyPr/>
          <a:lstStyle/>
          <a:p>
            <a:r>
              <a:rPr lang="en-US" dirty="0" smtClean="0"/>
              <a:t>QUIC/ALOHA Comparison (1)</a:t>
            </a:r>
            <a:endParaRPr lang="en-US" dirty="0"/>
          </a:p>
        </p:txBody>
      </p:sp>
      <p:sp>
        <p:nvSpPr>
          <p:cNvPr id="3" name="Content Placeholder 2"/>
          <p:cNvSpPr>
            <a:spLocks noGrp="1"/>
          </p:cNvSpPr>
          <p:nvPr>
            <p:ph idx="1"/>
          </p:nvPr>
        </p:nvSpPr>
        <p:spPr>
          <a:xfrm>
            <a:off x="169322" y="1371600"/>
            <a:ext cx="4021677" cy="5257800"/>
          </a:xfrm>
        </p:spPr>
        <p:txBody>
          <a:bodyPr/>
          <a:lstStyle/>
          <a:p>
            <a:r>
              <a:rPr lang="en-US" sz="1800" dirty="0" smtClean="0"/>
              <a:t>	ALOHA uses a simple Gaussian plume model.</a:t>
            </a:r>
          </a:p>
          <a:p>
            <a:r>
              <a:rPr lang="en-US" sz="1800" dirty="0" smtClean="0"/>
              <a:t>	ALOHA uses an incorrect interpretation of AEGLS, so we  compared </a:t>
            </a:r>
            <a:r>
              <a:rPr lang="en-US" sz="1800" i="1" dirty="0" smtClean="0"/>
              <a:t>concentration </a:t>
            </a:r>
            <a:r>
              <a:rPr lang="en-US" sz="1800" dirty="0" smtClean="0"/>
              <a:t>(steady-state and time varying) with QUIC for a continuous release of 1kg of </a:t>
            </a:r>
            <a:r>
              <a:rPr lang="en-US" sz="1800" dirty="0" err="1" smtClean="0"/>
              <a:t>sarin</a:t>
            </a:r>
            <a:r>
              <a:rPr lang="en-US" sz="1800" dirty="0" smtClean="0"/>
              <a:t> over 1 hr.</a:t>
            </a:r>
          </a:p>
          <a:p>
            <a:r>
              <a:rPr lang="en-US" sz="1800" dirty="0" smtClean="0"/>
              <a:t>	Parameters: </a:t>
            </a:r>
            <a:r>
              <a:rPr lang="en-US" sz="1800" dirty="0" err="1" smtClean="0"/>
              <a:t>u</a:t>
            </a:r>
            <a:r>
              <a:rPr lang="en-US" sz="1800" dirty="0" smtClean="0"/>
              <a:t>=3m/s at 2m AGL, z</a:t>
            </a:r>
            <a:r>
              <a:rPr lang="en-US" sz="1800" baseline="-25000" dirty="0" smtClean="0"/>
              <a:t>0</a:t>
            </a:r>
            <a:r>
              <a:rPr lang="en-US" sz="1800" dirty="0" smtClean="0"/>
              <a:t>=1.2cm, stability class C.</a:t>
            </a:r>
          </a:p>
          <a:p>
            <a:r>
              <a:rPr lang="en-US" sz="1800" dirty="0" smtClean="0"/>
              <a:t>	Time series agrees well.  Note that fluctuations are due to particle nature of the QUIC T&amp;D method.</a:t>
            </a:r>
            <a:endParaRPr lang="en-US" sz="1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QUIC/ALOHA Comparison (2)</a:t>
            </a:r>
            <a:endParaRPr lang="en-US" dirty="0"/>
          </a:p>
        </p:txBody>
      </p:sp>
      <p:pic>
        <p:nvPicPr>
          <p:cNvPr id="20" name="Picture 19" descr="aloha_comp_cont.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511300" y="1219200"/>
            <a:ext cx="6032500" cy="4775200"/>
          </a:xfrm>
          <a:prstGeom prst="rect">
            <a:avLst/>
          </a:prstGeom>
        </p:spPr>
      </p:pic>
      <p:sp>
        <p:nvSpPr>
          <p:cNvPr id="7" name="TextBox 6"/>
          <p:cNvSpPr txBox="1"/>
          <p:nvPr/>
        </p:nvSpPr>
        <p:spPr>
          <a:xfrm>
            <a:off x="4016781" y="2761744"/>
            <a:ext cx="2198983" cy="400110"/>
          </a:xfrm>
          <a:prstGeom prst="rect">
            <a:avLst/>
          </a:prstGeom>
          <a:noFill/>
        </p:spPr>
        <p:txBody>
          <a:bodyPr wrap="square" rtlCol="0">
            <a:spAutoFit/>
          </a:bodyPr>
          <a:lstStyle/>
          <a:p>
            <a:pPr algn="l" eaLnBrk="0" hangingPunct="0"/>
            <a:r>
              <a:rPr lang="en-US" sz="2000" dirty="0" smtClean="0">
                <a:solidFill>
                  <a:srgbClr val="000000"/>
                </a:solidFill>
                <a:latin typeface="Arial"/>
              </a:rPr>
              <a:t>4.8x10</a:t>
            </a:r>
            <a:r>
              <a:rPr lang="en-US" sz="2000" baseline="30000" dirty="0" smtClean="0">
                <a:solidFill>
                  <a:srgbClr val="000000"/>
                </a:solidFill>
                <a:latin typeface="Arial"/>
              </a:rPr>
              <a:t>-4</a:t>
            </a:r>
            <a:r>
              <a:rPr lang="en-US" sz="2000" dirty="0" smtClean="0">
                <a:solidFill>
                  <a:srgbClr val="000000"/>
                </a:solidFill>
                <a:latin typeface="Arial"/>
              </a:rPr>
              <a:t> </a:t>
            </a:r>
            <a:r>
              <a:rPr lang="en-US" sz="2000" dirty="0" err="1" smtClean="0">
                <a:solidFill>
                  <a:srgbClr val="000000"/>
                </a:solidFill>
                <a:latin typeface="Arial"/>
              </a:rPr>
              <a:t>ppm</a:t>
            </a:r>
            <a:endParaRPr lang="en-US" sz="2000" dirty="0">
              <a:solidFill>
                <a:srgbClr val="000000"/>
              </a:solidFill>
              <a:latin typeface="Arial"/>
            </a:endParaRPr>
          </a:p>
        </p:txBody>
      </p:sp>
      <p:sp>
        <p:nvSpPr>
          <p:cNvPr id="9" name="TextBox 8"/>
          <p:cNvSpPr txBox="1"/>
          <p:nvPr/>
        </p:nvSpPr>
        <p:spPr>
          <a:xfrm>
            <a:off x="3466712" y="4309458"/>
            <a:ext cx="972135" cy="707886"/>
          </a:xfrm>
          <a:prstGeom prst="rect">
            <a:avLst/>
          </a:prstGeom>
          <a:noFill/>
        </p:spPr>
        <p:txBody>
          <a:bodyPr wrap="square" rtlCol="0">
            <a:spAutoFit/>
          </a:bodyPr>
          <a:lstStyle/>
          <a:p>
            <a:pPr algn="l" eaLnBrk="0" hangingPunct="0"/>
            <a:r>
              <a:rPr lang="en-US" sz="2000" dirty="0" smtClean="0">
                <a:solidFill>
                  <a:srgbClr val="000000"/>
                </a:solidFill>
                <a:latin typeface="Arial"/>
              </a:rPr>
              <a:t>0.006 </a:t>
            </a:r>
            <a:r>
              <a:rPr lang="en-US" sz="2000" dirty="0" err="1" smtClean="0">
                <a:solidFill>
                  <a:srgbClr val="000000"/>
                </a:solidFill>
                <a:latin typeface="Arial"/>
              </a:rPr>
              <a:t>ppm</a:t>
            </a:r>
            <a:endParaRPr lang="en-US" sz="2000" dirty="0">
              <a:solidFill>
                <a:srgbClr val="000000"/>
              </a:solidFill>
              <a:latin typeface="Arial"/>
            </a:endParaRPr>
          </a:p>
        </p:txBody>
      </p:sp>
      <p:sp>
        <p:nvSpPr>
          <p:cNvPr id="10" name="TextBox 9"/>
          <p:cNvSpPr txBox="1"/>
          <p:nvPr/>
        </p:nvSpPr>
        <p:spPr>
          <a:xfrm>
            <a:off x="2270710" y="4278489"/>
            <a:ext cx="972135" cy="707886"/>
          </a:xfrm>
          <a:prstGeom prst="rect">
            <a:avLst/>
          </a:prstGeom>
          <a:noFill/>
        </p:spPr>
        <p:txBody>
          <a:bodyPr wrap="square" rtlCol="0">
            <a:spAutoFit/>
          </a:bodyPr>
          <a:lstStyle/>
          <a:p>
            <a:pPr algn="l" eaLnBrk="0" hangingPunct="0"/>
            <a:r>
              <a:rPr lang="en-US" sz="2000" dirty="0" smtClean="0">
                <a:solidFill>
                  <a:srgbClr val="000000"/>
                </a:solidFill>
                <a:latin typeface="Arial"/>
              </a:rPr>
              <a:t>0.022 </a:t>
            </a:r>
            <a:r>
              <a:rPr lang="en-US" sz="2000" dirty="0" err="1" smtClean="0">
                <a:solidFill>
                  <a:srgbClr val="000000"/>
                </a:solidFill>
                <a:latin typeface="Arial"/>
              </a:rPr>
              <a:t>ppm</a:t>
            </a:r>
            <a:endParaRPr lang="en-US" sz="2000" dirty="0">
              <a:solidFill>
                <a:srgbClr val="000000"/>
              </a:solidFill>
              <a:latin typeface="Arial"/>
            </a:endParaRPr>
          </a:p>
        </p:txBody>
      </p:sp>
      <p:cxnSp>
        <p:nvCxnSpPr>
          <p:cNvPr id="12" name="Straight Connector 11"/>
          <p:cNvCxnSpPr>
            <a:stCxn id="10" idx="0"/>
          </p:cNvCxnSpPr>
          <p:nvPr/>
        </p:nvCxnSpPr>
        <p:spPr bwMode="auto">
          <a:xfrm rot="16200000" flipV="1">
            <a:off x="2433561" y="3955272"/>
            <a:ext cx="609600" cy="36834"/>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15" name="Straight Connector 14"/>
          <p:cNvCxnSpPr>
            <a:stCxn id="9" idx="0"/>
          </p:cNvCxnSpPr>
          <p:nvPr/>
        </p:nvCxnSpPr>
        <p:spPr bwMode="auto">
          <a:xfrm rot="16200000" flipV="1">
            <a:off x="3242732" y="3599409"/>
            <a:ext cx="677333" cy="742765"/>
          </a:xfrm>
          <a:prstGeom prst="line">
            <a:avLst/>
          </a:prstGeom>
          <a:solidFill>
            <a:schemeClr val="accent1"/>
          </a:solidFill>
          <a:ln w="9525" cap="flat" cmpd="sng" algn="ctr">
            <a:solidFill>
              <a:srgbClr val="000000"/>
            </a:solidFill>
            <a:prstDash val="solid"/>
            <a:round/>
            <a:headEnd type="none" w="med" len="med"/>
            <a:tailEnd type="none" w="med" len="med"/>
          </a:ln>
          <a:effectLst/>
        </p:spPr>
      </p:cxnSp>
      <p:grpSp>
        <p:nvGrpSpPr>
          <p:cNvPr id="3" name="Group 24"/>
          <p:cNvGrpSpPr/>
          <p:nvPr/>
        </p:nvGrpSpPr>
        <p:grpSpPr>
          <a:xfrm>
            <a:off x="5070081" y="1884125"/>
            <a:ext cx="1701870" cy="707886"/>
            <a:chOff x="1295400" y="5664200"/>
            <a:chExt cx="1701870" cy="707886"/>
          </a:xfrm>
        </p:grpSpPr>
        <p:cxnSp>
          <p:nvCxnSpPr>
            <p:cNvPr id="16" name="Straight Connector 15"/>
            <p:cNvCxnSpPr/>
            <p:nvPr/>
          </p:nvCxnSpPr>
          <p:spPr bwMode="auto">
            <a:xfrm flipV="1">
              <a:off x="1312333" y="5880100"/>
              <a:ext cx="618067" cy="4233"/>
            </a:xfrm>
            <a:prstGeom prst="line">
              <a:avLst/>
            </a:prstGeom>
            <a:solidFill>
              <a:schemeClr val="accent1"/>
            </a:solidFill>
            <a:ln w="12700" cap="flat" cmpd="sng" algn="ctr">
              <a:solidFill>
                <a:schemeClr val="tx1"/>
              </a:solidFill>
              <a:prstDash val="dash"/>
              <a:round/>
              <a:headEnd type="none" w="med" len="med"/>
              <a:tailEnd type="none" w="med" len="med"/>
            </a:ln>
            <a:effectLst/>
          </p:spPr>
        </p:cxnSp>
        <p:cxnSp>
          <p:nvCxnSpPr>
            <p:cNvPr id="17" name="Straight Connector 16"/>
            <p:cNvCxnSpPr/>
            <p:nvPr/>
          </p:nvCxnSpPr>
          <p:spPr bwMode="auto">
            <a:xfrm flipV="1">
              <a:off x="1295400" y="6184900"/>
              <a:ext cx="635000" cy="4233"/>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18" name="TextBox 17"/>
            <p:cNvSpPr txBox="1"/>
            <p:nvPr/>
          </p:nvSpPr>
          <p:spPr>
            <a:xfrm>
              <a:off x="1943100" y="5664200"/>
              <a:ext cx="1054170" cy="707886"/>
            </a:xfrm>
            <a:prstGeom prst="rect">
              <a:avLst/>
            </a:prstGeom>
            <a:noFill/>
          </p:spPr>
          <p:txBody>
            <a:bodyPr wrap="none" rtlCol="0">
              <a:spAutoFit/>
            </a:bodyPr>
            <a:lstStyle/>
            <a:p>
              <a:pPr algn="l" eaLnBrk="0" hangingPunct="0"/>
              <a:r>
                <a:rPr lang="en-US" sz="2000" dirty="0" smtClean="0">
                  <a:solidFill>
                    <a:srgbClr val="000000"/>
                  </a:solidFill>
                  <a:latin typeface="Helvetica" pitchFamily="67" charset="0"/>
                </a:rPr>
                <a:t>ALOHA</a:t>
              </a:r>
            </a:p>
            <a:p>
              <a:pPr algn="l" eaLnBrk="0" hangingPunct="0"/>
              <a:r>
                <a:rPr lang="en-US" sz="2000" dirty="0" smtClean="0">
                  <a:solidFill>
                    <a:srgbClr val="000000"/>
                  </a:solidFill>
                  <a:latin typeface="Helvetica" pitchFamily="67" charset="0"/>
                </a:rPr>
                <a:t>QUIC</a:t>
              </a:r>
              <a:endParaRPr lang="en-US" sz="2000" dirty="0">
                <a:solidFill>
                  <a:srgbClr val="000000"/>
                </a:solidFill>
                <a:latin typeface="Helvetica" pitchFamily="67" charset="0"/>
              </a:endParaRPr>
            </a:p>
          </p:txBody>
        </p:sp>
      </p:grpSp>
      <p:sp>
        <p:nvSpPr>
          <p:cNvPr id="14" name="TextBox 13"/>
          <p:cNvSpPr txBox="1"/>
          <p:nvPr/>
        </p:nvSpPr>
        <p:spPr>
          <a:xfrm>
            <a:off x="2239433" y="6163039"/>
            <a:ext cx="4457545" cy="400110"/>
          </a:xfrm>
          <a:prstGeom prst="rect">
            <a:avLst/>
          </a:prstGeom>
          <a:solidFill>
            <a:srgbClr val="F4FF78"/>
          </a:solidFill>
          <a:ln>
            <a:solidFill>
              <a:srgbClr val="800000"/>
            </a:solidFill>
          </a:ln>
        </p:spPr>
        <p:txBody>
          <a:bodyPr wrap="none" rtlCol="0">
            <a:spAutoFit/>
          </a:bodyPr>
          <a:lstStyle/>
          <a:p>
            <a:pPr algn="l" eaLnBrk="0" hangingPunct="0"/>
            <a:r>
              <a:rPr lang="en-US" sz="2000" b="1" i="1" dirty="0" smtClean="0">
                <a:solidFill>
                  <a:srgbClr val="000000"/>
                </a:solidFill>
                <a:latin typeface="Helvetica" pitchFamily="67" charset="0"/>
              </a:rPr>
              <a:t>Concentration contours agree well</a:t>
            </a:r>
            <a:endParaRPr lang="en-US" sz="2000" b="1" i="1" dirty="0">
              <a:solidFill>
                <a:srgbClr val="000000"/>
              </a:solidFill>
              <a:latin typeface="Helvetica" pitchFamily="67"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92100"/>
            <a:ext cx="6604000" cy="435504"/>
          </a:xfrm>
        </p:spPr>
        <p:txBody>
          <a:bodyPr/>
          <a:lstStyle/>
          <a:p>
            <a:r>
              <a:rPr lang="en-US" dirty="0" smtClean="0"/>
              <a:t>HPAC Settings for QUIC Comparison </a:t>
            </a:r>
            <a:endParaRPr lang="en-US" dirty="0"/>
          </a:p>
        </p:txBody>
      </p:sp>
      <p:sp>
        <p:nvSpPr>
          <p:cNvPr id="3" name="Content Placeholder 2"/>
          <p:cNvSpPr>
            <a:spLocks noGrp="1"/>
          </p:cNvSpPr>
          <p:nvPr>
            <p:ph idx="1"/>
          </p:nvPr>
        </p:nvSpPr>
        <p:spPr>
          <a:xfrm>
            <a:off x="540809" y="1168400"/>
            <a:ext cx="7945438" cy="4910667"/>
          </a:xfrm>
        </p:spPr>
        <p:txBody>
          <a:bodyPr/>
          <a:lstStyle/>
          <a:p>
            <a:r>
              <a:rPr lang="en-US" dirty="0" smtClean="0"/>
              <a:t>	Analytic Incident model with a 100kg instantaneous release</a:t>
            </a:r>
          </a:p>
          <a:p>
            <a:r>
              <a:rPr lang="en-US" dirty="0" smtClean="0"/>
              <a:t>	Fixed wind profile with zero meteorological uncertainty</a:t>
            </a:r>
          </a:p>
          <a:p>
            <a:r>
              <a:rPr lang="en-US" dirty="0" smtClean="0"/>
              <a:t>	Large-scale meteorological variability is turned off, since QUIC does not treat it (Want to compare apples to apples)</a:t>
            </a:r>
          </a:p>
          <a:p>
            <a:r>
              <a:rPr lang="en-US" dirty="0" smtClean="0"/>
              <a:t>	Conditional averaging is turned off, since QUIC does not treat the effects of weather uncertainty</a:t>
            </a:r>
          </a:p>
          <a:p>
            <a:r>
              <a:rPr lang="en-US" dirty="0" smtClean="0"/>
              <a:t>	The DEGRADE module is also turned off</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57362" y="292100"/>
            <a:ext cx="6586538" cy="810376"/>
          </a:xfrm>
        </p:spPr>
        <p:txBody>
          <a:bodyPr/>
          <a:lstStyle/>
          <a:p>
            <a:r>
              <a:rPr lang="en-US" dirty="0" smtClean="0"/>
              <a:t>QUIC vs. HPAC: Day, AEGL Contours</a:t>
            </a:r>
            <a:endParaRPr lang="en-US" dirty="0"/>
          </a:p>
        </p:txBody>
      </p:sp>
      <p:sp>
        <p:nvSpPr>
          <p:cNvPr id="3" name="Content Placeholder 2"/>
          <p:cNvSpPr>
            <a:spLocks noGrp="1"/>
          </p:cNvSpPr>
          <p:nvPr>
            <p:ph idx="1"/>
          </p:nvPr>
        </p:nvSpPr>
        <p:spPr>
          <a:xfrm>
            <a:off x="0" y="1197633"/>
            <a:ext cx="3221566" cy="5358378"/>
          </a:xfrm>
        </p:spPr>
        <p:txBody>
          <a:bodyPr/>
          <a:lstStyle/>
          <a:p>
            <a:r>
              <a:rPr lang="en-US" dirty="0" smtClean="0"/>
              <a:t>	Comparable downwind distances for AEGL-1 and 2.</a:t>
            </a:r>
          </a:p>
          <a:p>
            <a:r>
              <a:rPr lang="en-US" dirty="0" smtClean="0"/>
              <a:t>	AEGL-3 downwind distance is noticeably larger in HPAC, but the enclosed area is comparable.  (Upwind transport is the likely culprit.)</a:t>
            </a:r>
            <a:endParaRPr lang="en-US" dirty="0"/>
          </a:p>
        </p:txBody>
      </p:sp>
      <p:pic>
        <p:nvPicPr>
          <p:cNvPr id="7" name="Picture 6" descr="quic_comp_day_aegl-cropped.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3200400" y="1574800"/>
            <a:ext cx="5714610" cy="4495800"/>
          </a:xfrm>
          <a:prstGeom prst="rect">
            <a:avLst/>
          </a:prstGeom>
        </p:spPr>
      </p:pic>
      <p:sp>
        <p:nvSpPr>
          <p:cNvPr id="9" name="TextBox 8"/>
          <p:cNvSpPr txBox="1"/>
          <p:nvPr/>
        </p:nvSpPr>
        <p:spPr>
          <a:xfrm>
            <a:off x="6121400" y="4470400"/>
            <a:ext cx="914533" cy="338554"/>
          </a:xfrm>
          <a:prstGeom prst="rect">
            <a:avLst/>
          </a:prstGeom>
          <a:noFill/>
        </p:spPr>
        <p:txBody>
          <a:bodyPr wrap="none" rtlCol="0">
            <a:spAutoFit/>
          </a:bodyPr>
          <a:lstStyle/>
          <a:p>
            <a:pPr algn="l" eaLnBrk="0" hangingPunct="0"/>
            <a:r>
              <a:rPr lang="en-US" sz="2000" dirty="0" smtClean="0">
                <a:solidFill>
                  <a:srgbClr val="000000"/>
                </a:solidFill>
                <a:latin typeface="Arial"/>
              </a:rPr>
              <a:t>AEGL-1</a:t>
            </a:r>
            <a:endParaRPr lang="en-US" sz="2000" dirty="0">
              <a:solidFill>
                <a:srgbClr val="000000"/>
              </a:solidFill>
              <a:latin typeface="Arial"/>
            </a:endParaRPr>
          </a:p>
        </p:txBody>
      </p:sp>
      <p:sp>
        <p:nvSpPr>
          <p:cNvPr id="10" name="TextBox 9"/>
          <p:cNvSpPr txBox="1"/>
          <p:nvPr/>
        </p:nvSpPr>
        <p:spPr>
          <a:xfrm>
            <a:off x="4394200" y="3695700"/>
            <a:ext cx="914533" cy="338554"/>
          </a:xfrm>
          <a:prstGeom prst="rect">
            <a:avLst/>
          </a:prstGeom>
          <a:noFill/>
        </p:spPr>
        <p:txBody>
          <a:bodyPr wrap="none" rtlCol="0">
            <a:spAutoFit/>
          </a:bodyPr>
          <a:lstStyle/>
          <a:p>
            <a:pPr algn="l" eaLnBrk="0" hangingPunct="0"/>
            <a:r>
              <a:rPr lang="en-US" sz="2000" dirty="0" smtClean="0">
                <a:solidFill>
                  <a:srgbClr val="000000"/>
                </a:solidFill>
                <a:latin typeface="Arial"/>
              </a:rPr>
              <a:t>AEGL-2</a:t>
            </a:r>
            <a:endParaRPr lang="en-US" sz="2000" dirty="0">
              <a:solidFill>
                <a:srgbClr val="000000"/>
              </a:solidFill>
              <a:latin typeface="Arial"/>
            </a:endParaRPr>
          </a:p>
        </p:txBody>
      </p:sp>
      <p:sp>
        <p:nvSpPr>
          <p:cNvPr id="11" name="TextBox 10"/>
          <p:cNvSpPr txBox="1"/>
          <p:nvPr/>
        </p:nvSpPr>
        <p:spPr>
          <a:xfrm>
            <a:off x="3886200" y="4914900"/>
            <a:ext cx="914533" cy="338554"/>
          </a:xfrm>
          <a:prstGeom prst="rect">
            <a:avLst/>
          </a:prstGeom>
          <a:noFill/>
        </p:spPr>
        <p:txBody>
          <a:bodyPr wrap="none" rtlCol="0">
            <a:spAutoFit/>
          </a:bodyPr>
          <a:lstStyle/>
          <a:p>
            <a:pPr algn="l" eaLnBrk="0" hangingPunct="0"/>
            <a:r>
              <a:rPr lang="en-US" sz="2000" dirty="0" smtClean="0">
                <a:solidFill>
                  <a:srgbClr val="000000"/>
                </a:solidFill>
                <a:latin typeface="Arial"/>
              </a:rPr>
              <a:t>AEGL-3</a:t>
            </a:r>
            <a:endParaRPr lang="en-US" sz="2000" dirty="0">
              <a:solidFill>
                <a:srgbClr val="000000"/>
              </a:solidFill>
              <a:latin typeface="Arial"/>
            </a:endParaRPr>
          </a:p>
        </p:txBody>
      </p:sp>
      <p:cxnSp>
        <p:nvCxnSpPr>
          <p:cNvPr id="13" name="Straight Connector 12"/>
          <p:cNvCxnSpPr/>
          <p:nvPr/>
        </p:nvCxnSpPr>
        <p:spPr bwMode="auto">
          <a:xfrm rot="16200000" flipV="1">
            <a:off x="3683000" y="4368800"/>
            <a:ext cx="1066800" cy="152400"/>
          </a:xfrm>
          <a:prstGeom prst="line">
            <a:avLst/>
          </a:prstGeom>
          <a:solidFill>
            <a:schemeClr val="accent1"/>
          </a:solidFill>
          <a:ln w="9525" cap="flat" cmpd="sng" algn="ctr">
            <a:solidFill>
              <a:srgbClr val="000000"/>
            </a:solidFill>
            <a:prstDash val="solid"/>
            <a:round/>
            <a:headEnd type="none" w="med" len="med"/>
            <a:tailEnd type="none" w="med" len="med"/>
          </a:ln>
          <a:effectLst/>
        </p:spPr>
      </p:cxnSp>
      <p:grpSp>
        <p:nvGrpSpPr>
          <p:cNvPr id="4" name="Group 11"/>
          <p:cNvGrpSpPr/>
          <p:nvPr/>
        </p:nvGrpSpPr>
        <p:grpSpPr>
          <a:xfrm>
            <a:off x="7090833" y="2027754"/>
            <a:ext cx="1526040" cy="707886"/>
            <a:chOff x="1295400" y="5664200"/>
            <a:chExt cx="1526040" cy="707886"/>
          </a:xfrm>
        </p:grpSpPr>
        <p:cxnSp>
          <p:nvCxnSpPr>
            <p:cNvPr id="14" name="Straight Connector 13"/>
            <p:cNvCxnSpPr/>
            <p:nvPr/>
          </p:nvCxnSpPr>
          <p:spPr bwMode="auto">
            <a:xfrm flipV="1">
              <a:off x="1312333" y="5880100"/>
              <a:ext cx="618067" cy="4233"/>
            </a:xfrm>
            <a:prstGeom prst="line">
              <a:avLst/>
            </a:prstGeom>
            <a:solidFill>
              <a:schemeClr val="accent1"/>
            </a:solidFill>
            <a:ln w="12700" cap="flat" cmpd="sng" algn="ctr">
              <a:solidFill>
                <a:schemeClr val="tx1"/>
              </a:solidFill>
              <a:prstDash val="dash"/>
              <a:round/>
              <a:headEnd type="none" w="med" len="med"/>
              <a:tailEnd type="none" w="med" len="med"/>
            </a:ln>
            <a:effectLst/>
          </p:spPr>
        </p:cxnSp>
        <p:cxnSp>
          <p:nvCxnSpPr>
            <p:cNvPr id="15" name="Straight Connector 14"/>
            <p:cNvCxnSpPr/>
            <p:nvPr/>
          </p:nvCxnSpPr>
          <p:spPr bwMode="auto">
            <a:xfrm flipV="1">
              <a:off x="1295400" y="6184900"/>
              <a:ext cx="635000" cy="4233"/>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16" name="TextBox 15"/>
            <p:cNvSpPr txBox="1"/>
            <p:nvPr/>
          </p:nvSpPr>
          <p:spPr>
            <a:xfrm>
              <a:off x="1943100" y="5664200"/>
              <a:ext cx="878340" cy="707886"/>
            </a:xfrm>
            <a:prstGeom prst="rect">
              <a:avLst/>
            </a:prstGeom>
            <a:noFill/>
          </p:spPr>
          <p:txBody>
            <a:bodyPr wrap="none" rtlCol="0">
              <a:spAutoFit/>
            </a:bodyPr>
            <a:lstStyle/>
            <a:p>
              <a:pPr algn="l" eaLnBrk="0" hangingPunct="0"/>
              <a:r>
                <a:rPr lang="en-US" sz="2000" dirty="0" smtClean="0">
                  <a:solidFill>
                    <a:srgbClr val="000000"/>
                  </a:solidFill>
                  <a:latin typeface="Helvetica" pitchFamily="67" charset="0"/>
                </a:rPr>
                <a:t>HPAC</a:t>
              </a:r>
            </a:p>
            <a:p>
              <a:pPr algn="l" eaLnBrk="0" hangingPunct="0"/>
              <a:r>
                <a:rPr lang="en-US" sz="2000" dirty="0" smtClean="0">
                  <a:solidFill>
                    <a:srgbClr val="000000"/>
                  </a:solidFill>
                  <a:latin typeface="Helvetica" pitchFamily="67" charset="0"/>
                </a:rPr>
                <a:t>QUIC</a:t>
              </a:r>
              <a:endParaRPr lang="en-US" sz="2000" dirty="0">
                <a:solidFill>
                  <a:srgbClr val="000000"/>
                </a:solidFill>
                <a:latin typeface="Helvetica" pitchFamily="67" charset="0"/>
              </a:endParaRP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quic_comp_day_dosage-cropped.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3226190" y="1612900"/>
            <a:ext cx="5714610" cy="4495800"/>
          </a:xfrm>
          <a:prstGeom prst="rect">
            <a:avLst/>
          </a:prstGeom>
        </p:spPr>
      </p:pic>
      <p:sp>
        <p:nvSpPr>
          <p:cNvPr id="2" name="Title 1"/>
          <p:cNvSpPr>
            <a:spLocks noGrp="1"/>
          </p:cNvSpPr>
          <p:nvPr>
            <p:ph type="title"/>
          </p:nvPr>
        </p:nvSpPr>
        <p:spPr>
          <a:xfrm>
            <a:off x="1757362" y="292100"/>
            <a:ext cx="6865938" cy="810376"/>
          </a:xfrm>
        </p:spPr>
        <p:txBody>
          <a:bodyPr/>
          <a:lstStyle/>
          <a:p>
            <a:r>
              <a:rPr lang="en-US" dirty="0" smtClean="0"/>
              <a:t>QUIC vs. HPAC: Day, Dosage Contours</a:t>
            </a:r>
            <a:endParaRPr lang="en-US" dirty="0"/>
          </a:p>
        </p:txBody>
      </p:sp>
      <p:sp>
        <p:nvSpPr>
          <p:cNvPr id="3" name="Content Placeholder 2"/>
          <p:cNvSpPr>
            <a:spLocks noGrp="1"/>
          </p:cNvSpPr>
          <p:nvPr>
            <p:ph idx="1"/>
          </p:nvPr>
        </p:nvSpPr>
        <p:spPr>
          <a:xfrm>
            <a:off x="165100" y="1621366"/>
            <a:ext cx="3086100" cy="4525434"/>
          </a:xfrm>
        </p:spPr>
        <p:txBody>
          <a:bodyPr/>
          <a:lstStyle/>
          <a:p>
            <a:r>
              <a:rPr lang="en-US" dirty="0" smtClean="0"/>
              <a:t>	Outermost and innermost contours agree nicely.</a:t>
            </a:r>
          </a:p>
          <a:p>
            <a:r>
              <a:rPr lang="en-US" dirty="0" smtClean="0"/>
              <a:t>	Surprisingly, intermediate contours (10</a:t>
            </a:r>
            <a:r>
              <a:rPr lang="en-US" baseline="30000" dirty="0" smtClean="0"/>
              <a:t>-2</a:t>
            </a:r>
            <a:r>
              <a:rPr lang="en-US" dirty="0" smtClean="0"/>
              <a:t> </a:t>
            </a:r>
            <a:br>
              <a:rPr lang="en-US" dirty="0" smtClean="0"/>
            </a:br>
            <a:r>
              <a:rPr lang="en-US" dirty="0" smtClean="0"/>
              <a:t>g-s/m</a:t>
            </a:r>
            <a:r>
              <a:rPr lang="en-US" baseline="30000" dirty="0" smtClean="0"/>
              <a:t>3</a:t>
            </a:r>
            <a:r>
              <a:rPr lang="en-US" dirty="0" smtClean="0"/>
              <a:t>) differ by factor of almost 2 in downwind distance</a:t>
            </a:r>
          </a:p>
        </p:txBody>
      </p:sp>
      <p:sp>
        <p:nvSpPr>
          <p:cNvPr id="8" name="TextBox 7"/>
          <p:cNvSpPr txBox="1"/>
          <p:nvPr/>
        </p:nvSpPr>
        <p:spPr>
          <a:xfrm>
            <a:off x="5600700" y="4203700"/>
            <a:ext cx="1646504" cy="584776"/>
          </a:xfrm>
          <a:prstGeom prst="rect">
            <a:avLst/>
          </a:prstGeom>
          <a:noFill/>
        </p:spPr>
        <p:txBody>
          <a:bodyPr wrap="none" rtlCol="0">
            <a:spAutoFit/>
          </a:bodyPr>
          <a:lstStyle/>
          <a:p>
            <a:pPr algn="l" eaLnBrk="0" hangingPunct="0"/>
            <a:r>
              <a:rPr lang="en-US" sz="2000" dirty="0" smtClean="0">
                <a:solidFill>
                  <a:srgbClr val="000000"/>
                </a:solidFill>
                <a:latin typeface="Arial"/>
              </a:rPr>
              <a:t>HPAC = dashed</a:t>
            </a:r>
          </a:p>
          <a:p>
            <a:pPr algn="l" eaLnBrk="0" hangingPunct="0"/>
            <a:r>
              <a:rPr lang="en-US" sz="2000" dirty="0" smtClean="0">
                <a:solidFill>
                  <a:srgbClr val="000000"/>
                </a:solidFill>
                <a:latin typeface="Arial"/>
              </a:rPr>
              <a:t>QUIC = solid</a:t>
            </a:r>
            <a:endParaRPr lang="en-US" sz="2000" dirty="0">
              <a:solidFill>
                <a:srgbClr val="000000"/>
              </a:solidFill>
              <a:latin typeface="Arial"/>
            </a:endParaRPr>
          </a:p>
        </p:txBody>
      </p:sp>
      <p:sp>
        <p:nvSpPr>
          <p:cNvPr id="10" name="TextBox 9"/>
          <p:cNvSpPr txBox="1"/>
          <p:nvPr/>
        </p:nvSpPr>
        <p:spPr>
          <a:xfrm>
            <a:off x="7581900" y="2298700"/>
            <a:ext cx="1218603" cy="338554"/>
          </a:xfrm>
          <a:prstGeom prst="rect">
            <a:avLst/>
          </a:prstGeom>
          <a:noFill/>
        </p:spPr>
        <p:txBody>
          <a:bodyPr wrap="none" rtlCol="0">
            <a:spAutoFit/>
          </a:bodyPr>
          <a:lstStyle/>
          <a:p>
            <a:pPr algn="l" eaLnBrk="0" hangingPunct="0"/>
            <a:r>
              <a:rPr lang="en-US" sz="2000" dirty="0" smtClean="0">
                <a:solidFill>
                  <a:srgbClr val="000000"/>
                </a:solidFill>
                <a:latin typeface="Arial"/>
              </a:rPr>
              <a:t>10</a:t>
            </a:r>
            <a:r>
              <a:rPr lang="en-US" sz="2000" baseline="30000" dirty="0" smtClean="0">
                <a:solidFill>
                  <a:srgbClr val="000000"/>
                </a:solidFill>
                <a:latin typeface="Arial"/>
              </a:rPr>
              <a:t>-3</a:t>
            </a:r>
            <a:r>
              <a:rPr lang="en-US" sz="2000" dirty="0" smtClean="0">
                <a:solidFill>
                  <a:srgbClr val="000000"/>
                </a:solidFill>
                <a:latin typeface="Arial"/>
              </a:rPr>
              <a:t> g-s/m</a:t>
            </a:r>
            <a:r>
              <a:rPr lang="en-US" sz="2000" baseline="30000" dirty="0" smtClean="0">
                <a:solidFill>
                  <a:srgbClr val="000000"/>
                </a:solidFill>
                <a:latin typeface="Arial"/>
              </a:rPr>
              <a:t>3</a:t>
            </a:r>
            <a:endParaRPr lang="en-US" sz="2000" baseline="30000" dirty="0">
              <a:solidFill>
                <a:srgbClr val="000000"/>
              </a:solidFill>
              <a:latin typeface="Arial"/>
            </a:endParaRPr>
          </a:p>
        </p:txBody>
      </p:sp>
      <p:sp>
        <p:nvSpPr>
          <p:cNvPr id="11" name="TextBox 10"/>
          <p:cNvSpPr txBox="1"/>
          <p:nvPr/>
        </p:nvSpPr>
        <p:spPr>
          <a:xfrm>
            <a:off x="5372100" y="3441700"/>
            <a:ext cx="1218603" cy="338554"/>
          </a:xfrm>
          <a:prstGeom prst="rect">
            <a:avLst/>
          </a:prstGeom>
          <a:noFill/>
        </p:spPr>
        <p:txBody>
          <a:bodyPr wrap="none" rtlCol="0">
            <a:spAutoFit/>
          </a:bodyPr>
          <a:lstStyle/>
          <a:p>
            <a:pPr algn="l" eaLnBrk="0" hangingPunct="0"/>
            <a:r>
              <a:rPr lang="en-US" sz="2000" dirty="0" smtClean="0">
                <a:solidFill>
                  <a:srgbClr val="000000"/>
                </a:solidFill>
                <a:latin typeface="Arial"/>
              </a:rPr>
              <a:t>10</a:t>
            </a:r>
            <a:r>
              <a:rPr lang="en-US" sz="2000" baseline="30000" dirty="0" smtClean="0">
                <a:solidFill>
                  <a:srgbClr val="000000"/>
                </a:solidFill>
                <a:latin typeface="Arial"/>
              </a:rPr>
              <a:t>-2</a:t>
            </a:r>
            <a:r>
              <a:rPr lang="en-US" sz="2000" dirty="0" smtClean="0">
                <a:solidFill>
                  <a:srgbClr val="000000"/>
                </a:solidFill>
                <a:latin typeface="Arial"/>
              </a:rPr>
              <a:t> g-s/m</a:t>
            </a:r>
            <a:r>
              <a:rPr lang="en-US" sz="2000" baseline="30000" dirty="0" smtClean="0">
                <a:solidFill>
                  <a:srgbClr val="000000"/>
                </a:solidFill>
                <a:latin typeface="Arial"/>
              </a:rPr>
              <a:t>3</a:t>
            </a:r>
            <a:endParaRPr lang="en-US" sz="2000" baseline="30000" dirty="0">
              <a:solidFill>
                <a:srgbClr val="000000"/>
              </a:solidFill>
              <a:latin typeface="Arial"/>
            </a:endParaRPr>
          </a:p>
        </p:txBody>
      </p:sp>
      <p:sp>
        <p:nvSpPr>
          <p:cNvPr id="12" name="TextBox 11"/>
          <p:cNvSpPr txBox="1"/>
          <p:nvPr/>
        </p:nvSpPr>
        <p:spPr>
          <a:xfrm>
            <a:off x="3924300" y="5270500"/>
            <a:ext cx="1218603" cy="338554"/>
          </a:xfrm>
          <a:prstGeom prst="rect">
            <a:avLst/>
          </a:prstGeom>
          <a:noFill/>
        </p:spPr>
        <p:txBody>
          <a:bodyPr wrap="none" rtlCol="0">
            <a:spAutoFit/>
          </a:bodyPr>
          <a:lstStyle/>
          <a:p>
            <a:pPr algn="l" eaLnBrk="0" hangingPunct="0"/>
            <a:r>
              <a:rPr lang="en-US" sz="2000" dirty="0" smtClean="0">
                <a:solidFill>
                  <a:srgbClr val="000000"/>
                </a:solidFill>
                <a:latin typeface="Arial"/>
              </a:rPr>
              <a:t>10</a:t>
            </a:r>
            <a:r>
              <a:rPr lang="en-US" sz="2000" baseline="30000" dirty="0" smtClean="0">
                <a:solidFill>
                  <a:srgbClr val="000000"/>
                </a:solidFill>
                <a:latin typeface="Arial"/>
              </a:rPr>
              <a:t>-1</a:t>
            </a:r>
            <a:r>
              <a:rPr lang="en-US" sz="2000" dirty="0" smtClean="0">
                <a:solidFill>
                  <a:srgbClr val="000000"/>
                </a:solidFill>
                <a:latin typeface="Arial"/>
              </a:rPr>
              <a:t> g-s/m</a:t>
            </a:r>
            <a:r>
              <a:rPr lang="en-US" sz="2000" baseline="30000" dirty="0" smtClean="0">
                <a:solidFill>
                  <a:srgbClr val="000000"/>
                </a:solidFill>
                <a:latin typeface="Arial"/>
              </a:rPr>
              <a:t>3</a:t>
            </a:r>
            <a:endParaRPr lang="en-US" sz="2000" baseline="30000" dirty="0">
              <a:solidFill>
                <a:srgbClr val="000000"/>
              </a:solidFill>
              <a:latin typeface="Arial"/>
            </a:endParaRPr>
          </a:p>
        </p:txBody>
      </p:sp>
      <p:cxnSp>
        <p:nvCxnSpPr>
          <p:cNvPr id="14" name="Straight Connector 13"/>
          <p:cNvCxnSpPr>
            <a:stCxn id="12" idx="0"/>
          </p:cNvCxnSpPr>
          <p:nvPr/>
        </p:nvCxnSpPr>
        <p:spPr bwMode="auto">
          <a:xfrm rot="16200000" flipV="1">
            <a:off x="3695551" y="4432449"/>
            <a:ext cx="1447800" cy="228302"/>
          </a:xfrm>
          <a:prstGeom prst="line">
            <a:avLst/>
          </a:prstGeom>
          <a:solidFill>
            <a:schemeClr val="accent1"/>
          </a:solidFill>
          <a:ln w="9525" cap="flat" cmpd="sng" algn="ctr">
            <a:solidFill>
              <a:srgbClr val="000000"/>
            </a:solidFill>
            <a:prstDash val="solid"/>
            <a:round/>
            <a:headEnd type="none" w="med" len="med"/>
            <a:tailEnd type="none" w="med" len="med"/>
          </a:ln>
          <a:effectLst/>
        </p:spPr>
      </p:cxnSp>
      <p:grpSp>
        <p:nvGrpSpPr>
          <p:cNvPr id="4" name="Group 19"/>
          <p:cNvGrpSpPr/>
          <p:nvPr/>
        </p:nvGrpSpPr>
        <p:grpSpPr>
          <a:xfrm>
            <a:off x="7624233" y="4961454"/>
            <a:ext cx="1297440" cy="707886"/>
            <a:chOff x="7624233" y="4961454"/>
            <a:chExt cx="1297440" cy="707886"/>
          </a:xfrm>
        </p:grpSpPr>
        <p:cxnSp>
          <p:nvCxnSpPr>
            <p:cNvPr id="15" name="Straight Connector 14"/>
            <p:cNvCxnSpPr/>
            <p:nvPr/>
          </p:nvCxnSpPr>
          <p:spPr bwMode="auto">
            <a:xfrm flipV="1">
              <a:off x="7624233" y="5177355"/>
              <a:ext cx="406400" cy="12"/>
            </a:xfrm>
            <a:prstGeom prst="line">
              <a:avLst/>
            </a:prstGeom>
            <a:solidFill>
              <a:schemeClr val="accent1"/>
            </a:solidFill>
            <a:ln w="12700" cap="flat" cmpd="sng" algn="ctr">
              <a:solidFill>
                <a:schemeClr val="tx1"/>
              </a:solidFill>
              <a:prstDash val="dash"/>
              <a:round/>
              <a:headEnd type="none" w="med" len="med"/>
              <a:tailEnd type="none" w="med" len="med"/>
            </a:ln>
            <a:effectLst/>
          </p:spPr>
        </p:cxnSp>
        <p:cxnSp>
          <p:nvCxnSpPr>
            <p:cNvPr id="16" name="Straight Connector 15"/>
            <p:cNvCxnSpPr/>
            <p:nvPr/>
          </p:nvCxnSpPr>
          <p:spPr bwMode="auto">
            <a:xfrm>
              <a:off x="7636933" y="5477933"/>
              <a:ext cx="393700" cy="4222"/>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17" name="TextBox 16"/>
            <p:cNvSpPr txBox="1"/>
            <p:nvPr/>
          </p:nvSpPr>
          <p:spPr>
            <a:xfrm>
              <a:off x="8043333" y="4961454"/>
              <a:ext cx="878340" cy="707886"/>
            </a:xfrm>
            <a:prstGeom prst="rect">
              <a:avLst/>
            </a:prstGeom>
            <a:noFill/>
          </p:spPr>
          <p:txBody>
            <a:bodyPr wrap="none" rtlCol="0">
              <a:spAutoFit/>
            </a:bodyPr>
            <a:lstStyle/>
            <a:p>
              <a:pPr algn="l" eaLnBrk="0" hangingPunct="0"/>
              <a:r>
                <a:rPr lang="en-US" sz="2000" dirty="0" smtClean="0">
                  <a:solidFill>
                    <a:srgbClr val="000000"/>
                  </a:solidFill>
                  <a:latin typeface="Helvetica" pitchFamily="67" charset="0"/>
                </a:rPr>
                <a:t>HPAC</a:t>
              </a:r>
            </a:p>
            <a:p>
              <a:pPr algn="l" eaLnBrk="0" hangingPunct="0"/>
              <a:r>
                <a:rPr lang="en-US" sz="2000" dirty="0" smtClean="0">
                  <a:solidFill>
                    <a:srgbClr val="000000"/>
                  </a:solidFill>
                  <a:latin typeface="Helvetica" pitchFamily="67" charset="0"/>
                </a:rPr>
                <a:t>QUIC</a:t>
              </a:r>
              <a:endParaRPr lang="en-US" sz="2000" dirty="0">
                <a:solidFill>
                  <a:srgbClr val="000000"/>
                </a:solidFill>
                <a:latin typeface="Helvetica" pitchFamily="67" charset="0"/>
              </a:endParaRPr>
            </a:p>
          </p:txBody>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2" name="Picture 11" descr="quic_comp_night_aegl-cropped.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3276600" y="1562100"/>
            <a:ext cx="5702300" cy="4486115"/>
          </a:xfrm>
          <a:prstGeom prst="rect">
            <a:avLst/>
          </a:prstGeom>
        </p:spPr>
      </p:pic>
      <p:sp>
        <p:nvSpPr>
          <p:cNvPr id="2" name="Title 1"/>
          <p:cNvSpPr>
            <a:spLocks noGrp="1"/>
          </p:cNvSpPr>
          <p:nvPr>
            <p:ph type="title"/>
          </p:nvPr>
        </p:nvSpPr>
        <p:spPr>
          <a:xfrm>
            <a:off x="1757362" y="292100"/>
            <a:ext cx="6891338" cy="810376"/>
          </a:xfrm>
        </p:spPr>
        <p:txBody>
          <a:bodyPr/>
          <a:lstStyle/>
          <a:p>
            <a:r>
              <a:rPr lang="en-US" dirty="0" smtClean="0"/>
              <a:t>QUIC vs. HPAC: Night, AEGL Contours</a:t>
            </a:r>
            <a:endParaRPr lang="en-US" dirty="0"/>
          </a:p>
        </p:txBody>
      </p:sp>
      <p:sp>
        <p:nvSpPr>
          <p:cNvPr id="3" name="Content Placeholder 2"/>
          <p:cNvSpPr>
            <a:spLocks noGrp="1"/>
          </p:cNvSpPr>
          <p:nvPr>
            <p:ph idx="1"/>
          </p:nvPr>
        </p:nvSpPr>
        <p:spPr>
          <a:xfrm>
            <a:off x="0" y="2286000"/>
            <a:ext cx="3213100" cy="2904067"/>
          </a:xfrm>
        </p:spPr>
        <p:txBody>
          <a:bodyPr/>
          <a:lstStyle/>
          <a:p>
            <a:r>
              <a:rPr lang="en-US" dirty="0" smtClean="0"/>
              <a:t>	Very nice agreement in downwind distances, but crosswind distances differ by up to a factor of 2.</a:t>
            </a:r>
            <a:endParaRPr lang="en-US" dirty="0"/>
          </a:p>
        </p:txBody>
      </p:sp>
      <p:sp>
        <p:nvSpPr>
          <p:cNvPr id="9" name="TextBox 8"/>
          <p:cNvSpPr txBox="1"/>
          <p:nvPr/>
        </p:nvSpPr>
        <p:spPr>
          <a:xfrm>
            <a:off x="7988300" y="4457700"/>
            <a:ext cx="914533" cy="338554"/>
          </a:xfrm>
          <a:prstGeom prst="rect">
            <a:avLst/>
          </a:prstGeom>
          <a:noFill/>
        </p:spPr>
        <p:txBody>
          <a:bodyPr wrap="none" rtlCol="0">
            <a:spAutoFit/>
          </a:bodyPr>
          <a:lstStyle/>
          <a:p>
            <a:pPr algn="l" eaLnBrk="0" hangingPunct="0"/>
            <a:r>
              <a:rPr lang="en-US" sz="2000" dirty="0" smtClean="0">
                <a:solidFill>
                  <a:srgbClr val="000000"/>
                </a:solidFill>
                <a:latin typeface="Arial"/>
              </a:rPr>
              <a:t>AEGL-1</a:t>
            </a:r>
            <a:endParaRPr lang="en-US" sz="2000" dirty="0">
              <a:solidFill>
                <a:srgbClr val="000000"/>
              </a:solidFill>
              <a:latin typeface="Arial"/>
            </a:endParaRPr>
          </a:p>
        </p:txBody>
      </p:sp>
      <p:sp>
        <p:nvSpPr>
          <p:cNvPr id="10" name="TextBox 9"/>
          <p:cNvSpPr txBox="1"/>
          <p:nvPr/>
        </p:nvSpPr>
        <p:spPr>
          <a:xfrm>
            <a:off x="6362700" y="5168900"/>
            <a:ext cx="914533" cy="338554"/>
          </a:xfrm>
          <a:prstGeom prst="rect">
            <a:avLst/>
          </a:prstGeom>
          <a:noFill/>
        </p:spPr>
        <p:txBody>
          <a:bodyPr wrap="none" rtlCol="0">
            <a:spAutoFit/>
          </a:bodyPr>
          <a:lstStyle/>
          <a:p>
            <a:pPr algn="l" eaLnBrk="0" hangingPunct="0"/>
            <a:r>
              <a:rPr lang="en-US" sz="2000" dirty="0" smtClean="0">
                <a:solidFill>
                  <a:srgbClr val="000000"/>
                </a:solidFill>
                <a:latin typeface="Arial"/>
              </a:rPr>
              <a:t>AEGL-2</a:t>
            </a:r>
            <a:endParaRPr lang="en-US" sz="2000" dirty="0">
              <a:solidFill>
                <a:srgbClr val="000000"/>
              </a:solidFill>
              <a:latin typeface="Arial"/>
            </a:endParaRPr>
          </a:p>
        </p:txBody>
      </p:sp>
      <p:sp>
        <p:nvSpPr>
          <p:cNvPr id="11" name="TextBox 10"/>
          <p:cNvSpPr txBox="1"/>
          <p:nvPr/>
        </p:nvSpPr>
        <p:spPr>
          <a:xfrm>
            <a:off x="4038600" y="5105400"/>
            <a:ext cx="914533" cy="338554"/>
          </a:xfrm>
          <a:prstGeom prst="rect">
            <a:avLst/>
          </a:prstGeom>
          <a:noFill/>
        </p:spPr>
        <p:txBody>
          <a:bodyPr wrap="none" rtlCol="0">
            <a:spAutoFit/>
          </a:bodyPr>
          <a:lstStyle/>
          <a:p>
            <a:pPr algn="l" eaLnBrk="0" hangingPunct="0"/>
            <a:r>
              <a:rPr lang="en-US" sz="2000" dirty="0" smtClean="0">
                <a:solidFill>
                  <a:srgbClr val="000000"/>
                </a:solidFill>
                <a:latin typeface="Arial"/>
              </a:rPr>
              <a:t>AEGL-3</a:t>
            </a:r>
            <a:endParaRPr lang="en-US" sz="2000" dirty="0">
              <a:solidFill>
                <a:srgbClr val="000000"/>
              </a:solidFill>
              <a:latin typeface="Arial"/>
            </a:endParaRPr>
          </a:p>
        </p:txBody>
      </p:sp>
      <p:cxnSp>
        <p:nvCxnSpPr>
          <p:cNvPr id="13" name="Straight Connector 12"/>
          <p:cNvCxnSpPr/>
          <p:nvPr/>
        </p:nvCxnSpPr>
        <p:spPr bwMode="auto">
          <a:xfrm rot="5400000" flipH="1" flipV="1">
            <a:off x="4222750" y="4235450"/>
            <a:ext cx="1206500" cy="609600"/>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17" name="Straight Connector 16"/>
          <p:cNvCxnSpPr/>
          <p:nvPr/>
        </p:nvCxnSpPr>
        <p:spPr bwMode="auto">
          <a:xfrm rot="5400000" flipH="1" flipV="1">
            <a:off x="6324600" y="4330700"/>
            <a:ext cx="1295400" cy="533400"/>
          </a:xfrm>
          <a:prstGeom prst="line">
            <a:avLst/>
          </a:prstGeom>
          <a:solidFill>
            <a:schemeClr val="accent1"/>
          </a:solidFill>
          <a:ln w="9525" cap="flat" cmpd="sng" algn="ctr">
            <a:solidFill>
              <a:srgbClr val="000000"/>
            </a:solidFill>
            <a:prstDash val="solid"/>
            <a:round/>
            <a:headEnd type="none" w="med" len="med"/>
            <a:tailEnd type="none" w="med" len="med"/>
          </a:ln>
          <a:effectLst/>
        </p:spPr>
      </p:cxnSp>
      <p:grpSp>
        <p:nvGrpSpPr>
          <p:cNvPr id="4" name="Group 13"/>
          <p:cNvGrpSpPr/>
          <p:nvPr/>
        </p:nvGrpSpPr>
        <p:grpSpPr>
          <a:xfrm>
            <a:off x="7090833" y="1900754"/>
            <a:ext cx="1526040" cy="707886"/>
            <a:chOff x="1295400" y="5664200"/>
            <a:chExt cx="1526040" cy="707886"/>
          </a:xfrm>
        </p:grpSpPr>
        <p:cxnSp>
          <p:nvCxnSpPr>
            <p:cNvPr id="15" name="Straight Connector 14"/>
            <p:cNvCxnSpPr/>
            <p:nvPr/>
          </p:nvCxnSpPr>
          <p:spPr bwMode="auto">
            <a:xfrm flipV="1">
              <a:off x="1312333" y="5880100"/>
              <a:ext cx="618067" cy="4233"/>
            </a:xfrm>
            <a:prstGeom prst="line">
              <a:avLst/>
            </a:prstGeom>
            <a:solidFill>
              <a:schemeClr val="accent1"/>
            </a:solidFill>
            <a:ln w="12700" cap="flat" cmpd="sng" algn="ctr">
              <a:solidFill>
                <a:schemeClr val="tx1"/>
              </a:solidFill>
              <a:prstDash val="dash"/>
              <a:round/>
              <a:headEnd type="none" w="med" len="med"/>
              <a:tailEnd type="none" w="med" len="med"/>
            </a:ln>
            <a:effectLst/>
          </p:spPr>
        </p:cxnSp>
        <p:cxnSp>
          <p:nvCxnSpPr>
            <p:cNvPr id="16" name="Straight Connector 15"/>
            <p:cNvCxnSpPr/>
            <p:nvPr/>
          </p:nvCxnSpPr>
          <p:spPr bwMode="auto">
            <a:xfrm flipV="1">
              <a:off x="1295400" y="6184900"/>
              <a:ext cx="635000" cy="4233"/>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18" name="TextBox 17"/>
            <p:cNvSpPr txBox="1"/>
            <p:nvPr/>
          </p:nvSpPr>
          <p:spPr>
            <a:xfrm>
              <a:off x="1943100" y="5664200"/>
              <a:ext cx="878340" cy="707886"/>
            </a:xfrm>
            <a:prstGeom prst="rect">
              <a:avLst/>
            </a:prstGeom>
            <a:noFill/>
          </p:spPr>
          <p:txBody>
            <a:bodyPr wrap="none" rtlCol="0">
              <a:spAutoFit/>
            </a:bodyPr>
            <a:lstStyle/>
            <a:p>
              <a:pPr algn="l" eaLnBrk="0" hangingPunct="0"/>
              <a:r>
                <a:rPr lang="en-US" sz="2000" dirty="0" smtClean="0">
                  <a:solidFill>
                    <a:srgbClr val="000000"/>
                  </a:solidFill>
                  <a:latin typeface="Helvetica" pitchFamily="67" charset="0"/>
                </a:rPr>
                <a:t>HPAC</a:t>
              </a:r>
            </a:p>
            <a:p>
              <a:pPr algn="l" eaLnBrk="0" hangingPunct="0"/>
              <a:r>
                <a:rPr lang="en-US" sz="2000" dirty="0" smtClean="0">
                  <a:solidFill>
                    <a:srgbClr val="000000"/>
                  </a:solidFill>
                  <a:latin typeface="Helvetica" pitchFamily="67" charset="0"/>
                </a:rPr>
                <a:t>QUIC</a:t>
              </a:r>
              <a:endParaRPr lang="en-US" sz="2000" dirty="0">
                <a:solidFill>
                  <a:srgbClr val="000000"/>
                </a:solidFill>
                <a:latin typeface="Helvetica" pitchFamily="67" charset="0"/>
              </a:endParaRPr>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 name="Picture 12" descr="quic_comp_night_dosage-cropped.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3327790" y="1473200"/>
            <a:ext cx="5714610" cy="4495800"/>
          </a:xfrm>
          <a:prstGeom prst="rect">
            <a:avLst/>
          </a:prstGeom>
        </p:spPr>
      </p:pic>
      <p:sp>
        <p:nvSpPr>
          <p:cNvPr id="2" name="Title 1"/>
          <p:cNvSpPr>
            <a:spLocks noGrp="1"/>
          </p:cNvSpPr>
          <p:nvPr>
            <p:ph type="title"/>
          </p:nvPr>
        </p:nvSpPr>
        <p:spPr>
          <a:xfrm>
            <a:off x="1549400" y="266700"/>
            <a:ext cx="7327899" cy="810376"/>
          </a:xfrm>
        </p:spPr>
        <p:txBody>
          <a:bodyPr/>
          <a:lstStyle/>
          <a:p>
            <a:r>
              <a:rPr lang="en-US" dirty="0" smtClean="0"/>
              <a:t>QUIC vs. HPAC: Night, Dosage Contours</a:t>
            </a:r>
            <a:endParaRPr lang="en-US" dirty="0"/>
          </a:p>
        </p:txBody>
      </p:sp>
      <p:sp>
        <p:nvSpPr>
          <p:cNvPr id="3" name="Content Placeholder 2"/>
          <p:cNvSpPr>
            <a:spLocks noGrp="1"/>
          </p:cNvSpPr>
          <p:nvPr>
            <p:ph idx="1"/>
          </p:nvPr>
        </p:nvSpPr>
        <p:spPr>
          <a:xfrm>
            <a:off x="0" y="1485900"/>
            <a:ext cx="2819399" cy="5029200"/>
          </a:xfrm>
        </p:spPr>
        <p:txBody>
          <a:bodyPr/>
          <a:lstStyle/>
          <a:p>
            <a:r>
              <a:rPr lang="en-US" sz="2000" dirty="0" smtClean="0"/>
              <a:t>	Grid was not large enough to resolve QUIC downwind distance, even for the intermediate dosage contour.</a:t>
            </a:r>
          </a:p>
          <a:p>
            <a:r>
              <a:rPr lang="en-US" sz="2000" dirty="0" smtClean="0"/>
              <a:t>	Surprisingly, the crosswind distance disagreement is even larger with dosages than with </a:t>
            </a:r>
            <a:r>
              <a:rPr lang="en-US" sz="2000" dirty="0" err="1" smtClean="0"/>
              <a:t>AEGLs</a:t>
            </a:r>
            <a:r>
              <a:rPr lang="en-US" sz="2000" dirty="0" smtClean="0"/>
              <a:t>.</a:t>
            </a:r>
          </a:p>
        </p:txBody>
      </p:sp>
      <p:sp>
        <p:nvSpPr>
          <p:cNvPr id="10" name="TextBox 9"/>
          <p:cNvSpPr txBox="1"/>
          <p:nvPr/>
        </p:nvSpPr>
        <p:spPr>
          <a:xfrm>
            <a:off x="7683500" y="1930400"/>
            <a:ext cx="1218603" cy="338554"/>
          </a:xfrm>
          <a:prstGeom prst="rect">
            <a:avLst/>
          </a:prstGeom>
          <a:noFill/>
        </p:spPr>
        <p:txBody>
          <a:bodyPr wrap="none" rtlCol="0">
            <a:spAutoFit/>
          </a:bodyPr>
          <a:lstStyle/>
          <a:p>
            <a:pPr algn="l" eaLnBrk="0" hangingPunct="0"/>
            <a:r>
              <a:rPr lang="en-US" sz="2000" dirty="0" smtClean="0">
                <a:solidFill>
                  <a:srgbClr val="000000"/>
                </a:solidFill>
                <a:latin typeface="Arial"/>
              </a:rPr>
              <a:t>10</a:t>
            </a:r>
            <a:r>
              <a:rPr lang="en-US" sz="2000" baseline="30000" dirty="0" smtClean="0">
                <a:solidFill>
                  <a:srgbClr val="000000"/>
                </a:solidFill>
                <a:latin typeface="Arial"/>
              </a:rPr>
              <a:t>-3</a:t>
            </a:r>
            <a:r>
              <a:rPr lang="en-US" sz="2000" dirty="0" smtClean="0">
                <a:solidFill>
                  <a:srgbClr val="000000"/>
                </a:solidFill>
                <a:latin typeface="Arial"/>
              </a:rPr>
              <a:t> g-s/m</a:t>
            </a:r>
            <a:r>
              <a:rPr lang="en-US" sz="2000" baseline="30000" dirty="0" smtClean="0">
                <a:solidFill>
                  <a:srgbClr val="000000"/>
                </a:solidFill>
                <a:latin typeface="Arial"/>
              </a:rPr>
              <a:t>3</a:t>
            </a:r>
            <a:endParaRPr lang="en-US" sz="2000" baseline="30000" dirty="0">
              <a:solidFill>
                <a:srgbClr val="000000"/>
              </a:solidFill>
              <a:latin typeface="Arial"/>
            </a:endParaRPr>
          </a:p>
        </p:txBody>
      </p:sp>
      <p:sp>
        <p:nvSpPr>
          <p:cNvPr id="11" name="TextBox 10"/>
          <p:cNvSpPr txBox="1"/>
          <p:nvPr/>
        </p:nvSpPr>
        <p:spPr>
          <a:xfrm>
            <a:off x="6108700" y="5092700"/>
            <a:ext cx="1218603" cy="338554"/>
          </a:xfrm>
          <a:prstGeom prst="rect">
            <a:avLst/>
          </a:prstGeom>
          <a:noFill/>
        </p:spPr>
        <p:txBody>
          <a:bodyPr wrap="none" rtlCol="0">
            <a:spAutoFit/>
          </a:bodyPr>
          <a:lstStyle/>
          <a:p>
            <a:pPr algn="l" eaLnBrk="0" hangingPunct="0"/>
            <a:r>
              <a:rPr lang="en-US" sz="2000" dirty="0" smtClean="0">
                <a:solidFill>
                  <a:srgbClr val="000000"/>
                </a:solidFill>
                <a:latin typeface="Arial"/>
              </a:rPr>
              <a:t>10</a:t>
            </a:r>
            <a:r>
              <a:rPr lang="en-US" sz="2000" baseline="30000" dirty="0" smtClean="0">
                <a:solidFill>
                  <a:srgbClr val="000000"/>
                </a:solidFill>
                <a:latin typeface="Arial"/>
              </a:rPr>
              <a:t>-2</a:t>
            </a:r>
            <a:r>
              <a:rPr lang="en-US" sz="2000" dirty="0" smtClean="0">
                <a:solidFill>
                  <a:srgbClr val="000000"/>
                </a:solidFill>
                <a:latin typeface="Arial"/>
              </a:rPr>
              <a:t> g-s/m</a:t>
            </a:r>
            <a:r>
              <a:rPr lang="en-US" sz="2000" baseline="30000" dirty="0" smtClean="0">
                <a:solidFill>
                  <a:srgbClr val="000000"/>
                </a:solidFill>
                <a:latin typeface="Arial"/>
              </a:rPr>
              <a:t>3</a:t>
            </a:r>
            <a:endParaRPr lang="en-US" sz="2000" baseline="30000" dirty="0">
              <a:solidFill>
                <a:srgbClr val="000000"/>
              </a:solidFill>
              <a:latin typeface="Arial"/>
            </a:endParaRPr>
          </a:p>
        </p:txBody>
      </p:sp>
      <p:sp>
        <p:nvSpPr>
          <p:cNvPr id="12" name="TextBox 11"/>
          <p:cNvSpPr txBox="1"/>
          <p:nvPr/>
        </p:nvSpPr>
        <p:spPr>
          <a:xfrm>
            <a:off x="4064000" y="5118100"/>
            <a:ext cx="1218603" cy="338554"/>
          </a:xfrm>
          <a:prstGeom prst="rect">
            <a:avLst/>
          </a:prstGeom>
          <a:noFill/>
        </p:spPr>
        <p:txBody>
          <a:bodyPr wrap="none" rtlCol="0">
            <a:spAutoFit/>
          </a:bodyPr>
          <a:lstStyle/>
          <a:p>
            <a:pPr algn="l" eaLnBrk="0" hangingPunct="0"/>
            <a:r>
              <a:rPr lang="en-US" sz="2000" dirty="0" smtClean="0">
                <a:solidFill>
                  <a:srgbClr val="000000"/>
                </a:solidFill>
                <a:latin typeface="Arial"/>
              </a:rPr>
              <a:t>10</a:t>
            </a:r>
            <a:r>
              <a:rPr lang="en-US" sz="2000" baseline="30000" dirty="0" smtClean="0">
                <a:solidFill>
                  <a:srgbClr val="000000"/>
                </a:solidFill>
                <a:latin typeface="Arial"/>
              </a:rPr>
              <a:t>-1</a:t>
            </a:r>
            <a:r>
              <a:rPr lang="en-US" sz="2000" dirty="0" smtClean="0">
                <a:solidFill>
                  <a:srgbClr val="000000"/>
                </a:solidFill>
                <a:latin typeface="Arial"/>
              </a:rPr>
              <a:t> g-s/m</a:t>
            </a:r>
            <a:r>
              <a:rPr lang="en-US" sz="2000" baseline="30000" dirty="0" smtClean="0">
                <a:solidFill>
                  <a:srgbClr val="000000"/>
                </a:solidFill>
                <a:latin typeface="Arial"/>
              </a:rPr>
              <a:t>3</a:t>
            </a:r>
            <a:endParaRPr lang="en-US" sz="2000" baseline="30000" dirty="0">
              <a:solidFill>
                <a:srgbClr val="000000"/>
              </a:solidFill>
              <a:latin typeface="Arial"/>
            </a:endParaRPr>
          </a:p>
        </p:txBody>
      </p:sp>
      <p:cxnSp>
        <p:nvCxnSpPr>
          <p:cNvPr id="14" name="Straight Connector 13"/>
          <p:cNvCxnSpPr>
            <a:stCxn id="12" idx="0"/>
          </p:cNvCxnSpPr>
          <p:nvPr/>
        </p:nvCxnSpPr>
        <p:spPr bwMode="auto">
          <a:xfrm rot="5400000" flipH="1" flipV="1">
            <a:off x="4641701" y="4248001"/>
            <a:ext cx="901700" cy="838498"/>
          </a:xfrm>
          <a:prstGeom prst="line">
            <a:avLst/>
          </a:prstGeom>
          <a:solidFill>
            <a:schemeClr val="accent1"/>
          </a:solidFill>
          <a:ln w="9525" cap="flat" cmpd="sng" algn="ctr">
            <a:solidFill>
              <a:srgbClr val="000000"/>
            </a:solidFill>
            <a:prstDash val="solid"/>
            <a:round/>
            <a:headEnd type="none" w="med" len="med"/>
            <a:tailEnd type="none" w="med" len="med"/>
          </a:ln>
          <a:effectLst/>
        </p:spPr>
      </p:cxnSp>
      <p:cxnSp>
        <p:nvCxnSpPr>
          <p:cNvPr id="17" name="Straight Connector 16"/>
          <p:cNvCxnSpPr/>
          <p:nvPr/>
        </p:nvCxnSpPr>
        <p:spPr bwMode="auto">
          <a:xfrm rot="5400000" flipH="1" flipV="1">
            <a:off x="6654800" y="4775200"/>
            <a:ext cx="444500" cy="241300"/>
          </a:xfrm>
          <a:prstGeom prst="line">
            <a:avLst/>
          </a:prstGeom>
          <a:solidFill>
            <a:schemeClr val="accent1"/>
          </a:solidFill>
          <a:ln w="9525" cap="flat" cmpd="sng" algn="ctr">
            <a:solidFill>
              <a:srgbClr val="000000"/>
            </a:solidFill>
            <a:prstDash val="solid"/>
            <a:round/>
            <a:headEnd type="none" w="med" len="med"/>
            <a:tailEnd type="none" w="med" len="med"/>
          </a:ln>
          <a:effectLst/>
        </p:spPr>
      </p:cxnSp>
      <p:grpSp>
        <p:nvGrpSpPr>
          <p:cNvPr id="4" name="Group 14"/>
          <p:cNvGrpSpPr/>
          <p:nvPr/>
        </p:nvGrpSpPr>
        <p:grpSpPr>
          <a:xfrm>
            <a:off x="4119033" y="1811854"/>
            <a:ext cx="1526040" cy="707886"/>
            <a:chOff x="1295400" y="5664200"/>
            <a:chExt cx="1526040" cy="707886"/>
          </a:xfrm>
        </p:grpSpPr>
        <p:cxnSp>
          <p:nvCxnSpPr>
            <p:cNvPr id="16" name="Straight Connector 15"/>
            <p:cNvCxnSpPr/>
            <p:nvPr/>
          </p:nvCxnSpPr>
          <p:spPr bwMode="auto">
            <a:xfrm flipV="1">
              <a:off x="1312333" y="5880100"/>
              <a:ext cx="618067" cy="4233"/>
            </a:xfrm>
            <a:prstGeom prst="line">
              <a:avLst/>
            </a:prstGeom>
            <a:solidFill>
              <a:schemeClr val="accent1"/>
            </a:solidFill>
            <a:ln w="12700" cap="flat" cmpd="sng" algn="ctr">
              <a:solidFill>
                <a:schemeClr val="tx1"/>
              </a:solidFill>
              <a:prstDash val="dash"/>
              <a:round/>
              <a:headEnd type="none" w="med" len="med"/>
              <a:tailEnd type="none" w="med" len="med"/>
            </a:ln>
            <a:effectLst/>
          </p:spPr>
        </p:cxnSp>
        <p:cxnSp>
          <p:nvCxnSpPr>
            <p:cNvPr id="18" name="Straight Connector 17"/>
            <p:cNvCxnSpPr/>
            <p:nvPr/>
          </p:nvCxnSpPr>
          <p:spPr bwMode="auto">
            <a:xfrm flipV="1">
              <a:off x="1295400" y="6184900"/>
              <a:ext cx="635000" cy="4233"/>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19" name="TextBox 18"/>
            <p:cNvSpPr txBox="1"/>
            <p:nvPr/>
          </p:nvSpPr>
          <p:spPr>
            <a:xfrm>
              <a:off x="1943100" y="5664200"/>
              <a:ext cx="878340" cy="707886"/>
            </a:xfrm>
            <a:prstGeom prst="rect">
              <a:avLst/>
            </a:prstGeom>
            <a:noFill/>
          </p:spPr>
          <p:txBody>
            <a:bodyPr wrap="none" rtlCol="0">
              <a:spAutoFit/>
            </a:bodyPr>
            <a:lstStyle/>
            <a:p>
              <a:pPr algn="l" eaLnBrk="0" hangingPunct="0"/>
              <a:r>
                <a:rPr lang="en-US" sz="2000" dirty="0" smtClean="0">
                  <a:solidFill>
                    <a:srgbClr val="000000"/>
                  </a:solidFill>
                  <a:latin typeface="Helvetica" pitchFamily="67" charset="0"/>
                </a:rPr>
                <a:t>HPAC</a:t>
              </a:r>
            </a:p>
            <a:p>
              <a:pPr algn="l" eaLnBrk="0" hangingPunct="0"/>
              <a:r>
                <a:rPr lang="en-US" sz="2000" dirty="0" smtClean="0">
                  <a:solidFill>
                    <a:srgbClr val="000000"/>
                  </a:solidFill>
                  <a:latin typeface="Helvetica" pitchFamily="67" charset="0"/>
                </a:rPr>
                <a:t>QUIC</a:t>
              </a:r>
              <a:endParaRPr lang="en-US" sz="2000" dirty="0">
                <a:solidFill>
                  <a:srgbClr val="000000"/>
                </a:solidFill>
                <a:latin typeface="Helvetica" pitchFamily="67" charset="0"/>
              </a:endParaRP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879600" y="265093"/>
            <a:ext cx="5499100" cy="435504"/>
          </a:xfrm>
        </p:spPr>
        <p:txBody>
          <a:bodyPr/>
          <a:lstStyle/>
          <a:p>
            <a:r>
              <a:rPr lang="en-US" dirty="0" smtClean="0"/>
              <a:t>Are Fixed Winds the Culprit? </a:t>
            </a:r>
            <a:endParaRPr lang="en-US" dirty="0"/>
          </a:p>
        </p:txBody>
      </p:sp>
      <p:sp>
        <p:nvSpPr>
          <p:cNvPr id="3" name="Content Placeholder 2"/>
          <p:cNvSpPr>
            <a:spLocks noGrp="1"/>
          </p:cNvSpPr>
          <p:nvPr>
            <p:ph idx="1"/>
          </p:nvPr>
        </p:nvSpPr>
        <p:spPr>
          <a:xfrm>
            <a:off x="457200" y="1257300"/>
            <a:ext cx="8208963" cy="5257800"/>
          </a:xfrm>
        </p:spPr>
        <p:txBody>
          <a:bodyPr/>
          <a:lstStyle/>
          <a:p>
            <a:r>
              <a:rPr lang="en-US" dirty="0" smtClean="0"/>
              <a:t>	Test by comparing fixed and varying winds using real measured data from the FFT07 data set</a:t>
            </a:r>
          </a:p>
          <a:p>
            <a:pPr lvl="1"/>
            <a:r>
              <a:rPr lang="en-US" dirty="0" smtClean="0"/>
              <a:t>Day: average speed = 3.5 </a:t>
            </a:r>
            <a:r>
              <a:rPr lang="en-US" dirty="0" err="1" smtClean="0"/>
              <a:t>m/s</a:t>
            </a:r>
            <a:endParaRPr lang="en-US" dirty="0" smtClean="0"/>
          </a:p>
          <a:p>
            <a:pPr lvl="1"/>
            <a:r>
              <a:rPr lang="en-US" dirty="0" smtClean="0"/>
              <a:t>Night: average speed = 2 </a:t>
            </a:r>
            <a:r>
              <a:rPr lang="en-US" dirty="0" err="1" smtClean="0"/>
              <a:t>m/s</a:t>
            </a:r>
            <a:endParaRPr lang="en-US" dirty="0" smtClean="0"/>
          </a:p>
          <a:p>
            <a:r>
              <a:rPr lang="en-US" dirty="0" smtClean="0"/>
              <a:t>	Results presented in the following slides are for one simulation, not a Monte Carlo average</a:t>
            </a:r>
          </a:p>
          <a:p>
            <a:r>
              <a:rPr lang="en-US" dirty="0" smtClean="0"/>
              <a:t>	Preliminary results show that varying wind direction does not appreciably affect downwind hazard distance during the day, but does at night.</a:t>
            </a:r>
          </a:p>
          <a:p>
            <a:r>
              <a:rPr lang="en-US" dirty="0" smtClean="0"/>
              <a:t>	Need to perform more simulations to get an understanding of the resulting </a:t>
            </a:r>
            <a:r>
              <a:rPr lang="en-US" i="1" dirty="0" smtClean="0"/>
              <a:t>F</a:t>
            </a:r>
            <a:r>
              <a:rPr lang="en-US" baseline="-25000" dirty="0" smtClean="0"/>
              <a:t>AEGL</a:t>
            </a:r>
            <a:r>
              <a:rPr lang="en-US" dirty="0" smtClean="0"/>
              <a:t> distributions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Varying Winds: Day</a:t>
            </a:r>
            <a:endParaRPr lang="en-US" dirty="0"/>
          </a:p>
        </p:txBody>
      </p:sp>
      <p:pic>
        <p:nvPicPr>
          <p:cNvPr id="6" name="Content Placeholder 5" descr="faegl.pdf"/>
          <p:cNvPicPr>
            <a:picLocks noGrp="1" noChangeAspect="1"/>
          </p:cNvPicPr>
          <p:nvPr>
            <p:ph idx="1"/>
          </p:nvPr>
        </p:nvPicPr>
        <mc:AlternateContent>
          <mc:Choice xmlns:ma="http://schemas.microsoft.com/office/mac/drawingml/2008/main" Requires="ma">
            <p:blipFill>
              <a:blip r:embed="rId2"/>
              <a:srcRect l="-11210" r="-11210"/>
              <a:stretch>
                <a:fillRect/>
              </a:stretch>
            </p:blipFill>
          </mc:Choice>
          <mc:Fallback>
            <p:blipFill>
              <a:blip r:embed="rId3"/>
              <a:srcRect l="-11210" r="-11210"/>
              <a:stretch>
                <a:fillRect/>
              </a:stretch>
            </p:blipFill>
          </mc:Fallback>
        </mc:AlternateContent>
        <p:spPr>
          <a:xfrm>
            <a:off x="0" y="1841500"/>
            <a:ext cx="5373161" cy="3291840"/>
          </a:xfrm>
        </p:spPr>
      </p:pic>
      <p:pic>
        <p:nvPicPr>
          <p:cNvPr id="7" name="Picture 6" descr="faegl.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4711700" y="1866900"/>
            <a:ext cx="4389120" cy="3291840"/>
          </a:xfrm>
          <a:prstGeom prst="rect">
            <a:avLst/>
          </a:prstGeom>
        </p:spPr>
      </p:pic>
      <p:sp>
        <p:nvSpPr>
          <p:cNvPr id="8" name="TextBox 7"/>
          <p:cNvSpPr txBox="1"/>
          <p:nvPr/>
        </p:nvSpPr>
        <p:spPr>
          <a:xfrm>
            <a:off x="1397000" y="1651000"/>
            <a:ext cx="1994506" cy="461665"/>
          </a:xfrm>
          <a:prstGeom prst="rect">
            <a:avLst/>
          </a:prstGeom>
          <a:noFill/>
        </p:spPr>
        <p:txBody>
          <a:bodyPr wrap="none" rtlCol="0">
            <a:spAutoFit/>
          </a:bodyPr>
          <a:lstStyle/>
          <a:p>
            <a:pPr algn="l" eaLnBrk="0" hangingPunct="0"/>
            <a:r>
              <a:rPr lang="en-US" b="1" dirty="0" smtClean="0">
                <a:solidFill>
                  <a:srgbClr val="000000"/>
                </a:solidFill>
                <a:latin typeface="Helvetica" pitchFamily="67" charset="0"/>
              </a:rPr>
              <a:t>Fixed Winds</a:t>
            </a:r>
            <a:endParaRPr lang="en-US" b="1" dirty="0">
              <a:solidFill>
                <a:srgbClr val="000000"/>
              </a:solidFill>
              <a:latin typeface="Helvetica" pitchFamily="67" charset="0"/>
            </a:endParaRPr>
          </a:p>
        </p:txBody>
      </p:sp>
      <p:sp>
        <p:nvSpPr>
          <p:cNvPr id="9" name="TextBox 8"/>
          <p:cNvSpPr txBox="1"/>
          <p:nvPr/>
        </p:nvSpPr>
        <p:spPr>
          <a:xfrm>
            <a:off x="4902200" y="1663700"/>
            <a:ext cx="3654065" cy="461665"/>
          </a:xfrm>
          <a:prstGeom prst="rect">
            <a:avLst/>
          </a:prstGeom>
          <a:noFill/>
        </p:spPr>
        <p:txBody>
          <a:bodyPr wrap="none" rtlCol="0">
            <a:spAutoFit/>
          </a:bodyPr>
          <a:lstStyle/>
          <a:p>
            <a:pPr algn="l" eaLnBrk="0" hangingPunct="0"/>
            <a:r>
              <a:rPr lang="en-US" b="1" dirty="0" smtClean="0">
                <a:solidFill>
                  <a:srgbClr val="000000"/>
                </a:solidFill>
                <a:latin typeface="Helvetica" pitchFamily="67" charset="0"/>
              </a:rPr>
              <a:t>Spatially Varying Winds</a:t>
            </a:r>
            <a:endParaRPr lang="en-US" b="1" dirty="0">
              <a:solidFill>
                <a:srgbClr val="000000"/>
              </a:solidFill>
              <a:latin typeface="Helvetica" pitchFamily="67" charset="0"/>
            </a:endParaRPr>
          </a:p>
        </p:txBody>
      </p:sp>
      <p:sp>
        <p:nvSpPr>
          <p:cNvPr id="10" name="TextBox 9"/>
          <p:cNvSpPr txBox="1"/>
          <p:nvPr/>
        </p:nvSpPr>
        <p:spPr>
          <a:xfrm>
            <a:off x="2722033" y="5477239"/>
            <a:ext cx="3811335" cy="707886"/>
          </a:xfrm>
          <a:prstGeom prst="rect">
            <a:avLst/>
          </a:prstGeom>
          <a:solidFill>
            <a:srgbClr val="F4FF78"/>
          </a:solidFill>
          <a:ln>
            <a:solidFill>
              <a:srgbClr val="800000"/>
            </a:solidFill>
          </a:ln>
        </p:spPr>
        <p:txBody>
          <a:bodyPr wrap="none" rtlCol="0">
            <a:spAutoFit/>
          </a:bodyPr>
          <a:lstStyle/>
          <a:p>
            <a:pPr algn="l" eaLnBrk="0" hangingPunct="0"/>
            <a:r>
              <a:rPr lang="en-US" sz="2000" b="1" i="1" dirty="0" smtClean="0">
                <a:solidFill>
                  <a:srgbClr val="000000"/>
                </a:solidFill>
                <a:latin typeface="Helvetica" pitchFamily="67" charset="0"/>
              </a:rPr>
              <a:t>Comparable Downwind </a:t>
            </a:r>
            <a:r>
              <a:rPr lang="en-US" sz="2000" b="1" i="1" dirty="0" err="1" smtClean="0">
                <a:solidFill>
                  <a:srgbClr val="000000"/>
                </a:solidFill>
                <a:latin typeface="Helvetica" pitchFamily="67" charset="0"/>
              </a:rPr>
              <a:t>PADs</a:t>
            </a:r>
            <a:endParaRPr lang="en-US" sz="2000" b="1" i="1" dirty="0" smtClean="0">
              <a:solidFill>
                <a:srgbClr val="000000"/>
              </a:solidFill>
              <a:latin typeface="Helvetica" pitchFamily="67" charset="0"/>
            </a:endParaRPr>
          </a:p>
          <a:p>
            <a:pPr algn="l" eaLnBrk="0" hangingPunct="0"/>
            <a:r>
              <a:rPr lang="en-US" sz="2000" b="1" i="1" dirty="0" smtClean="0">
                <a:solidFill>
                  <a:srgbClr val="000000"/>
                </a:solidFill>
                <a:latin typeface="Helvetica" pitchFamily="67" charset="0"/>
              </a:rPr>
              <a:t>Comparable Crosswind </a:t>
            </a:r>
            <a:r>
              <a:rPr lang="en-US" sz="2000" b="1" i="1" dirty="0" err="1" smtClean="0">
                <a:solidFill>
                  <a:srgbClr val="000000"/>
                </a:solidFill>
                <a:latin typeface="Helvetica" pitchFamily="67" charset="0"/>
              </a:rPr>
              <a:t>PADs</a:t>
            </a:r>
            <a:endParaRPr lang="en-US" sz="2000" b="1" i="1" dirty="0" smtClean="0">
              <a:solidFill>
                <a:srgbClr val="000000"/>
              </a:solidFill>
              <a:latin typeface="Helvetica" pitchFamily="67"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Varying Winds: Night</a:t>
            </a:r>
            <a:endParaRPr lang="en-US" dirty="0"/>
          </a:p>
        </p:txBody>
      </p:sp>
      <p:pic>
        <p:nvPicPr>
          <p:cNvPr id="9" name="Content Placeholder 8" descr="faegl.pdf"/>
          <p:cNvPicPr>
            <a:picLocks noGrp="1" noChangeAspect="1"/>
          </p:cNvPicPr>
          <p:nvPr>
            <p:ph idx="1"/>
          </p:nvPr>
        </p:nvPicPr>
        <mc:AlternateContent>
          <mc:Choice xmlns:ma="http://schemas.microsoft.com/office/mac/drawingml/2008/main" Requires="ma">
            <p:blipFill>
              <a:blip r:embed="rId3"/>
              <a:srcRect l="-11210" r="-11210"/>
              <a:stretch>
                <a:fillRect/>
              </a:stretch>
            </p:blipFill>
          </mc:Choice>
          <mc:Fallback>
            <p:blipFill>
              <a:blip r:embed="rId4"/>
              <a:srcRect l="-11210" r="-11210"/>
              <a:stretch>
                <a:fillRect/>
              </a:stretch>
            </p:blipFill>
          </mc:Fallback>
        </mc:AlternateContent>
        <p:spPr>
          <a:xfrm>
            <a:off x="38101" y="1828800"/>
            <a:ext cx="5373161" cy="3291840"/>
          </a:xfrm>
        </p:spPr>
      </p:pic>
      <p:pic>
        <p:nvPicPr>
          <p:cNvPr id="10" name="Picture 9" descr="faegl.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4686300" y="1828800"/>
            <a:ext cx="4389120" cy="3291840"/>
          </a:xfrm>
          <a:prstGeom prst="rect">
            <a:avLst/>
          </a:prstGeom>
        </p:spPr>
      </p:pic>
      <p:sp>
        <p:nvSpPr>
          <p:cNvPr id="7" name="TextBox 6"/>
          <p:cNvSpPr txBox="1"/>
          <p:nvPr/>
        </p:nvSpPr>
        <p:spPr>
          <a:xfrm>
            <a:off x="1397000" y="1651000"/>
            <a:ext cx="1994506" cy="461665"/>
          </a:xfrm>
          <a:prstGeom prst="rect">
            <a:avLst/>
          </a:prstGeom>
          <a:noFill/>
        </p:spPr>
        <p:txBody>
          <a:bodyPr wrap="none" rtlCol="0">
            <a:spAutoFit/>
          </a:bodyPr>
          <a:lstStyle/>
          <a:p>
            <a:pPr algn="l" eaLnBrk="0" hangingPunct="0"/>
            <a:r>
              <a:rPr lang="en-US" b="1" dirty="0" smtClean="0">
                <a:solidFill>
                  <a:srgbClr val="000000"/>
                </a:solidFill>
                <a:latin typeface="Helvetica" pitchFamily="67" charset="0"/>
              </a:rPr>
              <a:t>Fixed Winds</a:t>
            </a:r>
            <a:endParaRPr lang="en-US" b="1" dirty="0">
              <a:solidFill>
                <a:srgbClr val="000000"/>
              </a:solidFill>
              <a:latin typeface="Helvetica" pitchFamily="67" charset="0"/>
            </a:endParaRPr>
          </a:p>
        </p:txBody>
      </p:sp>
      <p:sp>
        <p:nvSpPr>
          <p:cNvPr id="8" name="TextBox 7"/>
          <p:cNvSpPr txBox="1"/>
          <p:nvPr/>
        </p:nvSpPr>
        <p:spPr>
          <a:xfrm>
            <a:off x="4902200" y="1663700"/>
            <a:ext cx="3654065" cy="461665"/>
          </a:xfrm>
          <a:prstGeom prst="rect">
            <a:avLst/>
          </a:prstGeom>
          <a:noFill/>
        </p:spPr>
        <p:txBody>
          <a:bodyPr wrap="none" rtlCol="0">
            <a:spAutoFit/>
          </a:bodyPr>
          <a:lstStyle/>
          <a:p>
            <a:pPr algn="l" eaLnBrk="0" hangingPunct="0"/>
            <a:r>
              <a:rPr lang="en-US" b="1" dirty="0" smtClean="0">
                <a:solidFill>
                  <a:srgbClr val="000000"/>
                </a:solidFill>
                <a:latin typeface="Helvetica" pitchFamily="67" charset="0"/>
              </a:rPr>
              <a:t>Spatially Varying Winds</a:t>
            </a:r>
            <a:endParaRPr lang="en-US" b="1" dirty="0">
              <a:solidFill>
                <a:srgbClr val="000000"/>
              </a:solidFill>
              <a:latin typeface="Helvetica" pitchFamily="67" charset="0"/>
            </a:endParaRPr>
          </a:p>
        </p:txBody>
      </p:sp>
      <p:sp>
        <p:nvSpPr>
          <p:cNvPr id="11" name="TextBox 10"/>
          <p:cNvSpPr txBox="1"/>
          <p:nvPr/>
        </p:nvSpPr>
        <p:spPr>
          <a:xfrm>
            <a:off x="1236133" y="5477239"/>
            <a:ext cx="6859169" cy="707886"/>
          </a:xfrm>
          <a:prstGeom prst="rect">
            <a:avLst/>
          </a:prstGeom>
          <a:solidFill>
            <a:srgbClr val="F4FF78"/>
          </a:solidFill>
          <a:ln>
            <a:solidFill>
              <a:srgbClr val="800000"/>
            </a:solidFill>
          </a:ln>
        </p:spPr>
        <p:txBody>
          <a:bodyPr wrap="none" rtlCol="0">
            <a:spAutoFit/>
          </a:bodyPr>
          <a:lstStyle/>
          <a:p>
            <a:pPr algn="l" eaLnBrk="0" hangingPunct="0"/>
            <a:r>
              <a:rPr lang="en-US" sz="2000" b="1" i="1" dirty="0" smtClean="0">
                <a:solidFill>
                  <a:srgbClr val="000000"/>
                </a:solidFill>
                <a:latin typeface="Helvetica" pitchFamily="67" charset="0"/>
              </a:rPr>
              <a:t>Comparable Downwind </a:t>
            </a:r>
            <a:r>
              <a:rPr lang="en-US" sz="2000" b="1" i="1" dirty="0" err="1" smtClean="0">
                <a:solidFill>
                  <a:srgbClr val="000000"/>
                </a:solidFill>
                <a:latin typeface="Helvetica" pitchFamily="67" charset="0"/>
              </a:rPr>
              <a:t>PADs</a:t>
            </a:r>
            <a:endParaRPr lang="en-US" sz="2000" b="1" i="1" dirty="0" smtClean="0">
              <a:solidFill>
                <a:srgbClr val="000000"/>
              </a:solidFill>
              <a:latin typeface="Helvetica" pitchFamily="67" charset="0"/>
            </a:endParaRPr>
          </a:p>
          <a:p>
            <a:pPr algn="l" eaLnBrk="0" hangingPunct="0"/>
            <a:r>
              <a:rPr lang="en-US" sz="2000" b="1" i="1" dirty="0" smtClean="0">
                <a:solidFill>
                  <a:srgbClr val="000000"/>
                </a:solidFill>
                <a:latin typeface="Helvetica" pitchFamily="67" charset="0"/>
              </a:rPr>
              <a:t>Crosswind PAD Significantly Larger for Varying Winds</a:t>
            </a:r>
            <a:endParaRPr lang="en-US" sz="2000" b="1" i="1" dirty="0">
              <a:solidFill>
                <a:srgbClr val="000000"/>
              </a:solidFill>
              <a:latin typeface="Helvetica" pitchFamily="67"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70063" y="0"/>
            <a:ext cx="5967412" cy="810376"/>
          </a:xfrm>
        </p:spPr>
        <p:txBody>
          <a:bodyPr/>
          <a:lstStyle/>
          <a:p>
            <a:r>
              <a:rPr lang="en-US" dirty="0" smtClean="0"/>
              <a:t>Downwind Distances on 90</a:t>
            </a:r>
            <a:r>
              <a:rPr lang="en-US" baseline="30000" dirty="0" smtClean="0"/>
              <a:t>th</a:t>
            </a:r>
            <a:r>
              <a:rPr lang="en-US" dirty="0" smtClean="0"/>
              <a:t> Percentile Field</a:t>
            </a:r>
            <a:endParaRPr lang="en-US" dirty="0"/>
          </a:p>
        </p:txBody>
      </p:sp>
      <p:sp>
        <p:nvSpPr>
          <p:cNvPr id="3" name="TextBox 2"/>
          <p:cNvSpPr txBox="1"/>
          <p:nvPr/>
        </p:nvSpPr>
        <p:spPr>
          <a:xfrm>
            <a:off x="381000" y="1308100"/>
            <a:ext cx="2133600" cy="3170099"/>
          </a:xfrm>
          <a:prstGeom prst="rect">
            <a:avLst/>
          </a:prstGeom>
          <a:noFill/>
        </p:spPr>
        <p:txBody>
          <a:bodyPr wrap="square" rtlCol="0">
            <a:spAutoFit/>
          </a:bodyPr>
          <a:lstStyle/>
          <a:p>
            <a:pPr algn="l" eaLnBrk="0" hangingPunct="0"/>
            <a:r>
              <a:rPr lang="en-US" sz="2000" dirty="0" smtClean="0">
                <a:solidFill>
                  <a:srgbClr val="000000"/>
                </a:solidFill>
                <a:latin typeface="Helvetica" pitchFamily="67" charset="0"/>
              </a:rPr>
              <a:t>Is taking the downwind distance on the 90</a:t>
            </a:r>
            <a:r>
              <a:rPr lang="en-US" sz="2000" baseline="30000" dirty="0" smtClean="0">
                <a:solidFill>
                  <a:srgbClr val="000000"/>
                </a:solidFill>
                <a:latin typeface="Helvetica" pitchFamily="67" charset="0"/>
              </a:rPr>
              <a:t>th</a:t>
            </a:r>
            <a:r>
              <a:rPr lang="en-US" sz="2000" dirty="0" smtClean="0">
                <a:solidFill>
                  <a:srgbClr val="000000"/>
                </a:solidFill>
                <a:latin typeface="Helvetica" pitchFamily="67" charset="0"/>
              </a:rPr>
              <a:t> percentile AEGL field equivalent to taking the 90</a:t>
            </a:r>
            <a:r>
              <a:rPr lang="en-US" sz="2000" baseline="30000" dirty="0" smtClean="0">
                <a:solidFill>
                  <a:srgbClr val="000000"/>
                </a:solidFill>
                <a:latin typeface="Helvetica" pitchFamily="67" charset="0"/>
              </a:rPr>
              <a:t>th</a:t>
            </a:r>
            <a:r>
              <a:rPr lang="en-US" sz="2000" dirty="0" smtClean="0">
                <a:solidFill>
                  <a:srgbClr val="000000"/>
                </a:solidFill>
                <a:latin typeface="Helvetica" pitchFamily="67" charset="0"/>
              </a:rPr>
              <a:t> percentile of the downwind distance?</a:t>
            </a:r>
            <a:endParaRPr lang="en-US" sz="2000" dirty="0">
              <a:solidFill>
                <a:srgbClr val="000000"/>
              </a:solidFill>
              <a:latin typeface="Helvetica" pitchFamily="67" charset="0"/>
            </a:endParaRPr>
          </a:p>
        </p:txBody>
      </p:sp>
      <p:pic>
        <p:nvPicPr>
          <p:cNvPr id="4" name="Picture 3" descr="function_commutativity_faegl_90.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2552700" y="647700"/>
            <a:ext cx="6210300" cy="62103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447800" y="311150"/>
            <a:ext cx="7454900" cy="325730"/>
          </a:xfrm>
        </p:spPr>
        <p:txBody>
          <a:bodyPr/>
          <a:lstStyle/>
          <a:p>
            <a:r>
              <a:rPr lang="en-US" sz="2000" dirty="0"/>
              <a:t>Largest</a:t>
            </a:r>
            <a:r>
              <a:rPr lang="en-US" sz="2000" dirty="0" smtClean="0"/>
              <a:t> ATP-45 Chemical </a:t>
            </a:r>
            <a:r>
              <a:rPr lang="en-US" sz="2000" dirty="0"/>
              <a:t>Template Encloses</a:t>
            </a:r>
            <a:r>
              <a:rPr lang="en-US" sz="2000" dirty="0" smtClean="0"/>
              <a:t> DC </a:t>
            </a:r>
            <a:r>
              <a:rPr lang="en-US" sz="2000" dirty="0"/>
              <a:t>Beltway</a:t>
            </a:r>
            <a:endParaRPr lang="en-US" dirty="0"/>
          </a:p>
        </p:txBody>
      </p:sp>
      <p:grpSp>
        <p:nvGrpSpPr>
          <p:cNvPr id="2" name="Group 30"/>
          <p:cNvGrpSpPr>
            <a:grpSpLocks/>
          </p:cNvGrpSpPr>
          <p:nvPr/>
        </p:nvGrpSpPr>
        <p:grpSpPr bwMode="auto">
          <a:xfrm>
            <a:off x="180975" y="5984875"/>
            <a:ext cx="4927600" cy="469900"/>
            <a:chOff x="840" y="769"/>
            <a:chExt cx="3104" cy="296"/>
          </a:xfrm>
        </p:grpSpPr>
        <p:sp>
          <p:nvSpPr>
            <p:cNvPr id="24604" name="Line 28"/>
            <p:cNvSpPr>
              <a:spLocks noChangeShapeType="1"/>
            </p:cNvSpPr>
            <p:nvPr/>
          </p:nvSpPr>
          <p:spPr bwMode="auto">
            <a:xfrm>
              <a:off x="840" y="920"/>
              <a:ext cx="3104" cy="0"/>
            </a:xfrm>
            <a:prstGeom prst="line">
              <a:avLst/>
            </a:prstGeom>
            <a:noFill/>
            <a:ln w="38100">
              <a:solidFill>
                <a:schemeClr val="tx1"/>
              </a:solidFill>
              <a:prstDash val="dash"/>
              <a:round/>
              <a:headEnd type="triangle" w="med" len="med"/>
              <a:tailEnd type="triangle" w="med" len="med"/>
            </a:ln>
            <a:effectLst/>
          </p:spPr>
          <p:txBody>
            <a:bodyPr wrap="none" anchor="ctr">
              <a:prstTxWarp prst="textNoShape">
                <a:avLst/>
              </a:prstTxWarp>
            </a:bodyPr>
            <a:lstStyle/>
            <a:p>
              <a:pPr algn="l" eaLnBrk="0" hangingPunct="0"/>
              <a:endParaRPr lang="en-US" sz="2000">
                <a:solidFill>
                  <a:srgbClr val="000000"/>
                </a:solidFill>
                <a:latin typeface="Helvetica" pitchFamily="67" charset="0"/>
              </a:endParaRPr>
            </a:p>
          </p:txBody>
        </p:sp>
        <p:sp>
          <p:nvSpPr>
            <p:cNvPr id="24605" name="Text Box 29"/>
            <p:cNvSpPr txBox="1">
              <a:spLocks noChangeArrowheads="1"/>
            </p:cNvSpPr>
            <p:nvPr/>
          </p:nvSpPr>
          <p:spPr bwMode="auto">
            <a:xfrm>
              <a:off x="2086" y="769"/>
              <a:ext cx="669" cy="296"/>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eaLnBrk="0" hangingPunct="0"/>
              <a:r>
                <a:rPr lang="en-US" sz="2000" b="1">
                  <a:solidFill>
                    <a:srgbClr val="000000"/>
                  </a:solidFill>
                  <a:latin typeface="Helvetica" pitchFamily="67" charset="0"/>
                </a:rPr>
                <a:t>50 km</a:t>
              </a:r>
              <a:endParaRPr lang="en-US" sz="2000">
                <a:solidFill>
                  <a:srgbClr val="000000"/>
                </a:solidFill>
                <a:latin typeface="Helvetica" pitchFamily="67" charset="0"/>
              </a:endParaRPr>
            </a:p>
          </p:txBody>
        </p:sp>
      </p:grpSp>
      <p:grpSp>
        <p:nvGrpSpPr>
          <p:cNvPr id="3" name="Group 38"/>
          <p:cNvGrpSpPr>
            <a:grpSpLocks/>
          </p:cNvGrpSpPr>
          <p:nvPr/>
        </p:nvGrpSpPr>
        <p:grpSpPr bwMode="auto">
          <a:xfrm>
            <a:off x="63500" y="1174750"/>
            <a:ext cx="5684838" cy="4805363"/>
            <a:chOff x="184" y="1004"/>
            <a:chExt cx="3581" cy="3027"/>
          </a:xfrm>
        </p:grpSpPr>
        <p:pic>
          <p:nvPicPr>
            <p:cNvPr id="24580" name="Picture 4"/>
            <p:cNvPicPr>
              <a:picLocks noChangeAspect="1" noChangeArrowheads="1"/>
            </p:cNvPicPr>
            <p:nvPr/>
          </p:nvPicPr>
          <p:blipFill>
            <a:blip r:embed="rId3"/>
            <a:srcRect/>
            <a:stretch>
              <a:fillRect/>
            </a:stretch>
          </p:blipFill>
          <p:spPr bwMode="auto">
            <a:xfrm>
              <a:off x="984" y="1465"/>
              <a:ext cx="2781" cy="2121"/>
            </a:xfrm>
            <a:prstGeom prst="rect">
              <a:avLst/>
            </a:prstGeom>
            <a:noFill/>
          </p:spPr>
        </p:pic>
        <p:grpSp>
          <p:nvGrpSpPr>
            <p:cNvPr id="4" name="Group 23"/>
            <p:cNvGrpSpPr>
              <a:grpSpLocks/>
            </p:cNvGrpSpPr>
            <p:nvPr/>
          </p:nvGrpSpPr>
          <p:grpSpPr bwMode="auto">
            <a:xfrm>
              <a:off x="184" y="1040"/>
              <a:ext cx="3157" cy="2960"/>
              <a:chOff x="712" y="1015"/>
              <a:chExt cx="3157" cy="2960"/>
            </a:xfrm>
          </p:grpSpPr>
          <p:sp>
            <p:nvSpPr>
              <p:cNvPr id="24600" name="Line 24"/>
              <p:cNvSpPr>
                <a:spLocks noChangeShapeType="1"/>
              </p:cNvSpPr>
              <p:nvPr/>
            </p:nvSpPr>
            <p:spPr bwMode="auto">
              <a:xfrm rot="5400000" flipV="1">
                <a:off x="2386" y="2494"/>
                <a:ext cx="2960" cy="1"/>
              </a:xfrm>
              <a:prstGeom prst="line">
                <a:avLst/>
              </a:prstGeom>
              <a:noFill/>
              <a:ln w="38100">
                <a:solidFill>
                  <a:schemeClr val="tx1"/>
                </a:solidFill>
                <a:round/>
                <a:headEnd/>
                <a:tailEnd/>
              </a:ln>
              <a:effectLst/>
            </p:spPr>
            <p:txBody>
              <a:bodyPr wrap="none" anchor="ctr">
                <a:prstTxWarp prst="textNoShape">
                  <a:avLst/>
                </a:prstTxWarp>
              </a:bodyPr>
              <a:lstStyle/>
              <a:p>
                <a:pPr algn="l" eaLnBrk="0" hangingPunct="0"/>
                <a:endParaRPr lang="en-US" sz="2000">
                  <a:solidFill>
                    <a:srgbClr val="000000"/>
                  </a:solidFill>
                  <a:latin typeface="Helvetica" pitchFamily="67" charset="0"/>
                </a:endParaRPr>
              </a:p>
            </p:txBody>
          </p:sp>
          <p:sp>
            <p:nvSpPr>
              <p:cNvPr id="24601" name="Line 25"/>
              <p:cNvSpPr>
                <a:spLocks noChangeShapeType="1"/>
              </p:cNvSpPr>
              <p:nvPr/>
            </p:nvSpPr>
            <p:spPr bwMode="auto">
              <a:xfrm flipH="1">
                <a:off x="784" y="1017"/>
                <a:ext cx="3080" cy="1392"/>
              </a:xfrm>
              <a:prstGeom prst="line">
                <a:avLst/>
              </a:prstGeom>
              <a:noFill/>
              <a:ln w="38100">
                <a:solidFill>
                  <a:schemeClr val="tx1"/>
                </a:solidFill>
                <a:round/>
                <a:headEnd/>
                <a:tailEnd/>
              </a:ln>
              <a:effectLst/>
            </p:spPr>
            <p:txBody>
              <a:bodyPr wrap="none" anchor="ctr">
                <a:prstTxWarp prst="textNoShape">
                  <a:avLst/>
                </a:prstTxWarp>
              </a:bodyPr>
              <a:lstStyle/>
              <a:p>
                <a:pPr algn="l" eaLnBrk="0" hangingPunct="0"/>
                <a:endParaRPr lang="en-US" sz="2000">
                  <a:solidFill>
                    <a:srgbClr val="000000"/>
                  </a:solidFill>
                  <a:latin typeface="Helvetica" pitchFamily="67" charset="0"/>
                </a:endParaRPr>
              </a:p>
            </p:txBody>
          </p:sp>
          <p:sp>
            <p:nvSpPr>
              <p:cNvPr id="24602" name="Line 26"/>
              <p:cNvSpPr>
                <a:spLocks noChangeShapeType="1"/>
              </p:cNvSpPr>
              <p:nvPr/>
            </p:nvSpPr>
            <p:spPr bwMode="auto">
              <a:xfrm flipH="1" flipV="1">
                <a:off x="789" y="2582"/>
                <a:ext cx="3080" cy="1392"/>
              </a:xfrm>
              <a:prstGeom prst="line">
                <a:avLst/>
              </a:prstGeom>
              <a:noFill/>
              <a:ln w="38100">
                <a:solidFill>
                  <a:schemeClr val="tx1"/>
                </a:solidFill>
                <a:round/>
                <a:headEnd/>
                <a:tailEnd/>
              </a:ln>
              <a:effectLst/>
            </p:spPr>
            <p:txBody>
              <a:bodyPr wrap="none" anchor="ctr">
                <a:prstTxWarp prst="textNoShape">
                  <a:avLst/>
                </a:prstTxWarp>
              </a:bodyPr>
              <a:lstStyle/>
              <a:p>
                <a:pPr algn="l" eaLnBrk="0" hangingPunct="0"/>
                <a:endParaRPr lang="en-US" sz="2000">
                  <a:solidFill>
                    <a:srgbClr val="000000"/>
                  </a:solidFill>
                  <a:latin typeface="Helvetica" pitchFamily="67" charset="0"/>
                </a:endParaRPr>
              </a:p>
            </p:txBody>
          </p:sp>
          <p:sp>
            <p:nvSpPr>
              <p:cNvPr id="24603" name="Arc 27"/>
              <p:cNvSpPr>
                <a:spLocks/>
              </p:cNvSpPr>
              <p:nvPr/>
            </p:nvSpPr>
            <p:spPr bwMode="auto">
              <a:xfrm flipH="1">
                <a:off x="712" y="2409"/>
                <a:ext cx="177" cy="173"/>
              </a:xfrm>
              <a:custGeom>
                <a:avLst/>
                <a:gdLst>
                  <a:gd name="G0" fmla="+- 0 0 0"/>
                  <a:gd name="G1" fmla="+- 18126 0 0"/>
                  <a:gd name="G2" fmla="+- 21600 0 0"/>
                  <a:gd name="T0" fmla="*/ 11746 w 21600"/>
                  <a:gd name="T1" fmla="*/ 0 h 36450"/>
                  <a:gd name="T2" fmla="*/ 11435 w 21600"/>
                  <a:gd name="T3" fmla="*/ 36450 h 36450"/>
                  <a:gd name="T4" fmla="*/ 0 w 21600"/>
                  <a:gd name="T5" fmla="*/ 18126 h 36450"/>
                </a:gdLst>
                <a:ahLst/>
                <a:cxnLst>
                  <a:cxn ang="0">
                    <a:pos x="T0" y="T1"/>
                  </a:cxn>
                  <a:cxn ang="0">
                    <a:pos x="T2" y="T3"/>
                  </a:cxn>
                  <a:cxn ang="0">
                    <a:pos x="T4" y="T5"/>
                  </a:cxn>
                </a:cxnLst>
                <a:rect l="0" t="0" r="r" b="b"/>
                <a:pathLst>
                  <a:path w="21600" h="36450" fill="none" extrusionOk="0">
                    <a:moveTo>
                      <a:pt x="11746" y="-1"/>
                    </a:moveTo>
                    <a:cubicBezTo>
                      <a:pt x="17890" y="3980"/>
                      <a:pt x="21600" y="10804"/>
                      <a:pt x="21600" y="18126"/>
                    </a:cubicBezTo>
                    <a:cubicBezTo>
                      <a:pt x="21600" y="25578"/>
                      <a:pt x="17758" y="32505"/>
                      <a:pt x="11435" y="36450"/>
                    </a:cubicBezTo>
                  </a:path>
                  <a:path w="21600" h="36450" stroke="0" extrusionOk="0">
                    <a:moveTo>
                      <a:pt x="11746" y="-1"/>
                    </a:moveTo>
                    <a:cubicBezTo>
                      <a:pt x="17890" y="3980"/>
                      <a:pt x="21600" y="10804"/>
                      <a:pt x="21600" y="18126"/>
                    </a:cubicBezTo>
                    <a:cubicBezTo>
                      <a:pt x="21600" y="25578"/>
                      <a:pt x="17758" y="32505"/>
                      <a:pt x="11435" y="36450"/>
                    </a:cubicBezTo>
                    <a:lnTo>
                      <a:pt x="0" y="18126"/>
                    </a:lnTo>
                    <a:close/>
                  </a:path>
                </a:pathLst>
              </a:custGeom>
              <a:noFill/>
              <a:ln w="38100">
                <a:solidFill>
                  <a:schemeClr val="tx1"/>
                </a:solidFill>
                <a:round/>
                <a:headEnd/>
                <a:tailEnd/>
              </a:ln>
              <a:effectLst/>
            </p:spPr>
            <p:txBody>
              <a:bodyPr wrap="none" anchor="ctr">
                <a:prstTxWarp prst="textNoShape">
                  <a:avLst/>
                </a:prstTxWarp>
              </a:bodyPr>
              <a:lstStyle/>
              <a:p>
                <a:pPr algn="l" eaLnBrk="0" hangingPunct="0"/>
                <a:endParaRPr lang="en-US" sz="2000">
                  <a:solidFill>
                    <a:srgbClr val="000000"/>
                  </a:solidFill>
                  <a:latin typeface="Helvetica" pitchFamily="67" charset="0"/>
                </a:endParaRPr>
              </a:p>
            </p:txBody>
          </p:sp>
        </p:grpSp>
        <p:sp>
          <p:nvSpPr>
            <p:cNvPr id="24608" name="Line 32"/>
            <p:cNvSpPr>
              <a:spLocks noChangeShapeType="1"/>
            </p:cNvSpPr>
            <p:nvPr/>
          </p:nvSpPr>
          <p:spPr bwMode="auto">
            <a:xfrm flipH="1" flipV="1">
              <a:off x="2473" y="1289"/>
              <a:ext cx="599" cy="544"/>
            </a:xfrm>
            <a:prstGeom prst="line">
              <a:avLst/>
            </a:prstGeom>
            <a:noFill/>
            <a:ln w="19050">
              <a:solidFill>
                <a:schemeClr val="tx1"/>
              </a:solidFill>
              <a:round/>
              <a:headEnd type="stealth" w="med" len="med"/>
              <a:tailEnd/>
            </a:ln>
            <a:effectLst/>
          </p:spPr>
          <p:txBody>
            <a:bodyPr wrap="none" anchor="ctr">
              <a:prstTxWarp prst="textNoShape">
                <a:avLst/>
              </a:prstTxWarp>
            </a:bodyPr>
            <a:lstStyle/>
            <a:p>
              <a:pPr algn="l" eaLnBrk="0" hangingPunct="0"/>
              <a:endParaRPr lang="en-US" sz="2000">
                <a:solidFill>
                  <a:srgbClr val="000000"/>
                </a:solidFill>
                <a:latin typeface="Helvetica" pitchFamily="67" charset="0"/>
              </a:endParaRPr>
            </a:p>
          </p:txBody>
        </p:sp>
        <p:sp>
          <p:nvSpPr>
            <p:cNvPr id="24609" name="Text Box 33"/>
            <p:cNvSpPr txBox="1">
              <a:spLocks noChangeArrowheads="1"/>
            </p:cNvSpPr>
            <p:nvPr/>
          </p:nvSpPr>
          <p:spPr bwMode="auto">
            <a:xfrm>
              <a:off x="1429" y="1004"/>
              <a:ext cx="1031" cy="296"/>
            </a:xfrm>
            <a:prstGeom prst="rect">
              <a:avLst/>
            </a:prstGeom>
            <a:noFill/>
            <a:ln w="12700">
              <a:solidFill>
                <a:schemeClr val="tx1"/>
              </a:solidFill>
              <a:miter lim="800000"/>
              <a:headEnd/>
              <a:tailEnd/>
            </a:ln>
            <a:effectLst/>
          </p:spPr>
          <p:txBody>
            <a:bodyPr wrap="none">
              <a:prstTxWarp prst="textNoShape">
                <a:avLst/>
              </a:prstTxWarp>
              <a:spAutoFit/>
            </a:bodyPr>
            <a:lstStyle/>
            <a:p>
              <a:pPr algn="l" eaLnBrk="0" hangingPunct="0"/>
              <a:r>
                <a:rPr lang="en-US" sz="2000" b="1">
                  <a:solidFill>
                    <a:srgbClr val="000000"/>
                  </a:solidFill>
                  <a:latin typeface="Helvetica" pitchFamily="67" charset="0"/>
                </a:rPr>
                <a:t>My House</a:t>
              </a:r>
            </a:p>
          </p:txBody>
        </p:sp>
        <p:sp>
          <p:nvSpPr>
            <p:cNvPr id="24610" name="Line 34"/>
            <p:cNvSpPr>
              <a:spLocks noChangeShapeType="1"/>
            </p:cNvSpPr>
            <p:nvPr/>
          </p:nvSpPr>
          <p:spPr bwMode="auto">
            <a:xfrm flipH="1">
              <a:off x="1296" y="2809"/>
              <a:ext cx="776" cy="976"/>
            </a:xfrm>
            <a:prstGeom prst="line">
              <a:avLst/>
            </a:prstGeom>
            <a:noFill/>
            <a:ln w="19050">
              <a:solidFill>
                <a:schemeClr val="tx1"/>
              </a:solidFill>
              <a:round/>
              <a:headEnd type="stealth" w="med" len="med"/>
              <a:tailEnd/>
            </a:ln>
            <a:effectLst/>
          </p:spPr>
          <p:txBody>
            <a:bodyPr wrap="none" anchor="ctr">
              <a:prstTxWarp prst="textNoShape">
                <a:avLst/>
              </a:prstTxWarp>
            </a:bodyPr>
            <a:lstStyle/>
            <a:p>
              <a:pPr algn="l" eaLnBrk="0" hangingPunct="0"/>
              <a:endParaRPr lang="en-US" sz="2000">
                <a:solidFill>
                  <a:srgbClr val="000000"/>
                </a:solidFill>
                <a:latin typeface="Helvetica" pitchFamily="67" charset="0"/>
              </a:endParaRPr>
            </a:p>
          </p:txBody>
        </p:sp>
        <p:pic>
          <p:nvPicPr>
            <p:cNvPr id="24612" name="Picture 36" descr="IDA Logo 01"/>
            <p:cNvPicPr>
              <a:picLocks noChangeAspect="1" noChangeArrowheads="1"/>
            </p:cNvPicPr>
            <p:nvPr/>
          </p:nvPicPr>
          <p:blipFill>
            <a:blip r:embed="rId4"/>
            <a:srcRect/>
            <a:stretch>
              <a:fillRect/>
            </a:stretch>
          </p:blipFill>
          <p:spPr bwMode="auto">
            <a:xfrm>
              <a:off x="792" y="3657"/>
              <a:ext cx="504" cy="374"/>
            </a:xfrm>
            <a:prstGeom prst="rect">
              <a:avLst/>
            </a:prstGeom>
            <a:noFill/>
            <a:ln w="9525">
              <a:solidFill>
                <a:schemeClr val="tx1"/>
              </a:solidFill>
              <a:miter lim="800000"/>
              <a:headEnd/>
              <a:tailEnd/>
            </a:ln>
          </p:spPr>
        </p:pic>
      </p:grpSp>
      <p:sp>
        <p:nvSpPr>
          <p:cNvPr id="24613" name="Text Box 37"/>
          <p:cNvSpPr txBox="1">
            <a:spLocks noChangeArrowheads="1"/>
          </p:cNvSpPr>
          <p:nvPr/>
        </p:nvSpPr>
        <p:spPr bwMode="auto">
          <a:xfrm>
            <a:off x="5854700" y="1862138"/>
            <a:ext cx="3225800" cy="3375283"/>
          </a:xfrm>
          <a:prstGeom prst="rect">
            <a:avLst/>
          </a:prstGeom>
          <a:noFill/>
          <a:ln w="12700">
            <a:solidFill>
              <a:srgbClr val="FF0000"/>
            </a:solidFill>
            <a:miter lim="800000"/>
            <a:headEnd/>
            <a:tailEnd/>
          </a:ln>
          <a:effectLst/>
        </p:spPr>
        <p:txBody>
          <a:bodyPr>
            <a:prstTxWarp prst="textNoShape">
              <a:avLst/>
            </a:prstTxWarp>
            <a:spAutoFit/>
          </a:bodyPr>
          <a:lstStyle/>
          <a:p>
            <a:pPr algn="l" eaLnBrk="0" hangingPunct="0"/>
            <a:r>
              <a:rPr lang="en-US" sz="2000" b="1" dirty="0">
                <a:solidFill>
                  <a:srgbClr val="000000"/>
                </a:solidFill>
                <a:latin typeface="Helvetica" pitchFamily="67" charset="0"/>
              </a:rPr>
              <a:t>Template area: 1560 km</a:t>
            </a:r>
            <a:r>
              <a:rPr lang="en-US" sz="2000" b="1" baseline="30000" dirty="0">
                <a:solidFill>
                  <a:srgbClr val="000000"/>
                </a:solidFill>
                <a:latin typeface="Helvetica" pitchFamily="67" charset="0"/>
              </a:rPr>
              <a:t>2</a:t>
            </a:r>
            <a:r>
              <a:rPr lang="en-US" sz="2000" dirty="0">
                <a:solidFill>
                  <a:srgbClr val="000000"/>
                </a:solidFill>
                <a:latin typeface="Helvetica" pitchFamily="67" charset="0"/>
              </a:rPr>
              <a:t> </a:t>
            </a:r>
          </a:p>
          <a:p>
            <a:pPr algn="l" eaLnBrk="0" hangingPunct="0"/>
            <a:endParaRPr lang="en-US" sz="2000" dirty="0">
              <a:solidFill>
                <a:srgbClr val="000000"/>
              </a:solidFill>
              <a:latin typeface="Helvetica" pitchFamily="67" charset="0"/>
            </a:endParaRPr>
          </a:p>
          <a:p>
            <a:pPr algn="l" eaLnBrk="0" hangingPunct="0"/>
            <a:r>
              <a:rPr lang="en-US" sz="2000" b="1" dirty="0">
                <a:solidFill>
                  <a:srgbClr val="000000"/>
                </a:solidFill>
                <a:latin typeface="Helvetica" pitchFamily="67" charset="0"/>
              </a:rPr>
              <a:t>Area of Rhode Island: 2706 km</a:t>
            </a:r>
            <a:r>
              <a:rPr lang="en-US" sz="2000" b="1" baseline="30000" dirty="0">
                <a:solidFill>
                  <a:srgbClr val="000000"/>
                </a:solidFill>
                <a:latin typeface="Helvetica" pitchFamily="67" charset="0"/>
              </a:rPr>
              <a:t>2</a:t>
            </a:r>
          </a:p>
          <a:p>
            <a:pPr algn="l" eaLnBrk="0" hangingPunct="0"/>
            <a:endParaRPr lang="en-US" sz="2000" b="1" baseline="30000" dirty="0">
              <a:solidFill>
                <a:srgbClr val="000000"/>
              </a:solidFill>
              <a:latin typeface="Helvetica" pitchFamily="67" charset="0"/>
            </a:endParaRPr>
          </a:p>
          <a:p>
            <a:pPr algn="l" eaLnBrk="0" hangingPunct="0"/>
            <a:r>
              <a:rPr lang="en-US" sz="2000" b="1" dirty="0">
                <a:solidFill>
                  <a:srgbClr val="000000"/>
                </a:solidFill>
                <a:latin typeface="Helvetica" pitchFamily="67" charset="0"/>
              </a:rPr>
              <a:t>Population of  Wash. DC alone: 572059 (2000 Census)</a:t>
            </a:r>
          </a:p>
          <a:p>
            <a:pPr algn="l" eaLnBrk="0" hangingPunct="0"/>
            <a:endParaRPr lang="en-US" sz="2000" b="1" dirty="0">
              <a:solidFill>
                <a:srgbClr val="000000"/>
              </a:solidFill>
              <a:latin typeface="Helvetica" pitchFamily="67" charset="0"/>
            </a:endParaRPr>
          </a:p>
          <a:p>
            <a:pPr algn="l" eaLnBrk="0" hangingPunct="0"/>
            <a:r>
              <a:rPr lang="en-US" sz="2000" b="1" dirty="0">
                <a:solidFill>
                  <a:srgbClr val="000000"/>
                </a:solidFill>
                <a:latin typeface="Helvetica" pitchFamily="67" charset="0"/>
              </a:rPr>
              <a:t>Land area of  Wash. DC: </a:t>
            </a:r>
          </a:p>
          <a:p>
            <a:pPr algn="l" eaLnBrk="0" hangingPunct="0"/>
            <a:r>
              <a:rPr lang="en-US" sz="2000" b="1" dirty="0">
                <a:solidFill>
                  <a:srgbClr val="000000"/>
                </a:solidFill>
                <a:latin typeface="Helvetica" pitchFamily="67" charset="0"/>
              </a:rPr>
              <a:t>159 </a:t>
            </a:r>
            <a:r>
              <a:rPr lang="en-US" sz="2000" b="1" dirty="0" smtClean="0">
                <a:solidFill>
                  <a:srgbClr val="000000"/>
                </a:solidFill>
                <a:latin typeface="Helvetica" pitchFamily="67" charset="0"/>
              </a:rPr>
              <a:t>km</a:t>
            </a:r>
            <a:r>
              <a:rPr lang="en-US" sz="2000" b="1" baseline="30000" dirty="0" smtClean="0">
                <a:solidFill>
                  <a:srgbClr val="000000"/>
                </a:solidFill>
                <a:latin typeface="Helvetica" pitchFamily="67" charset="0"/>
              </a:rPr>
              <a:t>2</a:t>
            </a:r>
            <a:endParaRPr lang="en-US" sz="2000" b="1" dirty="0">
              <a:solidFill>
                <a:srgbClr val="FF0000"/>
              </a:solidFill>
              <a:latin typeface="Helvetica" pitchFamily="67"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57363" y="292100"/>
            <a:ext cx="5967412" cy="435504"/>
          </a:xfrm>
        </p:spPr>
        <p:txBody>
          <a:bodyPr/>
          <a:lstStyle/>
          <a:p>
            <a:r>
              <a:rPr lang="en-US" dirty="0" smtClean="0"/>
              <a:t>Wind Inputs</a:t>
            </a:r>
            <a:endParaRPr lang="en-US" dirty="0"/>
          </a:p>
        </p:txBody>
      </p:sp>
      <p:sp>
        <p:nvSpPr>
          <p:cNvPr id="3" name="Content Placeholder 2"/>
          <p:cNvSpPr>
            <a:spLocks noGrp="1"/>
          </p:cNvSpPr>
          <p:nvPr>
            <p:ph idx="1"/>
          </p:nvPr>
        </p:nvSpPr>
        <p:spPr>
          <a:xfrm>
            <a:off x="362857" y="1122121"/>
            <a:ext cx="8518072" cy="4652963"/>
          </a:xfrm>
        </p:spPr>
        <p:txBody>
          <a:bodyPr/>
          <a:lstStyle/>
          <a:p>
            <a:pPr>
              <a:buNone/>
            </a:pPr>
            <a:r>
              <a:rPr lang="en-US" dirty="0" smtClean="0"/>
              <a:t>	Wind speed distributions extracted from 1 month of wind data collected from array of 40 Portable Weather Instrument Display Systems (PWIDS) during DTRA-sponsored Fusion Field Trial Tests (Dugway Proving Ground, Sept. 2007) </a:t>
            </a:r>
            <a:endParaRPr lang="en-US" dirty="0"/>
          </a:p>
        </p:txBody>
      </p:sp>
      <p:pic>
        <p:nvPicPr>
          <p:cNvPr id="4" name="Picture 3" descr="PWIDS_laydown.eps"/>
          <p:cNvPicPr>
            <a:picLocks noChangeAspect="1"/>
          </p:cNvPicPr>
          <p:nvPr/>
        </p:nvPicPr>
        <mc:AlternateContent xmlns:ma="http://schemas.microsoft.com/office/mac/drawingml/2008/main">
          <mc:Choice Requires="ma">
            <p:blipFill>
              <a:blip r:embed="rId3"/>
              <a:stretch>
                <a:fillRect/>
              </a:stretch>
            </p:blipFill>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a="http://schemas.microsoft.com/office/mac/drawingml/2008/main">
            <p:blipFill>
              <a:blip r:embed="rId4"/>
              <a:stretch>
                <a:fillRect/>
              </a:stretch>
            </p:blipFill>
          </mc:Fallback>
        </mc:AlternateContent>
        <p:spPr>
          <a:xfrm>
            <a:off x="4602365" y="2924744"/>
            <a:ext cx="3948970" cy="3770899"/>
          </a:xfrm>
          <a:prstGeom prst="rect">
            <a:avLst/>
          </a:prstGeom>
        </p:spPr>
      </p:pic>
      <p:graphicFrame>
        <p:nvGraphicFramePr>
          <p:cNvPr id="35842" name="Object 2"/>
          <p:cNvGraphicFramePr>
            <a:graphicFrameLocks noChangeAspect="1"/>
          </p:cNvGraphicFramePr>
          <p:nvPr/>
        </p:nvGraphicFramePr>
        <p:xfrm>
          <a:off x="1157516" y="3142778"/>
          <a:ext cx="2619148" cy="3487875"/>
        </p:xfrm>
        <a:graphic>
          <a:graphicData uri="http://schemas.openxmlformats.org/presentationml/2006/ole">
            <p:oleObj spid="_x0000_s149506" name="Document" r:id="rId5" imgW="2565400" imgH="3416300" progId="Word.Document.12">
              <p:link updateAutomatic="1"/>
            </p:oleObj>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57363" y="292100"/>
            <a:ext cx="5967412" cy="435504"/>
          </a:xfrm>
        </p:spPr>
        <p:txBody>
          <a:bodyPr/>
          <a:lstStyle/>
          <a:p>
            <a:r>
              <a:rPr lang="en-US" dirty="0" smtClean="0"/>
              <a:t>1 Hour Average Wind Rose</a:t>
            </a:r>
            <a:endParaRPr lang="en-US" dirty="0"/>
          </a:p>
        </p:txBody>
      </p:sp>
      <p:pic>
        <p:nvPicPr>
          <p:cNvPr id="5" name="Picture 4" descr="FFT_1_Hr_Wind_Rose_(cropped).pct"/>
          <p:cNvPicPr>
            <a:picLocks noChangeAspect="1"/>
          </p:cNvPicPr>
          <p:nvPr/>
        </p:nvPicPr>
        <p:blipFill>
          <a:blip r:embed="rId2"/>
          <a:stretch>
            <a:fillRect/>
          </a:stretch>
        </p:blipFill>
        <p:spPr>
          <a:xfrm>
            <a:off x="1841726" y="1157288"/>
            <a:ext cx="5289744" cy="4412572"/>
          </a:xfrm>
          <a:prstGeom prst="rect">
            <a:avLst/>
          </a:prstGeom>
        </p:spPr>
      </p:pic>
      <p:sp>
        <p:nvSpPr>
          <p:cNvPr id="6" name="TextBox 5"/>
          <p:cNvSpPr txBox="1"/>
          <p:nvPr/>
        </p:nvSpPr>
        <p:spPr>
          <a:xfrm>
            <a:off x="6903357" y="3864428"/>
            <a:ext cx="768635" cy="400110"/>
          </a:xfrm>
          <a:prstGeom prst="rect">
            <a:avLst/>
          </a:prstGeom>
          <a:noFill/>
        </p:spPr>
        <p:txBody>
          <a:bodyPr wrap="none" rtlCol="0">
            <a:spAutoFit/>
          </a:bodyPr>
          <a:lstStyle/>
          <a:p>
            <a:pPr algn="l" eaLnBrk="0" hangingPunct="0"/>
            <a:r>
              <a:rPr lang="en-US" sz="2000" dirty="0" smtClean="0">
                <a:solidFill>
                  <a:srgbClr val="000000"/>
                </a:solidFill>
                <a:latin typeface="Helvetica" pitchFamily="67" charset="0"/>
              </a:rPr>
              <a:t>(</a:t>
            </a:r>
            <a:r>
              <a:rPr lang="en-US" sz="2000" dirty="0" err="1" smtClean="0">
                <a:solidFill>
                  <a:srgbClr val="000000"/>
                </a:solidFill>
                <a:latin typeface="Helvetica" pitchFamily="67" charset="0"/>
              </a:rPr>
              <a:t>m/s</a:t>
            </a:r>
            <a:r>
              <a:rPr lang="en-US" sz="2000" dirty="0" smtClean="0">
                <a:solidFill>
                  <a:srgbClr val="000000"/>
                </a:solidFill>
                <a:latin typeface="Helvetica" pitchFamily="67" charset="0"/>
              </a:rPr>
              <a:t>)</a:t>
            </a:r>
            <a:endParaRPr lang="en-US" sz="2000" dirty="0">
              <a:solidFill>
                <a:srgbClr val="000000"/>
              </a:solidFill>
              <a:latin typeface="Helvetica" pitchFamily="67" charset="0"/>
            </a:endParaRPr>
          </a:p>
        </p:txBody>
      </p:sp>
      <p:sp>
        <p:nvSpPr>
          <p:cNvPr id="7" name="TextBox 6"/>
          <p:cNvSpPr txBox="1"/>
          <p:nvPr/>
        </p:nvSpPr>
        <p:spPr>
          <a:xfrm>
            <a:off x="762000" y="5840215"/>
            <a:ext cx="7721284" cy="707886"/>
          </a:xfrm>
          <a:prstGeom prst="rect">
            <a:avLst/>
          </a:prstGeom>
          <a:solidFill>
            <a:srgbClr val="F4FF78"/>
          </a:solidFill>
          <a:ln>
            <a:solidFill>
              <a:srgbClr val="800000"/>
            </a:solidFill>
          </a:ln>
        </p:spPr>
        <p:txBody>
          <a:bodyPr wrap="none" rtlCol="0">
            <a:spAutoFit/>
          </a:bodyPr>
          <a:lstStyle/>
          <a:p>
            <a:pPr algn="l" eaLnBrk="0" hangingPunct="0"/>
            <a:r>
              <a:rPr lang="en-US" sz="2000" b="1" i="1" dirty="0" smtClean="0">
                <a:solidFill>
                  <a:srgbClr val="FF0000"/>
                </a:solidFill>
                <a:latin typeface="Helvetica" pitchFamily="67" charset="0"/>
              </a:rPr>
              <a:t>Winds are predominately from SSE, explaining the orientation </a:t>
            </a:r>
          </a:p>
          <a:p>
            <a:pPr algn="l" eaLnBrk="0" hangingPunct="0"/>
            <a:r>
              <a:rPr lang="en-US" sz="2000" b="1" i="1" dirty="0" smtClean="0">
                <a:solidFill>
                  <a:srgbClr val="FF0000"/>
                </a:solidFill>
                <a:latin typeface="Helvetica" pitchFamily="67" charset="0"/>
              </a:rPr>
              <a:t>of the PWIDS array </a:t>
            </a:r>
            <a:endParaRPr lang="en-US" sz="2000" b="1" i="1" dirty="0">
              <a:solidFill>
                <a:srgbClr val="FF0000"/>
              </a:solidFill>
              <a:latin typeface="Helvetica" pitchFamily="67"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Gap_no_fill.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4004736" y="2657459"/>
            <a:ext cx="5117155" cy="3849288"/>
          </a:xfrm>
          <a:prstGeom prst="rect">
            <a:avLst/>
          </a:prstGeom>
        </p:spPr>
      </p:pic>
      <p:sp>
        <p:nvSpPr>
          <p:cNvPr id="3" name="Title 2"/>
          <p:cNvSpPr>
            <a:spLocks noGrp="1"/>
          </p:cNvSpPr>
          <p:nvPr>
            <p:ph type="title"/>
          </p:nvPr>
        </p:nvSpPr>
        <p:spPr>
          <a:xfrm>
            <a:off x="1757363" y="292100"/>
            <a:ext cx="5967412" cy="435504"/>
          </a:xfrm>
        </p:spPr>
        <p:txBody>
          <a:bodyPr/>
          <a:lstStyle/>
          <a:p>
            <a:r>
              <a:rPr lang="en-US" dirty="0" smtClean="0"/>
              <a:t>Wind Processing: Raw Data</a:t>
            </a:r>
            <a:endParaRPr lang="en-US" dirty="0"/>
          </a:p>
        </p:txBody>
      </p:sp>
      <p:sp>
        <p:nvSpPr>
          <p:cNvPr id="4" name="Content Placeholder 3"/>
          <p:cNvSpPr>
            <a:spLocks noGrp="1"/>
          </p:cNvSpPr>
          <p:nvPr>
            <p:ph idx="1"/>
          </p:nvPr>
        </p:nvSpPr>
        <p:spPr>
          <a:xfrm>
            <a:off x="346069" y="1227667"/>
            <a:ext cx="7945438" cy="4652963"/>
          </a:xfrm>
        </p:spPr>
        <p:txBody>
          <a:bodyPr/>
          <a:lstStyle/>
          <a:p>
            <a:pPr>
              <a:buNone/>
            </a:pPr>
            <a:r>
              <a:rPr lang="en-US" dirty="0" smtClean="0"/>
              <a:t>	Raw wind data</a:t>
            </a:r>
          </a:p>
          <a:p>
            <a:pPr lvl="1"/>
            <a:r>
              <a:rPr lang="en-US" dirty="0" smtClean="0"/>
              <a:t>Wind speed components (U and V) measured at each PWIDS at 10 second sampling interval for ~ 30 days: 259170 points per time series </a:t>
            </a:r>
          </a:p>
          <a:p>
            <a:pPr lvl="1"/>
            <a:r>
              <a:rPr lang="en-US" dirty="0" smtClean="0"/>
              <a:t>Elevation: 2m AGL</a:t>
            </a:r>
            <a:br>
              <a:rPr lang="en-US" dirty="0" smtClean="0"/>
            </a:br>
            <a:r>
              <a:rPr lang="en-US" dirty="0" smtClean="0"/>
              <a:t/>
            </a:r>
            <a:br>
              <a:rPr lang="en-US" dirty="0" smtClean="0"/>
            </a:br>
            <a:endParaRPr lang="en-US" dirty="0" smtClean="0"/>
          </a:p>
          <a:p>
            <a:pPr>
              <a:buNone/>
            </a:pPr>
            <a:r>
              <a:rPr lang="en-US" dirty="0" smtClean="0"/>
              <a:t>	Data Dropouts</a:t>
            </a:r>
          </a:p>
          <a:p>
            <a:pPr lvl="1"/>
            <a:r>
              <a:rPr lang="en-US" dirty="0" smtClean="0"/>
              <a:t>No single PWIDS time</a:t>
            </a:r>
            <a:br>
              <a:rPr lang="en-US" dirty="0" smtClean="0"/>
            </a:br>
            <a:r>
              <a:rPr lang="en-US" dirty="0" smtClean="0"/>
              <a:t>series spans entire month </a:t>
            </a:r>
          </a:p>
          <a:p>
            <a:pPr lvl="1"/>
            <a:r>
              <a:rPr lang="en-US" dirty="0" smtClean="0"/>
              <a:t>Dropout rates range from </a:t>
            </a:r>
            <a:br>
              <a:rPr lang="en-US" dirty="0" smtClean="0"/>
            </a:br>
            <a:r>
              <a:rPr lang="en-US" dirty="0" smtClean="0"/>
              <a:t>~ 1% - 32% across the</a:t>
            </a:r>
            <a:br>
              <a:rPr lang="en-US" dirty="0" smtClean="0"/>
            </a:br>
            <a:r>
              <a:rPr lang="en-US" dirty="0" smtClean="0"/>
              <a:t>array</a:t>
            </a:r>
          </a:p>
          <a:p>
            <a:pPr lvl="1">
              <a:buNone/>
            </a:pPr>
            <a:endParaRPr lang="en-US" dirty="0"/>
          </a:p>
        </p:txBody>
      </p:sp>
      <p:sp>
        <p:nvSpPr>
          <p:cNvPr id="6" name="TextBox 5"/>
          <p:cNvSpPr txBox="1"/>
          <p:nvPr/>
        </p:nvSpPr>
        <p:spPr>
          <a:xfrm>
            <a:off x="5952068" y="2937932"/>
            <a:ext cx="1381909" cy="400110"/>
          </a:xfrm>
          <a:prstGeom prst="rect">
            <a:avLst/>
          </a:prstGeom>
          <a:noFill/>
        </p:spPr>
        <p:txBody>
          <a:bodyPr wrap="none" rtlCol="0">
            <a:spAutoFit/>
          </a:bodyPr>
          <a:lstStyle/>
          <a:p>
            <a:pPr algn="l" eaLnBrk="0" hangingPunct="0"/>
            <a:r>
              <a:rPr lang="en-US" sz="2000" b="1" dirty="0" smtClean="0">
                <a:solidFill>
                  <a:srgbClr val="000000"/>
                </a:solidFill>
                <a:latin typeface="Helvetica" pitchFamily="67" charset="0"/>
              </a:rPr>
              <a:t>PWIDS 28</a:t>
            </a:r>
            <a:endParaRPr lang="en-US" sz="2000" b="1" dirty="0">
              <a:solidFill>
                <a:srgbClr val="000000"/>
              </a:solidFill>
              <a:latin typeface="Helvetica" pitchFamily="67"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57363" y="292100"/>
            <a:ext cx="6717770" cy="810376"/>
          </a:xfrm>
        </p:spPr>
        <p:txBody>
          <a:bodyPr/>
          <a:lstStyle/>
          <a:p>
            <a:r>
              <a:rPr lang="en-US" dirty="0" smtClean="0"/>
              <a:t>Common Wind Speed Distributions</a:t>
            </a:r>
            <a:endParaRPr lang="en-US" dirty="0"/>
          </a:p>
        </p:txBody>
      </p:sp>
      <p:sp>
        <p:nvSpPr>
          <p:cNvPr id="3" name="Content Placeholder 2"/>
          <p:cNvSpPr>
            <a:spLocks noGrp="1"/>
          </p:cNvSpPr>
          <p:nvPr>
            <p:ph idx="1"/>
          </p:nvPr>
        </p:nvSpPr>
        <p:spPr>
          <a:xfrm>
            <a:off x="574675" y="1227650"/>
            <a:ext cx="7945438" cy="4652963"/>
          </a:xfrm>
        </p:spPr>
        <p:txBody>
          <a:bodyPr/>
          <a:lstStyle/>
          <a:p>
            <a:r>
              <a:rPr lang="en-US" dirty="0" err="1" smtClean="0"/>
              <a:t>Rician</a:t>
            </a:r>
            <a:r>
              <a:rPr lang="en-US" dirty="0" smtClean="0"/>
              <a:t> Distribution</a:t>
            </a:r>
          </a:p>
          <a:p>
            <a:pPr lvl="1">
              <a:buNone/>
            </a:pPr>
            <a:r>
              <a:rPr lang="en-US" dirty="0" smtClean="0"/>
              <a:t>	If </a:t>
            </a:r>
            <a:r>
              <a:rPr lang="en-US" i="1" dirty="0" err="1" smtClean="0"/>
              <a:t>x</a:t>
            </a:r>
            <a:r>
              <a:rPr lang="en-US" dirty="0" smtClean="0"/>
              <a:t> and </a:t>
            </a:r>
            <a:r>
              <a:rPr lang="en-US" i="1" dirty="0" err="1" smtClean="0"/>
              <a:t>y</a:t>
            </a:r>
            <a:r>
              <a:rPr lang="en-US" dirty="0" smtClean="0"/>
              <a:t> are uncorrelated zero mean Gaussian random variables with standard deviation </a:t>
            </a:r>
            <a:r>
              <a:rPr lang="en-US" i="1" dirty="0" err="1" smtClean="0"/>
              <a:t>σ</a:t>
            </a:r>
            <a:r>
              <a:rPr lang="en-US" dirty="0" smtClean="0"/>
              <a:t>, then</a:t>
            </a:r>
          </a:p>
          <a:p>
            <a:pPr lvl="1"/>
            <a:endParaRPr lang="en-US" dirty="0" smtClean="0"/>
          </a:p>
          <a:p>
            <a:pPr lvl="1"/>
            <a:endParaRPr lang="en-US" dirty="0" smtClean="0"/>
          </a:p>
          <a:p>
            <a:pPr lvl="1">
              <a:buNone/>
            </a:pPr>
            <a:r>
              <a:rPr lang="en-US" dirty="0" smtClean="0"/>
              <a:t>	with </a:t>
            </a:r>
            <a:r>
              <a:rPr lang="en-US" i="1" dirty="0" smtClean="0"/>
              <a:t>A</a:t>
            </a:r>
            <a:r>
              <a:rPr lang="en-US" dirty="0" smtClean="0"/>
              <a:t>&gt;0, is a </a:t>
            </a:r>
            <a:r>
              <a:rPr lang="en-US" dirty="0" err="1" smtClean="0"/>
              <a:t>Rician</a:t>
            </a:r>
            <a:r>
              <a:rPr lang="en-US" dirty="0" smtClean="0"/>
              <a:t> random variable</a:t>
            </a:r>
          </a:p>
          <a:p>
            <a:pPr lvl="1">
              <a:buNone/>
            </a:pPr>
            <a:endParaRPr lang="en-US" dirty="0" smtClean="0"/>
          </a:p>
          <a:p>
            <a:pPr lvl="1">
              <a:buNone/>
            </a:pPr>
            <a:endParaRPr lang="en-US" dirty="0" smtClean="0"/>
          </a:p>
          <a:p>
            <a:pPr lvl="1">
              <a:buNone/>
            </a:pPr>
            <a:endParaRPr lang="en-US" dirty="0" smtClean="0"/>
          </a:p>
          <a:p>
            <a:r>
              <a:rPr lang="en-US" dirty="0" err="1" smtClean="0"/>
              <a:t>Weibull</a:t>
            </a:r>
            <a:r>
              <a:rPr lang="en-US" dirty="0" smtClean="0"/>
              <a:t> Distribution</a:t>
            </a:r>
          </a:p>
          <a:p>
            <a:endParaRPr lang="en-US" dirty="0" smtClean="0"/>
          </a:p>
          <a:p>
            <a:pPr lvl="1">
              <a:buNone/>
            </a:pPr>
            <a:endParaRPr lang="en-US" dirty="0" smtClean="0"/>
          </a:p>
          <a:p>
            <a:pPr lvl="1">
              <a:buNone/>
            </a:pPr>
            <a:r>
              <a:rPr lang="en-US" i="1" dirty="0" smtClean="0"/>
              <a:t>	</a:t>
            </a:r>
            <a:r>
              <a:rPr lang="en-US" i="1" dirty="0" err="1" smtClean="0"/>
              <a:t>k</a:t>
            </a:r>
            <a:r>
              <a:rPr lang="en-US" dirty="0" smtClean="0"/>
              <a:t> is shape parameter; </a:t>
            </a:r>
            <a:r>
              <a:rPr lang="en-US" i="1" dirty="0" err="1" smtClean="0"/>
              <a:t>λ</a:t>
            </a:r>
            <a:r>
              <a:rPr lang="en-US" dirty="0" smtClean="0"/>
              <a:t> is scale parameter</a:t>
            </a:r>
          </a:p>
          <a:p>
            <a:endParaRPr lang="en-US" dirty="0" smtClean="0"/>
          </a:p>
          <a:p>
            <a:endParaRPr lang="en-US" dirty="0"/>
          </a:p>
        </p:txBody>
      </p:sp>
      <p:graphicFrame>
        <p:nvGraphicFramePr>
          <p:cNvPr id="4" name="Object 3"/>
          <p:cNvGraphicFramePr>
            <a:graphicFrameLocks noChangeAspect="1"/>
          </p:cNvGraphicFramePr>
          <p:nvPr/>
        </p:nvGraphicFramePr>
        <p:xfrm>
          <a:off x="3081867" y="2302933"/>
          <a:ext cx="2353733" cy="570883"/>
        </p:xfrm>
        <a:graphic>
          <a:graphicData uri="http://schemas.openxmlformats.org/presentationml/2006/ole">
            <p:oleObj spid="_x0000_s153602" name="Equation" r:id="rId4" imgW="1168400" imgH="279400" progId="">
              <p:embed/>
            </p:oleObj>
          </a:graphicData>
        </a:graphic>
      </p:graphicFrame>
      <p:graphicFrame>
        <p:nvGraphicFramePr>
          <p:cNvPr id="14339" name="Object 3"/>
          <p:cNvGraphicFramePr>
            <a:graphicFrameLocks noChangeAspect="1"/>
          </p:cNvGraphicFramePr>
          <p:nvPr/>
        </p:nvGraphicFramePr>
        <p:xfrm>
          <a:off x="2406650" y="3394603"/>
          <a:ext cx="3898900" cy="820737"/>
        </p:xfrm>
        <a:graphic>
          <a:graphicData uri="http://schemas.openxmlformats.org/presentationml/2006/ole">
            <p:oleObj spid="_x0000_s153603" name="Equation" r:id="rId5" imgW="2235200" imgH="469900" progId="">
              <p:embed/>
            </p:oleObj>
          </a:graphicData>
        </a:graphic>
      </p:graphicFrame>
      <p:graphicFrame>
        <p:nvGraphicFramePr>
          <p:cNvPr id="14340" name="Object 4"/>
          <p:cNvGraphicFramePr>
            <a:graphicFrameLocks noChangeAspect="1"/>
          </p:cNvGraphicFramePr>
          <p:nvPr/>
        </p:nvGraphicFramePr>
        <p:xfrm>
          <a:off x="2950633" y="4844519"/>
          <a:ext cx="3016593" cy="929746"/>
        </p:xfrm>
        <a:graphic>
          <a:graphicData uri="http://schemas.openxmlformats.org/presentationml/2006/ole">
            <p:oleObj spid="_x0000_s153604" name="Equation" r:id="rId6" imgW="1485900" imgH="457200" progId="">
              <p:embed/>
            </p:oleObj>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507067" y="292100"/>
            <a:ext cx="7112000" cy="810376"/>
          </a:xfrm>
        </p:spPr>
        <p:txBody>
          <a:bodyPr/>
          <a:lstStyle/>
          <a:p>
            <a:r>
              <a:rPr lang="en-US" dirty="0" smtClean="0"/>
              <a:t>Day and Night Wind Speed Histograms</a:t>
            </a:r>
            <a:endParaRPr lang="en-US" dirty="0"/>
          </a:p>
        </p:txBody>
      </p:sp>
      <p:sp>
        <p:nvSpPr>
          <p:cNvPr id="3" name="Content Placeholder 2"/>
          <p:cNvSpPr>
            <a:spLocks noGrp="1"/>
          </p:cNvSpPr>
          <p:nvPr>
            <p:ph idx="1"/>
          </p:nvPr>
        </p:nvSpPr>
        <p:spPr>
          <a:xfrm>
            <a:off x="465667" y="990574"/>
            <a:ext cx="8178800" cy="1938893"/>
          </a:xfrm>
        </p:spPr>
        <p:txBody>
          <a:bodyPr/>
          <a:lstStyle/>
          <a:p>
            <a:r>
              <a:rPr lang="en-US" sz="2000" dirty="0" smtClean="0"/>
              <a:t>For purposes of this study, day and night are 6 hour intervals defined as follows:</a:t>
            </a:r>
          </a:p>
          <a:p>
            <a:pPr lvl="1"/>
            <a:r>
              <a:rPr lang="en-US" sz="1800" dirty="0" smtClean="0"/>
              <a:t>Day: 10:00 ≤ </a:t>
            </a:r>
            <a:r>
              <a:rPr lang="en-US" sz="1800" i="1" dirty="0" smtClean="0"/>
              <a:t>local time</a:t>
            </a:r>
            <a:r>
              <a:rPr lang="en-US" sz="1800" dirty="0" smtClean="0"/>
              <a:t> ≤ 16:00</a:t>
            </a:r>
          </a:p>
          <a:p>
            <a:pPr lvl="1"/>
            <a:r>
              <a:rPr lang="en-US" sz="1800" dirty="0" smtClean="0"/>
              <a:t>Night: 22:00 ≤ </a:t>
            </a:r>
            <a:r>
              <a:rPr lang="en-US" sz="1800" i="1" dirty="0" smtClean="0"/>
              <a:t>local time</a:t>
            </a:r>
            <a:r>
              <a:rPr lang="en-US" sz="1800" dirty="0" smtClean="0"/>
              <a:t> ≤ 04:00  (NOTE: Times are </a:t>
            </a:r>
            <a:r>
              <a:rPr lang="en-US" sz="1800" i="1" dirty="0" smtClean="0"/>
              <a:t>not </a:t>
            </a:r>
            <a:r>
              <a:rPr lang="en-US" sz="1800" dirty="0" smtClean="0"/>
              <a:t>DST)</a:t>
            </a:r>
          </a:p>
          <a:p>
            <a:r>
              <a:rPr lang="en-US" sz="2000" dirty="0" smtClean="0"/>
              <a:t>Histograms for 10 sec (“raw”) sampling rate</a:t>
            </a:r>
          </a:p>
          <a:p>
            <a:endParaRPr lang="en-US" sz="2000" dirty="0" smtClean="0"/>
          </a:p>
          <a:p>
            <a:endParaRPr lang="en-US" sz="2000" dirty="0" smtClean="0"/>
          </a:p>
          <a:p>
            <a:endParaRPr lang="en-US" sz="2000" dirty="0" smtClean="0"/>
          </a:p>
          <a:p>
            <a:endParaRPr lang="en-US" sz="2000" dirty="0" smtClean="0"/>
          </a:p>
          <a:p>
            <a:pPr>
              <a:buNone/>
            </a:pPr>
            <a:r>
              <a:rPr lang="en-US" sz="2000" dirty="0" smtClean="0"/>
              <a:t>Day and night histograms well modeled by </a:t>
            </a:r>
            <a:r>
              <a:rPr lang="en-US" sz="2000" dirty="0" err="1" smtClean="0"/>
              <a:t>Weibull</a:t>
            </a:r>
            <a:r>
              <a:rPr lang="en-US" sz="2000" dirty="0" smtClean="0"/>
              <a:t> distribution</a:t>
            </a:r>
            <a:endParaRPr lang="en-US" sz="2000" dirty="0"/>
          </a:p>
        </p:txBody>
      </p:sp>
      <p:pic>
        <p:nvPicPr>
          <p:cNvPr id="4" name="Picture 3" descr="Day_raw_windspeed_hist.eps"/>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84656" y="2820971"/>
            <a:ext cx="4551680" cy="3423920"/>
          </a:xfrm>
          <a:prstGeom prst="rect">
            <a:avLst/>
          </a:prstGeom>
        </p:spPr>
      </p:pic>
      <p:pic>
        <p:nvPicPr>
          <p:cNvPr id="5" name="Picture 4" descr="Night_raw_windspeed_hist.eps"/>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4559471" y="2829444"/>
            <a:ext cx="4551680" cy="3423920"/>
          </a:xfrm>
          <a:prstGeom prst="rect">
            <a:avLst/>
          </a:prstGeom>
        </p:spPr>
      </p:pic>
      <p:sp>
        <p:nvSpPr>
          <p:cNvPr id="6" name="TextBox 5"/>
          <p:cNvSpPr txBox="1"/>
          <p:nvPr/>
        </p:nvSpPr>
        <p:spPr>
          <a:xfrm>
            <a:off x="677333" y="6282871"/>
            <a:ext cx="7915273" cy="400110"/>
          </a:xfrm>
          <a:prstGeom prst="rect">
            <a:avLst/>
          </a:prstGeom>
          <a:solidFill>
            <a:srgbClr val="F4FF78"/>
          </a:solidFill>
          <a:ln>
            <a:solidFill>
              <a:srgbClr val="800000"/>
            </a:solidFill>
          </a:ln>
        </p:spPr>
        <p:txBody>
          <a:bodyPr wrap="none" rtlCol="0">
            <a:spAutoFit/>
          </a:bodyPr>
          <a:lstStyle/>
          <a:p>
            <a:pPr algn="l" eaLnBrk="0" hangingPunct="0"/>
            <a:r>
              <a:rPr lang="en-US" sz="2000" b="1" i="1" dirty="0" smtClean="0">
                <a:solidFill>
                  <a:srgbClr val="FF0000"/>
                </a:solidFill>
                <a:latin typeface="Helvetica" pitchFamily="67" charset="0"/>
              </a:rPr>
              <a:t>Day and night histograms well-modeled by </a:t>
            </a:r>
            <a:r>
              <a:rPr lang="en-US" sz="2000" b="1" i="1" dirty="0" err="1" smtClean="0">
                <a:solidFill>
                  <a:srgbClr val="FF0000"/>
                </a:solidFill>
                <a:latin typeface="Helvetica" pitchFamily="67" charset="0"/>
              </a:rPr>
              <a:t>Weibull</a:t>
            </a:r>
            <a:r>
              <a:rPr lang="en-US" sz="2000" b="1" i="1" dirty="0" smtClean="0">
                <a:solidFill>
                  <a:srgbClr val="FF0000"/>
                </a:solidFill>
                <a:latin typeface="Helvetica" pitchFamily="67" charset="0"/>
              </a:rPr>
              <a:t> distribution </a:t>
            </a:r>
            <a:endParaRPr lang="en-US" sz="2000" b="1" i="1" dirty="0">
              <a:solidFill>
                <a:srgbClr val="FF0000"/>
              </a:solidFill>
              <a:latin typeface="Helvetica" pitchFamily="67"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490133" y="292100"/>
            <a:ext cx="7493000" cy="435504"/>
          </a:xfrm>
        </p:spPr>
        <p:txBody>
          <a:bodyPr/>
          <a:lstStyle/>
          <a:p>
            <a:r>
              <a:rPr lang="en-US" dirty="0" smtClean="0"/>
              <a:t>1 Hour Average Wind Speed Histograms</a:t>
            </a:r>
            <a:endParaRPr lang="en-US" dirty="0"/>
          </a:p>
        </p:txBody>
      </p:sp>
      <p:pic>
        <p:nvPicPr>
          <p:cNvPr id="4" name="Picture 3" descr="Day_1hr_avg_windspeed_hist.eps"/>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0" y="1382189"/>
            <a:ext cx="4551680" cy="3423920"/>
          </a:xfrm>
          <a:prstGeom prst="rect">
            <a:avLst/>
          </a:prstGeom>
        </p:spPr>
      </p:pic>
      <p:pic>
        <p:nvPicPr>
          <p:cNvPr id="5" name="Picture 4" descr="Night_1hr_avg_windspeed_hist.eps"/>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4566919" y="1390655"/>
            <a:ext cx="4551680" cy="3423920"/>
          </a:xfrm>
          <a:prstGeom prst="rect">
            <a:avLst/>
          </a:prstGeom>
        </p:spPr>
      </p:pic>
      <p:sp>
        <p:nvSpPr>
          <p:cNvPr id="6" name="TextBox 5"/>
          <p:cNvSpPr txBox="1"/>
          <p:nvPr/>
        </p:nvSpPr>
        <p:spPr>
          <a:xfrm>
            <a:off x="1854209" y="982125"/>
            <a:ext cx="5808133" cy="461665"/>
          </a:xfrm>
          <a:prstGeom prst="rect">
            <a:avLst/>
          </a:prstGeom>
          <a:noFill/>
        </p:spPr>
        <p:txBody>
          <a:bodyPr wrap="square" rtlCol="0">
            <a:spAutoFit/>
          </a:bodyPr>
          <a:lstStyle/>
          <a:p>
            <a:pPr algn="l" eaLnBrk="0" hangingPunct="0"/>
            <a:r>
              <a:rPr lang="en-US" b="1" dirty="0" smtClean="0">
                <a:solidFill>
                  <a:srgbClr val="000000"/>
                </a:solidFill>
                <a:latin typeface="Helvetica" pitchFamily="67" charset="0"/>
              </a:rPr>
              <a:t>Day					Night</a:t>
            </a:r>
            <a:endParaRPr lang="en-US" b="1" dirty="0">
              <a:solidFill>
                <a:srgbClr val="000000"/>
              </a:solidFill>
              <a:latin typeface="Helvetica" pitchFamily="67" charset="0"/>
            </a:endParaRPr>
          </a:p>
        </p:txBody>
      </p:sp>
      <p:graphicFrame>
        <p:nvGraphicFramePr>
          <p:cNvPr id="7" name="Object 6"/>
          <p:cNvGraphicFramePr>
            <a:graphicFrameLocks noChangeAspect="1"/>
          </p:cNvGraphicFramePr>
          <p:nvPr/>
        </p:nvGraphicFramePr>
        <p:xfrm>
          <a:off x="400050" y="4940829"/>
          <a:ext cx="3933825" cy="492125"/>
        </p:xfrm>
        <a:graphic>
          <a:graphicData uri="http://schemas.openxmlformats.org/presentationml/2006/ole">
            <p:oleObj spid="_x0000_s157698" name="Equation" r:id="rId8" imgW="1828800" imgH="228600" progId="">
              <p:embed/>
            </p:oleObj>
          </a:graphicData>
        </a:graphic>
      </p:graphicFrame>
      <p:graphicFrame>
        <p:nvGraphicFramePr>
          <p:cNvPr id="8" name="Object 7"/>
          <p:cNvGraphicFramePr>
            <a:graphicFrameLocks noChangeAspect="1"/>
          </p:cNvGraphicFramePr>
          <p:nvPr/>
        </p:nvGraphicFramePr>
        <p:xfrm>
          <a:off x="5060421" y="4942947"/>
          <a:ext cx="3748087" cy="506412"/>
        </p:xfrm>
        <a:graphic>
          <a:graphicData uri="http://schemas.openxmlformats.org/presentationml/2006/ole">
            <p:oleObj spid="_x0000_s157699" name="Equation" r:id="rId9" imgW="1689100" imgH="228600" progId="">
              <p:embed/>
            </p:oleObj>
          </a:graphicData>
        </a:graphic>
      </p:graphicFrame>
      <p:sp>
        <p:nvSpPr>
          <p:cNvPr id="10" name="Rounded Rectangle 9"/>
          <p:cNvSpPr/>
          <p:nvPr/>
        </p:nvSpPr>
        <p:spPr bwMode="auto">
          <a:xfrm>
            <a:off x="2302933" y="4936067"/>
            <a:ext cx="1964267" cy="567266"/>
          </a:xfrm>
          <a:prstGeom prst="roundRect">
            <a:avLst/>
          </a:prstGeom>
          <a:noFill/>
          <a:ln w="127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sp>
        <p:nvSpPr>
          <p:cNvPr id="11" name="Rounded Rectangle 10"/>
          <p:cNvSpPr/>
          <p:nvPr/>
        </p:nvSpPr>
        <p:spPr bwMode="auto">
          <a:xfrm>
            <a:off x="6849533" y="4944534"/>
            <a:ext cx="1964267" cy="567266"/>
          </a:xfrm>
          <a:prstGeom prst="roundRect">
            <a:avLst/>
          </a:prstGeom>
          <a:noFill/>
          <a:ln w="127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sp>
        <p:nvSpPr>
          <p:cNvPr id="12" name="Rectangle 11"/>
          <p:cNvSpPr/>
          <p:nvPr/>
        </p:nvSpPr>
        <p:spPr>
          <a:xfrm>
            <a:off x="668853" y="6029928"/>
            <a:ext cx="3200400" cy="400110"/>
          </a:xfrm>
          <a:prstGeom prst="rect">
            <a:avLst/>
          </a:prstGeom>
        </p:spPr>
        <p:txBody>
          <a:bodyPr wrap="square">
            <a:spAutoFit/>
          </a:bodyPr>
          <a:lstStyle/>
          <a:p>
            <a:pPr lvl="1" algn="l" eaLnBrk="0" hangingPunct="0"/>
            <a:r>
              <a:rPr lang="en-US" sz="2000" i="1" dirty="0" err="1" smtClean="0">
                <a:solidFill>
                  <a:srgbClr val="000000"/>
                </a:solidFill>
                <a:latin typeface="Helvetica" pitchFamily="67" charset="0"/>
              </a:rPr>
              <a:t>k</a:t>
            </a:r>
            <a:r>
              <a:rPr lang="en-US" sz="2000" dirty="0" smtClean="0">
                <a:solidFill>
                  <a:srgbClr val="000000"/>
                </a:solidFill>
                <a:latin typeface="Helvetica" pitchFamily="67" charset="0"/>
              </a:rPr>
              <a:t>= 1.637; </a:t>
            </a:r>
            <a:r>
              <a:rPr lang="en-US" sz="2000" i="1" dirty="0" err="1" smtClean="0">
                <a:solidFill>
                  <a:srgbClr val="000000"/>
                </a:solidFill>
                <a:latin typeface="Helvetica" pitchFamily="67" charset="0"/>
              </a:rPr>
              <a:t>λ</a:t>
            </a:r>
            <a:r>
              <a:rPr lang="en-US" sz="2000" dirty="0" smtClean="0">
                <a:solidFill>
                  <a:srgbClr val="000000"/>
                </a:solidFill>
                <a:latin typeface="Helvetica" pitchFamily="67" charset="0"/>
              </a:rPr>
              <a:t> =4.387</a:t>
            </a:r>
          </a:p>
        </p:txBody>
      </p:sp>
      <p:sp>
        <p:nvSpPr>
          <p:cNvPr id="13" name="Rectangle 12"/>
          <p:cNvSpPr/>
          <p:nvPr/>
        </p:nvSpPr>
        <p:spPr>
          <a:xfrm>
            <a:off x="5325532" y="6012996"/>
            <a:ext cx="2785533" cy="400110"/>
          </a:xfrm>
          <a:prstGeom prst="rect">
            <a:avLst/>
          </a:prstGeom>
        </p:spPr>
        <p:txBody>
          <a:bodyPr wrap="square">
            <a:spAutoFit/>
          </a:bodyPr>
          <a:lstStyle/>
          <a:p>
            <a:pPr lvl="1" algn="l" eaLnBrk="0" hangingPunct="0"/>
            <a:r>
              <a:rPr lang="en-US" sz="2000" i="1" dirty="0" err="1" smtClean="0">
                <a:solidFill>
                  <a:srgbClr val="000000"/>
                </a:solidFill>
                <a:latin typeface="Helvetica" pitchFamily="67" charset="0"/>
              </a:rPr>
              <a:t>k</a:t>
            </a:r>
            <a:r>
              <a:rPr lang="en-US" sz="2000" dirty="0" smtClean="0">
                <a:solidFill>
                  <a:srgbClr val="000000"/>
                </a:solidFill>
                <a:latin typeface="Helvetica" pitchFamily="67" charset="0"/>
              </a:rPr>
              <a:t>= 1.842; </a:t>
            </a:r>
            <a:r>
              <a:rPr lang="en-US" sz="2000" i="1" dirty="0" err="1" smtClean="0">
                <a:solidFill>
                  <a:srgbClr val="000000"/>
                </a:solidFill>
                <a:latin typeface="Helvetica" pitchFamily="67" charset="0"/>
              </a:rPr>
              <a:t>λ</a:t>
            </a:r>
            <a:r>
              <a:rPr lang="en-US" sz="2000" dirty="0" smtClean="0">
                <a:solidFill>
                  <a:srgbClr val="000000"/>
                </a:solidFill>
                <a:latin typeface="Helvetica" pitchFamily="67" charset="0"/>
              </a:rPr>
              <a:t> =2.383</a:t>
            </a:r>
          </a:p>
        </p:txBody>
      </p:sp>
      <p:sp>
        <p:nvSpPr>
          <p:cNvPr id="14" name="Rounded Rectangle 13"/>
          <p:cNvSpPr/>
          <p:nvPr/>
        </p:nvSpPr>
        <p:spPr bwMode="auto">
          <a:xfrm>
            <a:off x="1134519" y="5926670"/>
            <a:ext cx="2277534" cy="626533"/>
          </a:xfrm>
          <a:prstGeom prst="roundRect">
            <a:avLst/>
          </a:prstGeom>
          <a:noFill/>
          <a:ln w="127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sp>
        <p:nvSpPr>
          <p:cNvPr id="15" name="Rounded Rectangle 14"/>
          <p:cNvSpPr/>
          <p:nvPr/>
        </p:nvSpPr>
        <p:spPr bwMode="auto">
          <a:xfrm>
            <a:off x="5816587" y="5918205"/>
            <a:ext cx="2277534" cy="626533"/>
          </a:xfrm>
          <a:prstGeom prst="roundRect">
            <a:avLst/>
          </a:prstGeom>
          <a:noFill/>
          <a:ln w="127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sp>
        <p:nvSpPr>
          <p:cNvPr id="16" name="Down Arrow 15"/>
          <p:cNvSpPr/>
          <p:nvPr/>
        </p:nvSpPr>
        <p:spPr bwMode="auto">
          <a:xfrm>
            <a:off x="2777067" y="5520267"/>
            <a:ext cx="220133" cy="397933"/>
          </a:xfrm>
          <a:prstGeom prst="downArrow">
            <a:avLst/>
          </a:prstGeom>
          <a:solidFill>
            <a:schemeClr val="accent6"/>
          </a:solidFill>
          <a:ln w="127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sp>
        <p:nvSpPr>
          <p:cNvPr id="18" name="Down Arrow 17"/>
          <p:cNvSpPr/>
          <p:nvPr/>
        </p:nvSpPr>
        <p:spPr bwMode="auto">
          <a:xfrm>
            <a:off x="7264400" y="5520267"/>
            <a:ext cx="220133" cy="397933"/>
          </a:xfrm>
          <a:prstGeom prst="downArrow">
            <a:avLst/>
          </a:prstGeom>
          <a:solidFill>
            <a:schemeClr val="accent6"/>
          </a:solidFill>
          <a:ln w="127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57363" y="292100"/>
            <a:ext cx="5967412" cy="435504"/>
          </a:xfrm>
        </p:spPr>
        <p:txBody>
          <a:bodyPr/>
          <a:lstStyle/>
          <a:p>
            <a:r>
              <a:rPr lang="en-US" dirty="0" smtClean="0"/>
              <a:t>Wind Processing: Filling Gaps</a:t>
            </a:r>
            <a:endParaRPr lang="en-US" dirty="0"/>
          </a:p>
        </p:txBody>
      </p:sp>
      <p:sp>
        <p:nvSpPr>
          <p:cNvPr id="3" name="Content Placeholder 2"/>
          <p:cNvSpPr>
            <a:spLocks noGrp="1"/>
          </p:cNvSpPr>
          <p:nvPr>
            <p:ph idx="1"/>
          </p:nvPr>
        </p:nvSpPr>
        <p:spPr>
          <a:xfrm>
            <a:off x="515408" y="1168401"/>
            <a:ext cx="7945438" cy="4652963"/>
          </a:xfrm>
        </p:spPr>
        <p:txBody>
          <a:bodyPr/>
          <a:lstStyle/>
          <a:p>
            <a:pPr>
              <a:buNone/>
            </a:pPr>
            <a:r>
              <a:rPr lang="en-US" i="1" dirty="0" smtClean="0"/>
              <a:t>	Goal</a:t>
            </a:r>
            <a:r>
              <a:rPr lang="en-US" dirty="0" smtClean="0"/>
              <a:t>: Construct continuous time series for U and V that span entire month</a:t>
            </a:r>
          </a:p>
          <a:p>
            <a:pPr marL="914400" lvl="1" indent="-457200">
              <a:buFont typeface="+mj-lt"/>
              <a:buAutoNum type="arabicPeriod"/>
            </a:pPr>
            <a:r>
              <a:rPr lang="en-US" dirty="0" smtClean="0"/>
              <a:t>Find PWIDS detector with a low dropout rate and whose longest gap is among the shortest </a:t>
            </a:r>
          </a:p>
          <a:p>
            <a:pPr marL="914400" lvl="1" indent="-457200">
              <a:buFont typeface="+mj-lt"/>
              <a:buAutoNum type="arabicPeriod"/>
            </a:pPr>
            <a:r>
              <a:rPr lang="en-US" dirty="0" smtClean="0"/>
              <a:t>Where possible, replace gaps with spatial average of nearest neighbors</a:t>
            </a:r>
          </a:p>
          <a:p>
            <a:pPr marL="914400" lvl="1" indent="-457200">
              <a:buFont typeface="+mj-lt"/>
              <a:buAutoNum type="arabicPeriod"/>
            </a:pPr>
            <a:r>
              <a:rPr lang="en-US" dirty="0" smtClean="0"/>
              <a:t>Replace remaining single point gaps with time average of two immediate neighbors in time</a:t>
            </a:r>
          </a:p>
          <a:p>
            <a:pPr marL="914400" lvl="1" indent="-457200">
              <a:buFont typeface="+mj-lt"/>
              <a:buAutoNum type="arabicPeriod"/>
            </a:pPr>
            <a:r>
              <a:rPr lang="en-US" dirty="0" smtClean="0"/>
              <a:t>Replace remaining multiple point gaps with points generated from Autoregressive (AR-1) model (see backup slides)  </a:t>
            </a:r>
            <a:endParaRPr lang="en-US" dirty="0"/>
          </a:p>
        </p:txBody>
      </p:sp>
      <p:graphicFrame>
        <p:nvGraphicFramePr>
          <p:cNvPr id="8" name="Table 7"/>
          <p:cNvGraphicFramePr>
            <a:graphicFrameLocks noGrp="1"/>
          </p:cNvGraphicFramePr>
          <p:nvPr/>
        </p:nvGraphicFramePr>
        <p:xfrm>
          <a:off x="1464730" y="4555062"/>
          <a:ext cx="6087534" cy="1871136"/>
        </p:xfrm>
        <a:graphic>
          <a:graphicData uri="http://schemas.openxmlformats.org/drawingml/2006/table">
            <a:tbl>
              <a:tblPr/>
              <a:tblGrid>
                <a:gridCol w="1174024"/>
                <a:gridCol w="1232001"/>
                <a:gridCol w="1550872"/>
                <a:gridCol w="2130637"/>
              </a:tblGrid>
              <a:tr h="311856">
                <a:tc>
                  <a:txBody>
                    <a:bodyPr/>
                    <a:lstStyle/>
                    <a:p>
                      <a:pPr algn="ctr" fontAlgn="b"/>
                      <a:r>
                        <a:rPr lang="en-US" sz="1400" b="1" i="0" u="none" strike="noStrike">
                          <a:latin typeface="Verdana"/>
                        </a:rPr>
                        <a:t>PWIDS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Verdana"/>
                        </a:rPr>
                        <a:t># of Gaps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Verdana"/>
                        </a:rPr>
                        <a:t>Longest Gap</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latin typeface="Verdana"/>
                        </a:rPr>
                        <a:t>Dropout rate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1856">
                <a:tc>
                  <a:txBody>
                    <a:bodyPr/>
                    <a:lstStyle/>
                    <a:p>
                      <a:pPr algn="ctr" fontAlgn="b"/>
                      <a:r>
                        <a:rPr lang="en-US" sz="1400" b="0" i="0" u="none" strike="noStrike">
                          <a:latin typeface="Verdana"/>
                        </a:rPr>
                        <a:t>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latin typeface="Verdana"/>
                        </a:rPr>
                        <a:t>1948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latin typeface="Verdana"/>
                        </a:rPr>
                        <a:t>114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latin typeface="Verdana"/>
                        </a:rPr>
                        <a:t>0.752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1856">
                <a:tc>
                  <a:txBody>
                    <a:bodyPr/>
                    <a:lstStyle/>
                    <a:p>
                      <a:pPr algn="ctr" fontAlgn="b"/>
                      <a:r>
                        <a:rPr lang="en-US" sz="1400" b="1" i="0" u="none" strike="noStrike">
                          <a:latin typeface="Verdana"/>
                        </a:rPr>
                        <a:t>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66"/>
                    </a:solidFill>
                  </a:tcPr>
                </a:tc>
                <a:tc>
                  <a:txBody>
                    <a:bodyPr/>
                    <a:lstStyle/>
                    <a:p>
                      <a:pPr algn="ctr" fontAlgn="b"/>
                      <a:r>
                        <a:rPr lang="en-US" sz="1400" b="1" i="0" u="none" strike="noStrike">
                          <a:latin typeface="Verdana"/>
                        </a:rPr>
                        <a:t>1961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66"/>
                    </a:solidFill>
                  </a:tcPr>
                </a:tc>
                <a:tc>
                  <a:txBody>
                    <a:bodyPr/>
                    <a:lstStyle/>
                    <a:p>
                      <a:pPr algn="ctr" fontAlgn="b"/>
                      <a:r>
                        <a:rPr lang="en-US" sz="1400" b="1" i="0" u="none" strike="noStrike">
                          <a:latin typeface="Verdana"/>
                        </a:rPr>
                        <a:t>106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66"/>
                    </a:solidFill>
                  </a:tcPr>
                </a:tc>
                <a:tc>
                  <a:txBody>
                    <a:bodyPr/>
                    <a:lstStyle/>
                    <a:p>
                      <a:pPr algn="ctr" fontAlgn="b"/>
                      <a:r>
                        <a:rPr lang="en-US" sz="1400" b="1" i="0" u="none" strike="noStrike">
                          <a:latin typeface="Verdana"/>
                        </a:rPr>
                        <a:t>0.757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66"/>
                    </a:solidFill>
                  </a:tcPr>
                </a:tc>
              </a:tr>
              <a:tr h="311856">
                <a:tc>
                  <a:txBody>
                    <a:bodyPr/>
                    <a:lstStyle/>
                    <a:p>
                      <a:pPr algn="ctr" fontAlgn="b"/>
                      <a:r>
                        <a:rPr lang="en-US" sz="1400" b="0" i="0" u="none" strike="noStrike">
                          <a:latin typeface="Verdana"/>
                        </a:rPr>
                        <a:t>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latin typeface="Verdana"/>
                        </a:rPr>
                        <a:t>1978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latin typeface="Verdana"/>
                        </a:rPr>
                        <a:t>113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latin typeface="Verdana"/>
                        </a:rPr>
                        <a:t>0.763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1856">
                <a:tc>
                  <a:txBody>
                    <a:bodyPr/>
                    <a:lstStyle/>
                    <a:p>
                      <a:pPr algn="ctr" fontAlgn="b"/>
                      <a:r>
                        <a:rPr lang="en-US" sz="1400" b="0" i="0" u="none" strike="noStrike">
                          <a:latin typeface="Verdana"/>
                        </a:rPr>
                        <a:t>10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latin typeface="Verdana"/>
                        </a:rPr>
                        <a:t>2096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latin typeface="Verdana"/>
                        </a:rPr>
                        <a:t>141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latin typeface="Verdana"/>
                        </a:rPr>
                        <a:t>0.809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1856">
                <a:tc>
                  <a:txBody>
                    <a:bodyPr/>
                    <a:lstStyle/>
                    <a:p>
                      <a:pPr algn="ctr" fontAlgn="b"/>
                      <a:r>
                        <a:rPr lang="en-US" sz="1400" b="0" i="0" u="none" strike="noStrike">
                          <a:latin typeface="Verdana"/>
                        </a:rPr>
                        <a:t>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latin typeface="Verdana"/>
                        </a:rPr>
                        <a:t>2172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latin typeface="Verdana"/>
                        </a:rPr>
                        <a:t>119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latin typeface="Verdana"/>
                        </a:rPr>
                        <a:t>0.838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pSp>
        <p:nvGrpSpPr>
          <p:cNvPr id="4" name="Group 11"/>
          <p:cNvGrpSpPr/>
          <p:nvPr/>
        </p:nvGrpSpPr>
        <p:grpSpPr>
          <a:xfrm>
            <a:off x="389467" y="2006600"/>
            <a:ext cx="626534" cy="3496704"/>
            <a:chOff x="389467" y="2006600"/>
            <a:chExt cx="626534" cy="3496704"/>
          </a:xfrm>
        </p:grpSpPr>
        <p:sp>
          <p:nvSpPr>
            <p:cNvPr id="7" name="Bent Arrow 6"/>
            <p:cNvSpPr/>
            <p:nvPr/>
          </p:nvSpPr>
          <p:spPr bwMode="auto">
            <a:xfrm flipV="1">
              <a:off x="389468" y="3437442"/>
              <a:ext cx="626533" cy="2065862"/>
            </a:xfrm>
            <a:prstGeom prst="bentArrow">
              <a:avLst/>
            </a:prstGeom>
            <a:solidFill>
              <a:srgbClr val="399967"/>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sp>
          <p:nvSpPr>
            <p:cNvPr id="11" name="Bent Arrow 10"/>
            <p:cNvSpPr/>
            <p:nvPr/>
          </p:nvSpPr>
          <p:spPr bwMode="auto">
            <a:xfrm>
              <a:off x="389467" y="2006600"/>
              <a:ext cx="626533" cy="1617133"/>
            </a:xfrm>
            <a:prstGeom prst="bentArrow">
              <a:avLst/>
            </a:prstGeom>
            <a:solidFill>
              <a:srgbClr val="399967"/>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gr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57363" y="292100"/>
            <a:ext cx="6277504" cy="810376"/>
          </a:xfrm>
        </p:spPr>
        <p:txBody>
          <a:bodyPr/>
          <a:lstStyle/>
          <a:p>
            <a:r>
              <a:rPr lang="en-US" dirty="0" smtClean="0"/>
              <a:t>Wind Processing: Spatial Averaging</a:t>
            </a:r>
            <a:endParaRPr lang="en-US" dirty="0"/>
          </a:p>
        </p:txBody>
      </p:sp>
      <p:grpSp>
        <p:nvGrpSpPr>
          <p:cNvPr id="3" name="Group 23"/>
          <p:cNvGrpSpPr/>
          <p:nvPr/>
        </p:nvGrpSpPr>
        <p:grpSpPr>
          <a:xfrm>
            <a:off x="186267" y="2127709"/>
            <a:ext cx="3948970" cy="3770899"/>
            <a:chOff x="1921933" y="1221776"/>
            <a:chExt cx="3948970" cy="3770899"/>
          </a:xfrm>
        </p:grpSpPr>
        <p:pic>
          <p:nvPicPr>
            <p:cNvPr id="4" name="Picture 3" descr="PWIDS_laydown.eps"/>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1921933" y="1221776"/>
              <a:ext cx="3948970" cy="3770899"/>
            </a:xfrm>
            <a:prstGeom prst="rect">
              <a:avLst/>
            </a:prstGeom>
          </p:spPr>
        </p:pic>
        <p:grpSp>
          <p:nvGrpSpPr>
            <p:cNvPr id="5" name="Group 22"/>
            <p:cNvGrpSpPr/>
            <p:nvPr/>
          </p:nvGrpSpPr>
          <p:grpSpPr>
            <a:xfrm>
              <a:off x="3559503" y="2865968"/>
              <a:ext cx="1075268" cy="1079503"/>
              <a:chOff x="769736" y="2696635"/>
              <a:chExt cx="1075268" cy="1079503"/>
            </a:xfrm>
          </p:grpSpPr>
          <p:sp>
            <p:nvSpPr>
              <p:cNvPr id="7" name="Oval 6"/>
              <p:cNvSpPr/>
              <p:nvPr/>
            </p:nvSpPr>
            <p:spPr bwMode="auto">
              <a:xfrm>
                <a:off x="1320070" y="2696635"/>
                <a:ext cx="270934" cy="270933"/>
              </a:xfrm>
              <a:prstGeom prst="ellipse">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sp>
            <p:nvSpPr>
              <p:cNvPr id="13" name="Oval 12"/>
              <p:cNvSpPr/>
              <p:nvPr/>
            </p:nvSpPr>
            <p:spPr bwMode="auto">
              <a:xfrm>
                <a:off x="1044903" y="2823635"/>
                <a:ext cx="270934" cy="270933"/>
              </a:xfrm>
              <a:prstGeom prst="ellipse">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sp>
            <p:nvSpPr>
              <p:cNvPr id="14" name="Oval 13"/>
              <p:cNvSpPr/>
              <p:nvPr/>
            </p:nvSpPr>
            <p:spPr bwMode="auto">
              <a:xfrm>
                <a:off x="769736" y="2950635"/>
                <a:ext cx="270934" cy="270933"/>
              </a:xfrm>
              <a:prstGeom prst="ellipse">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sp>
            <p:nvSpPr>
              <p:cNvPr id="15" name="Oval 14"/>
              <p:cNvSpPr/>
              <p:nvPr/>
            </p:nvSpPr>
            <p:spPr bwMode="auto">
              <a:xfrm>
                <a:off x="1438603" y="2959102"/>
                <a:ext cx="270934" cy="270933"/>
              </a:xfrm>
              <a:prstGeom prst="ellipse">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sp>
            <p:nvSpPr>
              <p:cNvPr id="16" name="Oval 15"/>
              <p:cNvSpPr/>
              <p:nvPr/>
            </p:nvSpPr>
            <p:spPr bwMode="auto">
              <a:xfrm>
                <a:off x="1574070" y="3238502"/>
                <a:ext cx="270934" cy="270933"/>
              </a:xfrm>
              <a:prstGeom prst="ellipse">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sp>
            <p:nvSpPr>
              <p:cNvPr id="17" name="Oval 16"/>
              <p:cNvSpPr/>
              <p:nvPr/>
            </p:nvSpPr>
            <p:spPr bwMode="auto">
              <a:xfrm>
                <a:off x="1298904" y="3382436"/>
                <a:ext cx="270934" cy="270933"/>
              </a:xfrm>
              <a:prstGeom prst="ellipse">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sp>
            <p:nvSpPr>
              <p:cNvPr id="18" name="Oval 17"/>
              <p:cNvSpPr/>
              <p:nvPr/>
            </p:nvSpPr>
            <p:spPr bwMode="auto">
              <a:xfrm>
                <a:off x="1023738" y="3505205"/>
                <a:ext cx="270934" cy="270933"/>
              </a:xfrm>
              <a:prstGeom prst="ellipse">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sp>
            <p:nvSpPr>
              <p:cNvPr id="19" name="Oval 18"/>
              <p:cNvSpPr/>
              <p:nvPr/>
            </p:nvSpPr>
            <p:spPr bwMode="auto">
              <a:xfrm>
                <a:off x="888272" y="3225808"/>
                <a:ext cx="270934" cy="270933"/>
              </a:xfrm>
              <a:prstGeom prst="ellipse">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sp>
            <p:nvSpPr>
              <p:cNvPr id="20" name="Diamond 19"/>
              <p:cNvSpPr/>
              <p:nvPr/>
            </p:nvSpPr>
            <p:spPr bwMode="auto">
              <a:xfrm>
                <a:off x="1138036" y="3094567"/>
                <a:ext cx="321733" cy="283634"/>
              </a:xfrm>
              <a:prstGeom prst="diamond">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grpSp>
      </p:grpSp>
      <p:pic>
        <p:nvPicPr>
          <p:cNvPr id="25" name="Picture 24" descr="PWIDS28_gap_hist_raw.eps"/>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4364566" y="957848"/>
            <a:ext cx="4271434" cy="3013015"/>
          </a:xfrm>
          <a:prstGeom prst="rect">
            <a:avLst/>
          </a:prstGeom>
        </p:spPr>
      </p:pic>
      <p:pic>
        <p:nvPicPr>
          <p:cNvPr id="26" name="Picture 25" descr="PWIDS28_gap_hist_post_spat_avg.eps"/>
          <p:cNvPicPr>
            <a:picLocks noChangeAspect="1"/>
          </p:cNvPicPr>
          <p:nvPr/>
        </p:nvPicPr>
        <mc:AlternateContent>
          <mc:Choice xmlns:ma="http://schemas.microsoft.com/office/mac/drawingml/2008/main" Requires="ma">
            <p:blipFill>
              <a:blip r:embed="rId7"/>
              <a:stretch>
                <a:fillRect/>
              </a:stretch>
            </p:blipFill>
          </mc:Choice>
          <mc:Fallback>
            <p:blipFill>
              <a:blip r:embed="rId8"/>
              <a:stretch>
                <a:fillRect/>
              </a:stretch>
            </p:blipFill>
          </mc:Fallback>
        </mc:AlternateContent>
        <p:spPr>
          <a:xfrm>
            <a:off x="4373032" y="3791318"/>
            <a:ext cx="4254500" cy="3001070"/>
          </a:xfrm>
          <a:prstGeom prst="rect">
            <a:avLst/>
          </a:prstGeom>
        </p:spPr>
      </p:pic>
      <p:sp>
        <p:nvSpPr>
          <p:cNvPr id="27" name="TextBox 26"/>
          <p:cNvSpPr txBox="1"/>
          <p:nvPr/>
        </p:nvSpPr>
        <p:spPr>
          <a:xfrm>
            <a:off x="4969925" y="1312328"/>
            <a:ext cx="3475831" cy="707886"/>
          </a:xfrm>
          <a:prstGeom prst="rect">
            <a:avLst/>
          </a:prstGeom>
          <a:noFill/>
        </p:spPr>
        <p:txBody>
          <a:bodyPr wrap="none" rtlCol="0">
            <a:spAutoFit/>
          </a:bodyPr>
          <a:lstStyle/>
          <a:p>
            <a:pPr algn="l" eaLnBrk="0" hangingPunct="0"/>
            <a:r>
              <a:rPr lang="en-US" sz="2000" dirty="0" smtClean="0">
                <a:solidFill>
                  <a:srgbClr val="000000"/>
                </a:solidFill>
                <a:latin typeface="Helvetica" pitchFamily="67" charset="0"/>
              </a:rPr>
              <a:t>Before Spatial Averaging:</a:t>
            </a:r>
          </a:p>
          <a:p>
            <a:pPr algn="l" eaLnBrk="0" hangingPunct="0"/>
            <a:r>
              <a:rPr lang="en-US" sz="2000" i="1" dirty="0" smtClean="0">
                <a:solidFill>
                  <a:srgbClr val="000000"/>
                </a:solidFill>
                <a:latin typeface="Helvetica" pitchFamily="67" charset="0"/>
              </a:rPr>
              <a:t>1961 gaps, many large gaps</a:t>
            </a:r>
            <a:endParaRPr lang="en-US" sz="2000" i="1" dirty="0">
              <a:solidFill>
                <a:srgbClr val="000000"/>
              </a:solidFill>
              <a:latin typeface="Helvetica" pitchFamily="67" charset="0"/>
            </a:endParaRPr>
          </a:p>
        </p:txBody>
      </p:sp>
      <p:sp>
        <p:nvSpPr>
          <p:cNvPr id="28" name="TextBox 27"/>
          <p:cNvSpPr txBox="1"/>
          <p:nvPr/>
        </p:nvSpPr>
        <p:spPr>
          <a:xfrm>
            <a:off x="5190065" y="4284135"/>
            <a:ext cx="2927179" cy="707886"/>
          </a:xfrm>
          <a:prstGeom prst="rect">
            <a:avLst/>
          </a:prstGeom>
          <a:noFill/>
        </p:spPr>
        <p:txBody>
          <a:bodyPr wrap="none" rtlCol="0">
            <a:spAutoFit/>
          </a:bodyPr>
          <a:lstStyle/>
          <a:p>
            <a:pPr algn="l" eaLnBrk="0" hangingPunct="0"/>
            <a:r>
              <a:rPr lang="en-US" sz="2000" dirty="0" smtClean="0">
                <a:solidFill>
                  <a:srgbClr val="000000"/>
                </a:solidFill>
                <a:latin typeface="Helvetica" pitchFamily="67" charset="0"/>
              </a:rPr>
              <a:t>After Spatial Averaging:</a:t>
            </a:r>
          </a:p>
          <a:p>
            <a:pPr algn="l" eaLnBrk="0" hangingPunct="0"/>
            <a:r>
              <a:rPr lang="en-US" sz="2000" i="1" dirty="0" smtClean="0">
                <a:solidFill>
                  <a:srgbClr val="000000"/>
                </a:solidFill>
                <a:latin typeface="Helvetica" pitchFamily="67" charset="0"/>
              </a:rPr>
              <a:t>10 gaps, 3 of length &gt; 1</a:t>
            </a:r>
            <a:endParaRPr lang="en-US" sz="2000" i="1" dirty="0">
              <a:solidFill>
                <a:srgbClr val="000000"/>
              </a:solidFill>
              <a:latin typeface="Helvetica" pitchFamily="67"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92100"/>
            <a:ext cx="6874933" cy="422275"/>
          </a:xfrm>
        </p:spPr>
        <p:txBody>
          <a:bodyPr/>
          <a:lstStyle/>
          <a:p>
            <a:r>
              <a:rPr lang="en-US" dirty="0" smtClean="0"/>
              <a:t>Wind Processing: Filling Large Gaps</a:t>
            </a:r>
            <a:endParaRPr lang="en-US" dirty="0"/>
          </a:p>
        </p:txBody>
      </p:sp>
      <p:sp>
        <p:nvSpPr>
          <p:cNvPr id="23" name="Content Placeholder 22"/>
          <p:cNvSpPr>
            <a:spLocks noGrp="1"/>
          </p:cNvSpPr>
          <p:nvPr>
            <p:ph idx="1"/>
          </p:nvPr>
        </p:nvSpPr>
        <p:spPr>
          <a:xfrm>
            <a:off x="464609" y="1143001"/>
            <a:ext cx="8154458" cy="2328331"/>
          </a:xfrm>
        </p:spPr>
        <p:txBody>
          <a:bodyPr/>
          <a:lstStyle/>
          <a:p>
            <a:pPr>
              <a:buNone/>
            </a:pPr>
            <a:r>
              <a:rPr lang="en-US" dirty="0" smtClean="0"/>
              <a:t>	Gaps are filled with AR-1 statistical model</a:t>
            </a:r>
          </a:p>
          <a:p>
            <a:pPr>
              <a:buNone/>
            </a:pPr>
            <a:endParaRPr lang="en-US" dirty="0" smtClean="0"/>
          </a:p>
          <a:p>
            <a:pPr>
              <a:buNone/>
            </a:pPr>
            <a:r>
              <a:rPr lang="en-US" dirty="0" smtClean="0"/>
              <a:t>	Parameters </a:t>
            </a:r>
            <a:r>
              <a:rPr lang="en-US" b="0" i="1" dirty="0" err="1" smtClean="0"/>
              <a:t>c</a:t>
            </a:r>
            <a:r>
              <a:rPr lang="en-US" dirty="0" smtClean="0"/>
              <a:t>, </a:t>
            </a:r>
            <a:r>
              <a:rPr lang="en-US" b="0" i="1" dirty="0" err="1" smtClean="0"/>
              <a:t>φ</a:t>
            </a:r>
            <a:r>
              <a:rPr lang="en-US" dirty="0" smtClean="0"/>
              <a:t>, and </a:t>
            </a:r>
            <a:r>
              <a:rPr lang="en-US" b="0" i="1" dirty="0" err="1" smtClean="0"/>
              <a:t>σ</a:t>
            </a:r>
            <a:r>
              <a:rPr lang="en-US" b="0" i="1" baseline="-25000" dirty="0" err="1" smtClean="0"/>
              <a:t>ε</a:t>
            </a:r>
            <a:r>
              <a:rPr lang="en-US" dirty="0" smtClean="0"/>
              <a:t> are determined by mean, variance, and autocorrelation of surrounding data</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pic>
        <p:nvPicPr>
          <p:cNvPr id="21" name="Picture 20" descr="Gap_575200_fill.eps"/>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50802" y="3792452"/>
            <a:ext cx="3141131" cy="2777695"/>
          </a:xfrm>
          <a:prstGeom prst="rect">
            <a:avLst/>
          </a:prstGeom>
        </p:spPr>
      </p:pic>
      <p:pic>
        <p:nvPicPr>
          <p:cNvPr id="22" name="Picture 21" descr="Gap_671550_fill.eps"/>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3022604" y="3795067"/>
            <a:ext cx="3208903" cy="2831697"/>
          </a:xfrm>
          <a:prstGeom prst="rect">
            <a:avLst/>
          </a:prstGeom>
        </p:spPr>
      </p:pic>
      <p:pic>
        <p:nvPicPr>
          <p:cNvPr id="24" name="Picture 23" descr="Gap_1016210_fill.eps"/>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5979587" y="3801543"/>
            <a:ext cx="3149802" cy="2774949"/>
          </a:xfrm>
          <a:prstGeom prst="rect">
            <a:avLst/>
          </a:prstGeom>
        </p:spPr>
      </p:pic>
      <p:graphicFrame>
        <p:nvGraphicFramePr>
          <p:cNvPr id="29" name="Object 28"/>
          <p:cNvGraphicFramePr>
            <a:graphicFrameLocks noChangeAspect="1"/>
          </p:cNvGraphicFramePr>
          <p:nvPr/>
        </p:nvGraphicFramePr>
        <p:xfrm>
          <a:off x="1128181" y="1701802"/>
          <a:ext cx="3108325" cy="558800"/>
        </p:xfrm>
        <a:graphic>
          <a:graphicData uri="http://schemas.openxmlformats.org/presentationml/2006/ole">
            <p:oleObj spid="_x0000_s173058" name="Equation" r:id="rId10" imgW="1130300" imgH="203200" progId="">
              <p:embed/>
            </p:oleObj>
          </a:graphicData>
        </a:graphic>
      </p:graphicFrame>
      <p:sp>
        <p:nvSpPr>
          <p:cNvPr id="30" name="Oval 29"/>
          <p:cNvSpPr/>
          <p:nvPr/>
        </p:nvSpPr>
        <p:spPr bwMode="auto">
          <a:xfrm>
            <a:off x="3742267" y="1718734"/>
            <a:ext cx="524934" cy="550333"/>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endParaRPr lang="en-US" sz="2000">
              <a:solidFill>
                <a:srgbClr val="000000"/>
              </a:solidFill>
              <a:latin typeface="Helvetica" pitchFamily="48" charset="0"/>
            </a:endParaRPr>
          </a:p>
        </p:txBody>
      </p:sp>
      <p:sp>
        <p:nvSpPr>
          <p:cNvPr id="31" name="TextBox 30"/>
          <p:cNvSpPr txBox="1"/>
          <p:nvPr/>
        </p:nvSpPr>
        <p:spPr>
          <a:xfrm>
            <a:off x="4351868" y="1777999"/>
            <a:ext cx="3867052" cy="646331"/>
          </a:xfrm>
          <a:prstGeom prst="rect">
            <a:avLst/>
          </a:prstGeom>
          <a:noFill/>
        </p:spPr>
        <p:txBody>
          <a:bodyPr wrap="none" rtlCol="0">
            <a:spAutoFit/>
          </a:bodyPr>
          <a:lstStyle/>
          <a:p>
            <a:pPr algn="l" eaLnBrk="0" hangingPunct="0"/>
            <a:r>
              <a:rPr lang="en-US" sz="1800" dirty="0" smtClean="0">
                <a:solidFill>
                  <a:srgbClr val="000000"/>
                </a:solidFill>
                <a:latin typeface="Helvetica" pitchFamily="67" charset="0"/>
              </a:rPr>
              <a:t>Zero mean Gaussian random noise,</a:t>
            </a:r>
          </a:p>
          <a:p>
            <a:pPr algn="l" eaLnBrk="0" hangingPunct="0"/>
            <a:r>
              <a:rPr lang="en-US" sz="1800" dirty="0" smtClean="0">
                <a:solidFill>
                  <a:srgbClr val="000000"/>
                </a:solidFill>
                <a:latin typeface="Helvetica" pitchFamily="67" charset="0"/>
              </a:rPr>
              <a:t>with variance </a:t>
            </a:r>
            <a:r>
              <a:rPr lang="en-US" sz="1800" i="1" dirty="0" err="1" smtClean="0">
                <a:solidFill>
                  <a:srgbClr val="000000"/>
                </a:solidFill>
                <a:latin typeface="Helvetica" pitchFamily="67" charset="0"/>
              </a:rPr>
              <a:t>σ</a:t>
            </a:r>
            <a:r>
              <a:rPr lang="en-US" sz="1800" i="1" baseline="-25000" dirty="0" err="1" smtClean="0">
                <a:solidFill>
                  <a:srgbClr val="000000"/>
                </a:solidFill>
                <a:latin typeface="Helvetica" pitchFamily="67" charset="0"/>
              </a:rPr>
              <a:t>ε</a:t>
            </a:r>
            <a:endParaRPr lang="en-US" sz="1800" i="1" baseline="-25000" dirty="0">
              <a:solidFill>
                <a:srgbClr val="000000"/>
              </a:solidFill>
              <a:latin typeface="Helvetica" pitchFamily="67"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2">
      <a:dk1>
        <a:srgbClr val="660033"/>
      </a:dk1>
      <a:lt1>
        <a:srgbClr val="FFFFFF"/>
      </a:lt1>
      <a:dk2>
        <a:srgbClr val="B60009"/>
      </a:dk2>
      <a:lt2>
        <a:srgbClr val="B2B2B2"/>
      </a:lt2>
      <a:accent1>
        <a:srgbClr val="CCCC00"/>
      </a:accent1>
      <a:accent2>
        <a:srgbClr val="DE9ABC"/>
      </a:accent2>
      <a:accent3>
        <a:srgbClr val="FFFFFF"/>
      </a:accent3>
      <a:accent4>
        <a:srgbClr val="56002A"/>
      </a:accent4>
      <a:accent5>
        <a:srgbClr val="E2E2AA"/>
      </a:accent5>
      <a:accent6>
        <a:srgbClr val="C98BAA"/>
      </a:accent6>
      <a:hlink>
        <a:srgbClr val="FFAFAF"/>
      </a:hlink>
      <a:folHlink>
        <a:srgbClr val="969696"/>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000000"/>
        </a:dk1>
        <a:lt1>
          <a:srgbClr val="FFFFCC"/>
        </a:lt1>
        <a:dk2>
          <a:srgbClr val="4D4D4D"/>
        </a:dk2>
        <a:lt2>
          <a:srgbClr val="FFCC00"/>
        </a:lt2>
        <a:accent1>
          <a:srgbClr val="808000"/>
        </a:accent1>
        <a:accent2>
          <a:srgbClr val="CC9900"/>
        </a:accent2>
        <a:accent3>
          <a:srgbClr val="B2B2B2"/>
        </a:accent3>
        <a:accent4>
          <a:srgbClr val="DADAAE"/>
        </a:accent4>
        <a:accent5>
          <a:srgbClr val="C0C0AA"/>
        </a:accent5>
        <a:accent6>
          <a:srgbClr val="B98A00"/>
        </a:accent6>
        <a:hlink>
          <a:srgbClr val="CC66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660033"/>
        </a:dk1>
        <a:lt1>
          <a:srgbClr val="FFFFFF"/>
        </a:lt1>
        <a:dk2>
          <a:srgbClr val="B60009"/>
        </a:dk2>
        <a:lt2>
          <a:srgbClr val="B2B2B2"/>
        </a:lt2>
        <a:accent1>
          <a:srgbClr val="CCCC00"/>
        </a:accent1>
        <a:accent2>
          <a:srgbClr val="DE9ABC"/>
        </a:accent2>
        <a:accent3>
          <a:srgbClr val="FFFFFF"/>
        </a:accent3>
        <a:accent4>
          <a:srgbClr val="56002A"/>
        </a:accent4>
        <a:accent5>
          <a:srgbClr val="E2E2AA"/>
        </a:accent5>
        <a:accent6>
          <a:srgbClr val="C98BAA"/>
        </a:accent6>
        <a:hlink>
          <a:srgbClr val="FFAFAF"/>
        </a:hlink>
        <a:folHlink>
          <a:srgbClr val="969696"/>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B2B2B2"/>
        </a:lt2>
        <a:accent1>
          <a:srgbClr val="C0C0C0"/>
        </a:accent1>
        <a:accent2>
          <a:srgbClr val="DDDDDD"/>
        </a:accent2>
        <a:accent3>
          <a:srgbClr val="FFFFFF"/>
        </a:accent3>
        <a:accent4>
          <a:srgbClr val="000000"/>
        </a:accent4>
        <a:accent5>
          <a:srgbClr val="DCDCDC"/>
        </a:accent5>
        <a:accent6>
          <a:srgbClr val="C8C8C8"/>
        </a:accent6>
        <a:hlink>
          <a:srgbClr val="808080"/>
        </a:hlink>
        <a:folHlink>
          <a:srgbClr val="969696"/>
        </a:folHlink>
      </a:clrScheme>
      <a:clrMap bg1="lt1" tx1="dk1" bg2="lt2" tx2="dk2" accent1="accent1" accent2="accent2" accent3="accent3" accent4="accent4" accent5="accent5" accent6="accent6" hlink="hlink" folHlink="folHlink"/>
    </a:extraClrScheme>
    <a:extraClrScheme>
      <a:clrScheme name="Office Theme 4">
        <a:dk1>
          <a:srgbClr val="2C2C42"/>
        </a:dk1>
        <a:lt1>
          <a:srgbClr val="FFFFCC"/>
        </a:lt1>
        <a:dk2>
          <a:srgbClr val="666699"/>
        </a:dk2>
        <a:lt2>
          <a:srgbClr val="FFCC00"/>
        </a:lt2>
        <a:accent1>
          <a:srgbClr val="FF9933"/>
        </a:accent1>
        <a:accent2>
          <a:srgbClr val="808000"/>
        </a:accent2>
        <a:accent3>
          <a:srgbClr val="B8B8CA"/>
        </a:accent3>
        <a:accent4>
          <a:srgbClr val="DADAAE"/>
        </a:accent4>
        <a:accent5>
          <a:srgbClr val="FFCAAD"/>
        </a:accent5>
        <a:accent6>
          <a:srgbClr val="737300"/>
        </a:accent6>
        <a:hlink>
          <a:srgbClr val="CC6600"/>
        </a:hlink>
        <a:folHlink>
          <a:srgbClr val="333399"/>
        </a:folHlink>
      </a:clrScheme>
      <a:clrMap bg1="dk2" tx1="lt1" bg2="dk1" tx2="lt2" accent1="accent1" accent2="accent2" accent3="accent3" accent4="accent4" accent5="accent5" accent6="accent6" hlink="hlink" folHlink="folHlink"/>
    </a:extraClrScheme>
    <a:extraClrScheme>
      <a:clrScheme name="Office Theme 5">
        <a:dk1>
          <a:srgbClr val="50000F"/>
        </a:dk1>
        <a:lt1>
          <a:srgbClr val="FFCC00"/>
        </a:lt1>
        <a:dk2>
          <a:srgbClr val="800000"/>
        </a:dk2>
        <a:lt2>
          <a:srgbClr val="FFFFCC"/>
        </a:lt2>
        <a:accent1>
          <a:srgbClr val="808000"/>
        </a:accent1>
        <a:accent2>
          <a:srgbClr val="993366"/>
        </a:accent2>
        <a:accent3>
          <a:srgbClr val="C0AAAA"/>
        </a:accent3>
        <a:accent4>
          <a:srgbClr val="DAAE00"/>
        </a:accent4>
        <a:accent5>
          <a:srgbClr val="C0C0AA"/>
        </a:accent5>
        <a:accent6>
          <a:srgbClr val="8A2D5C"/>
        </a:accent6>
        <a:hlink>
          <a:srgbClr val="FF5050"/>
        </a:hlink>
        <a:folHlink>
          <a:srgbClr val="993300"/>
        </a:folHlink>
      </a:clrScheme>
      <a:clrMap bg1="dk2" tx1="lt1" bg2="dk1" tx2="lt2" accent1="accent1" accent2="accent2" accent3="accent3" accent4="accent4" accent5="accent5" accent6="accent6" hlink="hlink" folHlink="folHlink"/>
    </a:extraClrScheme>
    <a:extraClrScheme>
      <a:clrScheme name="Office Theme 6">
        <a:dk1>
          <a:srgbClr val="333300"/>
        </a:dk1>
        <a:lt1>
          <a:srgbClr val="FFCC00"/>
        </a:lt1>
        <a:dk2>
          <a:srgbClr val="666633"/>
        </a:dk2>
        <a:lt2>
          <a:srgbClr val="FFFFCC"/>
        </a:lt2>
        <a:accent1>
          <a:srgbClr val="8F7401"/>
        </a:accent1>
        <a:accent2>
          <a:srgbClr val="CC6600"/>
        </a:accent2>
        <a:accent3>
          <a:srgbClr val="B8B8AD"/>
        </a:accent3>
        <a:accent4>
          <a:srgbClr val="DAAE00"/>
        </a:accent4>
        <a:accent5>
          <a:srgbClr val="C6BCAA"/>
        </a:accent5>
        <a:accent6>
          <a:srgbClr val="B95C00"/>
        </a:accent6>
        <a:hlink>
          <a:srgbClr val="666699"/>
        </a:hlink>
        <a:folHlink>
          <a:srgbClr val="808000"/>
        </a:folHlink>
      </a:clrScheme>
      <a:clrMap bg1="dk2" tx1="lt1" bg2="dk1" tx2="lt2" accent1="accent1" accent2="accent2" accent3="accent3" accent4="accent4" accent5="accent5" accent6="accent6" hlink="hlink" folHlink="folHlink"/>
    </a:extraClrScheme>
    <a:extraClrScheme>
      <a:clrScheme name="Office Theme 7">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Helvetica" pitchFamily="4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Helvetica" pitchFamily="4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Helvetica" pitchFamily="4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Helvetica" pitchFamily="4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Helvetica" pitchFamily="4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Helvetica" pitchFamily="4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Default 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Helvetica" pitchFamily="4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Helvetica" pitchFamily="4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Default 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Helvetica" pitchFamily="4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Helvetica" pitchFamily="4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Default 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Helvetica" pitchFamily="4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Helvetica" pitchFamily="4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8359</TotalTime>
  <Words>3778</Words>
  <Application>Microsoft Macintosh PowerPoint</Application>
  <PresentationFormat>On-screen Show (4:3)</PresentationFormat>
  <Paragraphs>358</Paragraphs>
  <Slides>44</Slides>
  <Notes>26</Notes>
  <HiddenSlides>0</HiddenSlides>
  <MMClips>0</MMClips>
  <ScaleCrop>false</ScaleCrop>
  <HeadingPairs>
    <vt:vector size="8" baseType="variant">
      <vt:variant>
        <vt:lpstr>Design Template</vt:lpstr>
      </vt:variant>
      <vt:variant>
        <vt:i4>7</vt:i4>
      </vt:variant>
      <vt:variant>
        <vt:lpstr>Links</vt:lpstr>
      </vt:variant>
      <vt:variant>
        <vt:i4>1</vt:i4>
      </vt:variant>
      <vt:variant>
        <vt:lpstr>Embedded OLE Servers</vt:lpstr>
      </vt:variant>
      <vt:variant>
        <vt:i4>1</vt:i4>
      </vt:variant>
      <vt:variant>
        <vt:lpstr>Slide Titles</vt:lpstr>
      </vt:variant>
      <vt:variant>
        <vt:i4>44</vt:i4>
      </vt:variant>
    </vt:vector>
  </HeadingPairs>
  <TitlesOfParts>
    <vt:vector size="53" baseType="lpstr">
      <vt:lpstr>Office Theme</vt:lpstr>
      <vt:lpstr>Default Design</vt:lpstr>
      <vt:lpstr>1_Default Design</vt:lpstr>
      <vt:lpstr>2_Default Design</vt:lpstr>
      <vt:lpstr>3_Default Design</vt:lpstr>
      <vt:lpstr>4_Default Design</vt:lpstr>
      <vt:lpstr>5_Default Design</vt:lpstr>
      <vt:lpstr>???</vt:lpstr>
      <vt:lpstr>Equation</vt:lpstr>
      <vt:lpstr>Military Protective Action Distances: A Pilot Study</vt:lpstr>
      <vt:lpstr>Motivation</vt:lpstr>
      <vt:lpstr>A flexible framework for calculating protective action distances</vt:lpstr>
      <vt:lpstr>T&amp;D Model: QUIC</vt:lpstr>
      <vt:lpstr>Acute Exposure Guideline Levels</vt:lpstr>
      <vt:lpstr>Calculating AEGL values from T&amp;D codes</vt:lpstr>
      <vt:lpstr>Calculating AEGL values from T&amp;D codes</vt:lpstr>
      <vt:lpstr>Input parameters (for sarin runs)</vt:lpstr>
      <vt:lpstr>Methodology (detail)</vt:lpstr>
      <vt:lpstr>90th percentile FAEGL: small/day</vt:lpstr>
      <vt:lpstr>90th percentile FAEGL: large/day</vt:lpstr>
      <vt:lpstr>90th percentile FAEGL: small/night</vt:lpstr>
      <vt:lpstr>90th percentile FAEGL: large/night</vt:lpstr>
      <vt:lpstr>ERG direct comparison: 25 kg sarin release: day, contours at 30 min</vt:lpstr>
      <vt:lpstr>ERG direct comparison: 25 kg sarin release: night, contours at 30 min</vt:lpstr>
      <vt:lpstr>Summary</vt:lpstr>
      <vt:lpstr>Slide 17</vt:lpstr>
      <vt:lpstr>QUIC “Validation”/Cross-Comparisons</vt:lpstr>
      <vt:lpstr>Prairie Grass Review</vt:lpstr>
      <vt:lpstr>QUIC Inputs for Prairie Grass Runs</vt:lpstr>
      <vt:lpstr>QUIC vs. PG: Stable Case (Nighttime)</vt:lpstr>
      <vt:lpstr>QUIC vs. PG: Neutral Case</vt:lpstr>
      <vt:lpstr>QUIC vs. PG: Unstable Case (Daytime)</vt:lpstr>
      <vt:lpstr>QUIC/ALOHA Comparison (1)</vt:lpstr>
      <vt:lpstr>QUIC/ALOHA Comparison (2)</vt:lpstr>
      <vt:lpstr>HPAC Settings for QUIC Comparison </vt:lpstr>
      <vt:lpstr>QUIC vs. HPAC: Day, AEGL Contours</vt:lpstr>
      <vt:lpstr>QUIC vs. HPAC: Day, Dosage Contours</vt:lpstr>
      <vt:lpstr>QUIC vs. HPAC: Night, AEGL Contours</vt:lpstr>
      <vt:lpstr>QUIC vs. HPAC: Night, Dosage Contours</vt:lpstr>
      <vt:lpstr>Are Fixed Winds the Culprit? </vt:lpstr>
      <vt:lpstr>Varying Winds: Day</vt:lpstr>
      <vt:lpstr>Varying Winds: Night</vt:lpstr>
      <vt:lpstr>Downwind Distances on 90th Percentile Field</vt:lpstr>
      <vt:lpstr>Largest ATP-45 Chemical Template Encloses DC Beltway</vt:lpstr>
      <vt:lpstr>Wind Inputs</vt:lpstr>
      <vt:lpstr>1 Hour Average Wind Rose</vt:lpstr>
      <vt:lpstr>Wind Processing: Raw Data</vt:lpstr>
      <vt:lpstr>Common Wind Speed Distributions</vt:lpstr>
      <vt:lpstr>Day and Night Wind Speed Histograms</vt:lpstr>
      <vt:lpstr>1 Hour Average Wind Speed Histograms</vt:lpstr>
      <vt:lpstr>Wind Processing: Filling Gaps</vt:lpstr>
      <vt:lpstr>Wind Processing: Spatial Averaging</vt:lpstr>
      <vt:lpstr>Wind Processing: Filling Large Gaps</vt:lpstr>
    </vt:vector>
  </TitlesOfParts>
  <Company>IDA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acohen</dc:creator>
  <cp:lastModifiedBy>John Fregeau</cp:lastModifiedBy>
  <cp:revision>105</cp:revision>
  <cp:lastPrinted>1601-01-01T00:00:00Z</cp:lastPrinted>
  <dcterms:created xsi:type="dcterms:W3CDTF">2011-07-13T13:45:28Z</dcterms:created>
  <dcterms:modified xsi:type="dcterms:W3CDTF">2011-07-13T21:06:45Z</dcterms:modified>
</cp:coreProperties>
</file>