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9"/>
  </p:notesMasterIdLst>
  <p:handoutMasterIdLst>
    <p:handoutMasterId r:id="rId20"/>
  </p:handoutMasterIdLst>
  <p:sldIdLst>
    <p:sldId id="256" r:id="rId2"/>
    <p:sldId id="420" r:id="rId3"/>
    <p:sldId id="423" r:id="rId4"/>
    <p:sldId id="422" r:id="rId5"/>
    <p:sldId id="421" r:id="rId6"/>
    <p:sldId id="410" r:id="rId7"/>
    <p:sldId id="425" r:id="rId8"/>
    <p:sldId id="404" r:id="rId9"/>
    <p:sldId id="426" r:id="rId10"/>
    <p:sldId id="427" r:id="rId11"/>
    <p:sldId id="428" r:id="rId12"/>
    <p:sldId id="403" r:id="rId13"/>
    <p:sldId id="418" r:id="rId14"/>
    <p:sldId id="414" r:id="rId15"/>
    <p:sldId id="416" r:id="rId16"/>
    <p:sldId id="411" r:id="rId17"/>
    <p:sldId id="429" r:id="rId18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000000"/>
    <a:srgbClr val="EA1F1A"/>
    <a:srgbClr val="D3DDDB"/>
    <a:srgbClr val="32567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1" autoAdjust="0"/>
    <p:restoredTop sz="97666" autoAdjust="0"/>
  </p:normalViewPr>
  <p:slideViewPr>
    <p:cSldViewPr>
      <p:cViewPr>
        <p:scale>
          <a:sx n="90" d="100"/>
          <a:sy n="90" d="100"/>
        </p:scale>
        <p:origin x="-5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tu\Desktop\gradient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bre\Desktop\mg092\BRe\PROSJEKTER\ARTAM\M&#248;te%20dstl\WindTunnel_extrapolationto10000m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bre\Desktop\mg092\BRe\PROSJEKTER\ARTAM\M&#248;te%20dstl\WindTunnel_extrapolationto10000m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scatterChart>
        <c:scatterStyle val="lineMarker"/>
        <c:ser>
          <c:idx val="0"/>
          <c:order val="0"/>
          <c:tx>
            <c:v>-1200 m</c:v>
          </c:tx>
          <c:spPr>
            <a:ln w="28575">
              <a:noFill/>
            </a:ln>
          </c:spPr>
          <c:marker>
            <c:symbol val="diamond"/>
            <c:size val="7"/>
            <c:spPr>
              <a:noFill/>
              <a:ln w="22225">
                <a:solidFill>
                  <a:srgbClr val="FFC000"/>
                </a:solidFill>
              </a:ln>
            </c:spPr>
          </c:marker>
          <c:xVal>
            <c:numRef>
              <c:f>Sheet2!$I$7:$I$19</c:f>
              <c:numCache>
                <c:formatCode>General</c:formatCode>
                <c:ptCount val="13"/>
                <c:pt idx="0">
                  <c:v>2.1921321811543932</c:v>
                </c:pt>
                <c:pt idx="1">
                  <c:v>2.7756548837906507</c:v>
                </c:pt>
                <c:pt idx="2">
                  <c:v>3.5008339973058678</c:v>
                </c:pt>
                <c:pt idx="3">
                  <c:v>4.3973619161983075</c:v>
                </c:pt>
                <c:pt idx="4">
                  <c:v>5.49744820599697</c:v>
                </c:pt>
                <c:pt idx="5">
                  <c:v>6.8381537076993899</c:v>
                </c:pt>
                <c:pt idx="6">
                  <c:v>8.4540173620940209</c:v>
                </c:pt>
                <c:pt idx="7">
                  <c:v>10.387433145035084</c:v>
                </c:pt>
                <c:pt idx="8">
                  <c:v>12.678397443804668</c:v>
                </c:pt>
                <c:pt idx="9">
                  <c:v>15.367340866861648</c:v>
                </c:pt>
                <c:pt idx="10">
                  <c:v>18.487315298567069</c:v>
                </c:pt>
                <c:pt idx="11">
                  <c:v>22.073054330895317</c:v>
                </c:pt>
                <c:pt idx="12">
                  <c:v>26.152203874598879</c:v>
                </c:pt>
              </c:numCache>
            </c:numRef>
          </c:xVal>
          <c:yVal>
            <c:numRef>
              <c:f>Sheet2!$C$7:$C$19</c:f>
              <c:numCache>
                <c:formatCode>General</c:formatCode>
                <c:ptCount val="13"/>
                <c:pt idx="0">
                  <c:v>48.999050000000011</c:v>
                </c:pt>
                <c:pt idx="1">
                  <c:v>58.367049999999999</c:v>
                </c:pt>
                <c:pt idx="2">
                  <c:v>69.519049999999993</c:v>
                </c:pt>
                <c:pt idx="3">
                  <c:v>82.810199999999995</c:v>
                </c:pt>
                <c:pt idx="4">
                  <c:v>98.644450000000006</c:v>
                </c:pt>
                <c:pt idx="5">
                  <c:v>117.5273</c:v>
                </c:pt>
                <c:pt idx="6">
                  <c:v>139.98665</c:v>
                </c:pt>
                <c:pt idx="7">
                  <c:v>166.74954999999972</c:v>
                </c:pt>
                <c:pt idx="8">
                  <c:v>198.63659999999999</c:v>
                </c:pt>
                <c:pt idx="9">
                  <c:v>236.64684999999997</c:v>
                </c:pt>
                <c:pt idx="10">
                  <c:v>281.8956</c:v>
                </c:pt>
                <c:pt idx="11">
                  <c:v>335.79334999999907</c:v>
                </c:pt>
                <c:pt idx="12">
                  <c:v>399.97234999999938</c:v>
                </c:pt>
              </c:numCache>
            </c:numRef>
          </c:yVal>
        </c:ser>
        <c:ser>
          <c:idx val="1"/>
          <c:order val="1"/>
          <c:tx>
            <c:v>-150 m</c:v>
          </c:tx>
          <c:spPr>
            <a:ln w="28575">
              <a:noFill/>
            </a:ln>
          </c:spPr>
          <c:marker>
            <c:spPr>
              <a:noFill/>
              <a:ln w="22225">
                <a:solidFill>
                  <a:schemeClr val="tx1"/>
                </a:solidFill>
              </a:ln>
            </c:spPr>
          </c:marker>
          <c:xVal>
            <c:numRef>
              <c:f>Sheet2!$I$21:$I$33</c:f>
              <c:numCache>
                <c:formatCode>General</c:formatCode>
                <c:ptCount val="13"/>
                <c:pt idx="0">
                  <c:v>1.1158727198652421</c:v>
                </c:pt>
                <c:pt idx="1">
                  <c:v>1.4592203765585898</c:v>
                </c:pt>
                <c:pt idx="2">
                  <c:v>1.8998939141347297</c:v>
                </c:pt>
                <c:pt idx="3">
                  <c:v>2.461989357061908</c:v>
                </c:pt>
                <c:pt idx="4">
                  <c:v>3.1728356572422998</c:v>
                </c:pt>
                <c:pt idx="5">
                  <c:v>4.0622306661089</c:v>
                </c:pt>
                <c:pt idx="6">
                  <c:v>5.1671215876239271</c:v>
                </c:pt>
                <c:pt idx="7">
                  <c:v>6.5180086686047458</c:v>
                </c:pt>
                <c:pt idx="8">
                  <c:v>8.1537389070778001</c:v>
                </c:pt>
                <c:pt idx="9">
                  <c:v>10.101443880751576</c:v>
                </c:pt>
                <c:pt idx="10">
                  <c:v>12.392626575333685</c:v>
                </c:pt>
                <c:pt idx="11">
                  <c:v>15.047217599953845</c:v>
                </c:pt>
                <c:pt idx="12">
                  <c:v>18.079130841882829</c:v>
                </c:pt>
              </c:numCache>
            </c:numRef>
          </c:xVal>
          <c:yVal>
            <c:numRef>
              <c:f>Sheet2!$C$21:$C$33</c:f>
              <c:numCache>
                <c:formatCode>General</c:formatCode>
                <c:ptCount val="13"/>
                <c:pt idx="0">
                  <c:v>33.989399999999996</c:v>
                </c:pt>
                <c:pt idx="1">
                  <c:v>41.752950000000013</c:v>
                </c:pt>
                <c:pt idx="2">
                  <c:v>51.276450000000011</c:v>
                </c:pt>
                <c:pt idx="3">
                  <c:v>62.971649999999997</c:v>
                </c:pt>
                <c:pt idx="4">
                  <c:v>77.330950000000001</c:v>
                </c:pt>
                <c:pt idx="5">
                  <c:v>94.941400000000158</c:v>
                </c:pt>
                <c:pt idx="6">
                  <c:v>116.61750000000002</c:v>
                </c:pt>
                <c:pt idx="7">
                  <c:v>143.19050000000001</c:v>
                </c:pt>
                <c:pt idx="8">
                  <c:v>175.8734</c:v>
                </c:pt>
                <c:pt idx="9">
                  <c:v>215.95125000000004</c:v>
                </c:pt>
                <c:pt idx="10">
                  <c:v>265.20405</c:v>
                </c:pt>
                <c:pt idx="11">
                  <c:v>325.69149999999951</c:v>
                </c:pt>
                <c:pt idx="12">
                  <c:v>399.97234999999938</c:v>
                </c:pt>
              </c:numCache>
            </c:numRef>
          </c:yVal>
        </c:ser>
        <c:ser>
          <c:idx val="2"/>
          <c:order val="2"/>
          <c:tx>
            <c:v>540 m</c:v>
          </c:tx>
          <c:spPr>
            <a:ln w="28575">
              <a:noFill/>
            </a:ln>
          </c:spPr>
          <c:marker>
            <c:spPr>
              <a:noFill/>
              <a:ln w="22225">
                <a:solidFill>
                  <a:srgbClr val="0070C0"/>
                </a:solidFill>
              </a:ln>
            </c:spPr>
          </c:marker>
          <c:xVal>
            <c:numRef>
              <c:f>Sheet2!$I$35:$I$46</c:f>
              <c:numCache>
                <c:formatCode>General</c:formatCode>
                <c:ptCount val="12"/>
                <c:pt idx="0">
                  <c:v>0.40947737524654654</c:v>
                </c:pt>
                <c:pt idx="1">
                  <c:v>0.63108734353109364</c:v>
                </c:pt>
                <c:pt idx="2">
                  <c:v>0.96816740256242195</c:v>
                </c:pt>
                <c:pt idx="3">
                  <c:v>1.4756102501538118</c:v>
                </c:pt>
                <c:pt idx="4">
                  <c:v>2.2329633046956348</c:v>
                </c:pt>
                <c:pt idx="5">
                  <c:v>3.3460048200053829</c:v>
                </c:pt>
                <c:pt idx="6">
                  <c:v>4.9538450972211034</c:v>
                </c:pt>
                <c:pt idx="7">
                  <c:v>7.2291295082449842</c:v>
                </c:pt>
                <c:pt idx="8">
                  <c:v>10.372090049451074</c:v>
                </c:pt>
                <c:pt idx="9">
                  <c:v>14.589549347751552</c:v>
                </c:pt>
                <c:pt idx="10">
                  <c:v>20.095382163913293</c:v>
                </c:pt>
                <c:pt idx="11">
                  <c:v>27.070428124496395</c:v>
                </c:pt>
              </c:numCache>
            </c:numRef>
          </c:xVal>
          <c:yVal>
            <c:numRef>
              <c:f>Sheet2!$C$35:$C$46</c:f>
              <c:numCache>
                <c:formatCode>General</c:formatCode>
                <c:ptCount val="12"/>
                <c:pt idx="0">
                  <c:v>14.841000000000001</c:v>
                </c:pt>
                <c:pt idx="1">
                  <c:v>20.022849999999959</c:v>
                </c:pt>
                <c:pt idx="2">
                  <c:v>27.014450000000032</c:v>
                </c:pt>
                <c:pt idx="3">
                  <c:v>36.433550000000011</c:v>
                </c:pt>
                <c:pt idx="4">
                  <c:v>49.155550000000012</c:v>
                </c:pt>
                <c:pt idx="5">
                  <c:v>66.3155</c:v>
                </c:pt>
                <c:pt idx="6">
                  <c:v>89.466449999999995</c:v>
                </c:pt>
                <c:pt idx="7">
                  <c:v>120.71150000000013</c:v>
                </c:pt>
                <c:pt idx="8">
                  <c:v>162.89065000000002</c:v>
                </c:pt>
                <c:pt idx="9">
                  <c:v>219.73394999999999</c:v>
                </c:pt>
                <c:pt idx="10">
                  <c:v>296.46384999999964</c:v>
                </c:pt>
                <c:pt idx="11">
                  <c:v>399.97234999999938</c:v>
                </c:pt>
              </c:numCache>
            </c:numRef>
          </c:yVal>
        </c:ser>
        <c:ser>
          <c:idx val="3"/>
          <c:order val="3"/>
          <c:tx>
            <c:v>2915 m</c:v>
          </c:tx>
          <c:spPr>
            <a:ln w="28575">
              <a:noFill/>
            </a:ln>
          </c:spPr>
          <c:marker>
            <c:symbol val="circle"/>
            <c:size val="7"/>
            <c:spPr>
              <a:noFill/>
              <a:ln w="22225">
                <a:solidFill>
                  <a:srgbClr val="FF0000"/>
                </a:solidFill>
              </a:ln>
            </c:spPr>
          </c:marker>
          <c:xVal>
            <c:numRef>
              <c:f>Sheet2!$I$48:$I$60</c:f>
              <c:numCache>
                <c:formatCode>General</c:formatCode>
                <c:ptCount val="13"/>
                <c:pt idx="0">
                  <c:v>1.2877177437614533</c:v>
                </c:pt>
                <c:pt idx="1">
                  <c:v>1.7065955438782248</c:v>
                </c:pt>
                <c:pt idx="2">
                  <c:v>2.2539904813796054</c:v>
                </c:pt>
                <c:pt idx="3">
                  <c:v>2.9608166653147179</c:v>
                </c:pt>
                <c:pt idx="4">
                  <c:v>3.8698976749107477</c:v>
                </c:pt>
                <c:pt idx="5">
                  <c:v>5.0280147622800335</c:v>
                </c:pt>
                <c:pt idx="6">
                  <c:v>6.4848429706833794</c:v>
                </c:pt>
                <c:pt idx="7">
                  <c:v>8.3008550860840895</c:v>
                </c:pt>
                <c:pt idx="8">
                  <c:v>10.536741200244407</c:v>
                </c:pt>
                <c:pt idx="9">
                  <c:v>13.253459911922938</c:v>
                </c:pt>
                <c:pt idx="10">
                  <c:v>16.511465076327585</c:v>
                </c:pt>
                <c:pt idx="11">
                  <c:v>20.365928588889126</c:v>
                </c:pt>
                <c:pt idx="12">
                  <c:v>24.866370152115685</c:v>
                </c:pt>
              </c:numCache>
            </c:numRef>
          </c:xVal>
          <c:yVal>
            <c:numRef>
              <c:f>Sheet2!$C$48:$C$60</c:f>
              <c:numCache>
                <c:formatCode>General</c:formatCode>
                <c:ptCount val="13"/>
                <c:pt idx="0">
                  <c:v>35.492350000000073</c:v>
                </c:pt>
                <c:pt idx="1">
                  <c:v>43.426050000000011</c:v>
                </c:pt>
                <c:pt idx="2">
                  <c:v>53.155350000000013</c:v>
                </c:pt>
                <c:pt idx="3">
                  <c:v>65.027450000000002</c:v>
                </c:pt>
                <c:pt idx="4">
                  <c:v>79.573399999999978</c:v>
                </c:pt>
                <c:pt idx="5">
                  <c:v>97.38679999999998</c:v>
                </c:pt>
                <c:pt idx="6">
                  <c:v>119.14834999999998</c:v>
                </c:pt>
                <c:pt idx="7">
                  <c:v>145.79014999999998</c:v>
                </c:pt>
                <c:pt idx="8">
                  <c:v>178.39820000000029</c:v>
                </c:pt>
                <c:pt idx="9">
                  <c:v>218.29484999999997</c:v>
                </c:pt>
                <c:pt idx="10">
                  <c:v>267.12020000000001</c:v>
                </c:pt>
                <c:pt idx="11">
                  <c:v>326.8648500000005</c:v>
                </c:pt>
                <c:pt idx="12">
                  <c:v>399.97234999999938</c:v>
                </c:pt>
              </c:numCache>
            </c:numRef>
          </c:yVal>
        </c:ser>
        <c:axId val="57722368"/>
        <c:axId val="57733120"/>
      </c:scatterChart>
      <c:valAx>
        <c:axId val="57722368"/>
        <c:scaling>
          <c:orientation val="minMax"/>
        </c:scaling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Ri</a:t>
                </a:r>
              </a:p>
            </c:rich>
          </c:tx>
          <c:layout/>
        </c:title>
        <c:numFmt formatCode="General" sourceLinked="1"/>
        <c:tickLblPos val="nextTo"/>
        <c:crossAx val="57733120"/>
        <c:crossesAt val="1.0000000000000018E-2"/>
        <c:crossBetween val="midCat"/>
      </c:valAx>
      <c:valAx>
        <c:axId val="57733120"/>
        <c:scaling>
          <c:logBase val="10"/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Z (m</a:t>
                </a:r>
                <a:r>
                  <a:rPr lang="en-US" dirty="0" smtClean="0"/>
                  <a:t>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1.6339869281045766E-2"/>
              <c:y val="0.25472078921169367"/>
            </c:manualLayout>
          </c:layout>
        </c:title>
        <c:numFmt formatCode="General" sourceLinked="1"/>
        <c:tickLblPos val="nextTo"/>
        <c:crossAx val="57722368"/>
        <c:crossesAt val="0"/>
        <c:crossBetween val="midCat"/>
      </c:valAx>
    </c:plotArea>
    <c:legend>
      <c:legendPos val="r"/>
      <c:layout/>
    </c:legend>
    <c:plotVisOnly val="1"/>
  </c:chart>
  <c:txPr>
    <a:bodyPr/>
    <a:lstStyle/>
    <a:p>
      <a:pPr>
        <a:defRPr sz="1200"/>
      </a:pPr>
      <a:endParaRPr lang="nb-NO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ser>
          <c:idx val="1"/>
          <c:order val="0"/>
          <c:tx>
            <c:strRef>
              <c:f>Sheet1!$AH$1</c:f>
              <c:strCache>
                <c:ptCount val="1"/>
                <c:pt idx="0">
                  <c:v>Scrubber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8"/>
            <c:spPr>
              <a:solidFill>
                <a:srgbClr val="FFC000"/>
              </a:solidFill>
              <a:ln w="15875">
                <a:solidFill>
                  <a:prstClr val="black"/>
                </a:solidFill>
              </a:ln>
            </c:spPr>
          </c:marker>
          <c:xVal>
            <c:numRef>
              <c:f>Sheet1!$AF$2:$AF$19</c:f>
              <c:numCache>
                <c:formatCode>General</c:formatCode>
                <c:ptCount val="18"/>
                <c:pt idx="0">
                  <c:v>216</c:v>
                </c:pt>
                <c:pt idx="1">
                  <c:v>401</c:v>
                </c:pt>
                <c:pt idx="2">
                  <c:v>541.01</c:v>
                </c:pt>
                <c:pt idx="3">
                  <c:v>601</c:v>
                </c:pt>
                <c:pt idx="4">
                  <c:v>741</c:v>
                </c:pt>
                <c:pt idx="5">
                  <c:v>791</c:v>
                </c:pt>
                <c:pt idx="6">
                  <c:v>1001</c:v>
                </c:pt>
                <c:pt idx="7">
                  <c:v>1186</c:v>
                </c:pt>
                <c:pt idx="8">
                  <c:v>1421</c:v>
                </c:pt>
                <c:pt idx="9">
                  <c:v>1576</c:v>
                </c:pt>
                <c:pt idx="10">
                  <c:v>1901</c:v>
                </c:pt>
                <c:pt idx="11">
                  <c:v>2021</c:v>
                </c:pt>
                <c:pt idx="12">
                  <c:v>2171</c:v>
                </c:pt>
                <c:pt idx="13">
                  <c:v>2371</c:v>
                </c:pt>
                <c:pt idx="14">
                  <c:v>2566</c:v>
                </c:pt>
                <c:pt idx="15">
                  <c:v>2621</c:v>
                </c:pt>
                <c:pt idx="16">
                  <c:v>2763.5</c:v>
                </c:pt>
                <c:pt idx="17">
                  <c:v>2916</c:v>
                </c:pt>
              </c:numCache>
            </c:numRef>
          </c:xVal>
          <c:yVal>
            <c:numRef>
              <c:f>Sheet1!$AH$2:$AH$19</c:f>
              <c:numCache>
                <c:formatCode>General</c:formatCode>
                <c:ptCount val="18"/>
                <c:pt idx="0">
                  <c:v>2.8829000000000127E-4</c:v>
                </c:pt>
                <c:pt idx="1">
                  <c:v>2.2426499999999988E-2</c:v>
                </c:pt>
                <c:pt idx="2">
                  <c:v>2.3713999999999999E-2</c:v>
                </c:pt>
                <c:pt idx="3">
                  <c:v>1.9611000000000003E-2</c:v>
                </c:pt>
                <c:pt idx="4">
                  <c:v>1.8691000000000065E-2</c:v>
                </c:pt>
                <c:pt idx="5">
                  <c:v>1.5530000000000044E-2</c:v>
                </c:pt>
                <c:pt idx="6">
                  <c:v>1.2543000000000051E-2</c:v>
                </c:pt>
                <c:pt idx="7">
                  <c:v>1.0631500000000068E-2</c:v>
                </c:pt>
                <c:pt idx="8">
                  <c:v>9.9750000000000914E-3</c:v>
                </c:pt>
                <c:pt idx="9">
                  <c:v>8.5465000000000228E-3</c:v>
                </c:pt>
                <c:pt idx="10">
                  <c:v>6.4545000000000114E-3</c:v>
                </c:pt>
                <c:pt idx="11">
                  <c:v>5.9175000000000104E-3</c:v>
                </c:pt>
                <c:pt idx="12">
                  <c:v>5.2310000000000542E-3</c:v>
                </c:pt>
                <c:pt idx="13">
                  <c:v>5.041500000000026E-3</c:v>
                </c:pt>
                <c:pt idx="14">
                  <c:v>4.4415000000000392E-3</c:v>
                </c:pt>
                <c:pt idx="15">
                  <c:v>4.4025000000000114E-3</c:v>
                </c:pt>
                <c:pt idx="16">
                  <c:v>3.8468500000000002E-3</c:v>
                </c:pt>
                <c:pt idx="17">
                  <c:v>3.6922000000000187E-3</c:v>
                </c:pt>
              </c:numCache>
            </c:numRef>
          </c:yVal>
        </c:ser>
        <c:ser>
          <c:idx val="0"/>
          <c:order val="1"/>
          <c:tx>
            <c:strRef>
              <c:f>Sheet1!$AD$1</c:f>
              <c:strCache>
                <c:ptCount val="1"/>
                <c:pt idx="0">
                  <c:v>Areation ponds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8"/>
            <c:spPr>
              <a:solidFill>
                <a:schemeClr val="bg1">
                  <a:lumMod val="75000"/>
                </a:schemeClr>
              </a:solidFill>
              <a:ln w="15875">
                <a:solidFill>
                  <a:prstClr val="black"/>
                </a:solidFill>
              </a:ln>
            </c:spPr>
          </c:marker>
          <c:xVal>
            <c:numRef>
              <c:f>Sheet1!$AB$2:$AB$28</c:f>
              <c:numCache>
                <c:formatCode>General</c:formatCode>
                <c:ptCount val="27"/>
                <c:pt idx="0">
                  <c:v>2915</c:v>
                </c:pt>
                <c:pt idx="1">
                  <c:v>2762.5</c:v>
                </c:pt>
                <c:pt idx="2">
                  <c:v>2620</c:v>
                </c:pt>
                <c:pt idx="3">
                  <c:v>2565</c:v>
                </c:pt>
                <c:pt idx="4">
                  <c:v>2370</c:v>
                </c:pt>
                <c:pt idx="5">
                  <c:v>2170</c:v>
                </c:pt>
                <c:pt idx="6">
                  <c:v>2020</c:v>
                </c:pt>
                <c:pt idx="7">
                  <c:v>1900</c:v>
                </c:pt>
                <c:pt idx="8">
                  <c:v>1575</c:v>
                </c:pt>
                <c:pt idx="9">
                  <c:v>1420</c:v>
                </c:pt>
                <c:pt idx="10">
                  <c:v>1185</c:v>
                </c:pt>
                <c:pt idx="11">
                  <c:v>1000</c:v>
                </c:pt>
                <c:pt idx="12">
                  <c:v>740</c:v>
                </c:pt>
                <c:pt idx="13">
                  <c:v>600</c:v>
                </c:pt>
                <c:pt idx="14">
                  <c:v>540</c:v>
                </c:pt>
                <c:pt idx="15">
                  <c:v>400</c:v>
                </c:pt>
                <c:pt idx="16">
                  <c:v>1901</c:v>
                </c:pt>
                <c:pt idx="17">
                  <c:v>1576</c:v>
                </c:pt>
                <c:pt idx="18">
                  <c:v>1421</c:v>
                </c:pt>
                <c:pt idx="19">
                  <c:v>1186</c:v>
                </c:pt>
                <c:pt idx="20">
                  <c:v>1001</c:v>
                </c:pt>
                <c:pt idx="21">
                  <c:v>741</c:v>
                </c:pt>
                <c:pt idx="22">
                  <c:v>601</c:v>
                </c:pt>
                <c:pt idx="23">
                  <c:v>541</c:v>
                </c:pt>
                <c:pt idx="24">
                  <c:v>401</c:v>
                </c:pt>
                <c:pt idx="25">
                  <c:v>201</c:v>
                </c:pt>
                <c:pt idx="26">
                  <c:v>201.03</c:v>
                </c:pt>
              </c:numCache>
            </c:numRef>
          </c:xVal>
          <c:yVal>
            <c:numRef>
              <c:f>Sheet1!$AD$2:$AD$28</c:f>
              <c:numCache>
                <c:formatCode>General</c:formatCode>
                <c:ptCount val="27"/>
                <c:pt idx="0">
                  <c:v>3.5562499999999978E-3</c:v>
                </c:pt>
                <c:pt idx="1">
                  <c:v>3.5135500000000215E-3</c:v>
                </c:pt>
                <c:pt idx="2">
                  <c:v>3.9930000000000217E-3</c:v>
                </c:pt>
                <c:pt idx="3">
                  <c:v>3.7613500000000296E-3</c:v>
                </c:pt>
                <c:pt idx="4">
                  <c:v>4.5764500000000331E-3</c:v>
                </c:pt>
                <c:pt idx="5">
                  <c:v>4.5912500000000432E-3</c:v>
                </c:pt>
                <c:pt idx="6">
                  <c:v>6.1465000000000113E-3</c:v>
                </c:pt>
                <c:pt idx="7">
                  <c:v>6.1165000000000004E-3</c:v>
                </c:pt>
                <c:pt idx="8">
                  <c:v>8.2295000000000267E-3</c:v>
                </c:pt>
                <c:pt idx="9">
                  <c:v>8.5705000000000694E-3</c:v>
                </c:pt>
                <c:pt idx="10">
                  <c:v>1.2015E-2</c:v>
                </c:pt>
                <c:pt idx="11">
                  <c:v>1.5112000000000021E-2</c:v>
                </c:pt>
                <c:pt idx="12">
                  <c:v>2.2525000000000052E-2</c:v>
                </c:pt>
                <c:pt idx="13">
                  <c:v>3.1290499999999999E-2</c:v>
                </c:pt>
                <c:pt idx="14">
                  <c:v>3.5017500000000139E-2</c:v>
                </c:pt>
                <c:pt idx="15">
                  <c:v>4.9274000000000012E-2</c:v>
                </c:pt>
                <c:pt idx="16">
                  <c:v>6.1445000000000015E-3</c:v>
                </c:pt>
                <c:pt idx="17">
                  <c:v>8.4005000000000728E-3</c:v>
                </c:pt>
                <c:pt idx="18">
                  <c:v>9.0265000000000518E-3</c:v>
                </c:pt>
                <c:pt idx="19">
                  <c:v>1.101450000000005E-2</c:v>
                </c:pt>
                <c:pt idx="20">
                  <c:v>1.5274500000000045E-2</c:v>
                </c:pt>
                <c:pt idx="21">
                  <c:v>2.0107000000000042E-2</c:v>
                </c:pt>
                <c:pt idx="22">
                  <c:v>2.6785500000000052E-2</c:v>
                </c:pt>
                <c:pt idx="23">
                  <c:v>3.5440000000000145E-2</c:v>
                </c:pt>
                <c:pt idx="24">
                  <c:v>5.5255000000000006E-2</c:v>
                </c:pt>
                <c:pt idx="25">
                  <c:v>0.11412000000000053</c:v>
                </c:pt>
                <c:pt idx="26">
                  <c:v>0.11412000000000053</c:v>
                </c:pt>
              </c:numCache>
            </c:numRef>
          </c:yVal>
        </c:ser>
        <c:ser>
          <c:idx val="2"/>
          <c:order val="2"/>
          <c:tx>
            <c:strRef>
              <c:f>Sheet1!$V$1</c:f>
              <c:strCache>
                <c:ptCount val="1"/>
                <c:pt idx="0">
                  <c:v>Curve fit</c:v>
                </c:pt>
              </c:strCache>
            </c:strRef>
          </c:tx>
          <c:spPr>
            <a:ln w="19050">
              <a:solidFill>
                <a:prstClr val="black"/>
              </a:solidFill>
              <a:prstDash val="sysDash"/>
            </a:ln>
          </c:spPr>
          <c:marker>
            <c:symbol val="none"/>
          </c:marker>
          <c:xVal>
            <c:numRef>
              <c:f>Sheet1!$U$2:$U$97</c:f>
              <c:numCache>
                <c:formatCode>General</c:formatCode>
                <c:ptCount val="96"/>
                <c:pt idx="0">
                  <c:v>210</c:v>
                </c:pt>
                <c:pt idx="1">
                  <c:v>400</c:v>
                </c:pt>
                <c:pt idx="2">
                  <c:v>600</c:v>
                </c:pt>
                <c:pt idx="3">
                  <c:v>800</c:v>
                </c:pt>
                <c:pt idx="4">
                  <c:v>900</c:v>
                </c:pt>
                <c:pt idx="5">
                  <c:v>1000</c:v>
                </c:pt>
                <c:pt idx="6">
                  <c:v>1100</c:v>
                </c:pt>
                <c:pt idx="7">
                  <c:v>1200</c:v>
                </c:pt>
                <c:pt idx="8">
                  <c:v>1300</c:v>
                </c:pt>
                <c:pt idx="9">
                  <c:v>1400</c:v>
                </c:pt>
                <c:pt idx="10">
                  <c:v>1500</c:v>
                </c:pt>
                <c:pt idx="11">
                  <c:v>1600</c:v>
                </c:pt>
                <c:pt idx="12">
                  <c:v>1700</c:v>
                </c:pt>
                <c:pt idx="13">
                  <c:v>1800</c:v>
                </c:pt>
                <c:pt idx="14">
                  <c:v>1900</c:v>
                </c:pt>
                <c:pt idx="15">
                  <c:v>2000</c:v>
                </c:pt>
                <c:pt idx="16">
                  <c:v>2100</c:v>
                </c:pt>
                <c:pt idx="17">
                  <c:v>2200</c:v>
                </c:pt>
                <c:pt idx="18">
                  <c:v>2300</c:v>
                </c:pt>
                <c:pt idx="19">
                  <c:v>2400</c:v>
                </c:pt>
                <c:pt idx="20">
                  <c:v>2500</c:v>
                </c:pt>
                <c:pt idx="21">
                  <c:v>2600</c:v>
                </c:pt>
                <c:pt idx="22">
                  <c:v>2700</c:v>
                </c:pt>
                <c:pt idx="23">
                  <c:v>2800</c:v>
                </c:pt>
                <c:pt idx="24">
                  <c:v>2900</c:v>
                </c:pt>
                <c:pt idx="25">
                  <c:v>3000</c:v>
                </c:pt>
                <c:pt idx="26">
                  <c:v>3100</c:v>
                </c:pt>
                <c:pt idx="27">
                  <c:v>3200</c:v>
                </c:pt>
                <c:pt idx="28">
                  <c:v>3300</c:v>
                </c:pt>
                <c:pt idx="29">
                  <c:v>3400</c:v>
                </c:pt>
                <c:pt idx="30">
                  <c:v>3500</c:v>
                </c:pt>
                <c:pt idx="31">
                  <c:v>3600</c:v>
                </c:pt>
                <c:pt idx="32">
                  <c:v>3700</c:v>
                </c:pt>
                <c:pt idx="33">
                  <c:v>3800</c:v>
                </c:pt>
                <c:pt idx="34">
                  <c:v>3900</c:v>
                </c:pt>
                <c:pt idx="35">
                  <c:v>4000</c:v>
                </c:pt>
                <c:pt idx="36">
                  <c:v>4100</c:v>
                </c:pt>
                <c:pt idx="37">
                  <c:v>4200</c:v>
                </c:pt>
                <c:pt idx="38">
                  <c:v>4300</c:v>
                </c:pt>
                <c:pt idx="39">
                  <c:v>4400</c:v>
                </c:pt>
                <c:pt idx="40">
                  <c:v>4500</c:v>
                </c:pt>
                <c:pt idx="41">
                  <c:v>4600</c:v>
                </c:pt>
                <c:pt idx="42">
                  <c:v>4700</c:v>
                </c:pt>
                <c:pt idx="43">
                  <c:v>4800</c:v>
                </c:pt>
                <c:pt idx="44">
                  <c:v>4900</c:v>
                </c:pt>
                <c:pt idx="45">
                  <c:v>5000</c:v>
                </c:pt>
                <c:pt idx="46">
                  <c:v>5100</c:v>
                </c:pt>
                <c:pt idx="47">
                  <c:v>5200</c:v>
                </c:pt>
                <c:pt idx="48">
                  <c:v>5300</c:v>
                </c:pt>
                <c:pt idx="49">
                  <c:v>5400</c:v>
                </c:pt>
                <c:pt idx="50">
                  <c:v>5500</c:v>
                </c:pt>
                <c:pt idx="51">
                  <c:v>5600</c:v>
                </c:pt>
                <c:pt idx="52">
                  <c:v>5700</c:v>
                </c:pt>
                <c:pt idx="53">
                  <c:v>5800</c:v>
                </c:pt>
                <c:pt idx="54">
                  <c:v>5900</c:v>
                </c:pt>
                <c:pt idx="55">
                  <c:v>6000</c:v>
                </c:pt>
                <c:pt idx="56">
                  <c:v>6100</c:v>
                </c:pt>
                <c:pt idx="57">
                  <c:v>6200</c:v>
                </c:pt>
                <c:pt idx="58">
                  <c:v>6300</c:v>
                </c:pt>
                <c:pt idx="59">
                  <c:v>6400</c:v>
                </c:pt>
                <c:pt idx="60">
                  <c:v>6500</c:v>
                </c:pt>
                <c:pt idx="61">
                  <c:v>6600</c:v>
                </c:pt>
                <c:pt idx="62">
                  <c:v>6700</c:v>
                </c:pt>
                <c:pt idx="63">
                  <c:v>6800</c:v>
                </c:pt>
                <c:pt idx="64">
                  <c:v>6900</c:v>
                </c:pt>
                <c:pt idx="65">
                  <c:v>7000</c:v>
                </c:pt>
                <c:pt idx="66">
                  <c:v>7100</c:v>
                </c:pt>
                <c:pt idx="67">
                  <c:v>7200</c:v>
                </c:pt>
                <c:pt idx="68">
                  <c:v>7300</c:v>
                </c:pt>
                <c:pt idx="69">
                  <c:v>7400</c:v>
                </c:pt>
                <c:pt idx="70">
                  <c:v>7500</c:v>
                </c:pt>
                <c:pt idx="71">
                  <c:v>7600</c:v>
                </c:pt>
                <c:pt idx="72">
                  <c:v>7700</c:v>
                </c:pt>
                <c:pt idx="73">
                  <c:v>7800</c:v>
                </c:pt>
                <c:pt idx="74">
                  <c:v>7900</c:v>
                </c:pt>
                <c:pt idx="75">
                  <c:v>8000</c:v>
                </c:pt>
                <c:pt idx="76">
                  <c:v>8100</c:v>
                </c:pt>
                <c:pt idx="77">
                  <c:v>8200</c:v>
                </c:pt>
                <c:pt idx="78">
                  <c:v>8300</c:v>
                </c:pt>
                <c:pt idx="79">
                  <c:v>8400</c:v>
                </c:pt>
                <c:pt idx="80">
                  <c:v>8500</c:v>
                </c:pt>
                <c:pt idx="81">
                  <c:v>8600</c:v>
                </c:pt>
                <c:pt idx="82">
                  <c:v>8700</c:v>
                </c:pt>
                <c:pt idx="83">
                  <c:v>8800</c:v>
                </c:pt>
                <c:pt idx="84">
                  <c:v>8900</c:v>
                </c:pt>
                <c:pt idx="85">
                  <c:v>9000</c:v>
                </c:pt>
                <c:pt idx="86">
                  <c:v>9100</c:v>
                </c:pt>
                <c:pt idx="87">
                  <c:v>9200</c:v>
                </c:pt>
                <c:pt idx="88">
                  <c:v>9300</c:v>
                </c:pt>
                <c:pt idx="89">
                  <c:v>9400</c:v>
                </c:pt>
                <c:pt idx="90">
                  <c:v>9500</c:v>
                </c:pt>
                <c:pt idx="91">
                  <c:v>9600</c:v>
                </c:pt>
                <c:pt idx="92">
                  <c:v>9700</c:v>
                </c:pt>
                <c:pt idx="93">
                  <c:v>9800</c:v>
                </c:pt>
                <c:pt idx="94">
                  <c:v>9900</c:v>
                </c:pt>
                <c:pt idx="95">
                  <c:v>10000</c:v>
                </c:pt>
              </c:numCache>
            </c:numRef>
          </c:xVal>
          <c:yVal>
            <c:numRef>
              <c:f>Sheet1!$V$2:$V$97</c:f>
              <c:numCache>
                <c:formatCode>General</c:formatCode>
                <c:ptCount val="96"/>
                <c:pt idx="0">
                  <c:v>0.11779852802806806</c:v>
                </c:pt>
                <c:pt idx="1">
                  <c:v>4.9676767727305504E-2</c:v>
                </c:pt>
                <c:pt idx="2">
                  <c:v>2.8853004475413349E-2</c:v>
                </c:pt>
                <c:pt idx="3">
                  <c:v>1.9623349372206281E-2</c:v>
                </c:pt>
                <c:pt idx="4">
                  <c:v>1.6758253512549271E-2</c:v>
                </c:pt>
                <c:pt idx="5">
                  <c:v>1.4551699529501616E-2</c:v>
                </c:pt>
                <c:pt idx="6">
                  <c:v>1.280700327303134E-2</c:v>
                </c:pt>
                <c:pt idx="7">
                  <c:v>1.1397532753477643E-2</c:v>
                </c:pt>
                <c:pt idx="8">
                  <c:v>1.0238341857909256E-2</c:v>
                </c:pt>
                <c:pt idx="9">
                  <c:v>9.2704784954251527E-3</c:v>
                </c:pt>
                <c:pt idx="10">
                  <c:v>8.4518432027291812E-3</c:v>
                </c:pt>
                <c:pt idx="11">
                  <c:v>7.7516283405856803E-3</c:v>
                </c:pt>
                <c:pt idx="12">
                  <c:v>7.1468088080599915E-3</c:v>
                </c:pt>
                <c:pt idx="13">
                  <c:v>6.6198562947967533E-3</c:v>
                </c:pt>
                <c:pt idx="14">
                  <c:v>6.1572089693396424E-3</c:v>
                </c:pt>
                <c:pt idx="15">
                  <c:v>5.7482218930646556E-3</c:v>
                </c:pt>
                <c:pt idx="16">
                  <c:v>5.3844315915646873E-3</c:v>
                </c:pt>
                <c:pt idx="17">
                  <c:v>5.0590308334321652E-3</c:v>
                </c:pt>
                <c:pt idx="18">
                  <c:v>4.7664870602235334E-3</c:v>
                </c:pt>
                <c:pt idx="19">
                  <c:v>4.5022608642816802E-3</c:v>
                </c:pt>
                <c:pt idx="20">
                  <c:v>4.2625953515994675E-3</c:v>
                </c:pt>
                <c:pt idx="21">
                  <c:v>4.0443565163641821E-3</c:v>
                </c:pt>
                <c:pt idx="22">
                  <c:v>3.844910851463807E-3</c:v>
                </c:pt>
                <c:pt idx="23">
                  <c:v>3.66203049606346E-3</c:v>
                </c:pt>
                <c:pt idx="24">
                  <c:v>3.4938189933569602E-3</c:v>
                </c:pt>
                <c:pt idx="25">
                  <c:v>3.3386526457738347E-3</c:v>
                </c:pt>
                <c:pt idx="26">
                  <c:v>3.1951337957266076E-3</c:v>
                </c:pt>
                <c:pt idx="27">
                  <c:v>3.0620533116367892E-3</c:v>
                </c:pt>
                <c:pt idx="28">
                  <c:v>2.9383602427506296E-3</c:v>
                </c:pt>
                <c:pt idx="29">
                  <c:v>2.823137103178228E-3</c:v>
                </c:pt>
                <c:pt idx="30">
                  <c:v>2.7155796105869452E-3</c:v>
                </c:pt>
                <c:pt idx="31">
                  <c:v>2.6149799757441282E-3</c:v>
                </c:pt>
                <c:pt idx="32">
                  <c:v>2.5207130418539066E-3</c:v>
                </c:pt>
                <c:pt idx="33">
                  <c:v>2.4322247257770294E-3</c:v>
                </c:pt>
                <c:pt idx="34">
                  <c:v>2.3490223298622838E-3</c:v>
                </c:pt>
                <c:pt idx="35">
                  <c:v>2.2706663826392612E-3</c:v>
                </c:pt>
                <c:pt idx="36">
                  <c:v>2.1967637358416801E-3</c:v>
                </c:pt>
                <c:pt idx="37">
                  <c:v>2.1269616991191741E-3</c:v>
                </c:pt>
                <c:pt idx="38">
                  <c:v>2.0609430360288288E-3</c:v>
                </c:pt>
                <c:pt idx="39">
                  <c:v>1.9984216782009943E-3</c:v>
                </c:pt>
                <c:pt idx="40">
                  <c:v>1.9391390409930777E-3</c:v>
                </c:pt>
                <c:pt idx="41">
                  <c:v>1.8828608450194041E-3</c:v>
                </c:pt>
                <c:pt idx="42">
                  <c:v>1.8293743648485135E-3</c:v>
                </c:pt>
                <c:pt idx="43">
                  <c:v>1.7784860397841184E-3</c:v>
                </c:pt>
                <c:pt idx="44">
                  <c:v>1.7300193926848683E-3</c:v>
                </c:pt>
                <c:pt idx="45">
                  <c:v>1.6838132117601861E-3</c:v>
                </c:pt>
                <c:pt idx="46">
                  <c:v>1.6397199576238392E-3</c:v>
                </c:pt>
                <c:pt idx="47">
                  <c:v>1.5976043639157867E-3</c:v>
                </c:pt>
                <c:pt idx="48">
                  <c:v>1.5573422047731507E-3</c:v>
                </c:pt>
                <c:pt idx="49">
                  <c:v>1.51881920654409E-3</c:v>
                </c:pt>
                <c:pt idx="50">
                  <c:v>1.4819300845558873E-3</c:v>
                </c:pt>
                <c:pt idx="51">
                  <c:v>1.4465776885968379E-3</c:v>
                </c:pt>
                <c:pt idx="52">
                  <c:v>1.4126722431556599E-3</c:v>
                </c:pt>
                <c:pt idx="53">
                  <c:v>1.3801306704624601E-3</c:v>
                </c:pt>
                <c:pt idx="54">
                  <c:v>1.3488759860605147E-3</c:v>
                </c:pt>
                <c:pt idx="55">
                  <c:v>1.3188367580616481E-3</c:v>
                </c:pt>
                <c:pt idx="56">
                  <c:v>1.2899466224442473E-3</c:v>
                </c:pt>
                <c:pt idx="57">
                  <c:v>1.2621438477774161E-3</c:v>
                </c:pt>
                <c:pt idx="58">
                  <c:v>1.235370943628969E-3</c:v>
                </c:pt>
                <c:pt idx="59">
                  <c:v>1.2095743076605658E-3</c:v>
                </c:pt>
                <c:pt idx="60">
                  <c:v>1.1847039070532271E-3</c:v>
                </c:pt>
                <c:pt idx="61">
                  <c:v>1.1607129904549467E-3</c:v>
                </c:pt>
                <c:pt idx="62">
                  <c:v>1.1375578271157535E-3</c:v>
                </c:pt>
                <c:pt idx="63">
                  <c:v>1.1151974702825558E-3</c:v>
                </c:pt>
                <c:pt idx="64">
                  <c:v>1.0935935422800101E-3</c:v>
                </c:pt>
                <c:pt idx="65">
                  <c:v>1.072710039008781E-3</c:v>
                </c:pt>
                <c:pt idx="66">
                  <c:v>1.0525131518588141E-3</c:v>
                </c:pt>
                <c:pt idx="67">
                  <c:v>1.0329711052666781E-3</c:v>
                </c:pt>
                <c:pt idx="68">
                  <c:v>1.0140540083474819E-3</c:v>
                </c:pt>
                <c:pt idx="69">
                  <c:v>9.9573371920869298E-4</c:v>
                </c:pt>
                <c:pt idx="70">
                  <c:v>9.7798372070759167E-4</c:v>
                </c:pt>
                <c:pt idx="71">
                  <c:v>9.6077900654971068E-4</c:v>
                </c:pt>
                <c:pt idx="72">
                  <c:v>9.4409597674460885E-4</c:v>
                </c:pt>
                <c:pt idx="73">
                  <c:v>9.2791234154038216E-4</c:v>
                </c:pt>
                <c:pt idx="74">
                  <c:v>9.1220703305103744E-4</c:v>
                </c:pt>
                <c:pt idx="75">
                  <c:v>8.9696012387221081E-4</c:v>
                </c:pt>
                <c:pt idx="76">
                  <c:v>8.8215275205340748E-4</c:v>
                </c:pt>
                <c:pt idx="77">
                  <c:v>8.6776705185913306E-4</c:v>
                </c:pt>
                <c:pt idx="78">
                  <c:v>8.5378608980765224E-4</c:v>
                </c:pt>
                <c:pt idx="79">
                  <c:v>8.4019380552764105E-4</c:v>
                </c:pt>
                <c:pt idx="80">
                  <c:v>8.2697495701711363E-4</c:v>
                </c:pt>
                <c:pt idx="81">
                  <c:v>8.1411506992995334E-4</c:v>
                </c:pt>
                <c:pt idx="82">
                  <c:v>8.0160039055078103E-4</c:v>
                </c:pt>
                <c:pt idx="83">
                  <c:v>7.8941784215106801E-4</c:v>
                </c:pt>
                <c:pt idx="84">
                  <c:v>7.7755498444836025E-4</c:v>
                </c:pt>
                <c:pt idx="85">
                  <c:v>7.6599997591583118E-4</c:v>
                </c:pt>
                <c:pt idx="86">
                  <c:v>7.5474153871284014E-4</c:v>
                </c:pt>
                <c:pt idx="87">
                  <c:v>7.437689260276619E-4</c:v>
                </c:pt>
                <c:pt idx="88">
                  <c:v>7.3307189164242554E-4</c:v>
                </c:pt>
                <c:pt idx="89">
                  <c:v>7.2264066154707545E-4</c:v>
                </c:pt>
                <c:pt idx="90">
                  <c:v>7.1246590744425116E-4</c:v>
                </c:pt>
                <c:pt idx="91">
                  <c:v>7.0253872200086974E-4</c:v>
                </c:pt>
                <c:pt idx="92">
                  <c:v>6.9285059571435714E-4</c:v>
                </c:pt>
                <c:pt idx="93">
                  <c:v>6.8339339527292075E-4</c:v>
                </c:pt>
                <c:pt idx="94">
                  <c:v>6.7415934329919682E-4</c:v>
                </c:pt>
                <c:pt idx="95">
                  <c:v>6.6514099937595877E-4</c:v>
                </c:pt>
              </c:numCache>
            </c:numRef>
          </c:yVal>
        </c:ser>
        <c:axId val="58272000"/>
        <c:axId val="58281984"/>
      </c:scatterChart>
      <c:valAx>
        <c:axId val="58272000"/>
        <c:scaling>
          <c:logBase val="10"/>
          <c:orientation val="minMax"/>
          <c:max val="50000"/>
          <c:min val="100"/>
        </c:scaling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nb-NO" sz="1200" dirty="0" err="1" smtClean="0"/>
                  <a:t>Distance</a:t>
                </a:r>
                <a:r>
                  <a:rPr lang="nb-NO" sz="1200" dirty="0" smtClean="0"/>
                  <a:t> from </a:t>
                </a:r>
                <a:r>
                  <a:rPr lang="nb-NO" sz="1200" dirty="0" err="1" smtClean="0"/>
                  <a:t>source</a:t>
                </a:r>
                <a:r>
                  <a:rPr lang="nb-NO" sz="1200" dirty="0" smtClean="0"/>
                  <a:t> (m)</a:t>
                </a:r>
                <a:endParaRPr lang="nb-NO" sz="120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nb-NO"/>
          </a:p>
        </c:txPr>
        <c:crossAx val="58281984"/>
        <c:crossesAt val="1.0000000000000112E-4"/>
        <c:crossBetween val="midCat"/>
      </c:valAx>
      <c:valAx>
        <c:axId val="58281984"/>
        <c:scaling>
          <c:logBase val="10"/>
          <c:orientation val="minMax"/>
          <c:max val="1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nb-NO" sz="1200" dirty="0" err="1" smtClean="0"/>
                  <a:t>Normalized</a:t>
                </a:r>
                <a:r>
                  <a:rPr lang="nb-NO" sz="1200" dirty="0" smtClean="0"/>
                  <a:t> (</a:t>
                </a:r>
                <a:r>
                  <a:rPr lang="nb-NO" sz="1200" dirty="0" err="1" smtClean="0"/>
                  <a:t>max</a:t>
                </a:r>
                <a:r>
                  <a:rPr lang="nb-NO" sz="1200" dirty="0" smtClean="0"/>
                  <a:t>) </a:t>
                </a:r>
                <a:r>
                  <a:rPr lang="nb-NO" sz="1200" dirty="0" err="1" smtClean="0"/>
                  <a:t>concentration</a:t>
                </a:r>
                <a:endParaRPr lang="nb-NO" sz="1200" dirty="0"/>
              </a:p>
              <a:p>
                <a:pPr>
                  <a:defRPr/>
                </a:pPr>
                <a:r>
                  <a:rPr lang="nb-NO" sz="1200" dirty="0" err="1" smtClean="0"/>
                  <a:t>Measured</a:t>
                </a:r>
                <a:r>
                  <a:rPr lang="nb-NO" sz="1200" dirty="0" smtClean="0"/>
                  <a:t> 10</a:t>
                </a:r>
                <a:r>
                  <a:rPr lang="nb-NO" sz="1200" baseline="0" dirty="0" smtClean="0"/>
                  <a:t> </a:t>
                </a:r>
                <a:r>
                  <a:rPr lang="nb-NO" sz="1200" baseline="0" dirty="0"/>
                  <a:t>m </a:t>
                </a:r>
                <a:r>
                  <a:rPr lang="nb-NO" sz="1200" baseline="0" dirty="0" smtClean="0"/>
                  <a:t>from </a:t>
                </a:r>
                <a:r>
                  <a:rPr lang="nb-NO" sz="1200" baseline="0" dirty="0" err="1" smtClean="0"/>
                  <a:t>ground</a:t>
                </a:r>
                <a:endParaRPr lang="nb-NO" sz="1200" dirty="0"/>
              </a:p>
            </c:rich>
          </c:tx>
          <c:layout>
            <c:manualLayout>
              <c:xMode val="edge"/>
              <c:yMode val="edge"/>
              <c:x val="5.6767789129965128E-2"/>
              <c:y val="0.11928644205725634"/>
            </c:manualLayout>
          </c:layout>
        </c:title>
        <c:numFmt formatCode="General" sourceLinked="0"/>
        <c:tickLblPos val="nextTo"/>
        <c:txPr>
          <a:bodyPr/>
          <a:lstStyle/>
          <a:p>
            <a:pPr>
              <a:defRPr sz="1600"/>
            </a:pPr>
            <a:endParaRPr lang="nb-NO"/>
          </a:p>
        </c:txPr>
        <c:crossAx val="58272000"/>
        <c:crosses val="autoZero"/>
        <c:crossBetween val="midCat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tr"/>
      <c:layout/>
      <c:overlay val="1"/>
      <c:spPr>
        <a:solidFill>
          <a:sysClr val="window" lastClr="FFFFFF"/>
        </a:solidFill>
      </c:spPr>
    </c:legend>
    <c:plotVisOnly val="1"/>
    <c:dispBlanksAs val="gap"/>
  </c:chart>
  <c:spPr>
    <a:ln>
      <a:noFill/>
    </a:ln>
  </c:sp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ser>
          <c:idx val="1"/>
          <c:order val="0"/>
          <c:tx>
            <c:strRef>
              <c:f>Sheet1!$AH$1</c:f>
              <c:strCache>
                <c:ptCount val="1"/>
                <c:pt idx="0">
                  <c:v>Scrubber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8"/>
            <c:spPr>
              <a:solidFill>
                <a:srgbClr val="FFC000"/>
              </a:solidFill>
              <a:ln w="15875">
                <a:solidFill>
                  <a:prstClr val="black"/>
                </a:solidFill>
              </a:ln>
            </c:spPr>
          </c:marker>
          <c:xVal>
            <c:numRef>
              <c:f>Sheet1!$AF$2:$AF$19</c:f>
              <c:numCache>
                <c:formatCode>General</c:formatCode>
                <c:ptCount val="18"/>
                <c:pt idx="0">
                  <c:v>216</c:v>
                </c:pt>
                <c:pt idx="1">
                  <c:v>401</c:v>
                </c:pt>
                <c:pt idx="2">
                  <c:v>541.01</c:v>
                </c:pt>
                <c:pt idx="3">
                  <c:v>601</c:v>
                </c:pt>
                <c:pt idx="4">
                  <c:v>741</c:v>
                </c:pt>
                <c:pt idx="5">
                  <c:v>791</c:v>
                </c:pt>
                <c:pt idx="6">
                  <c:v>1001</c:v>
                </c:pt>
                <c:pt idx="7">
                  <c:v>1186</c:v>
                </c:pt>
                <c:pt idx="8">
                  <c:v>1421</c:v>
                </c:pt>
                <c:pt idx="9">
                  <c:v>1576</c:v>
                </c:pt>
                <c:pt idx="10">
                  <c:v>1901</c:v>
                </c:pt>
                <c:pt idx="11">
                  <c:v>2021</c:v>
                </c:pt>
                <c:pt idx="12">
                  <c:v>2171</c:v>
                </c:pt>
                <c:pt idx="13">
                  <c:v>2371</c:v>
                </c:pt>
                <c:pt idx="14">
                  <c:v>2566</c:v>
                </c:pt>
                <c:pt idx="15">
                  <c:v>2621</c:v>
                </c:pt>
                <c:pt idx="16">
                  <c:v>2763.5</c:v>
                </c:pt>
                <c:pt idx="17">
                  <c:v>2916</c:v>
                </c:pt>
              </c:numCache>
            </c:numRef>
          </c:xVal>
          <c:yVal>
            <c:numRef>
              <c:f>Sheet1!$AH$2:$AH$19</c:f>
              <c:numCache>
                <c:formatCode>General</c:formatCode>
                <c:ptCount val="18"/>
                <c:pt idx="0">
                  <c:v>2.8829000000000056E-4</c:v>
                </c:pt>
                <c:pt idx="1">
                  <c:v>2.2426499999999988E-2</c:v>
                </c:pt>
                <c:pt idx="2">
                  <c:v>2.3713999999999999E-2</c:v>
                </c:pt>
                <c:pt idx="3">
                  <c:v>1.9611000000000003E-2</c:v>
                </c:pt>
                <c:pt idx="4">
                  <c:v>1.8691000000000041E-2</c:v>
                </c:pt>
                <c:pt idx="5">
                  <c:v>1.5530000000000021E-2</c:v>
                </c:pt>
                <c:pt idx="6">
                  <c:v>1.2543000000000037E-2</c:v>
                </c:pt>
                <c:pt idx="7">
                  <c:v>1.0631500000000045E-2</c:v>
                </c:pt>
                <c:pt idx="8">
                  <c:v>9.9750000000000758E-3</c:v>
                </c:pt>
                <c:pt idx="9">
                  <c:v>8.5465000000000228E-3</c:v>
                </c:pt>
                <c:pt idx="10">
                  <c:v>6.4545000000000106E-3</c:v>
                </c:pt>
                <c:pt idx="11">
                  <c:v>5.9175000000000104E-3</c:v>
                </c:pt>
                <c:pt idx="12">
                  <c:v>5.2310000000000429E-3</c:v>
                </c:pt>
                <c:pt idx="13">
                  <c:v>5.041500000000013E-3</c:v>
                </c:pt>
                <c:pt idx="14">
                  <c:v>4.4415000000000322E-3</c:v>
                </c:pt>
                <c:pt idx="15">
                  <c:v>4.4025000000000114E-3</c:v>
                </c:pt>
                <c:pt idx="16">
                  <c:v>3.8468500000000002E-3</c:v>
                </c:pt>
                <c:pt idx="17">
                  <c:v>3.6922000000000122E-3</c:v>
                </c:pt>
              </c:numCache>
            </c:numRef>
          </c:yVal>
        </c:ser>
        <c:ser>
          <c:idx val="0"/>
          <c:order val="1"/>
          <c:tx>
            <c:strRef>
              <c:f>Sheet1!$AD$1</c:f>
              <c:strCache>
                <c:ptCount val="1"/>
                <c:pt idx="0">
                  <c:v>Areation ponds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8"/>
            <c:spPr>
              <a:solidFill>
                <a:schemeClr val="bg1">
                  <a:lumMod val="75000"/>
                </a:schemeClr>
              </a:solidFill>
              <a:ln w="15875">
                <a:solidFill>
                  <a:prstClr val="black"/>
                </a:solidFill>
              </a:ln>
            </c:spPr>
          </c:marker>
          <c:xVal>
            <c:numRef>
              <c:f>Sheet1!$AB$2:$AB$28</c:f>
              <c:numCache>
                <c:formatCode>General</c:formatCode>
                <c:ptCount val="27"/>
                <c:pt idx="0">
                  <c:v>2915</c:v>
                </c:pt>
                <c:pt idx="1">
                  <c:v>2762.5</c:v>
                </c:pt>
                <c:pt idx="2">
                  <c:v>2620</c:v>
                </c:pt>
                <c:pt idx="3">
                  <c:v>2565</c:v>
                </c:pt>
                <c:pt idx="4">
                  <c:v>2370</c:v>
                </c:pt>
                <c:pt idx="5">
                  <c:v>2170</c:v>
                </c:pt>
                <c:pt idx="6">
                  <c:v>2020</c:v>
                </c:pt>
                <c:pt idx="7">
                  <c:v>1900</c:v>
                </c:pt>
                <c:pt idx="8">
                  <c:v>1575</c:v>
                </c:pt>
                <c:pt idx="9">
                  <c:v>1420</c:v>
                </c:pt>
                <c:pt idx="10">
                  <c:v>1185</c:v>
                </c:pt>
                <c:pt idx="11">
                  <c:v>1000</c:v>
                </c:pt>
                <c:pt idx="12">
                  <c:v>740</c:v>
                </c:pt>
                <c:pt idx="13">
                  <c:v>600</c:v>
                </c:pt>
                <c:pt idx="14">
                  <c:v>540</c:v>
                </c:pt>
                <c:pt idx="15">
                  <c:v>400</c:v>
                </c:pt>
                <c:pt idx="16">
                  <c:v>1901</c:v>
                </c:pt>
                <c:pt idx="17">
                  <c:v>1576</c:v>
                </c:pt>
                <c:pt idx="18">
                  <c:v>1421</c:v>
                </c:pt>
                <c:pt idx="19">
                  <c:v>1186</c:v>
                </c:pt>
                <c:pt idx="20">
                  <c:v>1001</c:v>
                </c:pt>
                <c:pt idx="21">
                  <c:v>741</c:v>
                </c:pt>
                <c:pt idx="22">
                  <c:v>601</c:v>
                </c:pt>
                <c:pt idx="23">
                  <c:v>541</c:v>
                </c:pt>
                <c:pt idx="24">
                  <c:v>401</c:v>
                </c:pt>
                <c:pt idx="25">
                  <c:v>201</c:v>
                </c:pt>
                <c:pt idx="26">
                  <c:v>201.03</c:v>
                </c:pt>
              </c:numCache>
            </c:numRef>
          </c:xVal>
          <c:yVal>
            <c:numRef>
              <c:f>Sheet1!$AD$2:$AD$28</c:f>
              <c:numCache>
                <c:formatCode>General</c:formatCode>
                <c:ptCount val="27"/>
                <c:pt idx="0">
                  <c:v>3.5562499999999978E-3</c:v>
                </c:pt>
                <c:pt idx="1">
                  <c:v>3.5135500000000159E-3</c:v>
                </c:pt>
                <c:pt idx="2">
                  <c:v>3.9930000000000174E-3</c:v>
                </c:pt>
                <c:pt idx="3">
                  <c:v>3.761350000000024E-3</c:v>
                </c:pt>
                <c:pt idx="4">
                  <c:v>4.5764500000000253E-3</c:v>
                </c:pt>
                <c:pt idx="5">
                  <c:v>4.5912500000000319E-3</c:v>
                </c:pt>
                <c:pt idx="6">
                  <c:v>6.1465000000000113E-3</c:v>
                </c:pt>
                <c:pt idx="7">
                  <c:v>6.1165000000000004E-3</c:v>
                </c:pt>
                <c:pt idx="8">
                  <c:v>8.2295000000000163E-3</c:v>
                </c:pt>
                <c:pt idx="9">
                  <c:v>8.5705000000000572E-3</c:v>
                </c:pt>
                <c:pt idx="10">
                  <c:v>1.2015E-2</c:v>
                </c:pt>
                <c:pt idx="11">
                  <c:v>1.5112000000000021E-2</c:v>
                </c:pt>
                <c:pt idx="12">
                  <c:v>2.2525000000000042E-2</c:v>
                </c:pt>
                <c:pt idx="13">
                  <c:v>3.1290499999999999E-2</c:v>
                </c:pt>
                <c:pt idx="14">
                  <c:v>3.5017500000000076E-2</c:v>
                </c:pt>
                <c:pt idx="15">
                  <c:v>4.9274000000000012E-2</c:v>
                </c:pt>
                <c:pt idx="16">
                  <c:v>6.1445000000000015E-3</c:v>
                </c:pt>
                <c:pt idx="17">
                  <c:v>8.400500000000059E-3</c:v>
                </c:pt>
                <c:pt idx="18">
                  <c:v>9.0265000000000362E-3</c:v>
                </c:pt>
                <c:pt idx="19">
                  <c:v>1.1014500000000035E-2</c:v>
                </c:pt>
                <c:pt idx="20">
                  <c:v>1.5274500000000021E-2</c:v>
                </c:pt>
                <c:pt idx="21">
                  <c:v>2.0107000000000031E-2</c:v>
                </c:pt>
                <c:pt idx="22">
                  <c:v>2.6785500000000052E-2</c:v>
                </c:pt>
                <c:pt idx="23">
                  <c:v>3.5440000000000096E-2</c:v>
                </c:pt>
                <c:pt idx="24">
                  <c:v>5.5255000000000006E-2</c:v>
                </c:pt>
                <c:pt idx="25">
                  <c:v>0.11412000000000029</c:v>
                </c:pt>
                <c:pt idx="26">
                  <c:v>0.11412000000000029</c:v>
                </c:pt>
              </c:numCache>
            </c:numRef>
          </c:yVal>
        </c:ser>
        <c:ser>
          <c:idx val="2"/>
          <c:order val="2"/>
          <c:tx>
            <c:strRef>
              <c:f>Sheet1!$V$1</c:f>
              <c:strCache>
                <c:ptCount val="1"/>
                <c:pt idx="0">
                  <c:v>Curve fit</c:v>
                </c:pt>
              </c:strCache>
            </c:strRef>
          </c:tx>
          <c:spPr>
            <a:ln w="19050">
              <a:solidFill>
                <a:prstClr val="black"/>
              </a:solidFill>
              <a:prstDash val="sysDash"/>
            </a:ln>
          </c:spPr>
          <c:marker>
            <c:symbol val="none"/>
          </c:marker>
          <c:xVal>
            <c:numRef>
              <c:f>Sheet1!$U$2:$U$97</c:f>
              <c:numCache>
                <c:formatCode>General</c:formatCode>
                <c:ptCount val="96"/>
                <c:pt idx="0">
                  <c:v>210</c:v>
                </c:pt>
                <c:pt idx="1">
                  <c:v>400</c:v>
                </c:pt>
                <c:pt idx="2">
                  <c:v>600</c:v>
                </c:pt>
                <c:pt idx="3">
                  <c:v>800</c:v>
                </c:pt>
                <c:pt idx="4">
                  <c:v>900</c:v>
                </c:pt>
                <c:pt idx="5">
                  <c:v>1000</c:v>
                </c:pt>
                <c:pt idx="6">
                  <c:v>1100</c:v>
                </c:pt>
                <c:pt idx="7">
                  <c:v>1200</c:v>
                </c:pt>
                <c:pt idx="8">
                  <c:v>1300</c:v>
                </c:pt>
                <c:pt idx="9">
                  <c:v>1400</c:v>
                </c:pt>
                <c:pt idx="10">
                  <c:v>1500</c:v>
                </c:pt>
                <c:pt idx="11">
                  <c:v>1600</c:v>
                </c:pt>
                <c:pt idx="12">
                  <c:v>1700</c:v>
                </c:pt>
                <c:pt idx="13">
                  <c:v>1800</c:v>
                </c:pt>
                <c:pt idx="14">
                  <c:v>1900</c:v>
                </c:pt>
                <c:pt idx="15">
                  <c:v>2000</c:v>
                </c:pt>
                <c:pt idx="16">
                  <c:v>2100</c:v>
                </c:pt>
                <c:pt idx="17">
                  <c:v>2200</c:v>
                </c:pt>
                <c:pt idx="18">
                  <c:v>2300</c:v>
                </c:pt>
                <c:pt idx="19">
                  <c:v>2400</c:v>
                </c:pt>
                <c:pt idx="20">
                  <c:v>2500</c:v>
                </c:pt>
                <c:pt idx="21">
                  <c:v>2600</c:v>
                </c:pt>
                <c:pt idx="22">
                  <c:v>2700</c:v>
                </c:pt>
                <c:pt idx="23">
                  <c:v>2800</c:v>
                </c:pt>
                <c:pt idx="24">
                  <c:v>2900</c:v>
                </c:pt>
                <c:pt idx="25">
                  <c:v>3000</c:v>
                </c:pt>
                <c:pt idx="26">
                  <c:v>3100</c:v>
                </c:pt>
                <c:pt idx="27">
                  <c:v>3200</c:v>
                </c:pt>
                <c:pt idx="28">
                  <c:v>3300</c:v>
                </c:pt>
                <c:pt idx="29">
                  <c:v>3400</c:v>
                </c:pt>
                <c:pt idx="30">
                  <c:v>3500</c:v>
                </c:pt>
                <c:pt idx="31">
                  <c:v>3600</c:v>
                </c:pt>
                <c:pt idx="32">
                  <c:v>3700</c:v>
                </c:pt>
                <c:pt idx="33">
                  <c:v>3800</c:v>
                </c:pt>
                <c:pt idx="34">
                  <c:v>3900</c:v>
                </c:pt>
                <c:pt idx="35">
                  <c:v>4000</c:v>
                </c:pt>
                <c:pt idx="36">
                  <c:v>4100</c:v>
                </c:pt>
                <c:pt idx="37">
                  <c:v>4200</c:v>
                </c:pt>
                <c:pt idx="38">
                  <c:v>4300</c:v>
                </c:pt>
                <c:pt idx="39">
                  <c:v>4400</c:v>
                </c:pt>
                <c:pt idx="40">
                  <c:v>4500</c:v>
                </c:pt>
                <c:pt idx="41">
                  <c:v>4600</c:v>
                </c:pt>
                <c:pt idx="42">
                  <c:v>4700</c:v>
                </c:pt>
                <c:pt idx="43">
                  <c:v>4800</c:v>
                </c:pt>
                <c:pt idx="44">
                  <c:v>4900</c:v>
                </c:pt>
                <c:pt idx="45">
                  <c:v>5000</c:v>
                </c:pt>
                <c:pt idx="46">
                  <c:v>5100</c:v>
                </c:pt>
                <c:pt idx="47">
                  <c:v>5200</c:v>
                </c:pt>
                <c:pt idx="48">
                  <c:v>5300</c:v>
                </c:pt>
                <c:pt idx="49">
                  <c:v>5400</c:v>
                </c:pt>
                <c:pt idx="50">
                  <c:v>5500</c:v>
                </c:pt>
                <c:pt idx="51">
                  <c:v>5600</c:v>
                </c:pt>
                <c:pt idx="52">
                  <c:v>5700</c:v>
                </c:pt>
                <c:pt idx="53">
                  <c:v>5800</c:v>
                </c:pt>
                <c:pt idx="54">
                  <c:v>5900</c:v>
                </c:pt>
                <c:pt idx="55">
                  <c:v>6000</c:v>
                </c:pt>
                <c:pt idx="56">
                  <c:v>6100</c:v>
                </c:pt>
                <c:pt idx="57">
                  <c:v>6200</c:v>
                </c:pt>
                <c:pt idx="58">
                  <c:v>6300</c:v>
                </c:pt>
                <c:pt idx="59">
                  <c:v>6400</c:v>
                </c:pt>
                <c:pt idx="60">
                  <c:v>6500</c:v>
                </c:pt>
                <c:pt idx="61">
                  <c:v>6600</c:v>
                </c:pt>
                <c:pt idx="62">
                  <c:v>6700</c:v>
                </c:pt>
                <c:pt idx="63">
                  <c:v>6800</c:v>
                </c:pt>
                <c:pt idx="64">
                  <c:v>6900</c:v>
                </c:pt>
                <c:pt idx="65">
                  <c:v>7000</c:v>
                </c:pt>
                <c:pt idx="66">
                  <c:v>7100</c:v>
                </c:pt>
                <c:pt idx="67">
                  <c:v>7200</c:v>
                </c:pt>
                <c:pt idx="68">
                  <c:v>7300</c:v>
                </c:pt>
                <c:pt idx="69">
                  <c:v>7400</c:v>
                </c:pt>
                <c:pt idx="70">
                  <c:v>7500</c:v>
                </c:pt>
                <c:pt idx="71">
                  <c:v>7600</c:v>
                </c:pt>
                <c:pt idx="72">
                  <c:v>7700</c:v>
                </c:pt>
                <c:pt idx="73">
                  <c:v>7800</c:v>
                </c:pt>
                <c:pt idx="74">
                  <c:v>7900</c:v>
                </c:pt>
                <c:pt idx="75">
                  <c:v>8000</c:v>
                </c:pt>
                <c:pt idx="76">
                  <c:v>8100</c:v>
                </c:pt>
                <c:pt idx="77">
                  <c:v>8200</c:v>
                </c:pt>
                <c:pt idx="78">
                  <c:v>8300</c:v>
                </c:pt>
                <c:pt idx="79">
                  <c:v>8400</c:v>
                </c:pt>
                <c:pt idx="80">
                  <c:v>8500</c:v>
                </c:pt>
                <c:pt idx="81">
                  <c:v>8600</c:v>
                </c:pt>
                <c:pt idx="82">
                  <c:v>8700</c:v>
                </c:pt>
                <c:pt idx="83">
                  <c:v>8800</c:v>
                </c:pt>
                <c:pt idx="84">
                  <c:v>8900</c:v>
                </c:pt>
                <c:pt idx="85">
                  <c:v>9000</c:v>
                </c:pt>
                <c:pt idx="86">
                  <c:v>9100</c:v>
                </c:pt>
                <c:pt idx="87">
                  <c:v>9200</c:v>
                </c:pt>
                <c:pt idx="88">
                  <c:v>9300</c:v>
                </c:pt>
                <c:pt idx="89">
                  <c:v>9400</c:v>
                </c:pt>
                <c:pt idx="90">
                  <c:v>9500</c:v>
                </c:pt>
                <c:pt idx="91">
                  <c:v>9600</c:v>
                </c:pt>
                <c:pt idx="92">
                  <c:v>9700</c:v>
                </c:pt>
                <c:pt idx="93">
                  <c:v>9800</c:v>
                </c:pt>
                <c:pt idx="94">
                  <c:v>9900</c:v>
                </c:pt>
                <c:pt idx="95">
                  <c:v>10000</c:v>
                </c:pt>
              </c:numCache>
            </c:numRef>
          </c:xVal>
          <c:yVal>
            <c:numRef>
              <c:f>Sheet1!$V$2:$V$97</c:f>
              <c:numCache>
                <c:formatCode>General</c:formatCode>
                <c:ptCount val="96"/>
                <c:pt idx="0">
                  <c:v>0.11779852802806789</c:v>
                </c:pt>
                <c:pt idx="1">
                  <c:v>4.9676767727305421E-2</c:v>
                </c:pt>
                <c:pt idx="2">
                  <c:v>2.8853004475413287E-2</c:v>
                </c:pt>
                <c:pt idx="3">
                  <c:v>1.9623349372206281E-2</c:v>
                </c:pt>
                <c:pt idx="4">
                  <c:v>1.6758253512549271E-2</c:v>
                </c:pt>
                <c:pt idx="5">
                  <c:v>1.4551699529501616E-2</c:v>
                </c:pt>
                <c:pt idx="6">
                  <c:v>1.280700327303134E-2</c:v>
                </c:pt>
                <c:pt idx="7">
                  <c:v>1.1397532753477643E-2</c:v>
                </c:pt>
                <c:pt idx="8">
                  <c:v>1.0238341857909256E-2</c:v>
                </c:pt>
                <c:pt idx="9">
                  <c:v>9.2704784954251527E-3</c:v>
                </c:pt>
                <c:pt idx="10">
                  <c:v>8.4518432027291656E-3</c:v>
                </c:pt>
                <c:pt idx="11">
                  <c:v>7.751628340585663E-3</c:v>
                </c:pt>
                <c:pt idx="12">
                  <c:v>7.1468088080599837E-3</c:v>
                </c:pt>
                <c:pt idx="13">
                  <c:v>6.6198562947967464E-3</c:v>
                </c:pt>
                <c:pt idx="14">
                  <c:v>6.1572089693396424E-3</c:v>
                </c:pt>
                <c:pt idx="15">
                  <c:v>5.74822189306464E-3</c:v>
                </c:pt>
                <c:pt idx="16">
                  <c:v>5.3844315915646821E-3</c:v>
                </c:pt>
                <c:pt idx="17">
                  <c:v>5.0590308334321522E-3</c:v>
                </c:pt>
                <c:pt idx="18">
                  <c:v>4.7664870602235334E-3</c:v>
                </c:pt>
                <c:pt idx="19">
                  <c:v>4.5022608642816724E-3</c:v>
                </c:pt>
                <c:pt idx="20">
                  <c:v>4.2625953515994675E-3</c:v>
                </c:pt>
                <c:pt idx="21">
                  <c:v>4.0443565163641821E-3</c:v>
                </c:pt>
                <c:pt idx="22">
                  <c:v>3.8449108514638005E-3</c:v>
                </c:pt>
                <c:pt idx="23">
                  <c:v>3.6620304960634565E-3</c:v>
                </c:pt>
                <c:pt idx="24">
                  <c:v>3.4938189933569602E-3</c:v>
                </c:pt>
                <c:pt idx="25">
                  <c:v>3.3386526457738347E-3</c:v>
                </c:pt>
                <c:pt idx="26">
                  <c:v>3.1951337957266011E-3</c:v>
                </c:pt>
                <c:pt idx="27">
                  <c:v>3.0620533116367892E-3</c:v>
                </c:pt>
                <c:pt idx="28">
                  <c:v>2.938360242750624E-3</c:v>
                </c:pt>
                <c:pt idx="29">
                  <c:v>2.8231371031782236E-3</c:v>
                </c:pt>
                <c:pt idx="30">
                  <c:v>2.7155796105869405E-3</c:v>
                </c:pt>
                <c:pt idx="31">
                  <c:v>2.6149799757441282E-3</c:v>
                </c:pt>
                <c:pt idx="32">
                  <c:v>2.5207130418539009E-3</c:v>
                </c:pt>
                <c:pt idx="33">
                  <c:v>2.4322247257770272E-3</c:v>
                </c:pt>
                <c:pt idx="34">
                  <c:v>2.3490223298622838E-3</c:v>
                </c:pt>
                <c:pt idx="35">
                  <c:v>2.2706663826392612E-3</c:v>
                </c:pt>
                <c:pt idx="36">
                  <c:v>2.1967637358416801E-3</c:v>
                </c:pt>
                <c:pt idx="37">
                  <c:v>2.1269616991191741E-3</c:v>
                </c:pt>
                <c:pt idx="38">
                  <c:v>2.0609430360288288E-3</c:v>
                </c:pt>
                <c:pt idx="39">
                  <c:v>1.9984216782009943E-3</c:v>
                </c:pt>
                <c:pt idx="40">
                  <c:v>1.9391390409930762E-3</c:v>
                </c:pt>
                <c:pt idx="41">
                  <c:v>1.8828608450194022E-3</c:v>
                </c:pt>
                <c:pt idx="42">
                  <c:v>1.8293743648485109E-3</c:v>
                </c:pt>
                <c:pt idx="43">
                  <c:v>1.7784860397841132E-3</c:v>
                </c:pt>
                <c:pt idx="44">
                  <c:v>1.7300193926848648E-3</c:v>
                </c:pt>
                <c:pt idx="45">
                  <c:v>1.6838132117601861E-3</c:v>
                </c:pt>
                <c:pt idx="46">
                  <c:v>1.6397199576238361E-3</c:v>
                </c:pt>
                <c:pt idx="47">
                  <c:v>1.597604363915785E-3</c:v>
                </c:pt>
                <c:pt idx="48">
                  <c:v>1.5573422047731487E-3</c:v>
                </c:pt>
                <c:pt idx="49">
                  <c:v>1.51881920654409E-3</c:v>
                </c:pt>
                <c:pt idx="50">
                  <c:v>1.4819300845558851E-3</c:v>
                </c:pt>
                <c:pt idx="51">
                  <c:v>1.4465776885968348E-3</c:v>
                </c:pt>
                <c:pt idx="52">
                  <c:v>1.4126722431556588E-3</c:v>
                </c:pt>
                <c:pt idx="53">
                  <c:v>1.3801306704624601E-3</c:v>
                </c:pt>
                <c:pt idx="54">
                  <c:v>1.3488759860605117E-3</c:v>
                </c:pt>
                <c:pt idx="55">
                  <c:v>1.3188367580616481E-3</c:v>
                </c:pt>
                <c:pt idx="56">
                  <c:v>1.2899466224442473E-3</c:v>
                </c:pt>
                <c:pt idx="57">
                  <c:v>1.2621438477774161E-3</c:v>
                </c:pt>
                <c:pt idx="58">
                  <c:v>1.2353709436289679E-3</c:v>
                </c:pt>
                <c:pt idx="59">
                  <c:v>1.2095743076605658E-3</c:v>
                </c:pt>
                <c:pt idx="60">
                  <c:v>1.1847039070532234E-3</c:v>
                </c:pt>
                <c:pt idx="61">
                  <c:v>1.1607129904549441E-3</c:v>
                </c:pt>
                <c:pt idx="62">
                  <c:v>1.1375578271157507E-3</c:v>
                </c:pt>
                <c:pt idx="63">
                  <c:v>1.1151974702825543E-3</c:v>
                </c:pt>
                <c:pt idx="64">
                  <c:v>1.0935935422800101E-3</c:v>
                </c:pt>
                <c:pt idx="65">
                  <c:v>1.0727100390087773E-3</c:v>
                </c:pt>
                <c:pt idx="66">
                  <c:v>1.0525131518588115E-3</c:v>
                </c:pt>
                <c:pt idx="67">
                  <c:v>1.0329711052666781E-3</c:v>
                </c:pt>
                <c:pt idx="68">
                  <c:v>1.0140540083474819E-3</c:v>
                </c:pt>
                <c:pt idx="69">
                  <c:v>9.9573371920868995E-4</c:v>
                </c:pt>
                <c:pt idx="70">
                  <c:v>9.7798372070758885E-4</c:v>
                </c:pt>
                <c:pt idx="71">
                  <c:v>9.6077900654971068E-4</c:v>
                </c:pt>
                <c:pt idx="72">
                  <c:v>9.4409597674460723E-4</c:v>
                </c:pt>
                <c:pt idx="73">
                  <c:v>9.2791234154038216E-4</c:v>
                </c:pt>
                <c:pt idx="74">
                  <c:v>9.1220703305103647E-4</c:v>
                </c:pt>
                <c:pt idx="75">
                  <c:v>8.9696012387220755E-4</c:v>
                </c:pt>
                <c:pt idx="76">
                  <c:v>8.8215275205340705E-4</c:v>
                </c:pt>
                <c:pt idx="77">
                  <c:v>8.6776705185913111E-4</c:v>
                </c:pt>
                <c:pt idx="78">
                  <c:v>8.5378608980765127E-4</c:v>
                </c:pt>
                <c:pt idx="79">
                  <c:v>8.4019380552763942E-4</c:v>
                </c:pt>
                <c:pt idx="80">
                  <c:v>8.2697495701711168E-4</c:v>
                </c:pt>
                <c:pt idx="81">
                  <c:v>8.1411506992995334E-4</c:v>
                </c:pt>
                <c:pt idx="82">
                  <c:v>8.0160039055077929E-4</c:v>
                </c:pt>
                <c:pt idx="83">
                  <c:v>7.8941784215106616E-4</c:v>
                </c:pt>
                <c:pt idx="84">
                  <c:v>7.7755498444835851E-4</c:v>
                </c:pt>
                <c:pt idx="85">
                  <c:v>7.6599997591582998E-4</c:v>
                </c:pt>
                <c:pt idx="86">
                  <c:v>7.5474153871283938E-4</c:v>
                </c:pt>
                <c:pt idx="87">
                  <c:v>7.4376892602766071E-4</c:v>
                </c:pt>
                <c:pt idx="88">
                  <c:v>7.3307189164242468E-4</c:v>
                </c:pt>
                <c:pt idx="89">
                  <c:v>7.2264066154707426E-4</c:v>
                </c:pt>
                <c:pt idx="90">
                  <c:v>7.1246590744424964E-4</c:v>
                </c:pt>
                <c:pt idx="91">
                  <c:v>7.0253872200086909E-4</c:v>
                </c:pt>
                <c:pt idx="92">
                  <c:v>6.9285059571435649E-4</c:v>
                </c:pt>
                <c:pt idx="93">
                  <c:v>6.8339339527291967E-4</c:v>
                </c:pt>
                <c:pt idx="94">
                  <c:v>6.7415934329919508E-4</c:v>
                </c:pt>
                <c:pt idx="95">
                  <c:v>6.6514099937595703E-4</c:v>
                </c:pt>
              </c:numCache>
            </c:numRef>
          </c:yVal>
        </c:ser>
        <c:ser>
          <c:idx val="3"/>
          <c:order val="3"/>
          <c:tx>
            <c:v>Argos</c:v>
          </c:tx>
          <c:spPr>
            <a:ln w="28575">
              <a:solidFill>
                <a:srgbClr val="FF0000">
                  <a:alpha val="81000"/>
                </a:srgbClr>
              </a:solidFill>
              <a:prstDash val="lgDash"/>
            </a:ln>
          </c:spPr>
          <c:marker>
            <c:symbol val="none"/>
          </c:marker>
          <c:xVal>
            <c:numRef>
              <c:f>Sheet1!$AC$95:$AC$109</c:f>
              <c:numCache>
                <c:formatCode>General</c:formatCode>
                <c:ptCount val="15"/>
                <c:pt idx="0">
                  <c:v>250</c:v>
                </c:pt>
                <c:pt idx="1">
                  <c:v>500</c:v>
                </c:pt>
                <c:pt idx="2">
                  <c:v>750</c:v>
                </c:pt>
                <c:pt idx="3">
                  <c:v>1000</c:v>
                </c:pt>
                <c:pt idx="4">
                  <c:v>1500</c:v>
                </c:pt>
                <c:pt idx="5">
                  <c:v>2000</c:v>
                </c:pt>
                <c:pt idx="6">
                  <c:v>2500</c:v>
                </c:pt>
                <c:pt idx="7">
                  <c:v>3000</c:v>
                </c:pt>
                <c:pt idx="8">
                  <c:v>4000</c:v>
                </c:pt>
                <c:pt idx="9">
                  <c:v>5000</c:v>
                </c:pt>
                <c:pt idx="10">
                  <c:v>6000</c:v>
                </c:pt>
                <c:pt idx="11">
                  <c:v>7000</c:v>
                </c:pt>
                <c:pt idx="12">
                  <c:v>8000</c:v>
                </c:pt>
                <c:pt idx="13">
                  <c:v>9000</c:v>
                </c:pt>
                <c:pt idx="14">
                  <c:v>10000</c:v>
                </c:pt>
              </c:numCache>
            </c:numRef>
          </c:xVal>
          <c:yVal>
            <c:numRef>
              <c:f>Sheet1!$AE$95:$AE$109</c:f>
              <c:numCache>
                <c:formatCode>General</c:formatCode>
                <c:ptCount val="15"/>
                <c:pt idx="0">
                  <c:v>0.28000000000000008</c:v>
                </c:pt>
                <c:pt idx="1">
                  <c:v>0.2545</c:v>
                </c:pt>
                <c:pt idx="2">
                  <c:v>0.18750000000000044</c:v>
                </c:pt>
                <c:pt idx="3">
                  <c:v>0.14150000000000001</c:v>
                </c:pt>
                <c:pt idx="4">
                  <c:v>0.10099999999999998</c:v>
                </c:pt>
                <c:pt idx="5">
                  <c:v>3.3800000000000045E-2</c:v>
                </c:pt>
                <c:pt idx="6">
                  <c:v>2.0000000000000032E-2</c:v>
                </c:pt>
                <c:pt idx="7">
                  <c:v>1.560000000000007E-2</c:v>
                </c:pt>
                <c:pt idx="8">
                  <c:v>1.2650000000000003E-2</c:v>
                </c:pt>
                <c:pt idx="9">
                  <c:v>1.0500000000000044E-2</c:v>
                </c:pt>
                <c:pt idx="10">
                  <c:v>9.8500000000000757E-3</c:v>
                </c:pt>
                <c:pt idx="11">
                  <c:v>9.3000000000000548E-3</c:v>
                </c:pt>
                <c:pt idx="12">
                  <c:v>8.4500000000000651E-3</c:v>
                </c:pt>
                <c:pt idx="13">
                  <c:v>7.500000000000037E-3</c:v>
                </c:pt>
                <c:pt idx="14">
                  <c:v>6.2500000000000194E-3</c:v>
                </c:pt>
              </c:numCache>
            </c:numRef>
          </c:yVal>
        </c:ser>
        <c:ser>
          <c:idx val="4"/>
          <c:order val="4"/>
          <c:tx>
            <c:v>hpac</c:v>
          </c:tx>
          <c:spPr>
            <a:ln w="28575">
              <a:solidFill>
                <a:srgbClr val="4F81BD">
                  <a:alpha val="99000"/>
                </a:srgbClr>
              </a:solidFill>
              <a:prstDash val="dash"/>
            </a:ln>
          </c:spPr>
          <c:marker>
            <c:symbol val="none"/>
          </c:marker>
          <c:xVal>
            <c:numRef>
              <c:f>Sheet1!$AC$95:$AC$109</c:f>
              <c:numCache>
                <c:formatCode>General</c:formatCode>
                <c:ptCount val="15"/>
                <c:pt idx="0">
                  <c:v>250</c:v>
                </c:pt>
                <c:pt idx="1">
                  <c:v>500</c:v>
                </c:pt>
                <c:pt idx="2">
                  <c:v>750</c:v>
                </c:pt>
                <c:pt idx="3">
                  <c:v>1000</c:v>
                </c:pt>
                <c:pt idx="4">
                  <c:v>1500</c:v>
                </c:pt>
                <c:pt idx="5">
                  <c:v>2000</c:v>
                </c:pt>
                <c:pt idx="6">
                  <c:v>2500</c:v>
                </c:pt>
                <c:pt idx="7">
                  <c:v>3000</c:v>
                </c:pt>
                <c:pt idx="8">
                  <c:v>4000</c:v>
                </c:pt>
                <c:pt idx="9">
                  <c:v>5000</c:v>
                </c:pt>
                <c:pt idx="10">
                  <c:v>6000</c:v>
                </c:pt>
                <c:pt idx="11">
                  <c:v>7000</c:v>
                </c:pt>
                <c:pt idx="12">
                  <c:v>8000</c:v>
                </c:pt>
                <c:pt idx="13">
                  <c:v>9000</c:v>
                </c:pt>
                <c:pt idx="14">
                  <c:v>10000</c:v>
                </c:pt>
              </c:numCache>
            </c:numRef>
          </c:xVal>
          <c:yVal>
            <c:numRef>
              <c:f>Sheet1!$AI$95:$AI$109</c:f>
              <c:numCache>
                <c:formatCode>General</c:formatCode>
                <c:ptCount val="15"/>
                <c:pt idx="0">
                  <c:v>0.36803340000000012</c:v>
                </c:pt>
                <c:pt idx="1">
                  <c:v>0.15708960000000041</c:v>
                </c:pt>
                <c:pt idx="2">
                  <c:v>9.1463199999999981E-2</c:v>
                </c:pt>
                <c:pt idx="3">
                  <c:v>6.5958000000000003E-2</c:v>
                </c:pt>
                <c:pt idx="4">
                  <c:v>4.4385780000000187E-2</c:v>
                </c:pt>
                <c:pt idx="5">
                  <c:v>3.0174520000000007E-2</c:v>
                </c:pt>
                <c:pt idx="6">
                  <c:v>2.1305260000000121E-2</c:v>
                </c:pt>
                <c:pt idx="7">
                  <c:v>1.848560000000006E-2</c:v>
                </c:pt>
                <c:pt idx="8">
                  <c:v>1.2067920000000011E-2</c:v>
                </c:pt>
                <c:pt idx="9">
                  <c:v>8.7727000000000308E-3</c:v>
                </c:pt>
                <c:pt idx="10">
                  <c:v>6.6714400000000389E-3</c:v>
                </c:pt>
                <c:pt idx="11">
                  <c:v>5.581356000000033E-3</c:v>
                </c:pt>
                <c:pt idx="12">
                  <c:v>4.6643400000000003E-3</c:v>
                </c:pt>
                <c:pt idx="13">
                  <c:v>3.8638660000000157E-3</c:v>
                </c:pt>
                <c:pt idx="14">
                  <c:v>3.2853260000000285E-3</c:v>
                </c:pt>
              </c:numCache>
            </c:numRef>
          </c:yVal>
        </c:ser>
        <c:axId val="57602048"/>
        <c:axId val="57603968"/>
      </c:scatterChart>
      <c:valAx>
        <c:axId val="57602048"/>
        <c:scaling>
          <c:logBase val="10"/>
          <c:orientation val="minMax"/>
          <c:max val="50000"/>
          <c:min val="100"/>
        </c:scaling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nb-NO" sz="1200" dirty="0" err="1" smtClean="0"/>
                  <a:t>Distance</a:t>
                </a:r>
                <a:r>
                  <a:rPr lang="nb-NO" sz="1200" baseline="0" dirty="0" smtClean="0"/>
                  <a:t> from </a:t>
                </a:r>
                <a:r>
                  <a:rPr lang="nb-NO" sz="1200" baseline="0" dirty="0" err="1" smtClean="0"/>
                  <a:t>source</a:t>
                </a:r>
                <a:r>
                  <a:rPr lang="nb-NO" sz="1200" baseline="0" dirty="0" smtClean="0"/>
                  <a:t> </a:t>
                </a:r>
                <a:r>
                  <a:rPr lang="nb-NO" sz="1200" dirty="0" smtClean="0"/>
                  <a:t>(m)</a:t>
                </a:r>
                <a:endParaRPr lang="nb-NO" sz="120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nb-NO"/>
          </a:p>
        </c:txPr>
        <c:crossAx val="57603968"/>
        <c:crossesAt val="1.0000000000000089E-4"/>
        <c:crossBetween val="midCat"/>
      </c:valAx>
      <c:valAx>
        <c:axId val="57603968"/>
        <c:scaling>
          <c:logBase val="10"/>
          <c:orientation val="minMax"/>
          <c:max val="1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nb-NO" sz="1200" dirty="0" err="1" smtClean="0"/>
                  <a:t>Normalized</a:t>
                </a:r>
                <a:r>
                  <a:rPr lang="nb-NO" sz="1200" baseline="0" dirty="0" smtClean="0"/>
                  <a:t> (</a:t>
                </a:r>
                <a:r>
                  <a:rPr lang="nb-NO" sz="1200" baseline="0" dirty="0" err="1" smtClean="0"/>
                  <a:t>nax</a:t>
                </a:r>
                <a:r>
                  <a:rPr lang="nb-NO" sz="1200" baseline="0" dirty="0" smtClean="0"/>
                  <a:t>) </a:t>
                </a:r>
                <a:r>
                  <a:rPr lang="nb-NO" sz="1200" baseline="0" dirty="0" err="1" smtClean="0"/>
                  <a:t>concenrations</a:t>
                </a:r>
                <a:endParaRPr lang="nb-NO" sz="1200" baseline="0" dirty="0" smtClean="0"/>
              </a:p>
            </c:rich>
          </c:tx>
          <c:layout>
            <c:manualLayout>
              <c:xMode val="edge"/>
              <c:yMode val="edge"/>
              <c:x val="3.879393752251558E-2"/>
              <c:y val="0.127907050411802"/>
            </c:manualLayout>
          </c:layout>
        </c:title>
        <c:numFmt formatCode="General" sourceLinked="0"/>
        <c:tickLblPos val="nextTo"/>
        <c:txPr>
          <a:bodyPr/>
          <a:lstStyle/>
          <a:p>
            <a:pPr>
              <a:defRPr sz="1600"/>
            </a:pPr>
            <a:endParaRPr lang="nb-NO"/>
          </a:p>
        </c:txPr>
        <c:crossAx val="57602048"/>
        <c:crosses val="autoZero"/>
        <c:crossBetween val="midCat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tr"/>
      <c:layout/>
      <c:overlay val="1"/>
      <c:spPr>
        <a:solidFill>
          <a:sysClr val="window" lastClr="FFFFFF"/>
        </a:solidFill>
      </c:spPr>
    </c:legend>
    <c:plotVisOnly val="1"/>
    <c:dispBlanksAs val="gap"/>
  </c:chart>
  <c:spPr>
    <a:ln>
      <a:noFill/>
    </a:ln>
  </c:sp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15" tIns="47708" rIns="95415" bIns="47708" numCol="1" anchor="t" anchorCtr="0" compatLnSpc="1">
            <a:prstTxWarp prst="textNoShape">
              <a:avLst/>
            </a:prstTxWarp>
          </a:bodyPr>
          <a:lstStyle>
            <a:lvl1pPr defTabSz="954088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15" tIns="47708" rIns="95415" bIns="47708" numCol="1" anchor="t" anchorCtr="0" compatLnSpc="1">
            <a:prstTxWarp prst="textNoShape">
              <a:avLst/>
            </a:prstTxWarp>
          </a:bodyPr>
          <a:lstStyle>
            <a:lvl1pPr algn="r" defTabSz="954088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15" tIns="47708" rIns="95415" bIns="47708" numCol="1" anchor="b" anchorCtr="0" compatLnSpc="1">
            <a:prstTxWarp prst="textNoShape">
              <a:avLst/>
            </a:prstTxWarp>
          </a:bodyPr>
          <a:lstStyle>
            <a:lvl1pPr defTabSz="954088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1070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415" tIns="47708" rIns="95415" bIns="47708" numCol="1" anchor="b" anchorCtr="0" compatLnSpc="1">
            <a:prstTxWarp prst="textNoShape">
              <a:avLst/>
            </a:prstTxWarp>
          </a:bodyPr>
          <a:lstStyle>
            <a:lvl1pPr algn="r" defTabSz="954088">
              <a:defRPr sz="1300"/>
            </a:lvl1pPr>
          </a:lstStyle>
          <a:p>
            <a:pPr>
              <a:defRPr/>
            </a:pPr>
            <a:fld id="{23D30A87-FD6B-4569-9B6B-3A8A3140F84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73" tIns="45337" rIns="90673" bIns="45337" numCol="1" anchor="t" anchorCtr="0" compatLnSpc="1">
            <a:prstTxWarp prst="textNoShape">
              <a:avLst/>
            </a:prstTxWarp>
          </a:bodyPr>
          <a:lstStyle>
            <a:lvl1pPr defTabSz="906463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3338" y="0"/>
            <a:ext cx="293846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73" tIns="45337" rIns="90673" bIns="45337" numCol="1" anchor="t" anchorCtr="0" compatLnSpc="1">
            <a:prstTxWarp prst="textNoShape">
              <a:avLst/>
            </a:prstTxWarp>
          </a:bodyPr>
          <a:lstStyle>
            <a:lvl1pPr algn="r" defTabSz="906463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57238"/>
            <a:ext cx="4946650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694238"/>
            <a:ext cx="49720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73" tIns="45337" rIns="90673" bIns="453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Klikk for å redigere tekststiler i malen</a:t>
            </a:r>
          </a:p>
          <a:p>
            <a:pPr lvl="1"/>
            <a:r>
              <a:rPr lang="en-GB" noProof="0" smtClean="0"/>
              <a:t>Andre nivå</a:t>
            </a:r>
          </a:p>
          <a:p>
            <a:pPr lvl="2"/>
            <a:r>
              <a:rPr lang="en-GB" noProof="0" smtClean="0"/>
              <a:t>Tredje nivå</a:t>
            </a:r>
          </a:p>
          <a:p>
            <a:pPr lvl="3"/>
            <a:r>
              <a:rPr lang="en-GB" noProof="0" smtClean="0"/>
              <a:t>Fjerde nivå</a:t>
            </a:r>
          </a:p>
          <a:p>
            <a:pPr lvl="4"/>
            <a:r>
              <a:rPr lang="en-GB" noProof="0" smtClean="0"/>
              <a:t>Femte nivå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8475"/>
            <a:ext cx="2938463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73" tIns="45337" rIns="90673" bIns="45337" numCol="1" anchor="b" anchorCtr="0" compatLnSpc="1">
            <a:prstTxWarp prst="textNoShape">
              <a:avLst/>
            </a:prstTxWarp>
          </a:bodyPr>
          <a:lstStyle>
            <a:lvl1pPr defTabSz="906463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3338" y="9388475"/>
            <a:ext cx="293846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73" tIns="45337" rIns="90673" bIns="45337" numCol="1" anchor="b" anchorCtr="0" compatLnSpc="1">
            <a:prstTxWarp prst="textNoShape">
              <a:avLst/>
            </a:prstTxWarp>
          </a:bodyPr>
          <a:lstStyle>
            <a:lvl1pPr algn="r" defTabSz="906463">
              <a:defRPr sz="1200"/>
            </a:lvl1pPr>
          </a:lstStyle>
          <a:p>
            <a:pPr>
              <a:defRPr/>
            </a:pPr>
            <a:fld id="{154EEE99-5E7E-4B54-9933-758517F8D3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E50D7C-B1EA-4E05-A0AC-45A96CE32246}" type="slidenum">
              <a:rPr lang="en-GB" smtClean="0"/>
              <a:pPr/>
              <a:t>1</a:t>
            </a:fld>
            <a:endParaRPr lang="en-GB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SIDEBILDE-blaa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200"/>
            <a:ext cx="9144000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47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533400" y="2057400"/>
            <a:ext cx="7458075" cy="1143000"/>
          </a:xfrm>
        </p:spPr>
        <p:txBody>
          <a:bodyPr/>
          <a:lstStyle>
            <a:lvl1pPr>
              <a:defRPr sz="3200">
                <a:solidFill>
                  <a:srgbClr val="D6E2EE"/>
                </a:solidFill>
              </a:defRPr>
            </a:lvl1pPr>
          </a:lstStyle>
          <a:p>
            <a:r>
              <a:rPr lang="en-GB"/>
              <a:t>Klikk for å redigere tittelstil i malen</a:t>
            </a:r>
          </a:p>
        </p:txBody>
      </p:sp>
      <p:sp>
        <p:nvSpPr>
          <p:cNvPr id="134148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373438" y="4267200"/>
            <a:ext cx="2341562" cy="1981200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D6E2EE"/>
                </a:solidFill>
              </a:defRPr>
            </a:lvl1pPr>
          </a:lstStyle>
          <a:p>
            <a:r>
              <a:rPr lang="en-GB"/>
              <a:t>Klikk for å redigere undertittelstil i malen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00200"/>
            <a:ext cx="38100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304800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38100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38100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886200"/>
            <a:ext cx="38100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38100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pic>
        <p:nvPicPr>
          <p:cNvPr id="1028" name="Picture 4" descr="2-SIDE-blaa0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10400" y="0"/>
            <a:ext cx="2133600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32567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32567A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32567A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32567A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32567A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32567A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32567A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32567A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32567A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32567A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2567A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32567A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925960"/>
            <a:ext cx="8215064" cy="11430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Modeling the Dispersion and Transport of Aerosols Emitted from an Industrial Facility During the 2005 and 2008 Outbreak of Legionnaires’ Disease in Norway</a:t>
            </a:r>
            <a:br>
              <a:rPr lang="en-US" sz="2400" b="1" dirty="0" smtClean="0">
                <a:solidFill>
                  <a:srgbClr val="002060"/>
                </a:solidFill>
              </a:rPr>
            </a:br>
            <a:endParaRPr lang="en-GB" sz="2400" b="1" i="1" dirty="0" smtClean="0">
              <a:solidFill>
                <a:srgbClr val="00206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75856" y="4005064"/>
            <a:ext cx="2566714" cy="24482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sz="1300" b="1" dirty="0" smtClean="0">
                <a:solidFill>
                  <a:srgbClr val="002060"/>
                </a:solidFill>
              </a:rPr>
              <a:t>H. E. Fossum</a:t>
            </a:r>
          </a:p>
          <a:p>
            <a:pPr>
              <a:lnSpc>
                <a:spcPct val="90000"/>
              </a:lnSpc>
            </a:pPr>
            <a:r>
              <a:rPr lang="nb-NO" sz="1300" b="1" dirty="0" smtClean="0">
                <a:solidFill>
                  <a:srgbClr val="002060"/>
                </a:solidFill>
              </a:rPr>
              <a:t>M. Tutkun</a:t>
            </a:r>
          </a:p>
          <a:p>
            <a:pPr>
              <a:lnSpc>
                <a:spcPct val="90000"/>
              </a:lnSpc>
            </a:pPr>
            <a:r>
              <a:rPr lang="nb-NO" sz="1300" b="1" u="sng" dirty="0" smtClean="0">
                <a:solidFill>
                  <a:srgbClr val="002060"/>
                </a:solidFill>
              </a:rPr>
              <a:t>B. Anders </a:t>
            </a:r>
            <a:r>
              <a:rPr lang="nb-NO" sz="1300" b="1" u="sng" dirty="0" err="1" smtClean="0">
                <a:solidFill>
                  <a:srgbClr val="002060"/>
                </a:solidFill>
              </a:rPr>
              <a:t>Pettersson</a:t>
            </a:r>
            <a:r>
              <a:rPr lang="nb-NO" sz="1300" b="1" u="sng" dirty="0" smtClean="0">
                <a:solidFill>
                  <a:srgbClr val="002060"/>
                </a:solidFill>
              </a:rPr>
              <a:t> Reif</a:t>
            </a:r>
          </a:p>
          <a:p>
            <a:pPr>
              <a:lnSpc>
                <a:spcPct val="90000"/>
              </a:lnSpc>
            </a:pPr>
            <a:r>
              <a:rPr lang="nb-NO" sz="1300" b="1" dirty="0" smtClean="0">
                <a:solidFill>
                  <a:srgbClr val="002060"/>
                </a:solidFill>
              </a:rPr>
              <a:t>Ø. Andreassen</a:t>
            </a:r>
          </a:p>
          <a:p>
            <a:pPr>
              <a:lnSpc>
                <a:spcPct val="90000"/>
              </a:lnSpc>
            </a:pPr>
            <a:endParaRPr lang="nb-NO" sz="1300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nb-NO" sz="1300" dirty="0" smtClean="0">
              <a:solidFill>
                <a:schemeClr val="tx1"/>
              </a:solidFill>
            </a:endParaRPr>
          </a:p>
          <a:p>
            <a:r>
              <a:rPr lang="nb-NO" sz="1300" b="1" dirty="0" err="1" smtClean="0">
                <a:solidFill>
                  <a:srgbClr val="002060"/>
                </a:solidFill>
              </a:rPr>
              <a:t>Fairfax</a:t>
            </a:r>
            <a:r>
              <a:rPr lang="nb-NO" sz="1300" b="1" dirty="0" smtClean="0">
                <a:solidFill>
                  <a:srgbClr val="002060"/>
                </a:solidFill>
              </a:rPr>
              <a:t>, VA</a:t>
            </a:r>
          </a:p>
          <a:p>
            <a:pPr>
              <a:lnSpc>
                <a:spcPct val="90000"/>
              </a:lnSpc>
            </a:pPr>
            <a:r>
              <a:rPr lang="nb-NO" sz="1300" b="1" dirty="0" err="1" smtClean="0">
                <a:solidFill>
                  <a:srgbClr val="002060"/>
                </a:solidFill>
              </a:rPr>
              <a:t>July</a:t>
            </a:r>
            <a:r>
              <a:rPr lang="nb-NO" sz="1300" b="1" dirty="0" smtClean="0">
                <a:solidFill>
                  <a:srgbClr val="002060"/>
                </a:solidFill>
              </a:rPr>
              <a:t> 12, 2011</a:t>
            </a:r>
          </a:p>
          <a:p>
            <a:pPr>
              <a:lnSpc>
                <a:spcPct val="90000"/>
              </a:lnSpc>
            </a:pPr>
            <a:endParaRPr lang="nb-NO" sz="1300" dirty="0" smtClean="0">
              <a:solidFill>
                <a:schemeClr val="tx1"/>
              </a:solidFill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95536" y="4077072"/>
            <a:ext cx="234156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400" dirty="0" smtClean="0">
                <a:solidFill>
                  <a:srgbClr val="002060"/>
                </a:solidFill>
                <a:latin typeface="+mn-lt"/>
              </a:rPr>
              <a:t>15th Annual George Mason University Conference on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+mn-lt"/>
              </a:rPr>
              <a:t>Atmospheric Transport and Dispersion Modeling</a:t>
            </a:r>
          </a:p>
          <a:p>
            <a:endParaRPr lang="nb-NO" sz="1400" dirty="0" smtClean="0">
              <a:solidFill>
                <a:srgbClr val="002060"/>
              </a:solidFill>
              <a:latin typeface="+mn-lt"/>
            </a:endParaRPr>
          </a:p>
          <a:p>
            <a:endParaRPr lang="nb-NO" sz="1400" dirty="0" smtClean="0">
              <a:solidFill>
                <a:srgbClr val="002060"/>
              </a:solidFill>
              <a:latin typeface="+mn-lt"/>
            </a:endParaRPr>
          </a:p>
          <a:p>
            <a:endParaRPr lang="nb-NO" sz="1400" dirty="0" smtClean="0">
              <a:solidFill>
                <a:srgbClr val="002060"/>
              </a:solidFill>
              <a:latin typeface="+mn-lt"/>
            </a:endParaRPr>
          </a:p>
          <a:p>
            <a:pPr>
              <a:spcBef>
                <a:spcPct val="20000"/>
              </a:spcBef>
            </a:pPr>
            <a:endParaRPr lang="sv-SE" sz="1800" dirty="0">
              <a:solidFill>
                <a:srgbClr val="D6E2EE"/>
              </a:solidFill>
              <a:latin typeface="Arial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468313" y="4292600"/>
            <a:ext cx="2590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nb-NO" sz="2000">
                <a:solidFill>
                  <a:srgbClr val="D6E2EE"/>
                </a:solidFill>
                <a:latin typeface="Arial" charset="0"/>
              </a:rPr>
              <a:t> </a:t>
            </a:r>
            <a:br>
              <a:rPr lang="nb-NO" sz="2000">
                <a:solidFill>
                  <a:srgbClr val="D6E2EE"/>
                </a:solidFill>
                <a:latin typeface="Arial" charset="0"/>
              </a:rPr>
            </a:br>
            <a:endParaRPr lang="nb-NO" sz="2000">
              <a:solidFill>
                <a:srgbClr val="D6E2EE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992888" cy="1143000"/>
          </a:xfrm>
        </p:spPr>
        <p:txBody>
          <a:bodyPr/>
          <a:lstStyle/>
          <a:p>
            <a:r>
              <a:rPr lang="nb-NO" sz="2400" b="1" dirty="0" smtClean="0">
                <a:solidFill>
                  <a:schemeClr val="tx2"/>
                </a:solidFill>
                <a:latin typeface="Verdana" pitchFamily="34" charset="0"/>
              </a:rPr>
              <a:t/>
            </a:r>
            <a:br>
              <a:rPr lang="nb-NO" sz="2400" b="1" dirty="0" smtClean="0">
                <a:solidFill>
                  <a:schemeClr val="tx2"/>
                </a:solidFill>
                <a:latin typeface="Verdana" pitchFamily="34" charset="0"/>
              </a:rPr>
            </a:br>
            <a:r>
              <a:rPr lang="nb-NO" sz="2000" b="1" dirty="0" smtClean="0">
                <a:solidFill>
                  <a:schemeClr val="tx2"/>
                </a:solidFill>
                <a:latin typeface="Verdana" pitchFamily="34" charset="0"/>
              </a:rPr>
              <a:t>2005 and 2008 </a:t>
            </a:r>
            <a:r>
              <a:rPr lang="nb-NO" sz="2000" b="1" dirty="0" err="1" smtClean="0">
                <a:solidFill>
                  <a:schemeClr val="tx1"/>
                </a:solidFill>
                <a:latin typeface="Verdana" pitchFamily="34" charset="0"/>
              </a:rPr>
              <a:t>outbreaks</a:t>
            </a:r>
            <a:r>
              <a:rPr lang="nb-NO" sz="20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nb-NO" sz="2000" b="1" dirty="0" err="1" smtClean="0">
                <a:solidFill>
                  <a:schemeClr val="tx1"/>
                </a:solidFill>
                <a:latin typeface="Verdana" pitchFamily="34" charset="0"/>
              </a:rPr>
              <a:t>of</a:t>
            </a:r>
            <a:r>
              <a:rPr lang="nb-NO" sz="20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Verdana" pitchFamily="34" charset="0"/>
              </a:rPr>
              <a:t>Legionnaires’ Disease </a:t>
            </a: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Verdana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</a:rPr>
              <a:t>Two largest outbreaks ever recorded in Norway</a:t>
            </a:r>
            <a:r>
              <a:rPr lang="nb-NO" sz="2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nb-NO" sz="2000" b="1" dirty="0" smtClean="0">
                <a:solidFill>
                  <a:schemeClr val="tx2"/>
                </a:solidFill>
                <a:latin typeface="Verdana" pitchFamily="34" charset="0"/>
              </a:rPr>
              <a:t/>
            </a:r>
            <a:br>
              <a:rPr lang="nb-NO" sz="2000" b="1" dirty="0" smtClean="0">
                <a:solidFill>
                  <a:schemeClr val="tx2"/>
                </a:solidFill>
                <a:latin typeface="Verdana" pitchFamily="34" charset="0"/>
              </a:rPr>
            </a:br>
            <a:endParaRPr lang="nb-NO" sz="20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536" y="1412776"/>
            <a:ext cx="6444208" cy="310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806F59"/>
              </a:buClr>
              <a:defRPr/>
            </a:pPr>
            <a:endParaRPr lang="nb-NO" sz="400" b="1" u="sng" dirty="0">
              <a:latin typeface="Verdana" pitchFamily="34" charset="0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806F59"/>
              </a:buClr>
              <a:defRPr/>
            </a:pPr>
            <a:r>
              <a:rPr lang="en-US" sz="1600" b="1" dirty="0" smtClean="0">
                <a:latin typeface="Verdana" pitchFamily="34" charset="0"/>
              </a:rPr>
              <a:t>The Norwegian Institute of Public Health concludes</a:t>
            </a:r>
            <a:r>
              <a:rPr lang="en-US" sz="1600" u="sng" dirty="0" smtClean="0">
                <a:latin typeface="Verdana" pitchFamily="34" charset="0"/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806F59"/>
              </a:buClr>
              <a:defRPr/>
            </a:pPr>
            <a:endParaRPr lang="nb-NO" sz="1500" b="1" dirty="0" smtClean="0">
              <a:latin typeface="Verdana" pitchFamily="34" charset="0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806F59"/>
              </a:buClr>
              <a:defRPr/>
            </a:pPr>
            <a:r>
              <a:rPr lang="nb-NO" sz="1500" u="sng" dirty="0" err="1" smtClean="0">
                <a:latin typeface="Verdana" pitchFamily="34" charset="0"/>
              </a:rPr>
              <a:t>Reason</a:t>
            </a:r>
            <a:r>
              <a:rPr lang="nb-NO" sz="1500" dirty="0" smtClean="0">
                <a:latin typeface="Verdana" pitchFamily="34" charset="0"/>
              </a:rPr>
              <a:t>: 	</a:t>
            </a:r>
            <a:r>
              <a:rPr lang="nb-NO" sz="1500" dirty="0" err="1" smtClean="0">
                <a:latin typeface="Verdana" pitchFamily="34" charset="0"/>
              </a:rPr>
              <a:t>Long-distance</a:t>
            </a:r>
            <a:r>
              <a:rPr lang="nb-NO" sz="1500" dirty="0" smtClean="0">
                <a:latin typeface="Verdana" pitchFamily="34" charset="0"/>
              </a:rPr>
              <a:t> </a:t>
            </a:r>
            <a:r>
              <a:rPr lang="nb-NO" sz="1500" dirty="0" err="1" smtClean="0">
                <a:latin typeface="Verdana" pitchFamily="34" charset="0"/>
              </a:rPr>
              <a:t>aerial</a:t>
            </a:r>
            <a:r>
              <a:rPr lang="nb-NO" sz="1500" dirty="0" smtClean="0">
                <a:latin typeface="Verdana" pitchFamily="34" charset="0"/>
              </a:rPr>
              <a:t> transport </a:t>
            </a:r>
            <a:r>
              <a:rPr lang="nb-NO" sz="1500" dirty="0" err="1" smtClean="0">
                <a:latin typeface="Verdana" pitchFamily="34" charset="0"/>
              </a:rPr>
              <a:t>of</a:t>
            </a:r>
            <a:r>
              <a:rPr lang="nb-NO" sz="1500" dirty="0" smtClean="0">
                <a:latin typeface="Verdana" pitchFamily="34" charset="0"/>
              </a:rPr>
              <a:t> aerosols </a:t>
            </a:r>
            <a:r>
              <a:rPr lang="nb-NO" sz="1500" dirty="0" err="1" smtClean="0">
                <a:latin typeface="Verdana" pitchFamily="34" charset="0"/>
              </a:rPr>
              <a:t>containing</a:t>
            </a:r>
            <a:r>
              <a:rPr lang="nb-NO" sz="1500" dirty="0" smtClean="0">
                <a:latin typeface="Verdana" pitchFamily="34" charset="0"/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806F59"/>
              </a:buClr>
              <a:defRPr/>
            </a:pPr>
            <a:r>
              <a:rPr lang="nb-NO" sz="1500" dirty="0" smtClean="0">
                <a:latin typeface="Verdana" pitchFamily="34" charset="0"/>
              </a:rPr>
              <a:t>		</a:t>
            </a:r>
            <a:r>
              <a:rPr lang="nb-NO" sz="1500" dirty="0" err="1" smtClean="0">
                <a:latin typeface="Verdana" pitchFamily="34" charset="0"/>
              </a:rPr>
              <a:t>Legionella</a:t>
            </a:r>
            <a:r>
              <a:rPr lang="nb-NO" sz="1500" dirty="0" smtClean="0">
                <a:latin typeface="Verdana" pitchFamily="34" charset="0"/>
              </a:rPr>
              <a:t> </a:t>
            </a:r>
            <a:r>
              <a:rPr lang="nb-NO" sz="1500" dirty="0" err="1" smtClean="0">
                <a:latin typeface="Verdana" pitchFamily="34" charset="0"/>
              </a:rPr>
              <a:t>bacteria</a:t>
            </a:r>
            <a:r>
              <a:rPr lang="nb-NO" sz="1500" dirty="0" smtClean="0">
                <a:latin typeface="Verdana" pitchFamily="34" charset="0"/>
              </a:rPr>
              <a:t> (&gt; 10 km) 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806F59"/>
              </a:buClr>
              <a:defRPr/>
            </a:pPr>
            <a:endParaRPr lang="nb-NO" sz="1500" u="sng" dirty="0" smtClean="0">
              <a:latin typeface="Verdana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806F59"/>
              </a:buClr>
              <a:defRPr/>
            </a:pPr>
            <a:r>
              <a:rPr lang="nb-NO" sz="1500" u="sng" dirty="0" err="1" smtClean="0">
                <a:latin typeface="Verdana" pitchFamily="34" charset="0"/>
              </a:rPr>
              <a:t>Source</a:t>
            </a:r>
            <a:r>
              <a:rPr lang="nb-NO" sz="1500" dirty="0" smtClean="0">
                <a:latin typeface="Verdana" pitchFamily="34" charset="0"/>
              </a:rPr>
              <a:t>: 	</a:t>
            </a:r>
            <a:r>
              <a:rPr lang="nb-NO" sz="1500" dirty="0" err="1" smtClean="0">
                <a:latin typeface="Verdana" pitchFamily="34" charset="0"/>
                <a:cs typeface="+mn-cs"/>
              </a:rPr>
              <a:t>Borregaard</a:t>
            </a:r>
            <a:r>
              <a:rPr lang="nb-NO" sz="1500" dirty="0" smtClean="0">
                <a:latin typeface="Verdana" pitchFamily="34" charset="0"/>
              </a:rPr>
              <a:t> Industries</a:t>
            </a:r>
            <a:endParaRPr lang="nb-NO" sz="1500" dirty="0">
              <a:latin typeface="Verdana" pitchFamily="34" charset="0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806F59"/>
              </a:buClr>
              <a:defRPr/>
            </a:pPr>
            <a:endParaRPr lang="nb-NO" sz="1500" dirty="0">
              <a:latin typeface="Verdana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806F59"/>
              </a:buClr>
              <a:defRPr/>
            </a:pPr>
            <a:r>
              <a:rPr lang="nb-NO" sz="1500" u="sng" dirty="0" err="1" smtClean="0">
                <a:latin typeface="Verdana" pitchFamily="34" charset="0"/>
                <a:cs typeface="+mn-cs"/>
              </a:rPr>
              <a:t>Consequences</a:t>
            </a:r>
            <a:r>
              <a:rPr lang="nb-NO" sz="1500" dirty="0" smtClean="0">
                <a:latin typeface="Verdana" pitchFamily="34" charset="0"/>
                <a:cs typeface="+mn-cs"/>
              </a:rPr>
              <a:t>:</a:t>
            </a:r>
            <a:endParaRPr lang="nb-NO" sz="1500" dirty="0">
              <a:latin typeface="Verdana" pitchFamily="34" charset="0"/>
              <a:cs typeface="+mn-cs"/>
            </a:endParaRPr>
          </a:p>
          <a:p>
            <a:pPr marL="285750" indent="-285750" eaLnBrk="0" hangingPunct="0">
              <a:spcBef>
                <a:spcPct val="20000"/>
              </a:spcBef>
              <a:buClr>
                <a:srgbClr val="806F59"/>
              </a:buClr>
              <a:buFontTx/>
              <a:buChar char="–"/>
              <a:defRPr/>
            </a:pPr>
            <a:r>
              <a:rPr lang="nb-NO" sz="1400" dirty="0" smtClean="0">
                <a:latin typeface="Verdana" pitchFamily="34" charset="0"/>
              </a:rPr>
              <a:t>More </a:t>
            </a:r>
            <a:r>
              <a:rPr lang="nb-NO" sz="1400" dirty="0" err="1" smtClean="0">
                <a:latin typeface="Verdana" pitchFamily="34" charset="0"/>
              </a:rPr>
              <a:t>than</a:t>
            </a:r>
            <a:r>
              <a:rPr lang="nb-NO" sz="1400" dirty="0" smtClean="0">
                <a:latin typeface="Verdana" pitchFamily="34" charset="0"/>
              </a:rPr>
              <a:t> 100 persons </a:t>
            </a:r>
            <a:r>
              <a:rPr lang="nb-NO" sz="1400" dirty="0" err="1" smtClean="0">
                <a:latin typeface="Verdana" pitchFamily="34" charset="0"/>
              </a:rPr>
              <a:t>infected</a:t>
            </a:r>
            <a:endParaRPr lang="nb-NO" sz="1400" dirty="0">
              <a:latin typeface="Verdana" pitchFamily="34" charset="0"/>
              <a:cs typeface="+mn-cs"/>
            </a:endParaRPr>
          </a:p>
          <a:p>
            <a:pPr marL="285750" indent="-285750" eaLnBrk="0" hangingPunct="0">
              <a:spcBef>
                <a:spcPct val="20000"/>
              </a:spcBef>
              <a:buClr>
                <a:srgbClr val="806F59"/>
              </a:buClr>
              <a:buFontTx/>
              <a:buChar char="–"/>
              <a:defRPr/>
            </a:pPr>
            <a:r>
              <a:rPr lang="nb-NO" sz="1400" dirty="0" smtClean="0">
                <a:latin typeface="Verdana" pitchFamily="34" charset="0"/>
                <a:cs typeface="+mn-cs"/>
              </a:rPr>
              <a:t>10 persons </a:t>
            </a:r>
            <a:r>
              <a:rPr lang="nb-NO" sz="1400" dirty="0" err="1" smtClean="0">
                <a:latin typeface="Verdana" pitchFamily="34" charset="0"/>
                <a:cs typeface="+mn-cs"/>
              </a:rPr>
              <a:t>died</a:t>
            </a:r>
            <a:endParaRPr lang="nb-NO" sz="1400" dirty="0">
              <a:latin typeface="Verdana" pitchFamily="34" charset="0"/>
              <a:cs typeface="+mn-cs"/>
            </a:endParaRPr>
          </a:p>
          <a:p>
            <a:pPr marL="742950" lvl="1" indent="-285750" eaLnBrk="0" hangingPunct="0">
              <a:spcBef>
                <a:spcPct val="20000"/>
              </a:spcBef>
              <a:buClr>
                <a:srgbClr val="806F59"/>
              </a:buClr>
              <a:buFontTx/>
              <a:buChar char="–"/>
              <a:defRPr/>
            </a:pPr>
            <a:endParaRPr lang="nb-NO" sz="1500" dirty="0">
              <a:latin typeface="Verdana" pitchFamily="34" charset="0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429199"/>
            <a:ext cx="4644306" cy="310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995936" y="6596390"/>
            <a:ext cx="439248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100" b="1" dirty="0" smtClean="0"/>
              <a:t>Clinical </a:t>
            </a:r>
            <a:r>
              <a:rPr lang="en-US" sz="1100" b="1" dirty="0"/>
              <a:t>Infectious Diseases Volume 46, Issue 1, Page 61–69, Jan 2008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788024" y="4149080"/>
            <a:ext cx="72008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10 km</a:t>
            </a:r>
            <a:endParaRPr lang="en-US" sz="1400" b="1" dirty="0"/>
          </a:p>
        </p:txBody>
      </p:sp>
      <p:cxnSp>
        <p:nvCxnSpPr>
          <p:cNvPr id="9" name="Rett pil 8"/>
          <p:cNvCxnSpPr/>
          <p:nvPr/>
        </p:nvCxnSpPr>
        <p:spPr>
          <a:xfrm flipV="1">
            <a:off x="4716016" y="3861048"/>
            <a:ext cx="1440160" cy="14385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Rett pil 12"/>
          <p:cNvCxnSpPr/>
          <p:nvPr/>
        </p:nvCxnSpPr>
        <p:spPr>
          <a:xfrm rot="5400000">
            <a:off x="6912260" y="3465004"/>
            <a:ext cx="144016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8" name="Picture 2" descr="J:\borregaard\Bilder09\IMG_29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509120"/>
            <a:ext cx="2845586" cy="1904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395536" y="6551766"/>
            <a:ext cx="273630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100" b="1" dirty="0" smtClean="0"/>
              <a:t>One of the air scrubbers at </a:t>
            </a:r>
            <a:r>
              <a:rPr lang="en-US" sz="1100" b="1" dirty="0" err="1" smtClean="0"/>
              <a:t>Boregaard</a:t>
            </a:r>
            <a:endParaRPr lang="en-US" sz="1100" b="1" dirty="0"/>
          </a:p>
        </p:txBody>
      </p:sp>
      <p:pic>
        <p:nvPicPr>
          <p:cNvPr id="20" name="Bilde 19" descr="BR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4288" y="2348880"/>
            <a:ext cx="1753421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776864" cy="1143000"/>
          </a:xfrm>
        </p:spPr>
        <p:txBody>
          <a:bodyPr/>
          <a:lstStyle/>
          <a:p>
            <a:r>
              <a:rPr lang="nb-NO" sz="2000" b="1" dirty="0" smtClean="0">
                <a:solidFill>
                  <a:schemeClr val="tx2"/>
                </a:solidFill>
                <a:latin typeface="Verdana" pitchFamily="34" charset="0"/>
              </a:rPr>
              <a:t>2005 and 2008 </a:t>
            </a:r>
            <a:r>
              <a:rPr lang="nb-NO" sz="2000" b="1" dirty="0" err="1" smtClean="0">
                <a:solidFill>
                  <a:schemeClr val="tx1"/>
                </a:solidFill>
                <a:latin typeface="Verdana" pitchFamily="34" charset="0"/>
              </a:rPr>
              <a:t>outbreaks</a:t>
            </a:r>
            <a:r>
              <a:rPr lang="nb-NO" sz="20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nb-NO" sz="2000" b="1" dirty="0" err="1" smtClean="0">
                <a:solidFill>
                  <a:schemeClr val="tx1"/>
                </a:solidFill>
                <a:latin typeface="Verdana" pitchFamily="34" charset="0"/>
              </a:rPr>
              <a:t>of</a:t>
            </a:r>
            <a:r>
              <a:rPr lang="nb-NO" sz="20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Verdana" pitchFamily="34" charset="0"/>
              </a:rPr>
              <a:t>Legionnaires’ Disease </a:t>
            </a: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Verdana" pitchFamily="34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Verdana" pitchFamily="34" charset="0"/>
              </a:rPr>
              <a:t>Two largest outbreaks ever recorded in Norway</a:t>
            </a:r>
            <a:endParaRPr lang="nb-NO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556792"/>
            <a:ext cx="4248472" cy="5038378"/>
          </a:xfrm>
        </p:spPr>
        <p:txBody>
          <a:bodyPr/>
          <a:lstStyle/>
          <a:p>
            <a:pPr>
              <a:buNone/>
            </a:pPr>
            <a:r>
              <a:rPr lang="nb-NO" sz="1600" dirty="0" smtClean="0"/>
              <a:t>Two </a:t>
            </a:r>
            <a:r>
              <a:rPr lang="nb-NO" sz="1600" dirty="0" err="1" smtClean="0"/>
              <a:t>possible</a:t>
            </a:r>
            <a:r>
              <a:rPr lang="nb-NO" sz="1600" dirty="0" smtClean="0"/>
              <a:t> </a:t>
            </a:r>
            <a:r>
              <a:rPr lang="nb-NO" sz="1600" dirty="0" err="1" smtClean="0"/>
              <a:t>dissemenation</a:t>
            </a:r>
            <a:r>
              <a:rPr lang="nb-NO" sz="1600" dirty="0" smtClean="0"/>
              <a:t> </a:t>
            </a:r>
            <a:r>
              <a:rPr lang="nb-NO" sz="1600" dirty="0" err="1" smtClean="0"/>
              <a:t>routes</a:t>
            </a:r>
            <a:r>
              <a:rPr lang="nb-NO" sz="1600" dirty="0" smtClean="0"/>
              <a:t> </a:t>
            </a:r>
          </a:p>
          <a:p>
            <a:pPr>
              <a:buNone/>
            </a:pPr>
            <a:r>
              <a:rPr lang="nb-NO" sz="1600" dirty="0" err="1" smtClean="0"/>
              <a:t>were</a:t>
            </a:r>
            <a:r>
              <a:rPr lang="nb-NO" sz="1600" dirty="0" smtClean="0"/>
              <a:t> </a:t>
            </a:r>
            <a:r>
              <a:rPr lang="nb-NO" sz="1600" dirty="0" err="1" smtClean="0"/>
              <a:t>initially</a:t>
            </a:r>
            <a:r>
              <a:rPr lang="nb-NO" sz="1600" dirty="0" smtClean="0"/>
              <a:t> </a:t>
            </a:r>
            <a:r>
              <a:rPr lang="nb-NO" sz="1600" dirty="0" err="1" smtClean="0"/>
              <a:t>considered</a:t>
            </a:r>
            <a:r>
              <a:rPr lang="nb-NO" sz="1600" dirty="0" smtClean="0"/>
              <a:t>:</a:t>
            </a:r>
            <a:endParaRPr lang="nb-NO" sz="1600" b="1" dirty="0" smtClean="0"/>
          </a:p>
          <a:p>
            <a:endParaRPr lang="nb-NO" sz="1600" dirty="0" smtClean="0"/>
          </a:p>
          <a:p>
            <a:r>
              <a:rPr lang="nb-NO" sz="1600" b="1" dirty="0" smtClean="0"/>
              <a:t>The </a:t>
            </a:r>
            <a:r>
              <a:rPr lang="nb-NO" sz="1600" b="1" dirty="0" err="1" smtClean="0"/>
              <a:t>biological</a:t>
            </a:r>
            <a:r>
              <a:rPr lang="nb-NO" sz="1600" b="1" dirty="0" smtClean="0"/>
              <a:t>  </a:t>
            </a:r>
            <a:r>
              <a:rPr lang="nb-NO" sz="1600" b="1" dirty="0" err="1" smtClean="0"/>
              <a:t>treatment</a:t>
            </a:r>
            <a:r>
              <a:rPr lang="nb-NO" sz="1600" b="1" dirty="0" smtClean="0"/>
              <a:t> plant at </a:t>
            </a:r>
            <a:r>
              <a:rPr lang="nb-NO" sz="1600" b="1" dirty="0" err="1" smtClean="0"/>
              <a:t>Borergaard</a:t>
            </a:r>
            <a:r>
              <a:rPr lang="nb-NO" sz="1600" b="1" dirty="0" smtClean="0"/>
              <a:t> Ind. (</a:t>
            </a:r>
            <a:r>
              <a:rPr lang="nb-NO" sz="1600" b="1" u="sng" dirty="0" err="1" smtClean="0"/>
              <a:t>aeration</a:t>
            </a:r>
            <a:r>
              <a:rPr lang="nb-NO" sz="1600" b="1" u="sng" dirty="0" smtClean="0"/>
              <a:t> ponds</a:t>
            </a:r>
            <a:r>
              <a:rPr lang="nb-NO" sz="1600" b="1" dirty="0" smtClean="0"/>
              <a:t>)</a:t>
            </a:r>
            <a:endParaRPr lang="nb-NO" sz="1600" dirty="0" smtClean="0"/>
          </a:p>
          <a:p>
            <a:pPr lvl="1"/>
            <a:r>
              <a:rPr lang="nb-NO" sz="1400" dirty="0" smtClean="0"/>
              <a:t>40 m diameter, 12 m </a:t>
            </a:r>
            <a:r>
              <a:rPr lang="nb-NO" sz="1400" dirty="0" err="1" smtClean="0"/>
              <a:t>deep</a:t>
            </a:r>
            <a:endParaRPr lang="nb-NO" sz="1400" dirty="0" smtClean="0"/>
          </a:p>
          <a:p>
            <a:pPr lvl="1"/>
            <a:r>
              <a:rPr lang="nb-NO" sz="1400" dirty="0" err="1" smtClean="0"/>
              <a:t>Release</a:t>
            </a:r>
            <a:r>
              <a:rPr lang="nb-NO" sz="1400" dirty="0" smtClean="0"/>
              <a:t> at </a:t>
            </a:r>
            <a:r>
              <a:rPr lang="nb-NO" sz="1400" dirty="0" err="1" smtClean="0"/>
              <a:t>ground</a:t>
            </a:r>
            <a:r>
              <a:rPr lang="nb-NO" sz="1400" dirty="0" smtClean="0"/>
              <a:t> </a:t>
            </a:r>
            <a:r>
              <a:rPr lang="nb-NO" sz="1400" dirty="0" err="1" smtClean="0"/>
              <a:t>level</a:t>
            </a:r>
            <a:endParaRPr lang="nb-NO" sz="1400" dirty="0" smtClean="0"/>
          </a:p>
          <a:p>
            <a:pPr lvl="1"/>
            <a:r>
              <a:rPr lang="nb-NO" sz="1400" dirty="0" err="1" smtClean="0"/>
              <a:t>Low-momentum</a:t>
            </a:r>
            <a:r>
              <a:rPr lang="nb-NO" sz="1400" dirty="0" smtClean="0"/>
              <a:t> </a:t>
            </a:r>
            <a:r>
              <a:rPr lang="nb-NO" sz="1400" dirty="0" err="1" smtClean="0"/>
              <a:t>source</a:t>
            </a:r>
            <a:endParaRPr lang="nb-NO" sz="1400" dirty="0" smtClean="0"/>
          </a:p>
          <a:p>
            <a:pPr lvl="1"/>
            <a:r>
              <a:rPr lang="nb-NO" sz="1400" dirty="0" smtClean="0">
                <a:latin typeface="Arial" charset="0"/>
              </a:rPr>
              <a:t>30.000 m</a:t>
            </a:r>
            <a:r>
              <a:rPr lang="nb-NO" sz="1400" baseline="30000" dirty="0" smtClean="0">
                <a:latin typeface="Arial" charset="0"/>
              </a:rPr>
              <a:t>3</a:t>
            </a:r>
            <a:r>
              <a:rPr lang="nb-NO" sz="1400" dirty="0" smtClean="0">
                <a:latin typeface="Arial" charset="0"/>
              </a:rPr>
              <a:t>/h air from </a:t>
            </a:r>
            <a:r>
              <a:rPr lang="nb-NO" sz="1400" dirty="0" err="1" smtClean="0">
                <a:latin typeface="Arial" charset="0"/>
              </a:rPr>
              <a:t>each</a:t>
            </a:r>
            <a:r>
              <a:rPr lang="nb-NO" sz="1400" dirty="0" smtClean="0">
                <a:latin typeface="Arial" charset="0"/>
              </a:rPr>
              <a:t> pond</a:t>
            </a:r>
            <a:endParaRPr lang="nb-NO" sz="1400" dirty="0" smtClean="0"/>
          </a:p>
          <a:p>
            <a:pPr>
              <a:buNone/>
            </a:pPr>
            <a:endParaRPr lang="nb-NO" sz="1600" b="1" dirty="0" smtClean="0"/>
          </a:p>
          <a:p>
            <a:r>
              <a:rPr lang="nb-NO" sz="1600" b="1" dirty="0" smtClean="0"/>
              <a:t>Aerosol </a:t>
            </a:r>
            <a:r>
              <a:rPr lang="nb-NO" sz="1600" b="1" dirty="0" err="1" smtClean="0"/>
              <a:t>dispersion</a:t>
            </a:r>
            <a:r>
              <a:rPr lang="nb-NO" sz="1600" b="1" dirty="0" smtClean="0"/>
              <a:t> from </a:t>
            </a:r>
            <a:r>
              <a:rPr lang="nb-NO" sz="1600" b="1" u="sng" dirty="0" smtClean="0"/>
              <a:t>air </a:t>
            </a:r>
            <a:r>
              <a:rPr lang="nb-NO" sz="1600" b="1" u="sng" dirty="0" err="1" smtClean="0"/>
              <a:t>scrubbers</a:t>
            </a:r>
            <a:r>
              <a:rPr lang="nb-NO" sz="1600" dirty="0" smtClean="0"/>
              <a:t>. </a:t>
            </a:r>
          </a:p>
          <a:p>
            <a:pPr lvl="1"/>
            <a:r>
              <a:rPr lang="nb-NO" sz="1400" dirty="0" err="1" smtClean="0"/>
              <a:t>Release</a:t>
            </a:r>
            <a:r>
              <a:rPr lang="nb-NO" sz="1400" dirty="0" smtClean="0"/>
              <a:t> 25 m </a:t>
            </a:r>
            <a:r>
              <a:rPr lang="nb-NO" sz="1400" dirty="0" err="1" smtClean="0"/>
              <a:t>above</a:t>
            </a:r>
            <a:r>
              <a:rPr lang="nb-NO" sz="1400" dirty="0" smtClean="0"/>
              <a:t> </a:t>
            </a:r>
            <a:r>
              <a:rPr lang="nb-NO" sz="1400" dirty="0" err="1" smtClean="0"/>
              <a:t>ground</a:t>
            </a:r>
            <a:endParaRPr lang="nb-NO" sz="1400" dirty="0" smtClean="0"/>
          </a:p>
          <a:p>
            <a:pPr lvl="1"/>
            <a:r>
              <a:rPr lang="nb-NO" sz="1400" dirty="0" err="1" smtClean="0"/>
              <a:t>High-momentum</a:t>
            </a:r>
            <a:r>
              <a:rPr lang="nb-NO" sz="1400" dirty="0" smtClean="0"/>
              <a:t> </a:t>
            </a:r>
            <a:r>
              <a:rPr lang="nb-NO" sz="1400" dirty="0" err="1" smtClean="0"/>
              <a:t>source</a:t>
            </a:r>
            <a:r>
              <a:rPr lang="nb-NO" sz="1400" dirty="0" smtClean="0"/>
              <a:t> (20 m/s)</a:t>
            </a:r>
          </a:p>
          <a:p>
            <a:pPr lvl="1"/>
            <a:r>
              <a:rPr lang="nb-NO" sz="1400" dirty="0" smtClean="0">
                <a:latin typeface="Arial" charset="0"/>
              </a:rPr>
              <a:t>60.000 m</a:t>
            </a:r>
            <a:r>
              <a:rPr lang="nb-NO" sz="1400" baseline="30000" dirty="0" smtClean="0">
                <a:latin typeface="Arial" charset="0"/>
              </a:rPr>
              <a:t>3</a:t>
            </a:r>
            <a:r>
              <a:rPr lang="nb-NO" sz="1400" dirty="0" smtClean="0">
                <a:latin typeface="Arial" charset="0"/>
              </a:rPr>
              <a:t>/h </a:t>
            </a:r>
            <a:r>
              <a:rPr lang="nb-NO" sz="1400" dirty="0" err="1" smtClean="0">
                <a:latin typeface="Arial" charset="0"/>
              </a:rPr>
              <a:t>of</a:t>
            </a:r>
            <a:r>
              <a:rPr lang="nb-NO" sz="1400" dirty="0" smtClean="0">
                <a:latin typeface="Arial" charset="0"/>
              </a:rPr>
              <a:t> air  + water 4 m</a:t>
            </a:r>
            <a:r>
              <a:rPr lang="nb-NO" sz="1400" baseline="30000" dirty="0" smtClean="0">
                <a:latin typeface="Arial" charset="0"/>
              </a:rPr>
              <a:t>3</a:t>
            </a:r>
            <a:r>
              <a:rPr lang="nb-NO" sz="1400" dirty="0" smtClean="0">
                <a:latin typeface="Arial" charset="0"/>
              </a:rPr>
              <a:t>/hour from </a:t>
            </a:r>
            <a:r>
              <a:rPr lang="nb-NO" sz="1400" dirty="0" err="1" smtClean="0">
                <a:latin typeface="Arial" charset="0"/>
              </a:rPr>
              <a:t>each</a:t>
            </a:r>
            <a:r>
              <a:rPr lang="nb-NO" sz="1400" dirty="0" smtClean="0">
                <a:latin typeface="Arial" charset="0"/>
              </a:rPr>
              <a:t> </a:t>
            </a:r>
            <a:r>
              <a:rPr lang="nb-NO" sz="1400" dirty="0" err="1" smtClean="0">
                <a:latin typeface="Arial" charset="0"/>
              </a:rPr>
              <a:t>scrubber</a:t>
            </a:r>
            <a:endParaRPr lang="nb-NO" sz="1400" dirty="0" smtClean="0"/>
          </a:p>
          <a:p>
            <a:pPr>
              <a:buNone/>
            </a:pPr>
            <a:endParaRPr lang="nb-NO" sz="1600" u="sng" dirty="0" smtClean="0"/>
          </a:p>
          <a:p>
            <a:pPr>
              <a:buNone/>
            </a:pPr>
            <a:r>
              <a:rPr lang="nb-NO" sz="1600" b="1" u="sng" dirty="0" err="1" smtClean="0"/>
              <a:t>Authorities</a:t>
            </a:r>
            <a:r>
              <a:rPr lang="nb-NO" sz="1600" b="1" u="sng" dirty="0" smtClean="0"/>
              <a:t> </a:t>
            </a:r>
            <a:r>
              <a:rPr lang="nb-NO" sz="1600" b="1" u="sng" dirty="0" err="1" smtClean="0"/>
              <a:t>conclude</a:t>
            </a:r>
            <a:r>
              <a:rPr lang="nb-NO" sz="1600" b="1" dirty="0" smtClean="0"/>
              <a:t>: </a:t>
            </a:r>
          </a:p>
          <a:p>
            <a:pPr>
              <a:buNone/>
            </a:pPr>
            <a:r>
              <a:rPr lang="nb-NO" sz="1600" b="1" dirty="0" smtClean="0"/>
              <a:t>Air </a:t>
            </a:r>
            <a:r>
              <a:rPr lang="nb-NO" sz="1600" b="1" dirty="0" err="1" smtClean="0"/>
              <a:t>scrubbers</a:t>
            </a:r>
            <a:r>
              <a:rPr lang="nb-NO" sz="1600" b="1" dirty="0" smtClean="0"/>
              <a:t> most </a:t>
            </a:r>
            <a:r>
              <a:rPr lang="nb-NO" sz="1600" b="1" dirty="0" err="1" smtClean="0"/>
              <a:t>likely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source</a:t>
            </a:r>
            <a:endParaRPr lang="nb-NO" sz="1600" b="1" dirty="0" smtClean="0"/>
          </a:p>
        </p:txBody>
      </p:sp>
      <p:pic>
        <p:nvPicPr>
          <p:cNvPr id="5" name="Picture 2" descr="J:\borregaard\Bilder09\IMG_29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581128"/>
            <a:ext cx="3202239" cy="2143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916832"/>
            <a:ext cx="2880485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Documents and Settings\bre\Desktop\mg092\BRe\PROSJEKTER\P1112 Aerosoler\BORREGAARD\Frontiers in Bioscience\Figures\Fig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340768"/>
            <a:ext cx="1783334" cy="1587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553200" cy="1143000"/>
          </a:xfrm>
        </p:spPr>
        <p:txBody>
          <a:bodyPr/>
          <a:lstStyle/>
          <a:p>
            <a:r>
              <a:rPr lang="nb-NO" sz="2000" b="1" dirty="0" err="1" smtClean="0"/>
              <a:t>Objectives</a:t>
            </a:r>
            <a:r>
              <a:rPr lang="nb-NO" sz="2000" b="1" dirty="0" smtClean="0"/>
              <a:t/>
            </a:r>
            <a:br>
              <a:rPr lang="nb-NO" sz="2000" b="1" dirty="0" smtClean="0"/>
            </a:br>
            <a:r>
              <a:rPr lang="nb-NO" sz="2000" dirty="0" err="1" smtClean="0"/>
              <a:t>Seeking</a:t>
            </a:r>
            <a:r>
              <a:rPr lang="nb-NO" sz="2000" dirty="0" smtClean="0"/>
              <a:t> </a:t>
            </a:r>
            <a:r>
              <a:rPr lang="nb-NO" sz="2000" dirty="0" err="1" smtClean="0"/>
              <a:t>answers</a:t>
            </a:r>
            <a:r>
              <a:rPr lang="nb-NO" sz="2000" dirty="0" smtClean="0"/>
              <a:t> to …</a:t>
            </a:r>
            <a:endParaRPr lang="nb-NO" sz="2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31825" y="1393304"/>
            <a:ext cx="7972623" cy="4699992"/>
          </a:xfrm>
        </p:spPr>
        <p:txBody>
          <a:bodyPr/>
          <a:lstStyle/>
          <a:p>
            <a:r>
              <a:rPr lang="nb-NO" sz="1600" dirty="0" smtClean="0"/>
              <a:t>Are </a:t>
            </a:r>
            <a:r>
              <a:rPr lang="nb-NO" sz="1600" dirty="0" err="1" smtClean="0"/>
              <a:t>the</a:t>
            </a:r>
            <a:r>
              <a:rPr lang="nb-NO" sz="1600" dirty="0" smtClean="0"/>
              <a:t> air </a:t>
            </a:r>
            <a:r>
              <a:rPr lang="nb-NO" sz="1600" dirty="0" err="1" smtClean="0"/>
              <a:t>scrubbers</a:t>
            </a:r>
            <a:r>
              <a:rPr lang="nb-NO" sz="1600" dirty="0" smtClean="0"/>
              <a:t> </a:t>
            </a:r>
            <a:r>
              <a:rPr lang="nb-NO" sz="1600" dirty="0" err="1" smtClean="0"/>
              <a:t>particularly</a:t>
            </a:r>
            <a:r>
              <a:rPr lang="nb-NO" sz="1600" dirty="0" smtClean="0"/>
              <a:t> </a:t>
            </a:r>
            <a:r>
              <a:rPr lang="nb-NO" sz="1600" dirty="0" err="1" smtClean="0"/>
              <a:t>well</a:t>
            </a:r>
            <a:r>
              <a:rPr lang="nb-NO" sz="1600" dirty="0" smtClean="0"/>
              <a:t> </a:t>
            </a:r>
            <a:r>
              <a:rPr lang="nb-NO" sz="1600" dirty="0" err="1" smtClean="0"/>
              <a:t>suited</a:t>
            </a:r>
            <a:r>
              <a:rPr lang="nb-NO" sz="1600" dirty="0" smtClean="0"/>
              <a:t> to disperse aerosols over large </a:t>
            </a:r>
            <a:r>
              <a:rPr lang="nb-NO" sz="1600" dirty="0" err="1" smtClean="0"/>
              <a:t>distances</a:t>
            </a:r>
            <a:r>
              <a:rPr lang="nb-NO" sz="1600" dirty="0" smtClean="0"/>
              <a:t> (&gt; 10 km) </a:t>
            </a:r>
            <a:r>
              <a:rPr lang="nb-NO" sz="1600" dirty="0" err="1" smtClean="0"/>
              <a:t>retaining</a:t>
            </a:r>
            <a:r>
              <a:rPr lang="nb-NO" sz="1600" dirty="0" smtClean="0"/>
              <a:t> </a:t>
            </a:r>
            <a:r>
              <a:rPr lang="nb-NO" sz="1600" dirty="0" err="1" smtClean="0"/>
              <a:t>significant</a:t>
            </a:r>
            <a:r>
              <a:rPr lang="nb-NO" sz="1600" dirty="0" smtClean="0"/>
              <a:t> </a:t>
            </a:r>
            <a:r>
              <a:rPr lang="nb-NO" sz="1600" dirty="0" err="1" smtClean="0"/>
              <a:t>plume</a:t>
            </a:r>
            <a:r>
              <a:rPr lang="nb-NO" sz="1600" dirty="0" smtClean="0"/>
              <a:t> </a:t>
            </a:r>
            <a:r>
              <a:rPr lang="nb-NO" sz="1600" dirty="0" err="1" smtClean="0"/>
              <a:t>concentration</a:t>
            </a:r>
            <a:r>
              <a:rPr lang="nb-NO" sz="1600" dirty="0" smtClean="0"/>
              <a:t> </a:t>
            </a:r>
            <a:r>
              <a:rPr lang="nb-NO" sz="1600" dirty="0" err="1" smtClean="0"/>
              <a:t>levels</a:t>
            </a:r>
            <a:r>
              <a:rPr lang="nb-NO" sz="1600" dirty="0" smtClean="0"/>
              <a:t>?</a:t>
            </a:r>
          </a:p>
          <a:p>
            <a:endParaRPr lang="nb-NO" sz="1600" dirty="0" smtClean="0"/>
          </a:p>
          <a:p>
            <a:r>
              <a:rPr lang="nb-NO" sz="1600" dirty="0" err="1" smtClean="0"/>
              <a:t>Can</a:t>
            </a:r>
            <a:r>
              <a:rPr lang="nb-NO" sz="1600" dirty="0" smtClean="0"/>
              <a:t> aerosols </a:t>
            </a:r>
            <a:r>
              <a:rPr lang="nb-NO" sz="1600" dirty="0" err="1" smtClean="0"/>
              <a:t>generated</a:t>
            </a:r>
            <a:r>
              <a:rPr lang="nb-NO" sz="1600" dirty="0" smtClean="0"/>
              <a:t> at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areation</a:t>
            </a:r>
            <a:r>
              <a:rPr lang="nb-NO" sz="1600" dirty="0" smtClean="0"/>
              <a:t> ponds be </a:t>
            </a:r>
            <a:r>
              <a:rPr lang="nb-NO" sz="1600" dirty="0" err="1" smtClean="0"/>
              <a:t>transported</a:t>
            </a:r>
            <a:r>
              <a:rPr lang="nb-NO" sz="1600" dirty="0" smtClean="0"/>
              <a:t> over </a:t>
            </a:r>
            <a:r>
              <a:rPr lang="nb-NO" sz="1600" dirty="0" err="1" smtClean="0"/>
              <a:t>long</a:t>
            </a:r>
            <a:r>
              <a:rPr lang="nb-NO" sz="1600" dirty="0" smtClean="0"/>
              <a:t> </a:t>
            </a:r>
            <a:r>
              <a:rPr lang="nb-NO" sz="1600" dirty="0" err="1" smtClean="0"/>
              <a:t>distances</a:t>
            </a:r>
            <a:r>
              <a:rPr lang="nb-NO" sz="1600" dirty="0" smtClean="0"/>
              <a:t> (&gt;10 km) </a:t>
            </a:r>
            <a:r>
              <a:rPr lang="nb-NO" sz="1600" dirty="0" err="1" smtClean="0"/>
              <a:t>retaining</a:t>
            </a:r>
            <a:r>
              <a:rPr lang="nb-NO" sz="1600" dirty="0" smtClean="0"/>
              <a:t> </a:t>
            </a:r>
            <a:r>
              <a:rPr lang="nb-NO" sz="1600" dirty="0" err="1" smtClean="0"/>
              <a:t>significant</a:t>
            </a:r>
            <a:r>
              <a:rPr lang="nb-NO" sz="1600" dirty="0" smtClean="0"/>
              <a:t> </a:t>
            </a:r>
            <a:r>
              <a:rPr lang="nb-NO" sz="1600" dirty="0" err="1" smtClean="0"/>
              <a:t>plume</a:t>
            </a:r>
            <a:r>
              <a:rPr lang="nb-NO" sz="1600" dirty="0" smtClean="0"/>
              <a:t> </a:t>
            </a:r>
            <a:r>
              <a:rPr lang="nb-NO" sz="1600" dirty="0" err="1" smtClean="0"/>
              <a:t>concentration</a:t>
            </a:r>
            <a:r>
              <a:rPr lang="nb-NO" sz="1600" dirty="0" smtClean="0"/>
              <a:t> </a:t>
            </a:r>
            <a:r>
              <a:rPr lang="nb-NO" sz="1600" dirty="0" err="1" smtClean="0"/>
              <a:t>levels</a:t>
            </a:r>
            <a:r>
              <a:rPr lang="nb-NO" sz="1600" dirty="0" smtClean="0"/>
              <a:t>?</a:t>
            </a:r>
          </a:p>
          <a:p>
            <a:endParaRPr lang="nb-NO" sz="1600" dirty="0" smtClean="0"/>
          </a:p>
          <a:p>
            <a:r>
              <a:rPr lang="nb-NO" sz="1600" dirty="0" err="1" smtClean="0"/>
              <a:t>Can</a:t>
            </a:r>
            <a:r>
              <a:rPr lang="nb-NO" sz="1600" dirty="0" smtClean="0"/>
              <a:t> </a:t>
            </a:r>
            <a:r>
              <a:rPr lang="nb-NO" sz="1600" dirty="0" err="1" smtClean="0"/>
              <a:t>Legionella</a:t>
            </a:r>
            <a:r>
              <a:rPr lang="nb-NO" sz="1600" dirty="0" smtClean="0"/>
              <a:t> </a:t>
            </a:r>
            <a:r>
              <a:rPr lang="nb-NO" sz="1600" dirty="0" err="1" smtClean="0"/>
              <a:t>containing</a:t>
            </a:r>
            <a:r>
              <a:rPr lang="nb-NO" sz="1600" dirty="0" smtClean="0"/>
              <a:t> aerosols from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areation</a:t>
            </a:r>
            <a:r>
              <a:rPr lang="nb-NO" sz="1600" dirty="0" smtClean="0"/>
              <a:t> ponds </a:t>
            </a:r>
            <a:r>
              <a:rPr lang="nb-NO" sz="1600" dirty="0" err="1" smtClean="0"/>
              <a:t>contaminate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air </a:t>
            </a:r>
            <a:r>
              <a:rPr lang="nb-NO" sz="1600" dirty="0" err="1" smtClean="0"/>
              <a:t>scrubbers</a:t>
            </a:r>
            <a:r>
              <a:rPr lang="nb-NO" sz="1600" dirty="0" smtClean="0"/>
              <a:t> ?</a:t>
            </a:r>
          </a:p>
          <a:p>
            <a:endParaRPr lang="nb-NO" sz="1600" dirty="0" smtClean="0"/>
          </a:p>
          <a:p>
            <a:r>
              <a:rPr lang="nb-NO" sz="1600" dirty="0" err="1" smtClean="0"/>
              <a:t>What</a:t>
            </a:r>
            <a:r>
              <a:rPr lang="nb-NO" sz="1600" dirty="0" smtClean="0"/>
              <a:t> </a:t>
            </a:r>
            <a:r>
              <a:rPr lang="nb-NO" sz="1600" dirty="0" err="1" smtClean="0"/>
              <a:t>are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ground</a:t>
            </a:r>
            <a:r>
              <a:rPr lang="nb-NO" sz="1600" dirty="0" smtClean="0"/>
              <a:t> </a:t>
            </a:r>
            <a:r>
              <a:rPr lang="nb-NO" sz="1600" dirty="0" err="1" smtClean="0"/>
              <a:t>deposition</a:t>
            </a:r>
            <a:r>
              <a:rPr lang="nb-NO" sz="1600" dirty="0" smtClean="0"/>
              <a:t> </a:t>
            </a:r>
            <a:r>
              <a:rPr lang="nb-NO" sz="1600" dirty="0" err="1" smtClean="0"/>
              <a:t>characteristics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aerosols </a:t>
            </a:r>
            <a:r>
              <a:rPr lang="nb-NO" sz="1600" dirty="0" err="1" smtClean="0"/>
              <a:t>emitted</a:t>
            </a:r>
            <a:r>
              <a:rPr lang="nb-NO" sz="1600" dirty="0" smtClean="0"/>
              <a:t> from </a:t>
            </a:r>
            <a:r>
              <a:rPr lang="nb-NO" sz="1600" dirty="0" err="1" smtClean="0"/>
              <a:t>the</a:t>
            </a:r>
            <a:r>
              <a:rPr lang="nb-NO" sz="1600" dirty="0" smtClean="0"/>
              <a:t> ponds?</a:t>
            </a:r>
          </a:p>
          <a:p>
            <a:endParaRPr lang="nb-NO" sz="1600" dirty="0" smtClean="0"/>
          </a:p>
          <a:p>
            <a:r>
              <a:rPr lang="nb-NO" sz="1600" dirty="0" smtClean="0"/>
              <a:t>…</a:t>
            </a:r>
          </a:p>
          <a:p>
            <a:pPr>
              <a:buNone/>
            </a:pPr>
            <a:endParaRPr lang="nb-NO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J:\borregaard\Borregaard6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3403"/>
            <a:ext cx="9144000" cy="6704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kstSylinder 4"/>
          <p:cNvSpPr txBox="1"/>
          <p:nvPr/>
        </p:nvSpPr>
        <p:spPr>
          <a:xfrm>
            <a:off x="2771800" y="260648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latin typeface="+mn-lt"/>
              </a:rPr>
              <a:t>Fredrikstad</a:t>
            </a:r>
            <a:endParaRPr lang="nb-NO" sz="1400" b="1" dirty="0">
              <a:latin typeface="+mn-lt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7452320" y="5301208"/>
            <a:ext cx="1080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solidFill>
                  <a:schemeClr val="bg1"/>
                </a:solidFill>
                <a:latin typeface="+mn-lt"/>
              </a:rPr>
              <a:t>Sarpsborg</a:t>
            </a:r>
            <a:endParaRPr lang="nb-NO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3203848" y="1772816"/>
            <a:ext cx="1401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solidFill>
                  <a:schemeClr val="bg1"/>
                </a:solidFill>
                <a:latin typeface="+mn-lt"/>
              </a:rPr>
              <a:t>River Glomma</a:t>
            </a:r>
            <a:endParaRPr lang="nb-NO" sz="1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Bilde 7" descr="BR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3140968"/>
            <a:ext cx="1158435" cy="380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6553200" cy="1143000"/>
          </a:xfrm>
        </p:spPr>
        <p:txBody>
          <a:bodyPr/>
          <a:lstStyle/>
          <a:p>
            <a:r>
              <a:rPr lang="nb-NO" sz="2400" b="1" dirty="0" err="1" smtClean="0"/>
              <a:t>Methodologies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9512" y="1124744"/>
            <a:ext cx="3816424" cy="2448272"/>
          </a:xfrm>
        </p:spPr>
        <p:txBody>
          <a:bodyPr/>
          <a:lstStyle/>
          <a:p>
            <a:r>
              <a:rPr lang="nb-NO" sz="1600" b="1" dirty="0" smtClean="0"/>
              <a:t>Wind-tunnel </a:t>
            </a:r>
            <a:r>
              <a:rPr lang="nb-NO" sz="1600" b="1" dirty="0" err="1" smtClean="0"/>
              <a:t>experiments</a:t>
            </a:r>
            <a:r>
              <a:rPr lang="nb-NO" sz="1600" b="1" dirty="0" smtClean="0"/>
              <a:t> </a:t>
            </a:r>
          </a:p>
          <a:p>
            <a:pPr lvl="1"/>
            <a:r>
              <a:rPr lang="nb-NO" sz="1400" dirty="0" err="1" smtClean="0"/>
              <a:t>Environmental</a:t>
            </a:r>
            <a:r>
              <a:rPr lang="nb-NO" sz="1400" dirty="0" smtClean="0"/>
              <a:t> </a:t>
            </a:r>
            <a:r>
              <a:rPr lang="nb-NO" sz="1400" dirty="0" err="1" smtClean="0"/>
              <a:t>Flow</a:t>
            </a:r>
            <a:r>
              <a:rPr lang="nb-NO" sz="1400" dirty="0" smtClean="0"/>
              <a:t> Research Center (University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Surrey</a:t>
            </a:r>
            <a:r>
              <a:rPr lang="nb-NO" sz="1400" dirty="0" smtClean="0"/>
              <a:t>, UK)</a:t>
            </a:r>
          </a:p>
          <a:p>
            <a:pPr lvl="2"/>
            <a:r>
              <a:rPr lang="nb-NO" sz="1400" dirty="0" smtClean="0"/>
              <a:t>20 m x 3.5 m x 1.5 m</a:t>
            </a:r>
          </a:p>
          <a:p>
            <a:pPr lvl="1"/>
            <a:r>
              <a:rPr lang="nb-NO" sz="1400" b="1" dirty="0" err="1" smtClean="0"/>
              <a:t>Model</a:t>
            </a:r>
            <a:r>
              <a:rPr lang="nb-NO" sz="1400" b="1" dirty="0" smtClean="0"/>
              <a:t> scale</a:t>
            </a:r>
            <a:r>
              <a:rPr lang="nb-NO" sz="1400" dirty="0" smtClean="0"/>
              <a:t>:1:500 (5 x 1.7 km</a:t>
            </a:r>
            <a:r>
              <a:rPr lang="nb-NO" sz="1400" baseline="30000" dirty="0" smtClean="0"/>
              <a:t>2</a:t>
            </a:r>
            <a:r>
              <a:rPr lang="nb-NO" sz="1400" dirty="0" smtClean="0"/>
              <a:t>)</a:t>
            </a:r>
          </a:p>
          <a:p>
            <a:pPr lvl="1"/>
            <a:r>
              <a:rPr lang="nb-NO" sz="1400" dirty="0" err="1" smtClean="0"/>
              <a:t>Isothermal</a:t>
            </a:r>
            <a:r>
              <a:rPr lang="nb-NO" sz="1400" dirty="0" smtClean="0"/>
              <a:t> and stable </a:t>
            </a:r>
            <a:r>
              <a:rPr lang="nb-NO" sz="1400" dirty="0" err="1" smtClean="0"/>
              <a:t>conditions</a:t>
            </a:r>
            <a:endParaRPr lang="nb-NO" sz="1400" dirty="0" smtClean="0"/>
          </a:p>
          <a:p>
            <a:pPr lvl="1"/>
            <a:r>
              <a:rPr lang="nb-NO" sz="1400" dirty="0" smtClean="0"/>
              <a:t>LDA (Laser </a:t>
            </a:r>
            <a:r>
              <a:rPr lang="nb-NO" sz="1400" dirty="0" err="1" smtClean="0"/>
              <a:t>Doppler</a:t>
            </a:r>
            <a:r>
              <a:rPr lang="nb-NO" sz="1400" dirty="0" smtClean="0"/>
              <a:t> </a:t>
            </a:r>
            <a:r>
              <a:rPr lang="nb-NO" sz="1400" dirty="0" err="1" smtClean="0"/>
              <a:t>Anemometry</a:t>
            </a:r>
            <a:r>
              <a:rPr lang="nb-NO" sz="1400" dirty="0" smtClean="0"/>
              <a:t>)</a:t>
            </a:r>
          </a:p>
          <a:p>
            <a:pPr lvl="1"/>
            <a:r>
              <a:rPr lang="nb-NO" sz="1400" dirty="0" smtClean="0"/>
              <a:t>FID (Fast </a:t>
            </a:r>
            <a:r>
              <a:rPr lang="nb-NO" sz="1400" dirty="0" err="1" smtClean="0"/>
              <a:t>Flame</a:t>
            </a:r>
            <a:r>
              <a:rPr lang="nb-NO" sz="1400" dirty="0" smtClean="0"/>
              <a:t> </a:t>
            </a:r>
            <a:r>
              <a:rPr lang="nb-NO" sz="1400" dirty="0" err="1" smtClean="0"/>
              <a:t>Ionization</a:t>
            </a:r>
            <a:r>
              <a:rPr lang="nb-NO" sz="1400" dirty="0" smtClean="0"/>
              <a:t> </a:t>
            </a:r>
            <a:r>
              <a:rPr lang="nb-NO" sz="1400" dirty="0" err="1" smtClean="0"/>
              <a:t>Detector</a:t>
            </a:r>
            <a:r>
              <a:rPr lang="nb-NO" sz="1400" dirty="0" smtClean="0"/>
              <a:t>)</a:t>
            </a:r>
          </a:p>
          <a:p>
            <a:pPr lvl="1"/>
            <a:r>
              <a:rPr lang="nb-NO" sz="1400" b="1" dirty="0" smtClean="0"/>
              <a:t>Tracer gas</a:t>
            </a:r>
            <a:r>
              <a:rPr lang="nb-NO" sz="1400" dirty="0" smtClean="0"/>
              <a:t>: </a:t>
            </a:r>
            <a:r>
              <a:rPr lang="nb-NO" sz="1400" dirty="0" err="1" smtClean="0"/>
              <a:t>mixture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propane/air</a:t>
            </a:r>
            <a:endParaRPr lang="nb-NO" sz="1400" dirty="0" smtClean="0"/>
          </a:p>
        </p:txBody>
      </p:sp>
      <p:sp>
        <p:nvSpPr>
          <p:cNvPr id="4" name="Plassholder for innhold 2"/>
          <p:cNvSpPr txBox="1">
            <a:spLocks/>
          </p:cNvSpPr>
          <p:nvPr/>
        </p:nvSpPr>
        <p:spPr bwMode="auto">
          <a:xfrm>
            <a:off x="5076056" y="1124744"/>
            <a:ext cx="338214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Large Eddy </a:t>
            </a:r>
            <a:r>
              <a:rPr kumimoji="0" lang="nb-NO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Simulations</a:t>
            </a:r>
            <a:endParaRPr kumimoji="0" lang="nb-NO" sz="1600" b="1" i="0" u="none" strike="noStrike" kern="0" cap="none" spc="0" normalizeH="0" baseline="0" noProof="0" dirty="0" smtClean="0">
              <a:ln>
                <a:noFill/>
              </a:ln>
              <a:solidFill>
                <a:srgbClr val="32567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nb-NO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</a:rPr>
              <a:t>Dynamic</a:t>
            </a:r>
            <a:r>
              <a:rPr kumimoji="0" lang="nb-NO" sz="1400" b="0" i="0" u="none" strike="noStrike" kern="0" cap="none" spc="0" normalizeH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b-NO" sz="1400" b="0" i="0" u="none" strike="noStrike" kern="0" cap="none" spc="0" normalizeH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</a:rPr>
              <a:t>Smagorinsky</a:t>
            </a:r>
            <a:endParaRPr kumimoji="0" lang="nb-NO" sz="1400" b="0" i="0" u="none" strike="noStrike" kern="0" cap="none" spc="0" normalizeH="0" noProof="0" dirty="0" smtClean="0">
              <a:ln>
                <a:noFill/>
              </a:ln>
              <a:solidFill>
                <a:srgbClr val="32567A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Passive </a:t>
            </a: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scalar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 </a:t>
            </a: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field</a:t>
            </a:r>
            <a:endParaRPr lang="nb-NO" sz="1400" kern="0" dirty="0" smtClean="0">
              <a:solidFill>
                <a:srgbClr val="32567A"/>
              </a:solidFill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Lagrangian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 </a:t>
            </a: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discrete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 </a:t>
            </a: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particles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 </a:t>
            </a:r>
          </a:p>
          <a:p>
            <a:pPr marL="1200150" lvl="2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2 and 18 </a:t>
            </a:r>
            <a:r>
              <a:rPr lang="el-GR" sz="1400" kern="0" dirty="0" smtClean="0">
                <a:solidFill>
                  <a:srgbClr val="32567A"/>
                </a:solidFill>
                <a:latin typeface="+mn-lt"/>
              </a:rPr>
              <a:t>μ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m (</a:t>
            </a: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measured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Computational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 </a:t>
            </a: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domain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:</a:t>
            </a:r>
          </a:p>
          <a:p>
            <a:pPr marL="1200150" lvl="2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</a:rPr>
              <a:t>700x800x400 m</a:t>
            </a:r>
            <a:r>
              <a:rPr kumimoji="0" lang="nb-NO" sz="14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</a:rPr>
              <a:t>3</a:t>
            </a:r>
          </a:p>
          <a:p>
            <a:pPr marL="1200150" lvl="2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42 x10</a:t>
            </a:r>
            <a:r>
              <a:rPr lang="nb-NO" sz="1400" kern="0" baseline="30000" dirty="0" smtClean="0">
                <a:solidFill>
                  <a:srgbClr val="32567A"/>
                </a:solidFill>
                <a:latin typeface="+mn-lt"/>
              </a:rPr>
              <a:t>6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 </a:t>
            </a: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cells</a:t>
            </a:r>
            <a:endParaRPr kumimoji="0" lang="nb-NO" sz="1400" b="0" i="0" u="none" strike="noStrike" kern="0" cap="none" spc="0" normalizeH="0" noProof="0" dirty="0" smtClean="0">
              <a:ln>
                <a:noFill/>
              </a:ln>
              <a:solidFill>
                <a:srgbClr val="32567A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l-G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</a:rPr>
              <a:t>Δ</a:t>
            </a:r>
            <a:r>
              <a:rPr kumimoji="0" lang="nb-NO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</a:rPr>
              <a:t>t = 0.015 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Statistics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 </a:t>
            </a: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collected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  &gt;16000 time </a:t>
            </a:r>
            <a:r>
              <a:rPr lang="nb-NO" sz="1400" kern="0" dirty="0" err="1" smtClean="0">
                <a:solidFill>
                  <a:srgbClr val="32567A"/>
                </a:solidFill>
                <a:latin typeface="+mn-lt"/>
              </a:rPr>
              <a:t>steps</a:t>
            </a: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nb-NO" sz="1400" kern="0" dirty="0" smtClean="0">
                <a:solidFill>
                  <a:srgbClr val="32567A"/>
                </a:solidFill>
                <a:latin typeface="+mn-lt"/>
              </a:rPr>
              <a:t>	</a:t>
            </a:r>
            <a:endParaRPr kumimoji="0" lang="nb-NO" sz="1400" b="0" i="0" u="none" strike="noStrike" kern="0" cap="none" spc="0" normalizeH="0" baseline="0" noProof="0" dirty="0" smtClean="0">
              <a:ln>
                <a:noFill/>
              </a:ln>
              <a:solidFill>
                <a:srgbClr val="32567A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lang="nb-NO" sz="1400" kern="0" dirty="0" smtClean="0">
              <a:solidFill>
                <a:srgbClr val="32567A"/>
              </a:solidFill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nb-NO" sz="1400" b="0" i="0" u="none" strike="noStrike" kern="0" cap="none" spc="0" normalizeH="0" baseline="0" noProof="0" dirty="0">
              <a:ln>
                <a:noFill/>
              </a:ln>
              <a:solidFill>
                <a:srgbClr val="32567A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5" name="Bilde 4" descr="Bild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77072"/>
            <a:ext cx="3979321" cy="2577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e 6" descr="stokes_cli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7816" y="4365104"/>
            <a:ext cx="3924912" cy="2241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6553200" cy="1143000"/>
          </a:xfrm>
        </p:spPr>
        <p:txBody>
          <a:bodyPr/>
          <a:lstStyle/>
          <a:p>
            <a:r>
              <a:rPr lang="nb-NO" sz="2000" b="1" dirty="0" err="1" smtClean="0"/>
              <a:t>Atmospheric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stability</a:t>
            </a:r>
            <a:endParaRPr lang="nb-NO" sz="20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268760"/>
            <a:ext cx="4030216" cy="1324744"/>
          </a:xfrm>
        </p:spPr>
        <p:txBody>
          <a:bodyPr/>
          <a:lstStyle/>
          <a:p>
            <a:pPr>
              <a:buNone/>
            </a:pPr>
            <a:r>
              <a:rPr lang="nb-NO" sz="1600" u="sng" dirty="0" err="1" smtClean="0"/>
              <a:t>Neutral</a:t>
            </a:r>
            <a:r>
              <a:rPr lang="nb-NO" sz="1600" u="sng" dirty="0" smtClean="0"/>
              <a:t> </a:t>
            </a:r>
            <a:r>
              <a:rPr lang="nb-NO" sz="1600" u="sng" dirty="0" err="1" smtClean="0"/>
              <a:t>conditions</a:t>
            </a:r>
            <a:endParaRPr lang="nb-NO" sz="1600" dirty="0" smtClean="0"/>
          </a:p>
          <a:p>
            <a:r>
              <a:rPr lang="nb-NO" sz="1600" dirty="0" err="1" smtClean="0"/>
              <a:t>Isothermal</a:t>
            </a:r>
            <a:r>
              <a:rPr lang="nb-NO" sz="1600" dirty="0" smtClean="0"/>
              <a:t> </a:t>
            </a:r>
            <a:r>
              <a:rPr lang="nb-NO" sz="1600" dirty="0" err="1" smtClean="0"/>
              <a:t>environment</a:t>
            </a:r>
            <a:endParaRPr lang="nb-NO" sz="1600" dirty="0" smtClean="0"/>
          </a:p>
          <a:p>
            <a:r>
              <a:rPr lang="nb-NO" sz="1600" dirty="0" err="1" smtClean="0"/>
              <a:t>Free</a:t>
            </a:r>
            <a:r>
              <a:rPr lang="nb-NO" sz="1600" dirty="0" smtClean="0"/>
              <a:t> </a:t>
            </a:r>
            <a:r>
              <a:rPr lang="nb-NO" sz="1600" dirty="0" err="1" smtClean="0"/>
              <a:t>stream</a:t>
            </a:r>
            <a:r>
              <a:rPr lang="nb-NO" sz="1600" dirty="0" smtClean="0"/>
              <a:t> </a:t>
            </a:r>
            <a:r>
              <a:rPr lang="nb-NO" sz="1600" dirty="0" err="1" smtClean="0"/>
              <a:t>velocity</a:t>
            </a:r>
            <a:r>
              <a:rPr lang="nb-NO" sz="1600" dirty="0" smtClean="0"/>
              <a:t>: 2.5 m/s</a:t>
            </a:r>
            <a:endParaRPr lang="nb-NO" sz="1600" dirty="0"/>
          </a:p>
        </p:txBody>
      </p:sp>
      <p:pic>
        <p:nvPicPr>
          <p:cNvPr id="5" name="Picture 2" descr="C:\Documents and Settings\mtu\Desktop\datadesktop\wind Tunnel\wind tunnel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564904"/>
            <a:ext cx="3528392" cy="2347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Plassholder for innhold 2"/>
          <p:cNvSpPr txBox="1">
            <a:spLocks/>
          </p:cNvSpPr>
          <p:nvPr/>
        </p:nvSpPr>
        <p:spPr bwMode="auto">
          <a:xfrm>
            <a:off x="4860032" y="1196752"/>
            <a:ext cx="403021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nb-NO" sz="1600" i="0" u="sng" strike="noStrike" kern="0" cap="none" spc="0" normalizeH="0" baseline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Stably</a:t>
            </a:r>
            <a:r>
              <a:rPr kumimoji="0" lang="nb-NO" sz="1600" i="0" u="sng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nb-NO" sz="1600" i="0" u="sng" strike="noStrike" kern="0" cap="none" spc="0" normalizeH="0" baseline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stratified</a:t>
            </a:r>
            <a:r>
              <a:rPr kumimoji="0" lang="nb-NO" sz="1600" i="0" u="sng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nb-NO" sz="1600" i="0" u="sng" strike="noStrike" kern="0" cap="none" spc="0" normalizeH="0" baseline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conditions</a:t>
            </a:r>
            <a:endParaRPr lang="nb-NO" sz="1600" kern="0" dirty="0" smtClean="0">
              <a:solidFill>
                <a:srgbClr val="32567A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nb-NO" sz="1600" dirty="0" err="1" smtClean="0">
                <a:latin typeface="+mn-lt"/>
              </a:rPr>
              <a:t>Free</a:t>
            </a:r>
            <a:r>
              <a:rPr lang="nb-NO" sz="1600" dirty="0" smtClean="0">
                <a:latin typeface="+mn-lt"/>
              </a:rPr>
              <a:t> </a:t>
            </a:r>
            <a:r>
              <a:rPr lang="nb-NO" sz="1600" dirty="0" err="1" smtClean="0">
                <a:latin typeface="+mn-lt"/>
              </a:rPr>
              <a:t>stream</a:t>
            </a:r>
            <a:r>
              <a:rPr lang="nb-NO" sz="1600" dirty="0" smtClean="0">
                <a:latin typeface="+mn-lt"/>
              </a:rPr>
              <a:t> </a:t>
            </a:r>
            <a:r>
              <a:rPr lang="nb-NO" sz="1600" dirty="0" err="1" smtClean="0">
                <a:latin typeface="+mn-lt"/>
              </a:rPr>
              <a:t>velocity</a:t>
            </a:r>
            <a:r>
              <a:rPr lang="nb-NO" sz="1600" dirty="0" smtClean="0">
                <a:latin typeface="+mn-lt"/>
              </a:rPr>
              <a:t>: 2.5 m/s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Glomma river</a:t>
            </a:r>
            <a:r>
              <a:rPr kumimoji="0" lang="nb-NO" sz="1600" b="0" i="0" u="none" strike="noStrike" kern="0" cap="none" spc="0" normalizeH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(WT</a:t>
            </a:r>
            <a:r>
              <a:rPr kumimoji="0" lang="nb-NO" sz="1600" b="0" i="0" u="none" strike="noStrike" kern="0" cap="none" spc="0" normalizeH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nb-NO" sz="1600" b="0" i="0" u="none" strike="noStrike" kern="0" cap="none" spc="0" normalizeH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floor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): 8 ºC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ceiling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80 ºC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T(z)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varies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approximately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linearly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WT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inlet</a:t>
            </a:r>
            <a:r>
              <a:rPr kumimoji="0" lang="nb-NO" sz="1600" b="0" i="0" u="none" strike="noStrike" kern="0" cap="none" spc="0" normalizeH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nb-NO" sz="1600" b="0" i="0" u="none" strike="noStrike" kern="0" cap="none" spc="0" normalizeH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(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256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 – 80 ºC)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000" b="0" i="0" u="none" strike="noStrike" kern="0" cap="none" spc="0" normalizeH="0" baseline="0" noProof="0" dirty="0" smtClean="0">
              <a:ln>
                <a:noFill/>
              </a:ln>
              <a:solidFill>
                <a:srgbClr val="32567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000" b="0" i="0" u="none" strike="noStrike" kern="0" cap="none" spc="0" normalizeH="0" baseline="0" noProof="0" dirty="0">
              <a:ln>
                <a:noFill/>
              </a:ln>
              <a:solidFill>
                <a:srgbClr val="32567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179512" y="5517232"/>
            <a:ext cx="4139952" cy="104644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Verdana" pitchFamily="34" charset="0"/>
              </a:rPr>
              <a:t>During outbreaks 2005 and 2008</a:t>
            </a:r>
          </a:p>
          <a:p>
            <a:endParaRPr lang="en-US" sz="1600" b="1" dirty="0" smtClean="0">
              <a:latin typeface="Verdana" pitchFamily="34" charset="0"/>
            </a:endParaRPr>
          </a:p>
          <a:p>
            <a:r>
              <a:rPr lang="en-US" sz="1600" dirty="0" smtClean="0">
                <a:latin typeface="Verdana" pitchFamily="34" charset="0"/>
              </a:rPr>
              <a:t>Neutral/unstably stratified conditions!</a:t>
            </a:r>
          </a:p>
          <a:p>
            <a:endParaRPr lang="en-US" sz="1400" dirty="0">
              <a:latin typeface="Verdana" pitchFamily="34" charset="0"/>
            </a:endParaRPr>
          </a:p>
        </p:txBody>
      </p:sp>
      <p:graphicFrame>
        <p:nvGraphicFramePr>
          <p:cNvPr id="8" name="Chart 2"/>
          <p:cNvGraphicFramePr>
            <a:graphicFrameLocks/>
          </p:cNvGraphicFramePr>
          <p:nvPr/>
        </p:nvGraphicFramePr>
        <p:xfrm>
          <a:off x="4499992" y="3284984"/>
          <a:ext cx="4644008" cy="2936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4932040" y="6237312"/>
            <a:ext cx="381642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b="1" dirty="0" err="1" smtClean="0">
                <a:latin typeface="+mn-lt"/>
              </a:rPr>
              <a:t>Dynamically</a:t>
            </a:r>
            <a:r>
              <a:rPr lang="nb-NO" sz="1400" b="1" dirty="0" smtClean="0">
                <a:latin typeface="+mn-lt"/>
              </a:rPr>
              <a:t> stable </a:t>
            </a:r>
            <a:r>
              <a:rPr lang="nb-NO" sz="1400" b="1" dirty="0" err="1" smtClean="0">
                <a:latin typeface="+mn-lt"/>
              </a:rPr>
              <a:t>conditions</a:t>
            </a:r>
            <a:r>
              <a:rPr lang="nb-NO" sz="1400" b="1" dirty="0" smtClean="0">
                <a:latin typeface="+mn-lt"/>
              </a:rPr>
              <a:t>: z &gt; 20 m</a:t>
            </a:r>
            <a:endParaRPr lang="nb-NO" sz="1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52928" cy="1143000"/>
          </a:xfrm>
        </p:spPr>
        <p:txBody>
          <a:bodyPr/>
          <a:lstStyle/>
          <a:p>
            <a:r>
              <a:rPr lang="nb-NO" sz="2000" b="1" dirty="0" err="1" smtClean="0"/>
              <a:t>Neutral</a:t>
            </a:r>
            <a:r>
              <a:rPr lang="nb-NO" sz="2000" b="1" dirty="0" smtClean="0"/>
              <a:t> (</a:t>
            </a:r>
            <a:r>
              <a:rPr lang="nb-NO" sz="2000" b="1" dirty="0" err="1" smtClean="0"/>
              <a:t>isothermal</a:t>
            </a:r>
            <a:r>
              <a:rPr lang="nb-NO" sz="2000" b="1" dirty="0" smtClean="0"/>
              <a:t>) </a:t>
            </a:r>
            <a:r>
              <a:rPr lang="nb-NO" sz="2000" b="1" dirty="0" err="1" smtClean="0"/>
              <a:t>atmospheric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conditions</a:t>
            </a:r>
            <a:r>
              <a:rPr lang="nb-NO" sz="2000" b="1" dirty="0" smtClean="0"/>
              <a:t/>
            </a:r>
            <a:br>
              <a:rPr lang="nb-NO" sz="2000" b="1" dirty="0" smtClean="0"/>
            </a:br>
            <a:r>
              <a:rPr lang="nb-NO" sz="2000" dirty="0" smtClean="0"/>
              <a:t>No </a:t>
            </a:r>
            <a:r>
              <a:rPr lang="nb-NO" sz="2000" dirty="0" err="1" smtClean="0"/>
              <a:t>significant</a:t>
            </a:r>
            <a:r>
              <a:rPr lang="nb-NO" sz="2000" dirty="0" smtClean="0"/>
              <a:t> </a:t>
            </a:r>
            <a:r>
              <a:rPr lang="nb-NO" sz="2000" dirty="0" err="1" smtClean="0"/>
              <a:t>difference</a:t>
            </a:r>
            <a:r>
              <a:rPr lang="nb-NO" sz="2000" dirty="0" smtClean="0"/>
              <a:t> </a:t>
            </a:r>
            <a:r>
              <a:rPr lang="nb-NO" sz="2000" dirty="0" err="1" smtClean="0"/>
              <a:t>between</a:t>
            </a:r>
            <a:r>
              <a:rPr lang="nb-NO" sz="2000" dirty="0" smtClean="0"/>
              <a:t> </a:t>
            </a:r>
            <a:r>
              <a:rPr lang="nb-NO" sz="2000" dirty="0" err="1" smtClean="0"/>
              <a:t>the</a:t>
            </a:r>
            <a:r>
              <a:rPr lang="nb-NO" sz="2000" dirty="0" smtClean="0"/>
              <a:t> air </a:t>
            </a:r>
            <a:r>
              <a:rPr lang="nb-NO" sz="2000" dirty="0" err="1" smtClean="0"/>
              <a:t>scrubbers</a:t>
            </a:r>
            <a:r>
              <a:rPr lang="nb-NO" sz="2000" dirty="0" smtClean="0"/>
              <a:t> and </a:t>
            </a:r>
            <a:r>
              <a:rPr lang="nb-NO" sz="2000" dirty="0" err="1" smtClean="0"/>
              <a:t>areation</a:t>
            </a:r>
            <a:r>
              <a:rPr lang="nb-NO" sz="2000" dirty="0" smtClean="0"/>
              <a:t> ponds</a:t>
            </a:r>
            <a:endParaRPr lang="nb-NO" sz="2000" dirty="0"/>
          </a:p>
        </p:txBody>
      </p:sp>
      <p:graphicFrame>
        <p:nvGraphicFramePr>
          <p:cNvPr id="4" name="Chart 4"/>
          <p:cNvGraphicFramePr>
            <a:graphicFrameLocks noGrp="1"/>
          </p:cNvGraphicFramePr>
          <p:nvPr>
            <p:ph idx="1"/>
          </p:nvPr>
        </p:nvGraphicFramePr>
        <p:xfrm>
          <a:off x="179512" y="1700808"/>
          <a:ext cx="7772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5292080" y="2564904"/>
            <a:ext cx="3672408" cy="153888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200" b="1" dirty="0" smtClean="0"/>
              <a:t>’</a:t>
            </a:r>
            <a:r>
              <a:rPr lang="nb-NO" sz="1200" b="1" dirty="0" err="1" smtClean="0"/>
              <a:t>Conservative</a:t>
            </a:r>
            <a:r>
              <a:rPr lang="nb-NO" sz="1200" b="1" dirty="0" smtClean="0"/>
              <a:t>’ </a:t>
            </a:r>
            <a:r>
              <a:rPr lang="nb-NO" sz="1200" b="1" dirty="0" err="1" smtClean="0"/>
              <a:t>extrapolation</a:t>
            </a:r>
            <a:endParaRPr lang="nb-NO" sz="1200" b="1" dirty="0" smtClean="0"/>
          </a:p>
          <a:p>
            <a:r>
              <a:rPr lang="nb-NO" sz="1000" dirty="0" smtClean="0">
                <a:latin typeface="+mn-lt"/>
              </a:rPr>
              <a:t> </a:t>
            </a:r>
          </a:p>
          <a:p>
            <a:pPr>
              <a:buFontTx/>
              <a:buChar char="-"/>
            </a:pPr>
            <a:r>
              <a:rPr lang="nb-NO" sz="1000" dirty="0" err="1" smtClean="0">
                <a:latin typeface="+mn-lt"/>
              </a:rPr>
              <a:t>Deposition</a:t>
            </a:r>
            <a:r>
              <a:rPr lang="nb-NO" sz="1000" dirty="0" smtClean="0">
                <a:latin typeface="+mn-lt"/>
              </a:rPr>
              <a:t> </a:t>
            </a:r>
            <a:r>
              <a:rPr lang="nb-NO" sz="1000" dirty="0" err="1" smtClean="0">
                <a:latin typeface="+mn-lt"/>
              </a:rPr>
              <a:t>neglected</a:t>
            </a:r>
            <a:r>
              <a:rPr lang="nb-NO" sz="1000" dirty="0" smtClean="0">
                <a:latin typeface="+mn-lt"/>
              </a:rPr>
              <a:t> (ca 15-25%). </a:t>
            </a:r>
          </a:p>
          <a:p>
            <a:r>
              <a:rPr lang="nb-NO" sz="1000" dirty="0" smtClean="0"/>
              <a:t>  (</a:t>
            </a:r>
            <a:r>
              <a:rPr lang="nb-NO" sz="1000" dirty="0" err="1" smtClean="0"/>
              <a:t>also</a:t>
            </a:r>
            <a:r>
              <a:rPr lang="nb-NO" sz="1000" dirty="0" smtClean="0"/>
              <a:t> </a:t>
            </a:r>
            <a:r>
              <a:rPr lang="nb-NO" sz="1000" dirty="0" err="1" smtClean="0">
                <a:latin typeface="+mn-lt"/>
              </a:rPr>
              <a:t>Vegetation</a:t>
            </a:r>
            <a:r>
              <a:rPr lang="nb-NO" sz="1000" dirty="0" smtClean="0">
                <a:latin typeface="+mn-lt"/>
              </a:rPr>
              <a:t>  </a:t>
            </a:r>
            <a:r>
              <a:rPr lang="nb-NO" sz="1000" dirty="0" err="1" smtClean="0">
                <a:latin typeface="+mn-lt"/>
              </a:rPr>
              <a:t>neglected</a:t>
            </a:r>
            <a:r>
              <a:rPr lang="nb-NO" sz="1000" dirty="0" smtClean="0">
                <a:latin typeface="+mn-lt"/>
              </a:rPr>
              <a:t> </a:t>
            </a:r>
            <a:r>
              <a:rPr lang="nb-NO" sz="1000" dirty="0" err="1" smtClean="0">
                <a:latin typeface="+mn-lt"/>
              </a:rPr>
              <a:t>that</a:t>
            </a:r>
            <a:r>
              <a:rPr lang="nb-NO" sz="1000" dirty="0" smtClean="0">
                <a:latin typeface="+mn-lt"/>
              </a:rPr>
              <a:t> </a:t>
            </a:r>
            <a:r>
              <a:rPr lang="nb-NO" sz="1000" dirty="0" err="1" smtClean="0">
                <a:latin typeface="+mn-lt"/>
              </a:rPr>
              <a:t>would</a:t>
            </a:r>
            <a:r>
              <a:rPr lang="nb-NO" sz="1000" dirty="0" smtClean="0">
                <a:latin typeface="+mn-lt"/>
              </a:rPr>
              <a:t> </a:t>
            </a:r>
            <a:r>
              <a:rPr lang="nb-NO" sz="1000" dirty="0" err="1" smtClean="0">
                <a:latin typeface="+mn-lt"/>
              </a:rPr>
              <a:t>increase</a:t>
            </a:r>
            <a:r>
              <a:rPr lang="nb-NO" sz="1000" dirty="0" smtClean="0">
                <a:latin typeface="+mn-lt"/>
              </a:rPr>
              <a:t> </a:t>
            </a:r>
            <a:r>
              <a:rPr lang="nb-NO" sz="1000" dirty="0" err="1" smtClean="0">
                <a:latin typeface="+mn-lt"/>
              </a:rPr>
              <a:t>deposition</a:t>
            </a:r>
            <a:r>
              <a:rPr lang="nb-NO" sz="1000" dirty="0" smtClean="0">
                <a:latin typeface="+mn-lt"/>
              </a:rPr>
              <a:t>)</a:t>
            </a:r>
          </a:p>
          <a:p>
            <a:r>
              <a:rPr lang="nb-NO" sz="1000" dirty="0" smtClean="0"/>
              <a:t> </a:t>
            </a:r>
          </a:p>
          <a:p>
            <a:pPr>
              <a:buFontTx/>
              <a:buChar char="-"/>
            </a:pPr>
            <a:r>
              <a:rPr lang="nb-NO" sz="1000" dirty="0" err="1" smtClean="0"/>
              <a:t>Flat/smooth</a:t>
            </a:r>
            <a:r>
              <a:rPr lang="nb-NO" sz="1000" dirty="0" smtClean="0"/>
              <a:t> </a:t>
            </a:r>
            <a:r>
              <a:rPr lang="nb-NO" sz="1000" dirty="0" err="1" smtClean="0"/>
              <a:t>terrain</a:t>
            </a:r>
            <a:r>
              <a:rPr lang="nb-NO" sz="1000" dirty="0" smtClean="0"/>
              <a:t> </a:t>
            </a:r>
            <a:r>
              <a:rPr lang="nb-NO" sz="1000" dirty="0" err="1" smtClean="0"/>
              <a:t>wo/buildings</a:t>
            </a:r>
            <a:r>
              <a:rPr lang="nb-NO" sz="1000" dirty="0" smtClean="0"/>
              <a:t> &gt; 3000 m. </a:t>
            </a:r>
          </a:p>
          <a:p>
            <a:r>
              <a:rPr lang="nb-NO" sz="1000" dirty="0" smtClean="0"/>
              <a:t> Not </a:t>
            </a:r>
            <a:r>
              <a:rPr lang="nb-NO" sz="1000" dirty="0" err="1" smtClean="0"/>
              <a:t>realistic</a:t>
            </a:r>
            <a:r>
              <a:rPr lang="nb-NO" sz="1000" dirty="0" smtClean="0"/>
              <a:t> </a:t>
            </a:r>
            <a:r>
              <a:rPr lang="nb-NO" sz="1000" dirty="0" smtClean="0">
                <a:sym typeface="Wingdings" pitchFamily="2" charset="2"/>
              </a:rPr>
              <a:t> </a:t>
            </a:r>
            <a:r>
              <a:rPr lang="nb-NO" sz="1000" dirty="0" err="1" smtClean="0">
                <a:sym typeface="Wingdings" pitchFamily="2" charset="2"/>
              </a:rPr>
              <a:t>incresaed</a:t>
            </a:r>
            <a:r>
              <a:rPr lang="nb-NO" sz="1000" dirty="0" smtClean="0">
                <a:sym typeface="Wingdings" pitchFamily="2" charset="2"/>
              </a:rPr>
              <a:t>   </a:t>
            </a:r>
            <a:r>
              <a:rPr lang="nb-NO" sz="1000" dirty="0" err="1" smtClean="0">
                <a:sym typeface="Wingdings" pitchFamily="2" charset="2"/>
              </a:rPr>
              <a:t>mixing</a:t>
            </a:r>
            <a:r>
              <a:rPr lang="nb-NO" sz="1000" dirty="0" smtClean="0">
                <a:sym typeface="Wingdings" pitchFamily="2" charset="2"/>
              </a:rPr>
              <a:t> </a:t>
            </a:r>
            <a:r>
              <a:rPr lang="nb-NO" sz="1000" dirty="0" err="1" smtClean="0">
                <a:sym typeface="Wingdings" pitchFamily="2" charset="2"/>
              </a:rPr>
              <a:t>expected</a:t>
            </a:r>
            <a:r>
              <a:rPr lang="nb-NO" sz="1000" dirty="0" smtClean="0">
                <a:sym typeface="Wingdings" pitchFamily="2" charset="2"/>
              </a:rPr>
              <a:t> in real </a:t>
            </a:r>
            <a:r>
              <a:rPr lang="nb-NO" sz="1000" dirty="0" err="1" smtClean="0">
                <a:sym typeface="Wingdings" pitchFamily="2" charset="2"/>
              </a:rPr>
              <a:t>life</a:t>
            </a:r>
            <a:endParaRPr lang="nb-NO" sz="1000" dirty="0" smtClean="0"/>
          </a:p>
          <a:p>
            <a:pPr>
              <a:buFontTx/>
              <a:buChar char="-"/>
            </a:pPr>
            <a:endParaRPr lang="nb-NO" sz="1000" dirty="0" smtClean="0"/>
          </a:p>
          <a:p>
            <a:r>
              <a:rPr lang="nb-NO" sz="1000" dirty="0" smtClean="0">
                <a:sym typeface="Wingdings" pitchFamily="2" charset="2"/>
              </a:rPr>
              <a:t> </a:t>
            </a:r>
            <a:r>
              <a:rPr lang="nb-NO" sz="1200" b="1" dirty="0" smtClean="0">
                <a:sym typeface="Wingdings" pitchFamily="2" charset="2"/>
              </a:rPr>
              <a:t>&lt; 0,1 % </a:t>
            </a:r>
            <a:r>
              <a:rPr lang="nb-NO" sz="1200" b="1" dirty="0" err="1" smtClean="0">
                <a:sym typeface="Wingdings" pitchFamily="2" charset="2"/>
              </a:rPr>
              <a:t>of</a:t>
            </a:r>
            <a:r>
              <a:rPr lang="nb-NO" sz="1200" b="1" dirty="0" smtClean="0">
                <a:sym typeface="Wingdings" pitchFamily="2" charset="2"/>
              </a:rPr>
              <a:t> </a:t>
            </a:r>
            <a:r>
              <a:rPr lang="nb-NO" sz="1200" b="1" dirty="0" err="1" smtClean="0">
                <a:sym typeface="Wingdings" pitchFamily="2" charset="2"/>
              </a:rPr>
              <a:t>source</a:t>
            </a:r>
            <a:r>
              <a:rPr lang="nb-NO" sz="1200" b="1" dirty="0" smtClean="0">
                <a:sym typeface="Wingdings" pitchFamily="2" charset="2"/>
              </a:rPr>
              <a:t> </a:t>
            </a:r>
            <a:r>
              <a:rPr lang="nb-NO" sz="1200" b="1" dirty="0" err="1" smtClean="0">
                <a:sym typeface="Wingdings" pitchFamily="2" charset="2"/>
              </a:rPr>
              <a:t>concentration</a:t>
            </a:r>
            <a:r>
              <a:rPr lang="nb-NO" sz="1200" b="1" dirty="0" smtClean="0">
                <a:sym typeface="Wingdings" pitchFamily="2" charset="2"/>
              </a:rPr>
              <a:t> </a:t>
            </a:r>
            <a:r>
              <a:rPr lang="nb-NO" sz="1200" b="1" dirty="0" smtClean="0"/>
              <a:t>&gt; 10 km!!</a:t>
            </a:r>
            <a:endParaRPr lang="nb-NO" sz="1200" b="1" dirty="0">
              <a:latin typeface="+mn-lt"/>
            </a:endParaRPr>
          </a:p>
        </p:txBody>
      </p:sp>
      <p:sp>
        <p:nvSpPr>
          <p:cNvPr id="7" name="TekstSylinder 4"/>
          <p:cNvSpPr txBox="1"/>
          <p:nvPr/>
        </p:nvSpPr>
        <p:spPr>
          <a:xfrm>
            <a:off x="1979712" y="4077072"/>
            <a:ext cx="2520280" cy="430887"/>
          </a:xfrm>
          <a:prstGeom prst="rect">
            <a:avLst/>
          </a:prstGeom>
          <a:gradFill rotWithShape="1">
            <a:gsLst>
              <a:gs pos="0">
                <a:srgbClr val="7AA2C9">
                  <a:shade val="51000"/>
                  <a:satMod val="130000"/>
                </a:srgbClr>
              </a:gs>
              <a:gs pos="80000">
                <a:srgbClr val="7AA2C9">
                  <a:shade val="93000"/>
                  <a:satMod val="130000"/>
                </a:srgbClr>
              </a:gs>
              <a:gs pos="100000">
                <a:srgbClr val="7AA2C9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200" b="1" dirty="0" err="1" smtClean="0"/>
              <a:t>Scrubbers</a:t>
            </a:r>
            <a:r>
              <a:rPr lang="nb-NO" sz="1200" b="1" dirty="0" smtClean="0"/>
              <a:t> </a:t>
            </a:r>
            <a:r>
              <a:rPr lang="nb-NO" sz="1200" b="1" dirty="0" err="1" smtClean="0"/>
              <a:t>vs</a:t>
            </a:r>
            <a:r>
              <a:rPr lang="nb-NO" sz="1200" b="1" dirty="0" smtClean="0"/>
              <a:t> ponds</a:t>
            </a:r>
          </a:p>
          <a:p>
            <a:pPr>
              <a:buFontTx/>
              <a:buChar char="-"/>
            </a:pPr>
            <a:r>
              <a:rPr lang="nb-NO" sz="1000" dirty="0" smtClean="0">
                <a:latin typeface="Arial"/>
              </a:rPr>
              <a:t> </a:t>
            </a:r>
            <a:r>
              <a:rPr lang="nb-NO" sz="1000" dirty="0" err="1" smtClean="0">
                <a:latin typeface="Arial"/>
              </a:rPr>
              <a:t>no</a:t>
            </a:r>
            <a:r>
              <a:rPr lang="nb-NO" sz="1000" dirty="0" smtClean="0">
                <a:latin typeface="Arial"/>
              </a:rPr>
              <a:t> </a:t>
            </a:r>
            <a:r>
              <a:rPr lang="nb-NO" sz="1000" dirty="0" err="1" smtClean="0">
                <a:latin typeface="Arial"/>
              </a:rPr>
              <a:t>difference</a:t>
            </a:r>
            <a:r>
              <a:rPr lang="nb-NO" sz="1000" dirty="0" smtClean="0">
                <a:latin typeface="Arial"/>
              </a:rPr>
              <a:t> &gt; 1000 m from </a:t>
            </a:r>
            <a:r>
              <a:rPr lang="nb-NO" sz="1000" dirty="0" err="1" smtClean="0">
                <a:latin typeface="Arial"/>
              </a:rPr>
              <a:t>source</a:t>
            </a:r>
            <a:endParaRPr lang="nb-NO" sz="1000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/>
          <p:nvPr/>
        </p:nvGrpSpPr>
        <p:grpSpPr>
          <a:xfrm>
            <a:off x="2088328" y="710285"/>
            <a:ext cx="5436000" cy="5884679"/>
            <a:chOff x="3491880" y="926309"/>
            <a:chExt cx="5436000" cy="588467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91880" y="926309"/>
              <a:ext cx="5436000" cy="3222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1880" y="3537376"/>
              <a:ext cx="5436000" cy="3273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Rectangle 8"/>
          <p:cNvSpPr/>
          <p:nvPr/>
        </p:nvSpPr>
        <p:spPr>
          <a:xfrm>
            <a:off x="0" y="908720"/>
            <a:ext cx="1872208" cy="120032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b="1" kern="0" dirty="0" smtClean="0">
                <a:solidFill>
                  <a:schemeClr val="tx2"/>
                </a:solidFill>
                <a:latin typeface="+mj-lt"/>
              </a:rPr>
              <a:t>Emission (</a:t>
            </a:r>
            <a:r>
              <a:rPr lang="en-US" sz="1200" b="1" u="sng" kern="0" dirty="0" smtClean="0">
                <a:solidFill>
                  <a:schemeClr val="tx2"/>
                </a:solidFill>
                <a:latin typeface="+mj-lt"/>
              </a:rPr>
              <a:t>mean</a:t>
            </a:r>
            <a:r>
              <a:rPr lang="en-US" sz="1200" b="1" kern="0" dirty="0" smtClean="0">
                <a:solidFill>
                  <a:schemeClr val="tx2"/>
                </a:solidFill>
                <a:latin typeface="+mj-lt"/>
              </a:rPr>
              <a:t>) from the ponds are not affected by the stratified atmospheric condition even at long distances.</a:t>
            </a:r>
            <a:endParaRPr 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1946327" y="948688"/>
            <a:ext cx="5433985" cy="5896728"/>
            <a:chOff x="1907704" y="948688"/>
            <a:chExt cx="5433985" cy="589672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948688"/>
              <a:ext cx="5433985" cy="327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07704" y="3573016"/>
              <a:ext cx="5433985" cy="327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9" name="Rectangle 8"/>
          <p:cNvSpPr/>
          <p:nvPr/>
        </p:nvSpPr>
        <p:spPr>
          <a:xfrm>
            <a:off x="107504" y="908720"/>
            <a:ext cx="1691680" cy="138499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b="1" u="sng" kern="0" dirty="0" smtClean="0">
                <a:solidFill>
                  <a:schemeClr val="tx2"/>
                </a:solidFill>
                <a:latin typeface="+mj-lt"/>
              </a:rPr>
              <a:t>RMS fluctuations </a:t>
            </a:r>
            <a:r>
              <a:rPr lang="en-US" sz="1200" b="1" kern="0" dirty="0" smtClean="0">
                <a:solidFill>
                  <a:schemeClr val="tx2"/>
                </a:solidFill>
                <a:latin typeface="+mj-lt"/>
              </a:rPr>
              <a:t>Release from the ponds also seem to be insensitive to different atmospheric conditions.</a:t>
            </a:r>
            <a:endParaRPr lang="en-US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b="1" dirty="0" err="1" smtClean="0"/>
              <a:t>Operational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models</a:t>
            </a:r>
            <a:r>
              <a:rPr lang="nb-NO" sz="2000" b="1" dirty="0" smtClean="0"/>
              <a:t/>
            </a:r>
            <a:br>
              <a:rPr lang="nb-NO" sz="2000" b="1" dirty="0" smtClean="0"/>
            </a:br>
            <a:r>
              <a:rPr lang="nb-NO" sz="2000" dirty="0" smtClean="0"/>
              <a:t>Tentative </a:t>
            </a:r>
            <a:r>
              <a:rPr lang="nb-NO" sz="2000" dirty="0" err="1" smtClean="0"/>
              <a:t>results</a:t>
            </a:r>
            <a:r>
              <a:rPr lang="nb-NO" sz="2000" dirty="0" smtClean="0"/>
              <a:t> </a:t>
            </a:r>
            <a:r>
              <a:rPr lang="nb-NO" sz="2000" dirty="0" err="1" smtClean="0"/>
              <a:t>indicates</a:t>
            </a:r>
            <a:r>
              <a:rPr lang="nb-NO" sz="2000" dirty="0" smtClean="0"/>
              <a:t> </a:t>
            </a:r>
            <a:r>
              <a:rPr lang="nb-NO" sz="2000" dirty="0" err="1" smtClean="0"/>
              <a:t>challenges</a:t>
            </a:r>
            <a:r>
              <a:rPr lang="nb-NO" sz="2000" dirty="0" smtClean="0"/>
              <a:t> </a:t>
            </a:r>
            <a:r>
              <a:rPr lang="nb-NO" sz="2000" dirty="0" err="1" smtClean="0"/>
              <a:t>associated</a:t>
            </a:r>
            <a:r>
              <a:rPr lang="nb-NO" sz="2000" dirty="0" smtClean="0"/>
              <a:t> </a:t>
            </a:r>
            <a:r>
              <a:rPr lang="nb-NO" sz="2000" dirty="0" err="1" smtClean="0"/>
              <a:t>with</a:t>
            </a:r>
            <a:r>
              <a:rPr lang="nb-NO" sz="2000" dirty="0" smtClean="0"/>
              <a:t> </a:t>
            </a:r>
            <a:r>
              <a:rPr lang="nb-NO" sz="2000" dirty="0" err="1" smtClean="0"/>
              <a:t>source</a:t>
            </a:r>
            <a:r>
              <a:rPr lang="nb-NO" sz="2000" dirty="0" smtClean="0"/>
              <a:t> </a:t>
            </a:r>
            <a:r>
              <a:rPr lang="nb-NO" sz="2000" dirty="0" err="1" smtClean="0"/>
              <a:t>description</a:t>
            </a:r>
            <a:r>
              <a:rPr lang="nb-NO" sz="2000" dirty="0" smtClean="0"/>
              <a:t> </a:t>
            </a:r>
            <a:endParaRPr lang="nb-NO" sz="2000" dirty="0"/>
          </a:p>
        </p:txBody>
      </p:sp>
      <p:graphicFrame>
        <p:nvGraphicFramePr>
          <p:cNvPr id="4" name="Chart 4"/>
          <p:cNvGraphicFramePr>
            <a:graphicFrameLocks noGrp="1"/>
          </p:cNvGraphicFramePr>
          <p:nvPr>
            <p:ph idx="1"/>
          </p:nvPr>
        </p:nvGraphicFramePr>
        <p:xfrm>
          <a:off x="179512" y="1700808"/>
          <a:ext cx="7772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403648" y="6237312"/>
            <a:ext cx="3456384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What happens in the near field?</a:t>
            </a:r>
            <a:endParaRPr lang="en-US" sz="1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5" descr="Borrulf_plumemak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836712"/>
            <a:ext cx="4176464" cy="297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E:\Nammo-presentasjon\source\Fig5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9080"/>
            <a:ext cx="3059832" cy="24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bre\Desktop\mg092\BRe\PROSJEKTER\P1112 Aerosoler\BORREGAARD\Frontiers in Bioscience\Figures\Fig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759420"/>
            <a:ext cx="3756149" cy="2813596"/>
          </a:xfrm>
          <a:prstGeom prst="rect">
            <a:avLst/>
          </a:prstGeom>
          <a:noFill/>
        </p:spPr>
      </p:pic>
      <p:sp>
        <p:nvSpPr>
          <p:cNvPr id="7" name="TekstSylinder 6"/>
          <p:cNvSpPr txBox="1"/>
          <p:nvPr/>
        </p:nvSpPr>
        <p:spPr>
          <a:xfrm>
            <a:off x="395536" y="188640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err="1" smtClean="0">
                <a:latin typeface="+mn-lt"/>
              </a:rPr>
              <a:t>Plume</a:t>
            </a:r>
            <a:r>
              <a:rPr lang="nb-NO" sz="1400" b="1" dirty="0" smtClean="0">
                <a:latin typeface="+mn-lt"/>
              </a:rPr>
              <a:t> </a:t>
            </a:r>
            <a:r>
              <a:rPr lang="nb-NO" sz="1400" b="1" dirty="0" err="1" smtClean="0">
                <a:latin typeface="+mn-lt"/>
              </a:rPr>
              <a:t>height</a:t>
            </a:r>
            <a:endParaRPr lang="nb-NO" sz="1400" b="1" dirty="0" smtClean="0">
              <a:latin typeface="+mn-lt"/>
            </a:endParaRPr>
          </a:p>
          <a:p>
            <a:r>
              <a:rPr lang="nb-NO" sz="1400" dirty="0" err="1" smtClean="0">
                <a:latin typeface="+mn-lt"/>
              </a:rPr>
              <a:t>Mean</a:t>
            </a:r>
            <a:r>
              <a:rPr lang="nb-NO" sz="1400" dirty="0" smtClean="0">
                <a:latin typeface="+mn-lt"/>
              </a:rPr>
              <a:t> </a:t>
            </a:r>
            <a:r>
              <a:rPr lang="nb-NO" sz="1400" dirty="0" err="1" smtClean="0">
                <a:latin typeface="+mn-lt"/>
              </a:rPr>
              <a:t>concentration</a:t>
            </a:r>
            <a:endParaRPr lang="nb-NO" sz="1400" dirty="0">
              <a:latin typeface="+mn-lt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395536" y="3573016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err="1" smtClean="0">
                <a:latin typeface="+mn-lt"/>
              </a:rPr>
              <a:t>Plume</a:t>
            </a:r>
            <a:r>
              <a:rPr lang="nb-NO" sz="1400" b="1" dirty="0" smtClean="0">
                <a:latin typeface="+mn-lt"/>
              </a:rPr>
              <a:t> </a:t>
            </a:r>
            <a:r>
              <a:rPr lang="nb-NO" sz="1400" b="1" dirty="0" err="1" smtClean="0">
                <a:latin typeface="+mn-lt"/>
              </a:rPr>
              <a:t>width</a:t>
            </a:r>
            <a:endParaRPr lang="nb-NO" sz="1400" b="1" dirty="0" smtClean="0">
              <a:latin typeface="+mn-lt"/>
            </a:endParaRPr>
          </a:p>
          <a:p>
            <a:r>
              <a:rPr lang="nb-NO" sz="1400" dirty="0" err="1" smtClean="0">
                <a:latin typeface="+mn-lt"/>
              </a:rPr>
              <a:t>Mean</a:t>
            </a:r>
            <a:r>
              <a:rPr lang="nb-NO" sz="1400" dirty="0" smtClean="0">
                <a:latin typeface="+mn-lt"/>
              </a:rPr>
              <a:t> </a:t>
            </a:r>
            <a:r>
              <a:rPr lang="nb-NO" sz="1400" dirty="0" err="1" smtClean="0">
                <a:latin typeface="+mn-lt"/>
              </a:rPr>
              <a:t>concentration</a:t>
            </a:r>
            <a:endParaRPr lang="nb-NO" sz="1400" dirty="0">
              <a:latin typeface="+mn-lt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4716016" y="188640"/>
            <a:ext cx="2736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err="1" smtClean="0">
                <a:latin typeface="+mn-lt"/>
              </a:rPr>
              <a:t>Plume</a:t>
            </a:r>
            <a:r>
              <a:rPr lang="nb-NO" sz="1400" b="1" dirty="0" smtClean="0">
                <a:latin typeface="+mn-lt"/>
              </a:rPr>
              <a:t> </a:t>
            </a:r>
            <a:r>
              <a:rPr lang="nb-NO" sz="1400" b="1" dirty="0" err="1" smtClean="0">
                <a:latin typeface="+mn-lt"/>
              </a:rPr>
              <a:t>deacy</a:t>
            </a:r>
            <a:endParaRPr lang="nb-NO" sz="1400" b="1" dirty="0" smtClean="0">
              <a:latin typeface="+mn-lt"/>
            </a:endParaRPr>
          </a:p>
          <a:p>
            <a:r>
              <a:rPr lang="nb-NO" sz="1400" dirty="0" err="1" smtClean="0">
                <a:latin typeface="+mn-lt"/>
              </a:rPr>
              <a:t>Downstream</a:t>
            </a:r>
            <a:r>
              <a:rPr lang="nb-NO" sz="1400" dirty="0" smtClean="0">
                <a:latin typeface="+mn-lt"/>
              </a:rPr>
              <a:t> </a:t>
            </a:r>
            <a:r>
              <a:rPr lang="nb-NO" sz="1400" dirty="0" err="1" smtClean="0">
                <a:latin typeface="+mn-lt"/>
              </a:rPr>
              <a:t>development</a:t>
            </a:r>
            <a:r>
              <a:rPr lang="nb-NO" sz="1400" dirty="0" smtClean="0">
                <a:latin typeface="+mn-lt"/>
              </a:rPr>
              <a:t> </a:t>
            </a:r>
          </a:p>
          <a:p>
            <a:r>
              <a:rPr lang="nb-NO" sz="1400" dirty="0" smtClean="0">
                <a:latin typeface="+mn-lt"/>
              </a:rPr>
              <a:t>10 m from </a:t>
            </a:r>
            <a:r>
              <a:rPr lang="nb-NO" sz="1400" dirty="0" err="1" smtClean="0">
                <a:latin typeface="+mn-lt"/>
              </a:rPr>
              <a:t>ground</a:t>
            </a:r>
            <a:endParaRPr lang="nb-NO" sz="1400" dirty="0">
              <a:latin typeface="+mn-lt"/>
            </a:endParaRPr>
          </a:p>
        </p:txBody>
      </p:sp>
      <p:pic>
        <p:nvPicPr>
          <p:cNvPr id="11" name="Picture 2" descr="C:\Documents and Settings\bre\Desktop\mg092\BRe\PROSJEKTER\P1112 Aerosoler\BORREGAARD\BoundaryLayerMet-2\figs\borrulf_contour_blac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25329" y="4005064"/>
            <a:ext cx="5717210" cy="2564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 smtClean="0"/>
              <a:t>Concluding</a:t>
            </a:r>
            <a:r>
              <a:rPr lang="nb-NO" b="1" dirty="0" smtClean="0"/>
              <a:t> </a:t>
            </a:r>
            <a:r>
              <a:rPr lang="nb-NO" b="1" dirty="0" err="1" smtClean="0"/>
              <a:t>remarks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600" dirty="0" smtClean="0"/>
              <a:t>Rapid </a:t>
            </a:r>
            <a:r>
              <a:rPr lang="nb-NO" sz="1600" dirty="0" err="1" smtClean="0"/>
              <a:t>plume</a:t>
            </a:r>
            <a:r>
              <a:rPr lang="nb-NO" sz="1600" dirty="0" smtClean="0"/>
              <a:t> </a:t>
            </a:r>
            <a:r>
              <a:rPr lang="nb-NO" sz="1600" u="sng" dirty="0" err="1" smtClean="0"/>
              <a:t>concentration</a:t>
            </a:r>
            <a:r>
              <a:rPr lang="nb-NO" sz="1600" u="sng" dirty="0" smtClean="0"/>
              <a:t> </a:t>
            </a:r>
            <a:r>
              <a:rPr lang="nb-NO" sz="1600" u="sng" dirty="0" err="1" smtClean="0"/>
              <a:t>decay</a:t>
            </a:r>
            <a:r>
              <a:rPr lang="nb-NO" sz="1600" dirty="0" smtClean="0"/>
              <a:t>; </a:t>
            </a:r>
          </a:p>
          <a:p>
            <a:pPr lvl="1">
              <a:buNone/>
            </a:pPr>
            <a:r>
              <a:rPr lang="nb-NO" sz="1600" dirty="0" smtClean="0"/>
              <a:t>~ 0.01 % at 10 km </a:t>
            </a:r>
          </a:p>
          <a:p>
            <a:pPr>
              <a:buNone/>
            </a:pPr>
            <a:r>
              <a:rPr lang="nb-NO" sz="1600" dirty="0" smtClean="0"/>
              <a:t>	</a:t>
            </a:r>
          </a:p>
          <a:p>
            <a:pPr>
              <a:buNone/>
            </a:pPr>
            <a:r>
              <a:rPr lang="nb-NO" sz="1600" b="1" dirty="0" smtClean="0"/>
              <a:t>	Long </a:t>
            </a:r>
            <a:r>
              <a:rPr lang="nb-NO" sz="1600" b="1" dirty="0" err="1" smtClean="0"/>
              <a:t>distance</a:t>
            </a:r>
            <a:r>
              <a:rPr lang="nb-NO" sz="1600" b="1" dirty="0" smtClean="0"/>
              <a:t> transport from </a:t>
            </a:r>
            <a:r>
              <a:rPr lang="nb-NO" sz="1600" b="1" dirty="0" err="1" smtClean="0"/>
              <a:t>Borregaard</a:t>
            </a:r>
            <a:r>
              <a:rPr lang="nb-NO" sz="1600" b="1" dirty="0" smtClean="0"/>
              <a:t> Ind. is </a:t>
            </a:r>
            <a:r>
              <a:rPr lang="nb-NO" sz="1600" b="1" dirty="0" err="1" smtClean="0"/>
              <a:t>unlikely</a:t>
            </a:r>
            <a:r>
              <a:rPr lang="nb-NO" sz="1600" b="1" dirty="0" smtClean="0"/>
              <a:t> (given </a:t>
            </a:r>
            <a:r>
              <a:rPr lang="nb-NO" sz="1600" b="1" dirty="0" err="1" smtClean="0"/>
              <a:t>the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atmospheric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conditions</a:t>
            </a:r>
            <a:r>
              <a:rPr lang="nb-NO" sz="1600" b="1" dirty="0" smtClean="0"/>
              <a:t> during </a:t>
            </a:r>
            <a:r>
              <a:rPr lang="nb-NO" sz="1600" b="1" dirty="0" err="1" smtClean="0"/>
              <a:t>the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outbreaks</a:t>
            </a:r>
            <a:r>
              <a:rPr lang="nb-NO" sz="1600" b="1" dirty="0" smtClean="0"/>
              <a:t>)</a:t>
            </a:r>
            <a:endParaRPr lang="nb-NO" sz="1600" dirty="0" smtClean="0"/>
          </a:p>
          <a:p>
            <a:pPr>
              <a:buNone/>
            </a:pPr>
            <a:endParaRPr lang="nb-NO" sz="1600" dirty="0" smtClean="0"/>
          </a:p>
          <a:p>
            <a:r>
              <a:rPr lang="nb-NO" sz="1600" dirty="0" smtClean="0"/>
              <a:t>The </a:t>
            </a:r>
            <a:r>
              <a:rPr lang="nb-NO" sz="1600" dirty="0" err="1" smtClean="0"/>
              <a:t>difference</a:t>
            </a:r>
            <a:r>
              <a:rPr lang="nb-NO" sz="1600" dirty="0" smtClean="0"/>
              <a:t> in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plume</a:t>
            </a:r>
            <a:r>
              <a:rPr lang="nb-NO" sz="1600" dirty="0" smtClean="0"/>
              <a:t> </a:t>
            </a:r>
            <a:r>
              <a:rPr lang="nb-NO" sz="1600" dirty="0" err="1" smtClean="0"/>
              <a:t>position/strength</a:t>
            </a:r>
            <a:r>
              <a:rPr lang="nb-NO" sz="1600" dirty="0" smtClean="0"/>
              <a:t> </a:t>
            </a:r>
            <a:r>
              <a:rPr lang="nb-NO" sz="1600" dirty="0" err="1" smtClean="0"/>
              <a:t>emitted</a:t>
            </a:r>
            <a:r>
              <a:rPr lang="nb-NO" sz="1600" dirty="0" smtClean="0"/>
              <a:t> from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two</a:t>
            </a:r>
            <a:r>
              <a:rPr lang="nb-NO" sz="1600" dirty="0" smtClean="0"/>
              <a:t> </a:t>
            </a:r>
            <a:r>
              <a:rPr lang="nb-NO" sz="1600" dirty="0" err="1" smtClean="0"/>
              <a:t>sources</a:t>
            </a:r>
            <a:r>
              <a:rPr lang="nb-NO" sz="1600" dirty="0" smtClean="0"/>
              <a:t> </a:t>
            </a:r>
            <a:r>
              <a:rPr lang="nb-NO" sz="1600" dirty="0" err="1" smtClean="0"/>
              <a:t>cannot</a:t>
            </a:r>
            <a:r>
              <a:rPr lang="nb-NO" sz="1600" dirty="0" smtClean="0"/>
              <a:t> be </a:t>
            </a:r>
            <a:r>
              <a:rPr lang="nb-NO" sz="1600" dirty="0" err="1" smtClean="0"/>
              <a:t>distinguished</a:t>
            </a:r>
            <a:r>
              <a:rPr lang="nb-NO" sz="1600" dirty="0" smtClean="0"/>
              <a:t> (</a:t>
            </a:r>
            <a:r>
              <a:rPr lang="nb-NO" sz="1600" dirty="0" err="1" smtClean="0"/>
              <a:t>assuming</a:t>
            </a:r>
            <a:r>
              <a:rPr lang="nb-NO" sz="1600" dirty="0" smtClean="0"/>
              <a:t> </a:t>
            </a:r>
            <a:r>
              <a:rPr lang="nb-NO" sz="1600" u="sng" dirty="0" smtClean="0"/>
              <a:t>same</a:t>
            </a:r>
            <a:r>
              <a:rPr lang="nb-NO" sz="1600" dirty="0" smtClean="0"/>
              <a:t> </a:t>
            </a:r>
            <a:r>
              <a:rPr lang="nb-NO" sz="1600" dirty="0" err="1" smtClean="0"/>
              <a:t>strength</a:t>
            </a:r>
            <a:r>
              <a:rPr lang="nb-NO" sz="1600" dirty="0" smtClean="0"/>
              <a:t>):</a:t>
            </a:r>
          </a:p>
          <a:p>
            <a:pPr lvl="1">
              <a:buNone/>
            </a:pPr>
            <a:r>
              <a:rPr lang="nb-NO" sz="1600" dirty="0" smtClean="0"/>
              <a:t>&gt; 1000 m (neural)</a:t>
            </a:r>
          </a:p>
          <a:p>
            <a:pPr lvl="1">
              <a:buNone/>
            </a:pPr>
            <a:r>
              <a:rPr lang="nb-NO" sz="1600" dirty="0" smtClean="0"/>
              <a:t>&gt; 1300 m (</a:t>
            </a:r>
            <a:r>
              <a:rPr lang="nb-NO" sz="1600" dirty="0" err="1" smtClean="0"/>
              <a:t>stably</a:t>
            </a:r>
            <a:r>
              <a:rPr lang="nb-NO" sz="1600" dirty="0" smtClean="0"/>
              <a:t> </a:t>
            </a:r>
            <a:r>
              <a:rPr lang="nb-NO" sz="1600" dirty="0" err="1" smtClean="0"/>
              <a:t>stratified</a:t>
            </a:r>
            <a:r>
              <a:rPr lang="nb-NO" sz="1600" dirty="0" smtClean="0"/>
              <a:t>)</a:t>
            </a:r>
          </a:p>
          <a:p>
            <a:pPr>
              <a:buNone/>
            </a:pPr>
            <a:r>
              <a:rPr lang="nb-NO" sz="1600" dirty="0" smtClean="0"/>
              <a:t>	</a:t>
            </a:r>
          </a:p>
          <a:p>
            <a:pPr>
              <a:buNone/>
            </a:pPr>
            <a:r>
              <a:rPr lang="nb-NO" sz="1600" b="1" dirty="0" smtClean="0"/>
              <a:t>	</a:t>
            </a:r>
            <a:r>
              <a:rPr lang="nb-NO" sz="1600" b="1" dirty="0" err="1" smtClean="0"/>
              <a:t>Source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characteristics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only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important</a:t>
            </a:r>
            <a:r>
              <a:rPr lang="nb-NO" sz="1600" b="1" dirty="0" smtClean="0"/>
              <a:t> in </a:t>
            </a:r>
            <a:r>
              <a:rPr lang="nb-NO" sz="1600" b="1" dirty="0" err="1" smtClean="0"/>
              <a:t>the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near-field</a:t>
            </a:r>
            <a:endParaRPr lang="nb-NO" sz="1600" i="1" dirty="0" smtClean="0"/>
          </a:p>
          <a:p>
            <a:endParaRPr lang="nb-NO" sz="1600" b="1" dirty="0" smtClean="0"/>
          </a:p>
          <a:p>
            <a:r>
              <a:rPr lang="nb-NO" sz="1600" dirty="0" err="1" smtClean="0"/>
              <a:t>Contamination</a:t>
            </a:r>
            <a:r>
              <a:rPr lang="nb-NO" sz="1600" dirty="0" smtClean="0"/>
              <a:t>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scrubbers</a:t>
            </a:r>
            <a:r>
              <a:rPr lang="nb-NO" sz="1600" dirty="0" smtClean="0"/>
              <a:t> </a:t>
            </a:r>
            <a:r>
              <a:rPr lang="nb-NO" sz="1600" dirty="0" err="1" smtClean="0"/>
              <a:t>max</a:t>
            </a:r>
            <a:r>
              <a:rPr lang="nb-NO" sz="1600" dirty="0" smtClean="0"/>
              <a:t> ~ 10% </a:t>
            </a:r>
            <a:r>
              <a:rPr lang="nb-NO" sz="1600" dirty="0" err="1" smtClean="0"/>
              <a:t>of</a:t>
            </a:r>
            <a:r>
              <a:rPr lang="nb-NO" sz="1600" dirty="0" smtClean="0"/>
              <a:t> ponds </a:t>
            </a:r>
            <a:r>
              <a:rPr lang="nb-NO" sz="1600" dirty="0" err="1" smtClean="0"/>
              <a:t>source</a:t>
            </a:r>
            <a:r>
              <a:rPr lang="nb-NO" sz="1600" dirty="0" smtClean="0"/>
              <a:t> </a:t>
            </a:r>
            <a:r>
              <a:rPr lang="nb-NO" sz="1600" dirty="0" err="1" smtClean="0"/>
              <a:t>concentration</a:t>
            </a:r>
            <a:r>
              <a:rPr lang="nb-NO" sz="1600" dirty="0" smtClean="0"/>
              <a:t>.</a:t>
            </a:r>
          </a:p>
          <a:p>
            <a:pPr>
              <a:buNone/>
            </a:pPr>
            <a:r>
              <a:rPr lang="nb-NO" sz="1600" dirty="0" smtClean="0"/>
              <a:t>	</a:t>
            </a:r>
          </a:p>
          <a:p>
            <a:pPr>
              <a:buNone/>
            </a:pPr>
            <a:r>
              <a:rPr lang="nb-NO" sz="1600" b="1" dirty="0" smtClean="0"/>
              <a:t>	Air </a:t>
            </a:r>
            <a:r>
              <a:rPr lang="nb-NO" sz="1600" b="1" dirty="0" err="1" smtClean="0"/>
              <a:t>scrubber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unlikely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the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emission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source</a:t>
            </a:r>
            <a:r>
              <a:rPr lang="nb-NO" sz="1600" b="1" dirty="0" smtClean="0"/>
              <a:t> at </a:t>
            </a:r>
            <a:r>
              <a:rPr lang="nb-NO" sz="1600" b="1" dirty="0" err="1" smtClean="0"/>
              <a:t>the</a:t>
            </a:r>
            <a:r>
              <a:rPr lang="nb-NO" sz="1600" b="1" dirty="0" smtClean="0"/>
              <a:t> </a:t>
            </a:r>
            <a:r>
              <a:rPr lang="nb-NO" sz="1600" b="1" dirty="0" err="1" smtClean="0"/>
              <a:t>outbreaks</a:t>
            </a:r>
            <a:r>
              <a:rPr lang="nb-NO" sz="1600" b="1" dirty="0" smtClean="0"/>
              <a:t> 2005 and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b="1" dirty="0" smtClean="0"/>
              <a:t>Final </a:t>
            </a:r>
            <a:r>
              <a:rPr lang="nb-NO" sz="2400" b="1" dirty="0" err="1" smtClean="0"/>
              <a:t>remark</a:t>
            </a:r>
            <a:r>
              <a:rPr lang="nb-NO" sz="2400" b="1" dirty="0" smtClean="0"/>
              <a:t> and </a:t>
            </a:r>
            <a:r>
              <a:rPr lang="nb-NO" sz="2400" b="1" dirty="0" err="1" smtClean="0"/>
              <a:t>lesson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learned</a:t>
            </a:r>
            <a:endParaRPr lang="nb-NO" sz="24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600" dirty="0" smtClean="0"/>
              <a:t>The </a:t>
            </a:r>
            <a:r>
              <a:rPr lang="nb-NO" sz="1600" dirty="0" err="1" smtClean="0"/>
              <a:t>study</a:t>
            </a:r>
            <a:r>
              <a:rPr lang="nb-NO" sz="1600" dirty="0" smtClean="0"/>
              <a:t> has </a:t>
            </a:r>
            <a:r>
              <a:rPr lang="nb-NO" sz="1600" dirty="0" err="1" smtClean="0"/>
              <a:t>clearly</a:t>
            </a:r>
            <a:r>
              <a:rPr lang="nb-NO" sz="1600" dirty="0" smtClean="0"/>
              <a:t> </a:t>
            </a:r>
            <a:r>
              <a:rPr lang="nb-NO" sz="1600" dirty="0" err="1" smtClean="0"/>
              <a:t>demonstrated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importance</a:t>
            </a:r>
            <a:r>
              <a:rPr lang="nb-NO" sz="1600" dirty="0" smtClean="0"/>
              <a:t> to </a:t>
            </a:r>
            <a:r>
              <a:rPr lang="nb-NO" sz="1600" i="1" dirty="0" err="1" smtClean="0"/>
              <a:t>consider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each</a:t>
            </a:r>
            <a:r>
              <a:rPr lang="nb-NO" sz="1600" i="1" dirty="0" smtClean="0"/>
              <a:t> and </a:t>
            </a:r>
            <a:r>
              <a:rPr lang="nb-NO" sz="1600" i="1" dirty="0" err="1" smtClean="0"/>
              <a:t>every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local-scale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dispersion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incidence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individually</a:t>
            </a:r>
            <a:r>
              <a:rPr lang="nb-NO" sz="1600" dirty="0" smtClean="0"/>
              <a:t>. </a:t>
            </a:r>
            <a:endParaRPr lang="nb-NO" sz="1600" i="1" dirty="0" smtClean="0"/>
          </a:p>
          <a:p>
            <a:pPr>
              <a:buNone/>
            </a:pPr>
            <a:endParaRPr lang="nb-NO" sz="1600" dirty="0" smtClean="0"/>
          </a:p>
          <a:p>
            <a:r>
              <a:rPr lang="nb-NO" sz="1600" dirty="0" smtClean="0"/>
              <a:t>’Bad </a:t>
            </a:r>
            <a:r>
              <a:rPr lang="nb-NO" sz="1600" dirty="0" err="1" smtClean="0"/>
              <a:t>news</a:t>
            </a:r>
            <a:r>
              <a:rPr lang="nb-NO" sz="1600" dirty="0" smtClean="0"/>
              <a:t>’ (</a:t>
            </a:r>
            <a:r>
              <a:rPr lang="nb-NO" sz="1600" i="1" dirty="0" err="1" smtClean="0"/>
              <a:t>although</a:t>
            </a:r>
            <a:r>
              <a:rPr lang="nb-NO" sz="1600" i="1" dirty="0" smtClean="0"/>
              <a:t> not </a:t>
            </a:r>
            <a:r>
              <a:rPr lang="nb-NO" sz="1600" i="1" dirty="0" err="1" smtClean="0"/>
              <a:t>surprising</a:t>
            </a:r>
            <a:r>
              <a:rPr lang="nb-NO" sz="1600" dirty="0" smtClean="0"/>
              <a:t>) </a:t>
            </a:r>
          </a:p>
          <a:p>
            <a:pPr>
              <a:buNone/>
            </a:pPr>
            <a:r>
              <a:rPr lang="nb-NO" sz="1600" dirty="0" smtClean="0"/>
              <a:t>	</a:t>
            </a:r>
            <a:r>
              <a:rPr lang="nb-NO" sz="1600" dirty="0" err="1" smtClean="0"/>
              <a:t>Details</a:t>
            </a:r>
            <a:r>
              <a:rPr lang="nb-NO" sz="1600" dirty="0" smtClean="0"/>
              <a:t> matters </a:t>
            </a:r>
            <a:r>
              <a:rPr lang="nb-NO" sz="1600" dirty="0" err="1" smtClean="0"/>
              <a:t>if</a:t>
            </a:r>
            <a:r>
              <a:rPr lang="nb-NO" sz="1600" dirty="0" smtClean="0"/>
              <a:t> </a:t>
            </a:r>
            <a:r>
              <a:rPr lang="nb-NO" sz="1600" dirty="0" err="1" smtClean="0"/>
              <a:t>plume</a:t>
            </a:r>
            <a:r>
              <a:rPr lang="nb-NO" sz="1600" dirty="0" smtClean="0"/>
              <a:t> </a:t>
            </a:r>
            <a:r>
              <a:rPr lang="nb-NO" sz="1600" dirty="0" err="1" smtClean="0"/>
              <a:t>dimensions</a:t>
            </a:r>
            <a:r>
              <a:rPr lang="nb-NO" sz="1600" dirty="0" smtClean="0"/>
              <a:t> ~ </a:t>
            </a:r>
            <a:r>
              <a:rPr lang="nb-NO" sz="1600" i="1" dirty="0" smtClean="0"/>
              <a:t>O</a:t>
            </a:r>
            <a:r>
              <a:rPr lang="nb-NO" sz="1600" dirty="0" smtClean="0"/>
              <a:t>(</a:t>
            </a:r>
            <a:r>
              <a:rPr lang="nb-NO" sz="1600" dirty="0" err="1" smtClean="0"/>
              <a:t>atmospheric</a:t>
            </a:r>
            <a:r>
              <a:rPr lang="nb-NO" sz="1600" dirty="0" smtClean="0"/>
              <a:t> </a:t>
            </a:r>
            <a:r>
              <a:rPr lang="nb-NO" sz="1600" dirty="0" err="1" smtClean="0"/>
              <a:t>boundary</a:t>
            </a:r>
            <a:r>
              <a:rPr lang="nb-NO" sz="1600" dirty="0" smtClean="0"/>
              <a:t> </a:t>
            </a:r>
            <a:r>
              <a:rPr lang="nb-NO" sz="1600" dirty="0" err="1" smtClean="0"/>
              <a:t>layer</a:t>
            </a:r>
            <a:r>
              <a:rPr lang="nb-NO" sz="1600" dirty="0" smtClean="0"/>
              <a:t> </a:t>
            </a:r>
            <a:r>
              <a:rPr lang="nb-NO" sz="1600" dirty="0" err="1" smtClean="0"/>
              <a:t>thickness</a:t>
            </a:r>
            <a:r>
              <a:rPr lang="nb-NO" sz="1600" dirty="0" smtClean="0"/>
              <a:t>). </a:t>
            </a:r>
            <a:r>
              <a:rPr lang="nb-NO" sz="1600" i="1" dirty="0" smtClean="0"/>
              <a:t>No general </a:t>
            </a:r>
            <a:r>
              <a:rPr lang="nb-NO" sz="1600" i="1" dirty="0" err="1" smtClean="0"/>
              <a:t>rule-of-thumb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exists</a:t>
            </a:r>
            <a:r>
              <a:rPr lang="nb-NO" sz="1600" i="1" dirty="0" smtClean="0"/>
              <a:t> for </a:t>
            </a:r>
            <a:r>
              <a:rPr lang="nb-NO" sz="1600" i="1" dirty="0" err="1" smtClean="0"/>
              <a:t>near-field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dispersion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processes</a:t>
            </a:r>
            <a:r>
              <a:rPr lang="nb-NO" sz="1600" i="1" dirty="0" smtClean="0"/>
              <a:t> …</a:t>
            </a:r>
          </a:p>
          <a:p>
            <a:endParaRPr lang="nb-NO" sz="1600" dirty="0" smtClean="0"/>
          </a:p>
          <a:p>
            <a:r>
              <a:rPr lang="nb-NO" sz="1600" dirty="0" err="1" smtClean="0"/>
              <a:t>Multidiciplinary</a:t>
            </a:r>
            <a:r>
              <a:rPr lang="nb-NO" sz="1600" dirty="0" smtClean="0"/>
              <a:t> </a:t>
            </a:r>
            <a:r>
              <a:rPr lang="nb-NO" sz="1600" dirty="0" err="1" smtClean="0"/>
              <a:t>challenges</a:t>
            </a:r>
            <a:r>
              <a:rPr lang="nb-NO" sz="1600" dirty="0" smtClean="0"/>
              <a:t> </a:t>
            </a:r>
            <a:r>
              <a:rPr lang="nb-NO" sz="1600" dirty="0" err="1" smtClean="0"/>
              <a:t>that</a:t>
            </a:r>
            <a:r>
              <a:rPr lang="nb-NO" sz="1600" dirty="0" smtClean="0"/>
              <a:t> </a:t>
            </a:r>
            <a:r>
              <a:rPr lang="nb-NO" sz="1600" dirty="0" err="1" smtClean="0"/>
              <a:t>requires</a:t>
            </a:r>
            <a:r>
              <a:rPr lang="nb-NO" sz="1600" dirty="0" smtClean="0"/>
              <a:t> </a:t>
            </a:r>
            <a:r>
              <a:rPr lang="nb-NO" sz="1600" dirty="0" err="1" smtClean="0"/>
              <a:t>close</a:t>
            </a:r>
            <a:r>
              <a:rPr lang="nb-NO" sz="1600" dirty="0" smtClean="0"/>
              <a:t> </a:t>
            </a:r>
            <a:r>
              <a:rPr lang="nb-NO" sz="1600" dirty="0" err="1" smtClean="0"/>
              <a:t>collaboration</a:t>
            </a:r>
            <a:r>
              <a:rPr lang="nb-NO" sz="1600" dirty="0" smtClean="0"/>
              <a:t> </a:t>
            </a:r>
            <a:r>
              <a:rPr lang="nb-NO" sz="1600" dirty="0" err="1" smtClean="0"/>
              <a:t>between</a:t>
            </a:r>
            <a:r>
              <a:rPr lang="nb-NO" sz="1600" dirty="0" smtClean="0"/>
              <a:t> persons   </a:t>
            </a:r>
            <a:r>
              <a:rPr lang="nb-NO" sz="1600" dirty="0" err="1" smtClean="0"/>
              <a:t>with</a:t>
            </a:r>
            <a:r>
              <a:rPr lang="nb-NO" sz="1600" dirty="0" smtClean="0"/>
              <a:t> </a:t>
            </a:r>
            <a:r>
              <a:rPr lang="nb-NO" sz="1600" dirty="0" err="1" smtClean="0"/>
              <a:t>different</a:t>
            </a:r>
            <a:r>
              <a:rPr lang="nb-NO" sz="1600" dirty="0" smtClean="0"/>
              <a:t> </a:t>
            </a:r>
            <a:r>
              <a:rPr lang="nb-NO" sz="1600" dirty="0" err="1" smtClean="0"/>
              <a:t>background</a:t>
            </a:r>
            <a:r>
              <a:rPr lang="nb-NO" sz="1600" dirty="0" smtClean="0"/>
              <a:t> (</a:t>
            </a:r>
            <a:r>
              <a:rPr lang="nb-NO" sz="1600" dirty="0" err="1" smtClean="0"/>
              <a:t>biology</a:t>
            </a:r>
            <a:r>
              <a:rPr lang="nb-NO" sz="1600" dirty="0" smtClean="0"/>
              <a:t>, </a:t>
            </a:r>
            <a:r>
              <a:rPr lang="nb-NO" sz="1600" dirty="0" err="1" smtClean="0"/>
              <a:t>physics</a:t>
            </a:r>
            <a:r>
              <a:rPr lang="nb-NO" sz="1600" dirty="0" smtClean="0"/>
              <a:t>, </a:t>
            </a:r>
            <a:r>
              <a:rPr lang="nb-NO" sz="1600" dirty="0" err="1" smtClean="0"/>
              <a:t>mathematics</a:t>
            </a:r>
            <a:r>
              <a:rPr lang="nb-NO" sz="1600" dirty="0" smtClean="0"/>
              <a:t>, </a:t>
            </a:r>
            <a:r>
              <a:rPr lang="nb-NO" sz="1600" dirty="0" err="1" smtClean="0"/>
              <a:t>informatics</a:t>
            </a:r>
            <a:r>
              <a:rPr lang="nb-NO" sz="1600" dirty="0" smtClean="0"/>
              <a:t>, </a:t>
            </a:r>
            <a:r>
              <a:rPr lang="nb-NO" sz="1600" dirty="0" err="1" smtClean="0"/>
              <a:t>engineering</a:t>
            </a:r>
            <a:r>
              <a:rPr lang="nb-NO" sz="1600" dirty="0" smtClean="0"/>
              <a:t>, </a:t>
            </a:r>
            <a:r>
              <a:rPr lang="nb-NO" sz="1600" dirty="0" err="1" smtClean="0"/>
              <a:t>end-users</a:t>
            </a:r>
            <a:r>
              <a:rPr lang="nb-NO" sz="1600" dirty="0" smtClean="0"/>
              <a:t>, …)</a:t>
            </a:r>
            <a:endParaRPr lang="nb-NO" sz="1600" dirty="0"/>
          </a:p>
        </p:txBody>
      </p:sp>
      <p:sp>
        <p:nvSpPr>
          <p:cNvPr id="4" name="Plassholder for innhold 3"/>
          <p:cNvSpPr txBox="1">
            <a:spLocks/>
          </p:cNvSpPr>
          <p:nvPr/>
        </p:nvSpPr>
        <p:spPr bwMode="auto">
          <a:xfrm>
            <a:off x="611560" y="4581128"/>
            <a:ext cx="7848872" cy="1717393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nb-NO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Acknowledgements</a:t>
            </a:r>
            <a:endParaRPr kumimoji="0" lang="nb-NO" sz="1600" b="1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nb-NO" sz="1600" kern="0" dirty="0" smtClean="0"/>
              <a:t>Professor Alan Robins (University </a:t>
            </a:r>
            <a:r>
              <a:rPr lang="nb-NO" sz="1600" kern="0" dirty="0" err="1" smtClean="0"/>
              <a:t>of</a:t>
            </a:r>
            <a:r>
              <a:rPr lang="nb-NO" sz="1600" kern="0" dirty="0" smtClean="0"/>
              <a:t> </a:t>
            </a:r>
            <a:r>
              <a:rPr lang="nb-NO" sz="1600" kern="0" dirty="0" err="1" smtClean="0"/>
              <a:t>Surrey</a:t>
            </a:r>
            <a:r>
              <a:rPr lang="nb-NO" sz="1600" kern="0" dirty="0" smtClean="0"/>
              <a:t>), </a:t>
            </a:r>
          </a:p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lang="nb-NO" sz="1600" kern="0" dirty="0" smtClean="0"/>
              <a:t>	</a:t>
            </a:r>
            <a:r>
              <a:rPr lang="nb-NO" sz="1600" kern="0" dirty="0" err="1" smtClean="0"/>
              <a:t>Drs</a:t>
            </a:r>
            <a:r>
              <a:rPr lang="nb-NO" sz="1600" kern="0" dirty="0" smtClean="0"/>
              <a:t> 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Viggo Waagen (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Borregaard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), Paul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Hayden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(University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Surrey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), Anders Helgeland (FFI), Janet Blatny (FFI)</a:t>
            </a:r>
            <a:endParaRPr lang="nb-NO" sz="1600" kern="0" dirty="0" smtClean="0"/>
          </a:p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Emma M. M. Wingstedt (FFI), Jasmina Koric (FFI), Jan Rune Nilsen (FFI),  Per Arne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Ulseth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(FFI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),</a:t>
            </a:r>
            <a:r>
              <a:rPr kumimoji="0" lang="nb-NO" sz="1600" b="0" i="0" u="none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Sarpsborg kommune, and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Fingal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nb-NO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Olsson</a:t>
            </a:r>
            <a:r>
              <a:rPr kumimoji="0" lang="nb-NO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nb-NO" sz="1600" b="0" i="0" u="none" strike="noStrike" kern="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nb-NO" dirty="0" smtClean="0"/>
          </a:p>
          <a:p>
            <a:pPr>
              <a:buNone/>
            </a:pPr>
            <a:endParaRPr lang="nb-NO" dirty="0" smtClean="0"/>
          </a:p>
          <a:p>
            <a:pPr algn="ctr">
              <a:buNone/>
            </a:pPr>
            <a:r>
              <a:rPr lang="nb-NO" sz="3200" dirty="0" err="1" smtClean="0"/>
              <a:t>Thank</a:t>
            </a:r>
            <a:r>
              <a:rPr lang="nb-NO" sz="3200" dirty="0" smtClean="0"/>
              <a:t> </a:t>
            </a:r>
            <a:r>
              <a:rPr lang="nb-NO" sz="3200" dirty="0" err="1" smtClean="0"/>
              <a:t>you</a:t>
            </a:r>
            <a:r>
              <a:rPr lang="nb-NO" sz="3200" dirty="0" smtClean="0"/>
              <a:t> for </a:t>
            </a:r>
            <a:r>
              <a:rPr lang="nb-NO" sz="3200" dirty="0" err="1" smtClean="0"/>
              <a:t>the</a:t>
            </a:r>
            <a:r>
              <a:rPr lang="nb-NO" sz="3200" dirty="0" smtClean="0"/>
              <a:t> </a:t>
            </a:r>
            <a:r>
              <a:rPr lang="nb-NO" sz="3200" dirty="0" err="1" smtClean="0"/>
              <a:t>attention</a:t>
            </a:r>
            <a:r>
              <a:rPr lang="nb-NO" sz="3200" dirty="0" smtClean="0"/>
              <a:t> !</a:t>
            </a:r>
          </a:p>
          <a:p>
            <a:pPr algn="ctr">
              <a:buNone/>
            </a:pPr>
            <a:endParaRPr lang="nb-NO" sz="3200" dirty="0" smtClean="0"/>
          </a:p>
          <a:p>
            <a:pPr algn="ctr">
              <a:buNone/>
            </a:pPr>
            <a:r>
              <a:rPr lang="nb-NO" sz="3200" dirty="0" err="1" smtClean="0"/>
              <a:t>Questions</a:t>
            </a:r>
            <a:r>
              <a:rPr lang="nb-NO" sz="3200" dirty="0" smtClean="0"/>
              <a:t> ?</a:t>
            </a:r>
            <a:endParaRPr lang="nb-NO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err="1" smtClean="0"/>
              <a:t>Justification</a:t>
            </a:r>
            <a:r>
              <a:rPr lang="nb-NO" sz="2400" dirty="0" smtClean="0"/>
              <a:t> </a:t>
            </a:r>
            <a:r>
              <a:rPr lang="nb-NO" sz="2400" dirty="0" err="1" smtClean="0"/>
              <a:t>using</a:t>
            </a:r>
            <a:r>
              <a:rPr lang="nb-NO" sz="2400" dirty="0" smtClean="0"/>
              <a:t> tracer gas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600" b="1" dirty="0" smtClean="0"/>
              <a:t>Stokes number </a:t>
            </a:r>
            <a:r>
              <a:rPr lang="en-US" sz="1600" dirty="0" smtClean="0"/>
              <a:t>Ratio between the particle relaxation time </a:t>
            </a:r>
            <a:r>
              <a:rPr lang="nb-NO" sz="1600" dirty="0" smtClean="0"/>
              <a:t>T</a:t>
            </a:r>
            <a:r>
              <a:rPr lang="en-US" sz="1600" dirty="0" smtClean="0"/>
              <a:t> = </a:t>
            </a:r>
            <a:r>
              <a:rPr lang="el-GR" sz="1600" dirty="0" smtClean="0"/>
              <a:t>ρ</a:t>
            </a:r>
            <a:r>
              <a:rPr lang="nb-NO" sz="1600" baseline="-25000" dirty="0" smtClean="0"/>
              <a:t>p</a:t>
            </a:r>
            <a:r>
              <a:rPr lang="en-US" sz="1600" dirty="0" smtClean="0"/>
              <a:t>d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/(18μ), and the </a:t>
            </a:r>
          </a:p>
          <a:p>
            <a:pPr>
              <a:buNone/>
            </a:pPr>
            <a:r>
              <a:rPr lang="en-US" sz="1600" dirty="0" smtClean="0"/>
              <a:t>characteristic time scale (t) for the wind field.</a:t>
            </a:r>
          </a:p>
          <a:p>
            <a:pPr>
              <a:buNone/>
            </a:pPr>
            <a:endParaRPr lang="en-US" sz="1600" u="sng" dirty="0" smtClean="0"/>
          </a:p>
          <a:p>
            <a:pPr>
              <a:buNone/>
            </a:pPr>
            <a:r>
              <a:rPr lang="en-US" sz="1600" i="1" u="sng" dirty="0" smtClean="0"/>
              <a:t>A prio</a:t>
            </a:r>
            <a:r>
              <a:rPr lang="en-US" sz="1600" u="sng" dirty="0" smtClean="0"/>
              <a:t>ri estimate global Stokes number</a:t>
            </a:r>
          </a:p>
          <a:p>
            <a:r>
              <a:rPr lang="en-US" sz="1600" dirty="0" smtClean="0"/>
              <a:t>Aerosol (H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O) density: 998kg/m</a:t>
            </a:r>
            <a:r>
              <a:rPr lang="en-US" sz="1600" baseline="30000" dirty="0" smtClean="0"/>
              <a:t>3</a:t>
            </a:r>
            <a:r>
              <a:rPr lang="en-US" sz="1600" dirty="0" smtClean="0"/>
              <a:t> (at 20C), </a:t>
            </a:r>
          </a:p>
          <a:p>
            <a:r>
              <a:rPr lang="en-US" sz="1600" dirty="0" smtClean="0"/>
              <a:t>Molecular viscosity: </a:t>
            </a:r>
            <a:r>
              <a:rPr lang="en-US" sz="1600" dirty="0" err="1" smtClean="0"/>
              <a:t>μ</a:t>
            </a:r>
            <a:r>
              <a:rPr lang="en-US" sz="1600" baseline="-25000" dirty="0" err="1" smtClean="0"/>
              <a:t>air</a:t>
            </a:r>
            <a:r>
              <a:rPr lang="en-US" sz="1600" dirty="0" smtClean="0"/>
              <a:t> = 1.67x10</a:t>
            </a:r>
            <a:r>
              <a:rPr lang="en-US" sz="1600" baseline="30000" dirty="0" smtClean="0"/>
              <a:t>−5</a:t>
            </a:r>
            <a:r>
              <a:rPr lang="en-US" sz="1600" dirty="0" smtClean="0"/>
              <a:t> Ns/m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(at 20C), </a:t>
            </a:r>
          </a:p>
          <a:p>
            <a:r>
              <a:rPr lang="en-US" sz="1600" dirty="0" smtClean="0"/>
              <a:t>Characteristic wind field time scale t ~10</a:t>
            </a:r>
            <a:r>
              <a:rPr lang="en-US" sz="1600" baseline="30000" dirty="0" smtClean="0"/>
              <a:t>−1</a:t>
            </a:r>
            <a:r>
              <a:rPr lang="en-US" sz="1600" dirty="0" smtClean="0"/>
              <a:t> s </a:t>
            </a:r>
          </a:p>
          <a:p>
            <a:r>
              <a:rPr lang="en-US" sz="1600" dirty="0" smtClean="0"/>
              <a:t>Aerosol diameter d &lt; 20μm: </a:t>
            </a:r>
          </a:p>
          <a:p>
            <a:pPr>
              <a:buNone/>
            </a:pPr>
            <a:r>
              <a:rPr lang="en-US" sz="1600" b="1" dirty="0" smtClean="0"/>
              <a:t>	</a:t>
            </a:r>
            <a:r>
              <a:rPr lang="en-US" sz="1600" dirty="0" err="1" smtClean="0"/>
              <a:t>St</a:t>
            </a:r>
            <a:r>
              <a:rPr lang="en-US" sz="1600" baseline="-25000" dirty="0" err="1" smtClean="0"/>
              <a:t>max</a:t>
            </a:r>
            <a:r>
              <a:rPr lang="en-US" sz="1600" dirty="0" smtClean="0"/>
              <a:t> = T/t ≈ 3.7x10</a:t>
            </a:r>
            <a:r>
              <a:rPr lang="en-US" sz="1600" baseline="30000" dirty="0" smtClean="0"/>
              <a:t>−2</a:t>
            </a:r>
            <a:r>
              <a:rPr lang="en-US" sz="1600" dirty="0" smtClean="0"/>
              <a:t>  &lt;&lt; 1</a:t>
            </a:r>
          </a:p>
          <a:p>
            <a:pPr>
              <a:buNone/>
            </a:pPr>
            <a:endParaRPr lang="en-US" sz="1600" b="1" dirty="0" smtClean="0"/>
          </a:p>
          <a:p>
            <a:pPr>
              <a:buNone/>
            </a:pPr>
            <a:r>
              <a:rPr lang="nb-NO" sz="1600" u="sng" dirty="0" err="1" smtClean="0"/>
              <a:t>Consistency</a:t>
            </a:r>
            <a:r>
              <a:rPr lang="nb-NO" sz="1600" u="sng" dirty="0" smtClean="0"/>
              <a:t> </a:t>
            </a:r>
            <a:r>
              <a:rPr lang="nb-NO" sz="1600" u="sng" dirty="0" err="1" smtClean="0"/>
              <a:t>check</a:t>
            </a:r>
            <a:endParaRPr lang="nb-NO" sz="1600" u="sng" dirty="0" smtClean="0"/>
          </a:p>
          <a:p>
            <a:r>
              <a:rPr lang="nb-NO" sz="1600" dirty="0" smtClean="0"/>
              <a:t>St = St(</a:t>
            </a:r>
            <a:r>
              <a:rPr lang="nb-NO" sz="1600" b="1" dirty="0" smtClean="0"/>
              <a:t>x</a:t>
            </a:r>
            <a:r>
              <a:rPr lang="nb-NO" sz="1600" dirty="0" smtClean="0"/>
              <a:t>, t)</a:t>
            </a:r>
          </a:p>
          <a:p>
            <a:r>
              <a:rPr lang="nb-NO" sz="1600" dirty="0" smtClean="0"/>
              <a:t>Wind </a:t>
            </a:r>
            <a:r>
              <a:rPr lang="nb-NO" sz="1600" dirty="0" err="1" smtClean="0"/>
              <a:t>field</a:t>
            </a:r>
            <a:r>
              <a:rPr lang="nb-NO" sz="1600" dirty="0" smtClean="0"/>
              <a:t> time </a:t>
            </a:r>
            <a:r>
              <a:rPr lang="nb-NO" sz="1600" dirty="0" err="1" smtClean="0"/>
              <a:t>scale</a:t>
            </a:r>
            <a:r>
              <a:rPr lang="nb-NO" sz="1600" dirty="0" smtClean="0"/>
              <a:t> </a:t>
            </a:r>
          </a:p>
          <a:p>
            <a:pPr>
              <a:buNone/>
            </a:pPr>
            <a:r>
              <a:rPr lang="nb-NO" sz="1600" dirty="0" smtClean="0"/>
              <a:t>	t = t(</a:t>
            </a:r>
            <a:r>
              <a:rPr lang="nb-NO" sz="1600" b="1" dirty="0" err="1" smtClean="0"/>
              <a:t>x</a:t>
            </a:r>
            <a:r>
              <a:rPr lang="nb-NO" sz="1600" dirty="0" err="1" smtClean="0"/>
              <a:t>,t</a:t>
            </a:r>
            <a:r>
              <a:rPr lang="nb-NO" sz="1600" dirty="0" smtClean="0"/>
              <a:t>) = 1 /|S|</a:t>
            </a:r>
          </a:p>
        </p:txBody>
      </p:sp>
      <p:pic>
        <p:nvPicPr>
          <p:cNvPr id="4" name="Bilde 3" descr="stokes_cli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4150710"/>
            <a:ext cx="4536504" cy="2590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988840"/>
            <a:ext cx="2016224" cy="81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7504" y="3789040"/>
            <a:ext cx="8964488" cy="22243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63500" tIns="25400" rIns="63500" bIns="25400">
            <a:spAutoFit/>
          </a:bodyPr>
          <a:lstStyle/>
          <a:p>
            <a:pPr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Calibri" pitchFamily="34" charset="0"/>
              </a:rPr>
              <a:t>C</a:t>
            </a:r>
            <a:r>
              <a:rPr lang="en-US" sz="1800" b="1" baseline="-25000" dirty="0" smtClean="0">
                <a:solidFill>
                  <a:srgbClr val="0000FF"/>
                </a:solidFill>
                <a:latin typeface="Calibri" pitchFamily="34" charset="0"/>
              </a:rPr>
              <a:t>m</a:t>
            </a:r>
            <a:r>
              <a:rPr lang="en-US" sz="1800" b="1" dirty="0" smtClean="0">
                <a:solidFill>
                  <a:srgbClr val="0000FF"/>
                </a:solidFill>
                <a:latin typeface="Calibri" pitchFamily="34" charset="0"/>
              </a:rPr>
              <a:t> 	: Measured concentration (</a:t>
            </a:r>
            <a:r>
              <a:rPr lang="en-US" sz="1800" b="1" dirty="0" err="1" smtClean="0">
                <a:solidFill>
                  <a:srgbClr val="0000FF"/>
                </a:solidFill>
                <a:latin typeface="Calibri" pitchFamily="34" charset="0"/>
              </a:rPr>
              <a:t>ppm</a:t>
            </a:r>
            <a:r>
              <a:rPr lang="en-US" sz="1800" b="1" dirty="0" smtClean="0">
                <a:solidFill>
                  <a:srgbClr val="0000FF"/>
                </a:solidFill>
                <a:latin typeface="Calibri" pitchFamily="34" charset="0"/>
              </a:rPr>
              <a:t>) using Fast FID</a:t>
            </a:r>
          </a:p>
          <a:p>
            <a:pPr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00FF"/>
                </a:solidFill>
                <a:latin typeface="Calibri" pitchFamily="34" charset="0"/>
              </a:rPr>
              <a:t> U    	: Characteristic velocity scale</a:t>
            </a:r>
          </a:p>
          <a:p>
            <a:pPr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00FF"/>
                </a:solidFill>
                <a:latin typeface="Calibri" pitchFamily="34" charset="0"/>
              </a:rPr>
              <a:t> H	: Characteristic height</a:t>
            </a:r>
          </a:p>
          <a:p>
            <a:pPr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00FF"/>
                </a:solidFill>
                <a:latin typeface="Calibri" pitchFamily="34" charset="0"/>
              </a:rPr>
              <a:t> Q	: Flow rate of the release from the sources</a:t>
            </a:r>
          </a:p>
          <a:p>
            <a:pPr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0000FF"/>
                </a:solidFill>
                <a:latin typeface="Calibri" pitchFamily="34" charset="0"/>
              </a:rPr>
              <a:t> P	: Ratio of the propane in the released gas from the sources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404664"/>
            <a:ext cx="6588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kern="0" dirty="0" smtClean="0">
                <a:solidFill>
                  <a:schemeClr val="tx2"/>
                </a:solidFill>
                <a:latin typeface="+mj-lt"/>
              </a:rPr>
              <a:t>Non-dimensional concentration (C*)</a:t>
            </a:r>
            <a:endParaRPr lang="en-US" sz="2800" dirty="0">
              <a:latin typeface="+mj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496" y="1124745"/>
            <a:ext cx="3600000" cy="21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rot="10800000">
            <a:off x="6948266" y="3284986"/>
            <a:ext cx="792086" cy="432046"/>
          </a:xfrm>
          <a:prstGeom prst="straightConnector1">
            <a:avLst/>
          </a:prstGeom>
          <a:ln w="3492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164288" y="3759810"/>
            <a:ext cx="1728192" cy="666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square" lIns="63500" tIns="25400" rIns="63500" bIns="25400">
            <a:spAutoFit/>
          </a:bodyPr>
          <a:lstStyle/>
          <a:p>
            <a:pPr algn="ctr" eaLnBrk="0" hangingPunct="0"/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Tracer</a:t>
            </a:r>
          </a:p>
          <a:p>
            <a:pPr algn="ctr" eaLnBrk="0" hangingPunct="0"/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(propane-air)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FI-MAL-BLAA">
  <a:themeElements>
    <a:clrScheme name="">
      <a:dk1>
        <a:srgbClr val="32567A"/>
      </a:dk1>
      <a:lt1>
        <a:srgbClr val="FFFFFF"/>
      </a:lt1>
      <a:dk2>
        <a:srgbClr val="32567A"/>
      </a:dk2>
      <a:lt2>
        <a:srgbClr val="95B4D3"/>
      </a:lt2>
      <a:accent1>
        <a:srgbClr val="C6C349"/>
      </a:accent1>
      <a:accent2>
        <a:srgbClr val="7AA2C9"/>
      </a:accent2>
      <a:accent3>
        <a:srgbClr val="FFFFFF"/>
      </a:accent3>
      <a:accent4>
        <a:srgbClr val="294867"/>
      </a:accent4>
      <a:accent5>
        <a:srgbClr val="DFDEB1"/>
      </a:accent5>
      <a:accent6>
        <a:srgbClr val="6E92B6"/>
      </a:accent6>
      <a:hlink>
        <a:srgbClr val="66847D"/>
      </a:hlink>
      <a:folHlink>
        <a:srgbClr val="F3E058"/>
      </a:folHlink>
    </a:clrScheme>
    <a:fontScheme name="FFI-MAL-BLA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FI-MAL-BLA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FI-MAL-BLA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FI-MAL-BLA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FI-MAL-BLA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FI-MAL-BLA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FI-MAL-BLA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FI-MAL-BLA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32567A"/>
    </a:dk1>
    <a:lt1>
      <a:srgbClr val="FFFFFF"/>
    </a:lt1>
    <a:dk2>
      <a:srgbClr val="32567A"/>
    </a:dk2>
    <a:lt2>
      <a:srgbClr val="95B4D3"/>
    </a:lt2>
    <a:accent1>
      <a:srgbClr val="C6C349"/>
    </a:accent1>
    <a:accent2>
      <a:srgbClr val="7AA2C9"/>
    </a:accent2>
    <a:accent3>
      <a:srgbClr val="FFFFFF"/>
    </a:accent3>
    <a:accent4>
      <a:srgbClr val="294867"/>
    </a:accent4>
    <a:accent5>
      <a:srgbClr val="DFDEB1"/>
    </a:accent5>
    <a:accent6>
      <a:srgbClr val="6E92B6"/>
    </a:accent6>
    <a:hlink>
      <a:srgbClr val="66847D"/>
    </a:hlink>
    <a:folHlink>
      <a:srgbClr val="F3E058"/>
    </a:folHlink>
  </a:clrScheme>
  <a:fontScheme name="FFI-MAL-MOERKGROEN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">
    <a:dk1>
      <a:srgbClr val="32567A"/>
    </a:dk1>
    <a:lt1>
      <a:srgbClr val="FFFFFF"/>
    </a:lt1>
    <a:dk2>
      <a:srgbClr val="32567A"/>
    </a:dk2>
    <a:lt2>
      <a:srgbClr val="95B4D3"/>
    </a:lt2>
    <a:accent1>
      <a:srgbClr val="C6C349"/>
    </a:accent1>
    <a:accent2>
      <a:srgbClr val="7AA2C9"/>
    </a:accent2>
    <a:accent3>
      <a:srgbClr val="FFFFFF"/>
    </a:accent3>
    <a:accent4>
      <a:srgbClr val="294867"/>
    </a:accent4>
    <a:accent5>
      <a:srgbClr val="DFDEB1"/>
    </a:accent5>
    <a:accent6>
      <a:srgbClr val="6E92B6"/>
    </a:accent6>
    <a:hlink>
      <a:srgbClr val="66847D"/>
    </a:hlink>
    <a:folHlink>
      <a:srgbClr val="F3E058"/>
    </a:folHlink>
  </a:clrScheme>
  <a:fontScheme name="FFI-MAL-MOERKGROEN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FFI-MAL-BLAA</Template>
  <TotalTime>19406</TotalTime>
  <Words>704</Words>
  <Application>Microsoft Office PowerPoint</Application>
  <PresentationFormat>Skjermfremvisning (4:3)</PresentationFormat>
  <Paragraphs>178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18" baseType="lpstr">
      <vt:lpstr>FFI-MAL-BLAA</vt:lpstr>
      <vt:lpstr>Modeling the Dispersion and Transport of Aerosols Emitted from an Industrial Facility During the 2005 and 2008 Outbreak of Legionnaires’ Disease in Norway </vt:lpstr>
      <vt:lpstr> 2005 and 2008 outbreaks of Legionnaires’ Disease  Two largest outbreaks ever recorded in Norway  </vt:lpstr>
      <vt:lpstr>2005 and 2008 outbreaks of Legionnaires’ Disease  Two largest outbreaks ever recorded in Norway</vt:lpstr>
      <vt:lpstr>Objectives Seeking answers to …</vt:lpstr>
      <vt:lpstr>Lysbilde 5</vt:lpstr>
      <vt:lpstr>Methodologies</vt:lpstr>
      <vt:lpstr>Atmospheric stability</vt:lpstr>
      <vt:lpstr>Neutral (isothermal) atmospheric conditions No significant difference between the air scrubbers and areation ponds</vt:lpstr>
      <vt:lpstr>Lysbilde 9</vt:lpstr>
      <vt:lpstr>Lysbilde 10</vt:lpstr>
      <vt:lpstr>Operational models Tentative results indicates challenges associated with source description </vt:lpstr>
      <vt:lpstr>Lysbilde 12</vt:lpstr>
      <vt:lpstr>Concluding remarks</vt:lpstr>
      <vt:lpstr>Final remark and lesson learned</vt:lpstr>
      <vt:lpstr>Lysbilde 15</vt:lpstr>
      <vt:lpstr>Justification using tracer gas</vt:lpstr>
      <vt:lpstr>Lysbilde 17</vt:lpstr>
    </vt:vector>
  </TitlesOfParts>
  <Company>FFI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MØV - trussel og beredskap</dc:title>
  <dc:creator>Monica Endregard</dc:creator>
  <cp:lastModifiedBy>bre</cp:lastModifiedBy>
  <cp:revision>696</cp:revision>
  <dcterms:created xsi:type="dcterms:W3CDTF">2007-03-19T22:37:11Z</dcterms:created>
  <dcterms:modified xsi:type="dcterms:W3CDTF">2011-07-12T02:53:13Z</dcterms:modified>
</cp:coreProperties>
</file>