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6" r:id="rId8"/>
    <p:sldId id="267" r:id="rId9"/>
    <p:sldId id="264" r:id="rId10"/>
    <p:sldId id="265" r:id="rId11"/>
  </p:sldIdLst>
  <p:sldSz cx="9144000" cy="6858000" type="screen4x3"/>
  <p:notesSz cx="6858000" cy="9144000"/>
  <p:embeddedFontLst>
    <p:embeddedFont>
      <p:font typeface="Verdana" pitchFamily="34" charset="0"/>
      <p:regular r:id="rId14"/>
      <p:bold r:id="rId15"/>
      <p:italic r:id="rId16"/>
      <p:boldItalic r:id="rId17"/>
    </p:embeddedFont>
    <p:embeddedFont>
      <p:font typeface="Calibri" pitchFamily="34" charset="0"/>
      <p:regular r:id="rId18"/>
      <p:bold r:id="rId19"/>
      <p:italic r:id="rId20"/>
      <p:boldItalic r:id="rId21"/>
    </p:embeddedFont>
    <p:embeddedFont>
      <p:font typeface="Tahoma" pitchFamily="34" charset="0"/>
      <p:regular r:id="rId22"/>
      <p:bold r:id="rId23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FBFBFB"/>
    <a:srgbClr val="F8F8F8"/>
    <a:srgbClr val="FFA995"/>
    <a:srgbClr val="FF3300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44" autoAdjust="0"/>
    <p:restoredTop sz="94660"/>
  </p:normalViewPr>
  <p:slideViewPr>
    <p:cSldViewPr>
      <p:cViewPr varScale="1">
        <p:scale>
          <a:sx n="70" d="100"/>
          <a:sy n="70" d="100"/>
        </p:scale>
        <p:origin x="-134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font" Target="fonts/font5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4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latin typeface="Arial" charset="0"/>
              </a:defRPr>
            </a:lvl1pPr>
          </a:lstStyle>
          <a:p>
            <a:endParaRPr lang="de-DE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</a:defRPr>
            </a:lvl1pPr>
          </a:lstStyle>
          <a:p>
            <a:endParaRPr lang="de-DE" dirty="0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latin typeface="Arial" charset="0"/>
              </a:defRPr>
            </a:lvl1pPr>
          </a:lstStyle>
          <a:p>
            <a:endParaRPr lang="de-DE" dirty="0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</a:defRPr>
            </a:lvl1pPr>
          </a:lstStyle>
          <a:p>
            <a:fld id="{69E932A2-6AEE-4011-AE44-480B49238175}" type="slidenum">
              <a:rPr lang="de-DE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457436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latin typeface="Arial" charset="0"/>
              </a:defRPr>
            </a:lvl1pPr>
          </a:lstStyle>
          <a:p>
            <a:endParaRPr lang="de-DE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</a:defRPr>
            </a:lvl1pPr>
          </a:lstStyle>
          <a:p>
            <a:endParaRPr lang="de-DE" dirty="0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die Formate des Vorlagentextes zu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latin typeface="Arial" charset="0"/>
              </a:defRPr>
            </a:lvl1pPr>
          </a:lstStyle>
          <a:p>
            <a:endParaRPr lang="de-DE" dirty="0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</a:defRPr>
            </a:lvl1pPr>
          </a:lstStyle>
          <a:p>
            <a:fld id="{E853138C-B901-48A8-AAC2-449EF065E9E8}" type="slidenum">
              <a:rPr lang="de-DE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7140394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644742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5047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4198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7068996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9984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5452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34614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jpe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68263" y="666750"/>
            <a:ext cx="533400" cy="5499100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bg2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027" name="Text Box 3"/>
          <p:cNvSpPr txBox="1">
            <a:spLocks noChangeArrowheads="1"/>
          </p:cNvSpPr>
          <p:nvPr/>
        </p:nvSpPr>
        <p:spPr bwMode="auto">
          <a:xfrm rot="16200000">
            <a:off x="-1497012" y="4083050"/>
            <a:ext cx="3638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FBFBFB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Technical Meteorology</a:t>
            </a:r>
          </a:p>
        </p:txBody>
      </p:sp>
      <p:sp>
        <p:nvSpPr>
          <p:cNvPr id="1028" name="Line 4"/>
          <p:cNvSpPr>
            <a:spLocks noChangeShapeType="1"/>
          </p:cNvSpPr>
          <p:nvPr/>
        </p:nvSpPr>
        <p:spPr bwMode="auto">
          <a:xfrm>
            <a:off x="1981200" y="6553200"/>
            <a:ext cx="6934200" cy="0"/>
          </a:xfrm>
          <a:prstGeom prst="line">
            <a:avLst/>
          </a:prstGeom>
          <a:noFill/>
          <a:ln w="19050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pic>
        <p:nvPicPr>
          <p:cNvPr id="1029" name="Picture 5" descr="LOGO only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76200"/>
            <a:ext cx="533400" cy="53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0" name="Text Box 6"/>
          <p:cNvSpPr txBox="1">
            <a:spLocks noChangeArrowheads="1"/>
          </p:cNvSpPr>
          <p:nvPr/>
        </p:nvSpPr>
        <p:spPr bwMode="auto">
          <a:xfrm>
            <a:off x="1905000" y="6553200"/>
            <a:ext cx="7010400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800" dirty="0">
                <a:solidFill>
                  <a:schemeClr val="bg2"/>
                </a:solidFill>
                <a:latin typeface="Tahoma" pitchFamily="34" charset="0"/>
              </a:rPr>
              <a:t>Environmental</a:t>
            </a:r>
            <a:r>
              <a:rPr lang="de-DE" sz="800" dirty="0">
                <a:solidFill>
                  <a:schemeClr val="bg2"/>
                </a:solidFill>
                <a:latin typeface="Tahoma" pitchFamily="34" charset="0"/>
              </a:rPr>
              <a:t> Wind Tunnel Laboratory EWTL @ ZMAW</a:t>
            </a:r>
            <a:r>
              <a:rPr lang="de-DE" sz="800" dirty="0">
                <a:solidFill>
                  <a:schemeClr val="bg2"/>
                </a:solidFill>
                <a:latin typeface="Arial" charset="0"/>
              </a:rPr>
              <a:t>                                          </a:t>
            </a:r>
            <a:r>
              <a:rPr lang="de-DE" sz="800" dirty="0">
                <a:solidFill>
                  <a:schemeClr val="bg2"/>
                </a:solidFill>
                <a:latin typeface="Arial" charset="0"/>
                <a:sym typeface="Wingdings" pitchFamily="2" charset="2"/>
              </a:rPr>
              <a:t> </a:t>
            </a:r>
            <a:r>
              <a:rPr lang="de-DE" sz="800" dirty="0">
                <a:solidFill>
                  <a:schemeClr val="bg2"/>
                </a:solidFill>
                <a:latin typeface="Arial" charset="0"/>
              </a:rPr>
              <a:t>www.mi.uni-hamburg.de/windtunnel </a:t>
            </a:r>
            <a:r>
              <a:rPr lang="de-DE" sz="800" dirty="0">
                <a:solidFill>
                  <a:schemeClr val="bg2"/>
                </a:solidFill>
                <a:latin typeface="Arial" charset="0"/>
                <a:sym typeface="Wingdings" pitchFamily="2" charset="2"/>
              </a:rPr>
              <a:t></a:t>
            </a:r>
            <a:r>
              <a:rPr lang="de-DE" sz="800" dirty="0">
                <a:solidFill>
                  <a:schemeClr val="bg2"/>
                </a:solidFill>
                <a:latin typeface="Arial" charset="0"/>
              </a:rPr>
              <a:t> ewtl@zmaw.de</a:t>
            </a:r>
          </a:p>
        </p:txBody>
      </p:sp>
      <p:pic>
        <p:nvPicPr>
          <p:cNvPr id="8" name="Picture 8" descr="eu_flag"/>
          <p:cNvPicPr>
            <a:picLocks noChangeAspect="1" noChangeArrowheads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96" y="6296504"/>
            <a:ext cx="734351" cy="424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9" descr="esf"/>
          <p:cNvPicPr>
            <a:picLocks noChangeAspect="1" noChangeArrowheads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059" y="6324600"/>
            <a:ext cx="897541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152400"/>
            <a:ext cx="2232025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/>
        </p:nvSpPr>
        <p:spPr>
          <a:xfrm>
            <a:off x="1051560" y="1371600"/>
            <a:ext cx="7467600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800" dirty="0" smtClean="0">
                <a:latin typeface="Calibri" pitchFamily="34" charset="0"/>
                <a:cs typeface="Calibri" pitchFamily="34" charset="0"/>
              </a:rPr>
              <a:t>Validating local-scale airborne hazard models </a:t>
            </a:r>
            <a:br>
              <a:rPr lang="en-US" sz="2800" dirty="0" smtClean="0">
                <a:latin typeface="Calibri" pitchFamily="34" charset="0"/>
                <a:cs typeface="Calibri" pitchFamily="34" charset="0"/>
              </a:rPr>
            </a:br>
            <a:r>
              <a:rPr lang="en-US" sz="2800" dirty="0" smtClean="0">
                <a:latin typeface="Calibri" pitchFamily="34" charset="0"/>
                <a:cs typeface="Calibri" pitchFamily="34" charset="0"/>
              </a:rPr>
              <a:t>– possibilities, limitations and challenges</a:t>
            </a:r>
          </a:p>
          <a:p>
            <a:endParaRPr lang="en-US" sz="2800" b="0" dirty="0" smtClean="0"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en-US" b="0" dirty="0" smtClean="0">
                <a:latin typeface="Calibri" pitchFamily="34" charset="0"/>
                <a:cs typeface="Calibri" pitchFamily="34" charset="0"/>
              </a:rPr>
              <a:t>B. </a:t>
            </a:r>
            <a:r>
              <a:rPr lang="en-US" b="0" dirty="0" err="1" smtClean="0">
                <a:latin typeface="Calibri" pitchFamily="34" charset="0"/>
                <a:cs typeface="Calibri" pitchFamily="34" charset="0"/>
              </a:rPr>
              <a:t>Leitl</a:t>
            </a:r>
            <a:r>
              <a:rPr lang="en-US" b="0" dirty="0" smtClean="0">
                <a:latin typeface="Calibri" pitchFamily="34" charset="0"/>
                <a:cs typeface="Calibri" pitchFamily="34" charset="0"/>
              </a:rPr>
              <a:t> , S. </a:t>
            </a:r>
            <a:r>
              <a:rPr lang="en-US" b="0" dirty="0" err="1" smtClean="0">
                <a:latin typeface="Calibri" pitchFamily="34" charset="0"/>
                <a:cs typeface="Calibri" pitchFamily="34" charset="0"/>
              </a:rPr>
              <a:t>Trini</a:t>
            </a:r>
            <a:r>
              <a:rPr lang="en-US" b="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b="0" dirty="0" err="1" smtClean="0">
                <a:latin typeface="Calibri" pitchFamily="34" charset="0"/>
                <a:cs typeface="Calibri" pitchFamily="34" charset="0"/>
              </a:rPr>
              <a:t>Castelli</a:t>
            </a:r>
            <a:r>
              <a:rPr lang="en-US" b="0" dirty="0" smtClean="0">
                <a:latin typeface="Calibri" pitchFamily="34" charset="0"/>
                <a:cs typeface="Calibri" pitchFamily="34" charset="0"/>
              </a:rPr>
              <a:t> , T. </a:t>
            </a:r>
            <a:r>
              <a:rPr lang="en-US" b="0" dirty="0" err="1" smtClean="0">
                <a:latin typeface="Calibri" pitchFamily="34" charset="0"/>
                <a:cs typeface="Calibri" pitchFamily="34" charset="0"/>
              </a:rPr>
              <a:t>Reisin</a:t>
            </a:r>
            <a:r>
              <a:rPr lang="en-US" b="0" dirty="0" smtClean="0">
                <a:latin typeface="Calibri" pitchFamily="34" charset="0"/>
                <a:cs typeface="Calibri" pitchFamily="34" charset="0"/>
              </a:rPr>
              <a:t> , K. Baumann-</a:t>
            </a:r>
            <a:r>
              <a:rPr lang="en-US" b="0" dirty="0" err="1" smtClean="0">
                <a:latin typeface="Calibri" pitchFamily="34" charset="0"/>
                <a:cs typeface="Calibri" pitchFamily="34" charset="0"/>
              </a:rPr>
              <a:t>Stanzer</a:t>
            </a:r>
            <a:r>
              <a:rPr lang="en-US" b="0" dirty="0" smtClean="0">
                <a:latin typeface="Calibri" pitchFamily="34" charset="0"/>
                <a:cs typeface="Calibri" pitchFamily="34" charset="0"/>
              </a:rPr>
              <a:t> , F. </a:t>
            </a:r>
            <a:r>
              <a:rPr lang="en-US" b="0" dirty="0" err="1" smtClean="0">
                <a:latin typeface="Calibri" pitchFamily="34" charset="0"/>
                <a:cs typeface="Calibri" pitchFamily="34" charset="0"/>
              </a:rPr>
              <a:t>Barmpas</a:t>
            </a:r>
            <a:r>
              <a:rPr lang="en-US" b="0" dirty="0" smtClean="0">
                <a:latin typeface="Calibri" pitchFamily="34" charset="0"/>
                <a:cs typeface="Calibri" pitchFamily="34" charset="0"/>
              </a:rPr>
              <a:t> </a:t>
            </a:r>
            <a:endParaRPr lang="en-US" b="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3033593"/>
            <a:ext cx="319088" cy="190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3033593"/>
            <a:ext cx="285750" cy="190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6" name="Picture 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9094" y="3033593"/>
            <a:ext cx="261938" cy="190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7" name="Picture 1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7908" y="3033593"/>
            <a:ext cx="285750" cy="190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8" name="Picture 1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9950" y="3033593"/>
            <a:ext cx="285750" cy="190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feld 8"/>
          <p:cNvSpPr txBox="1"/>
          <p:nvPr/>
        </p:nvSpPr>
        <p:spPr>
          <a:xfrm>
            <a:off x="2869338" y="4343400"/>
            <a:ext cx="319215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smtClean="0">
                <a:latin typeface="Calibri" pitchFamily="34" charset="0"/>
                <a:cs typeface="Calibri" pitchFamily="34" charset="0"/>
              </a:rPr>
              <a:t>COST Action ES1006</a:t>
            </a:r>
            <a:endParaRPr lang="de-DE" sz="2400" dirty="0">
              <a:latin typeface="Calibri" pitchFamily="34" charset="0"/>
              <a:cs typeface="Calibri" pitchFamily="34" charset="0"/>
            </a:endParaRPr>
          </a:p>
          <a:p>
            <a:r>
              <a:rPr lang="de-DE" b="0" dirty="0" err="1" smtClean="0">
                <a:latin typeface="Calibri" pitchFamily="34" charset="0"/>
                <a:cs typeface="Calibri" pitchFamily="34" charset="0"/>
              </a:rPr>
              <a:t>joint</a:t>
            </a:r>
            <a:r>
              <a:rPr lang="de-DE" b="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de-DE" b="0" dirty="0" err="1" smtClean="0">
                <a:latin typeface="Calibri" pitchFamily="34" charset="0"/>
                <a:cs typeface="Calibri" pitchFamily="34" charset="0"/>
              </a:rPr>
              <a:t>effort</a:t>
            </a:r>
            <a:r>
              <a:rPr lang="de-DE" b="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de-DE" b="0" dirty="0" err="1" smtClean="0">
                <a:latin typeface="Calibri" pitchFamily="34" charset="0"/>
                <a:cs typeface="Calibri" pitchFamily="34" charset="0"/>
              </a:rPr>
              <a:t>of</a:t>
            </a:r>
            <a:r>
              <a:rPr lang="de-DE" b="0" dirty="0" smtClean="0">
                <a:latin typeface="Calibri" pitchFamily="34" charset="0"/>
                <a:cs typeface="Calibri" pitchFamily="34" charset="0"/>
              </a:rPr>
              <a:t> 19 COST </a:t>
            </a:r>
            <a:r>
              <a:rPr lang="de-DE" b="0" dirty="0" err="1" smtClean="0">
                <a:latin typeface="Calibri" pitchFamily="34" charset="0"/>
                <a:cs typeface="Calibri" pitchFamily="34" charset="0"/>
              </a:rPr>
              <a:t>countries</a:t>
            </a:r>
            <a:endParaRPr lang="en-US" b="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feld 6"/>
          <p:cNvSpPr txBox="1"/>
          <p:nvPr/>
        </p:nvSpPr>
        <p:spPr>
          <a:xfrm>
            <a:off x="838200" y="457200"/>
            <a:ext cx="207922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dirty="0" smtClean="0">
                <a:latin typeface="+mj-lt"/>
              </a:rPr>
              <a:t>Motivation</a:t>
            </a:r>
            <a:endParaRPr lang="en-US" sz="3200" dirty="0">
              <a:latin typeface="+mj-lt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838201" y="1143000"/>
            <a:ext cx="7391400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</a:pPr>
            <a:r>
              <a:rPr lang="en-US" sz="2400" b="0" dirty="0" smtClean="0">
                <a:latin typeface="+mn-lt"/>
              </a:rPr>
              <a:t>how safe are we regarding small-size/local-scale releases of airborne hazards? </a:t>
            </a:r>
            <a:r>
              <a:rPr lang="en-US" b="0" dirty="0" smtClean="0">
                <a:latin typeface="+mn-lt"/>
              </a:rPr>
              <a:t>('</a:t>
            </a:r>
            <a:r>
              <a:rPr lang="en-US" b="0" dirty="0" err="1" smtClean="0">
                <a:latin typeface="+mn-lt"/>
              </a:rPr>
              <a:t>Seveso</a:t>
            </a:r>
            <a:r>
              <a:rPr lang="en-US" b="0" dirty="0" smtClean="0">
                <a:latin typeface="+mn-lt"/>
              </a:rPr>
              <a:t> Directives' 85/201 EWG, 96/82 EG, 2003/105/EG etc.)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</a:pPr>
            <a:r>
              <a:rPr lang="en-US" sz="2400" b="0" dirty="0" smtClean="0">
                <a:latin typeface="+mn-lt"/>
              </a:rPr>
              <a:t>information data bases indicate increasing number of local-scale incidents </a:t>
            </a:r>
            <a:r>
              <a:rPr lang="en-US" b="0" dirty="0" smtClean="0">
                <a:latin typeface="+mn-lt"/>
              </a:rPr>
              <a:t>(UK Health and Safety Executive, ARIA BARPI, </a:t>
            </a:r>
            <a:r>
              <a:rPr lang="en-US" b="0" dirty="0" err="1" smtClean="0">
                <a:latin typeface="+mn-lt"/>
              </a:rPr>
              <a:t>Ility</a:t>
            </a:r>
            <a:r>
              <a:rPr lang="en-US" b="0" dirty="0" smtClean="0">
                <a:latin typeface="+mn-lt"/>
              </a:rPr>
              <a:t> Engineering, </a:t>
            </a:r>
            <a:r>
              <a:rPr lang="en-US" b="0" dirty="0" err="1" smtClean="0">
                <a:latin typeface="+mn-lt"/>
              </a:rPr>
              <a:t>Infosis</a:t>
            </a:r>
            <a:r>
              <a:rPr lang="en-US" b="0" dirty="0" smtClean="0">
                <a:latin typeface="+mn-lt"/>
              </a:rPr>
              <a:t>/ZEMA, …)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</a:pPr>
            <a:r>
              <a:rPr lang="en-US" sz="2400" b="0" dirty="0" smtClean="0">
                <a:latin typeface="+mn-lt"/>
              </a:rPr>
              <a:t>increasing need for disaster protection and effective emergency response and management tools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</a:pPr>
            <a:r>
              <a:rPr lang="en-US" sz="2400" b="0" dirty="0" smtClean="0">
                <a:latin typeface="+mn-lt"/>
              </a:rPr>
              <a:t>variety of different tools is developed / applied in local-scale airborne hazard management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</a:pPr>
            <a:r>
              <a:rPr lang="en-US" sz="2400" b="0" dirty="0" smtClean="0">
                <a:solidFill>
                  <a:srgbClr val="FF0000"/>
                </a:solidFill>
                <a:latin typeface="+mn-lt"/>
              </a:rPr>
              <a:t>… different model approaches matter of opinion 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/>
          <p:cNvSpPr txBox="1"/>
          <p:nvPr/>
        </p:nvSpPr>
        <p:spPr>
          <a:xfrm>
            <a:off x="838200" y="1295400"/>
            <a:ext cx="800099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</a:pPr>
            <a:r>
              <a:rPr lang="en-US" sz="2400" b="0" dirty="0" smtClean="0">
                <a:latin typeface="+mn-lt"/>
              </a:rPr>
              <a:t>… when to use which type of tool ?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</a:pPr>
            <a:r>
              <a:rPr lang="en-US" sz="2400" b="0" dirty="0" smtClean="0">
                <a:latin typeface="+mn-lt"/>
              </a:rPr>
              <a:t>… how to apply a tool to obtain adequate/reliable results?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</a:pPr>
            <a:r>
              <a:rPr lang="en-US" sz="2400" b="0" dirty="0" smtClean="0">
                <a:latin typeface="+mn-lt"/>
              </a:rPr>
              <a:t>… where to get which reliable simulation input data?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</a:pPr>
            <a:r>
              <a:rPr lang="en-US" sz="2400" b="0" dirty="0" smtClean="0">
                <a:latin typeface="+mn-lt"/>
              </a:rPr>
              <a:t>… how safe/unsafe are the predictions?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</a:pPr>
            <a:r>
              <a:rPr lang="en-US" sz="2400" b="0" dirty="0" smtClean="0">
                <a:latin typeface="+mn-lt"/>
              </a:rPr>
              <a:t>… how to improve reliability of predictions?</a:t>
            </a:r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4114800"/>
            <a:ext cx="2350114" cy="20283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feld 6"/>
          <p:cNvSpPr txBox="1"/>
          <p:nvPr/>
        </p:nvSpPr>
        <p:spPr>
          <a:xfrm>
            <a:off x="838200" y="457200"/>
            <a:ext cx="207922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dirty="0" smtClean="0">
                <a:latin typeface="+mj-lt"/>
              </a:rPr>
              <a:t>Motivation</a:t>
            </a:r>
            <a:endParaRPr lang="en-US" sz="3200" dirty="0">
              <a:latin typeface="+mj-lt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3826" y="4004113"/>
            <a:ext cx="2249745" cy="2249745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84" t="6862" r="1309" b="12723"/>
          <a:stretch/>
        </p:blipFill>
        <p:spPr>
          <a:xfrm>
            <a:off x="6172200" y="4071938"/>
            <a:ext cx="2727106" cy="2176462"/>
          </a:xfrm>
          <a:prstGeom prst="rect">
            <a:avLst/>
          </a:prstGeom>
        </p:spPr>
      </p:pic>
      <p:sp>
        <p:nvSpPr>
          <p:cNvPr id="2" name="Textfeld 1"/>
          <p:cNvSpPr txBox="1"/>
          <p:nvPr/>
        </p:nvSpPr>
        <p:spPr>
          <a:xfrm>
            <a:off x="2057400" y="6172200"/>
            <a:ext cx="112883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b="0" i="1" dirty="0" smtClean="0">
                <a:latin typeface="+mn-lt"/>
              </a:rPr>
              <a:t>DISMA, TÜV Rheinland</a:t>
            </a:r>
            <a:endParaRPr lang="de-DE" sz="800" b="0" i="1" dirty="0">
              <a:latin typeface="+mn-lt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3705100" y="6275159"/>
            <a:ext cx="81945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b="0" i="1" dirty="0" smtClean="0">
                <a:latin typeface="+mn-lt"/>
              </a:rPr>
              <a:t>Fast3D-CT, NRL</a:t>
            </a:r>
            <a:endParaRPr lang="de-DE" sz="800" b="0" i="1" dirty="0">
              <a:latin typeface="+mn-lt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6172200" y="6279922"/>
            <a:ext cx="84189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b="0" i="1" dirty="0" smtClean="0">
                <a:latin typeface="+mn-lt"/>
              </a:rPr>
              <a:t>CT-Analyst, NRL</a:t>
            </a:r>
            <a:endParaRPr lang="de-DE" sz="800" b="0" i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20985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838200" y="457200"/>
            <a:ext cx="19682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+mj-lt"/>
              </a:rPr>
              <a:t>Objectives</a:t>
            </a:r>
            <a:endParaRPr lang="en-US" sz="3200" dirty="0">
              <a:latin typeface="+mj-l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838201" y="1143000"/>
            <a:ext cx="73914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</a:pPr>
            <a:r>
              <a:rPr lang="en-US" sz="2400" b="0" dirty="0" smtClean="0">
                <a:latin typeface="+mn-lt"/>
              </a:rPr>
              <a:t>definition of </a:t>
            </a:r>
            <a:r>
              <a:rPr lang="en-US" sz="2400" b="0" dirty="0" smtClean="0">
                <a:solidFill>
                  <a:srgbClr val="FF0000"/>
                </a:solidFill>
                <a:latin typeface="+mn-lt"/>
              </a:rPr>
              <a:t>relevant threat scenarios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</a:pPr>
            <a:r>
              <a:rPr lang="en-US" sz="2400" b="0" dirty="0" smtClean="0">
                <a:latin typeface="+mn-lt"/>
              </a:rPr>
              <a:t>compilation of a </a:t>
            </a:r>
            <a:r>
              <a:rPr lang="en-US" sz="2400" b="0" dirty="0" smtClean="0">
                <a:solidFill>
                  <a:srgbClr val="FF0000"/>
                </a:solidFill>
                <a:latin typeface="+mn-lt"/>
              </a:rPr>
              <a:t>model inventory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</a:pPr>
            <a:r>
              <a:rPr lang="en-US" sz="2400" b="0" dirty="0">
                <a:latin typeface="+mn-lt"/>
              </a:rPr>
              <a:t>d</a:t>
            </a:r>
            <a:r>
              <a:rPr lang="en-US" sz="2400" b="0" dirty="0" smtClean="0">
                <a:latin typeface="+mn-lt"/>
              </a:rPr>
              <a:t>efining measures for</a:t>
            </a:r>
            <a:r>
              <a:rPr lang="en-US" sz="2400" b="0" dirty="0" smtClean="0">
                <a:solidFill>
                  <a:srgbClr val="FF0000"/>
                </a:solidFill>
                <a:latin typeface="+mn-lt"/>
              </a:rPr>
              <a:t> model performance </a:t>
            </a:r>
            <a:r>
              <a:rPr lang="en-US" sz="2400" b="0" dirty="0" smtClean="0">
                <a:latin typeface="+mn-lt"/>
              </a:rPr>
              <a:t>regarding</a:t>
            </a:r>
            <a:endParaRPr lang="en-US" sz="2400" b="0" dirty="0" smtClean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1600200" y="2849940"/>
            <a:ext cx="5961376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0" dirty="0" smtClean="0">
                <a:latin typeface="Calibri" pitchFamily="34" charset="0"/>
                <a:cs typeface="Calibri" pitchFamily="34" charset="0"/>
              </a:rPr>
              <a:t>… 'accuracy' of dispersion modeling</a:t>
            </a:r>
          </a:p>
          <a:p>
            <a:r>
              <a:rPr lang="en-US" sz="2400" b="0" dirty="0" smtClean="0">
                <a:latin typeface="Calibri" pitchFamily="34" charset="0"/>
                <a:cs typeface="Calibri" pitchFamily="34" charset="0"/>
              </a:rPr>
              <a:t>… efficiency / speed (computational demands)</a:t>
            </a:r>
          </a:p>
          <a:p>
            <a:r>
              <a:rPr lang="en-US" sz="2400" b="0" dirty="0" smtClean="0">
                <a:latin typeface="Calibri" pitchFamily="34" charset="0"/>
                <a:cs typeface="Calibri" pitchFamily="34" charset="0"/>
              </a:rPr>
              <a:t>… manageability (operational demands)</a:t>
            </a:r>
          </a:p>
          <a:p>
            <a:r>
              <a:rPr lang="en-US" sz="2400" b="0" dirty="0" smtClean="0">
                <a:latin typeface="Calibri" pitchFamily="34" charset="0"/>
                <a:cs typeface="Calibri" pitchFamily="34" charset="0"/>
              </a:rPr>
              <a:t>… information output</a:t>
            </a:r>
          </a:p>
          <a:p>
            <a:r>
              <a:rPr lang="de-DE" sz="2400" b="0" dirty="0" smtClean="0">
                <a:latin typeface="Calibri" pitchFamily="34" charset="0"/>
                <a:cs typeface="Calibri" pitchFamily="34" charset="0"/>
              </a:rPr>
              <a:t>…</a:t>
            </a:r>
            <a:endParaRPr lang="en-US" sz="2400" b="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2965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838200" y="457200"/>
            <a:ext cx="19682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+mj-lt"/>
              </a:rPr>
              <a:t>Objectives</a:t>
            </a:r>
            <a:endParaRPr lang="en-US" sz="3200" dirty="0">
              <a:latin typeface="+mj-l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838201" y="1143000"/>
            <a:ext cx="7391400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</a:pPr>
            <a:r>
              <a:rPr lang="en-US" sz="2400" b="0" dirty="0" smtClean="0">
                <a:latin typeface="+mn-lt"/>
              </a:rPr>
              <a:t>definition of methods for </a:t>
            </a:r>
            <a:r>
              <a:rPr lang="en-US" sz="2400" b="0" dirty="0" smtClean="0">
                <a:solidFill>
                  <a:srgbClr val="FF0000"/>
                </a:solidFill>
                <a:latin typeface="+mn-lt"/>
              </a:rPr>
              <a:t>application-specific  benchmarking</a:t>
            </a:r>
            <a:r>
              <a:rPr lang="en-US" sz="2400" b="0" dirty="0" smtClean="0">
                <a:latin typeface="+mn-lt"/>
              </a:rPr>
              <a:t> / development of tools and means for efficient testing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</a:pPr>
            <a:r>
              <a:rPr lang="en-US" sz="2400" b="0" dirty="0" smtClean="0">
                <a:solidFill>
                  <a:srgbClr val="FF0000"/>
                </a:solidFill>
                <a:latin typeface="+mn-lt"/>
              </a:rPr>
              <a:t>identification of limitations </a:t>
            </a:r>
            <a:r>
              <a:rPr lang="en-US" sz="2400" b="0" dirty="0" smtClean="0">
                <a:latin typeface="+mn-lt"/>
              </a:rPr>
              <a:t>in currently applied model approaches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</a:pPr>
            <a:r>
              <a:rPr lang="en-US" sz="2400" b="0" dirty="0" smtClean="0">
                <a:latin typeface="+mn-lt"/>
              </a:rPr>
              <a:t>development of </a:t>
            </a:r>
            <a:r>
              <a:rPr lang="en-US" sz="2400" b="0" dirty="0" smtClean="0">
                <a:solidFill>
                  <a:srgbClr val="FF0000"/>
                </a:solidFill>
                <a:latin typeface="+mn-lt"/>
              </a:rPr>
              <a:t>strategies for model improvement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</a:pPr>
            <a:r>
              <a:rPr lang="en-US" sz="2400" b="0" dirty="0" smtClean="0">
                <a:solidFill>
                  <a:srgbClr val="FF0000"/>
                </a:solidFill>
                <a:latin typeface="+mn-lt"/>
              </a:rPr>
              <a:t>best practice guidance </a:t>
            </a:r>
            <a:r>
              <a:rPr lang="en-US" sz="2400" b="0" dirty="0" smtClean="0">
                <a:latin typeface="+mn-lt"/>
              </a:rPr>
              <a:t>for implementation and use of existing emergency response model approaches</a:t>
            </a:r>
            <a:endParaRPr lang="en-US" sz="2400" b="0" dirty="0" smtClean="0">
              <a:solidFill>
                <a:srgbClr val="FF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32965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838200" y="457200"/>
            <a:ext cx="30294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+mj-lt"/>
              </a:rPr>
              <a:t>Working Groups</a:t>
            </a:r>
            <a:endParaRPr lang="en-US" sz="3200" dirty="0">
              <a:latin typeface="+mj-lt"/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685800" y="1219200"/>
            <a:ext cx="7848600" cy="9417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4488" indent="-344488" eaLnBrk="0" hangingPunct="0">
              <a:defRPr sz="20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lnSpc>
                <a:spcPct val="115000"/>
              </a:lnSpc>
              <a:spcBef>
                <a:spcPct val="50000"/>
              </a:spcBef>
              <a:spcAft>
                <a:spcPct val="50000"/>
              </a:spcAft>
              <a:buFontTx/>
              <a:buBlip>
                <a:blip r:embed="rId2"/>
              </a:buBlip>
            </a:pPr>
            <a:r>
              <a:rPr lang="en-GB" sz="2400" b="0" dirty="0">
                <a:latin typeface="Calibri" pitchFamily="34" charset="0"/>
                <a:cs typeface="Calibri" pitchFamily="34" charset="0"/>
              </a:rPr>
              <a:t>Working Group 1 </a:t>
            </a:r>
            <a:r>
              <a:rPr lang="en-GB" sz="2400" b="0" dirty="0">
                <a:solidFill>
                  <a:srgbClr val="969696"/>
                </a:solidFill>
                <a:latin typeface="Calibri" pitchFamily="34" charset="0"/>
                <a:cs typeface="Calibri" pitchFamily="34" charset="0"/>
              </a:rPr>
              <a:t> (input)</a:t>
            </a:r>
            <a:r>
              <a:rPr lang="en-GB" sz="2400" b="0" dirty="0">
                <a:latin typeface="Calibri" pitchFamily="34" charset="0"/>
                <a:cs typeface="Calibri" pitchFamily="34" charset="0"/>
              </a:rPr>
              <a:t> </a:t>
            </a:r>
            <a:br>
              <a:rPr lang="en-GB" sz="2400" b="0" dirty="0">
                <a:latin typeface="Calibri" pitchFamily="34" charset="0"/>
                <a:cs typeface="Calibri" pitchFamily="34" charset="0"/>
              </a:rPr>
            </a:br>
            <a:r>
              <a:rPr lang="en-GB" sz="2400" b="0" dirty="0">
                <a:latin typeface="Calibri" pitchFamily="34" charset="0"/>
                <a:cs typeface="Calibri" pitchFamily="34" charset="0"/>
              </a:rPr>
              <a:t>'Threats, Models and Data Requirements</a:t>
            </a:r>
            <a:r>
              <a:rPr lang="en-GB" sz="2400" b="0" dirty="0" smtClean="0">
                <a:latin typeface="Calibri" pitchFamily="34" charset="0"/>
                <a:cs typeface="Calibri" pitchFamily="34" charset="0"/>
              </a:rPr>
              <a:t>'</a:t>
            </a:r>
            <a:endParaRPr lang="en-GB" sz="2400" b="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1050924" y="2286000"/>
            <a:ext cx="7407275" cy="34347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4488" indent="-344488" eaLnBrk="0" hangingPunct="0">
              <a:defRPr sz="20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Font typeface="Wingdings" pitchFamily="2" charset="2"/>
              <a:buChar char="§"/>
            </a:pPr>
            <a:r>
              <a:rPr lang="en-GB" sz="2400" b="0" dirty="0">
                <a:latin typeface="Calibri" pitchFamily="34" charset="0"/>
                <a:cs typeface="Calibri" pitchFamily="34" charset="0"/>
              </a:rPr>
              <a:t>structured </a:t>
            </a:r>
            <a:r>
              <a:rPr lang="en-GB" sz="2400" b="0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catalogue of threat scenarios</a:t>
            </a:r>
            <a:r>
              <a:rPr lang="en-GB" sz="2400" b="0" dirty="0">
                <a:latin typeface="Calibri" pitchFamily="34" charset="0"/>
                <a:cs typeface="Calibri" pitchFamily="34" charset="0"/>
              </a:rPr>
              <a:t> and source terms of concern</a:t>
            </a:r>
          </a:p>
          <a:p>
            <a:pPr eaLnBrk="1" hangingPunct="1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Font typeface="Wingdings" pitchFamily="2" charset="2"/>
              <a:buChar char="§"/>
            </a:pPr>
            <a:r>
              <a:rPr lang="en-GB" sz="2400" b="0" dirty="0">
                <a:latin typeface="Calibri" pitchFamily="34" charset="0"/>
                <a:cs typeface="Calibri" pitchFamily="34" charset="0"/>
              </a:rPr>
              <a:t>compilation of </a:t>
            </a:r>
            <a:r>
              <a:rPr lang="en-GB" sz="2400" b="0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test data</a:t>
            </a:r>
            <a:r>
              <a:rPr lang="en-GB" sz="2400" b="0" dirty="0">
                <a:latin typeface="Calibri" pitchFamily="34" charset="0"/>
                <a:cs typeface="Calibri" pitchFamily="34" charset="0"/>
              </a:rPr>
              <a:t> sets </a:t>
            </a:r>
            <a:r>
              <a:rPr lang="en-GB" sz="2400" b="0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qualified</a:t>
            </a:r>
            <a:r>
              <a:rPr lang="en-GB" sz="2400" b="0" dirty="0">
                <a:latin typeface="Calibri" pitchFamily="34" charset="0"/>
                <a:cs typeface="Calibri" pitchFamily="34" charset="0"/>
              </a:rPr>
              <a:t> </a:t>
            </a:r>
            <a:r>
              <a:rPr lang="en-GB" sz="2400" b="0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for evaluating and quantifying the reliability </a:t>
            </a:r>
            <a:r>
              <a:rPr lang="en-GB" sz="2400" b="0" dirty="0">
                <a:latin typeface="Calibri" pitchFamily="34" charset="0"/>
                <a:cs typeface="Calibri" pitchFamily="34" charset="0"/>
              </a:rPr>
              <a:t>of emergency response models</a:t>
            </a:r>
          </a:p>
          <a:p>
            <a:pPr eaLnBrk="1" hangingPunct="1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Font typeface="Wingdings" pitchFamily="2" charset="2"/>
              <a:buChar char="§"/>
            </a:pPr>
            <a:r>
              <a:rPr lang="en-GB" sz="2400" b="0" dirty="0">
                <a:latin typeface="Calibri" pitchFamily="34" charset="0"/>
                <a:cs typeface="Calibri" pitchFamily="34" charset="0"/>
              </a:rPr>
              <a:t>a </a:t>
            </a:r>
            <a:r>
              <a:rPr lang="en-GB" sz="2400" b="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strategy </a:t>
            </a:r>
            <a:r>
              <a:rPr lang="en-GB" sz="2400" b="0" dirty="0" smtClean="0">
                <a:latin typeface="Calibri" pitchFamily="34" charset="0"/>
                <a:cs typeface="Calibri" pitchFamily="34" charset="0"/>
              </a:rPr>
              <a:t>to </a:t>
            </a:r>
            <a:r>
              <a:rPr lang="en-GB" sz="2400" b="0" dirty="0">
                <a:latin typeface="Calibri" pitchFamily="34" charset="0"/>
                <a:cs typeface="Calibri" pitchFamily="34" charset="0"/>
              </a:rPr>
              <a:t>benchmark and improve local-scale airborne hazards modelling</a:t>
            </a:r>
          </a:p>
        </p:txBody>
      </p:sp>
    </p:spTree>
    <p:extLst>
      <p:ext uri="{BB962C8B-B14F-4D97-AF65-F5344CB8AC3E}">
        <p14:creationId xmlns:p14="http://schemas.microsoft.com/office/powerpoint/2010/main" val="1832965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685800" y="1219200"/>
            <a:ext cx="7848600" cy="9168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4488" indent="-344488" eaLnBrk="0" hangingPunct="0">
              <a:defRPr sz="20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lnSpc>
                <a:spcPct val="115000"/>
              </a:lnSpc>
              <a:spcBef>
                <a:spcPct val="50000"/>
              </a:spcBef>
              <a:spcAft>
                <a:spcPct val="50000"/>
              </a:spcAft>
              <a:buFontTx/>
              <a:buBlip>
                <a:blip r:embed="rId2"/>
              </a:buBlip>
            </a:pPr>
            <a:r>
              <a:rPr lang="en-GB" sz="2400" b="0" dirty="0" smtClean="0">
                <a:latin typeface="Calibri" pitchFamily="34" charset="0"/>
                <a:cs typeface="Calibri" pitchFamily="34" charset="0"/>
              </a:rPr>
              <a:t>Working </a:t>
            </a:r>
            <a:r>
              <a:rPr lang="en-GB" sz="2400" b="0" dirty="0">
                <a:latin typeface="Calibri" pitchFamily="34" charset="0"/>
                <a:cs typeface="Calibri" pitchFamily="34" charset="0"/>
              </a:rPr>
              <a:t>Group 2 </a:t>
            </a:r>
            <a:r>
              <a:rPr lang="en-GB" sz="2400" b="0" dirty="0">
                <a:solidFill>
                  <a:srgbClr val="969696"/>
                </a:solidFill>
                <a:latin typeface="Calibri" pitchFamily="34" charset="0"/>
                <a:cs typeface="Calibri" pitchFamily="34" charset="0"/>
              </a:rPr>
              <a:t> (modelling)</a:t>
            </a:r>
            <a:r>
              <a:rPr lang="en-GB" sz="2400" b="0" dirty="0">
                <a:latin typeface="Calibri" pitchFamily="34" charset="0"/>
                <a:cs typeface="Calibri" pitchFamily="34" charset="0"/>
              </a:rPr>
              <a:t/>
            </a:r>
            <a:br>
              <a:rPr lang="en-GB" sz="2400" b="0" dirty="0">
                <a:latin typeface="Calibri" pitchFamily="34" charset="0"/>
                <a:cs typeface="Calibri" pitchFamily="34" charset="0"/>
              </a:rPr>
            </a:br>
            <a:r>
              <a:rPr lang="en-GB" sz="2400" b="0" dirty="0">
                <a:latin typeface="Calibri" pitchFamily="34" charset="0"/>
                <a:cs typeface="Calibri" pitchFamily="34" charset="0"/>
              </a:rPr>
              <a:t>'Test, Evaluation and Further Development</a:t>
            </a:r>
            <a:r>
              <a:rPr lang="en-GB" sz="2400" b="0" dirty="0" smtClean="0">
                <a:latin typeface="Calibri" pitchFamily="34" charset="0"/>
                <a:cs typeface="Calibri" pitchFamily="34" charset="0"/>
              </a:rPr>
              <a:t>'</a:t>
            </a:r>
            <a:endParaRPr lang="en-GB" sz="2400" b="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1130173" y="2514600"/>
            <a:ext cx="7407275" cy="21605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4488" indent="-344488" eaLnBrk="0" hangingPunct="0">
              <a:defRPr sz="20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Font typeface="Wingdings" pitchFamily="2" charset="2"/>
              <a:buChar char="§"/>
            </a:pPr>
            <a:r>
              <a:rPr lang="en-GB" sz="2400" b="0" dirty="0">
                <a:latin typeface="Calibri" pitchFamily="34" charset="0"/>
                <a:cs typeface="Calibri" pitchFamily="34" charset="0"/>
              </a:rPr>
              <a:t>application-oriented </a:t>
            </a:r>
            <a:r>
              <a:rPr lang="en-GB" sz="2400" b="0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quality assurance</a:t>
            </a:r>
            <a:r>
              <a:rPr lang="en-GB" sz="2400" b="0" dirty="0">
                <a:latin typeface="Calibri" pitchFamily="34" charset="0"/>
                <a:cs typeface="Calibri" pitchFamily="34" charset="0"/>
              </a:rPr>
              <a:t> procedures</a:t>
            </a:r>
          </a:p>
          <a:p>
            <a:pPr eaLnBrk="1" hangingPunct="1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Font typeface="Wingdings" pitchFamily="2" charset="2"/>
              <a:buChar char="§"/>
            </a:pPr>
            <a:r>
              <a:rPr lang="en-GB" sz="2400" b="0" dirty="0" smtClean="0">
                <a:latin typeface="Calibri" pitchFamily="34" charset="0"/>
                <a:cs typeface="Calibri" pitchFamily="34" charset="0"/>
              </a:rPr>
              <a:t>Detailed quantitative </a:t>
            </a:r>
            <a:r>
              <a:rPr lang="en-GB" sz="2400" b="0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documentation of</a:t>
            </a:r>
            <a:r>
              <a:rPr lang="en-GB" sz="2400" b="0" dirty="0">
                <a:latin typeface="Calibri" pitchFamily="34" charset="0"/>
                <a:cs typeface="Calibri" pitchFamily="34" charset="0"/>
              </a:rPr>
              <a:t> scientific and applied </a:t>
            </a:r>
            <a:r>
              <a:rPr lang="en-GB" sz="2400" b="0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modelling capabilities</a:t>
            </a:r>
          </a:p>
          <a:p>
            <a:pPr eaLnBrk="1" hangingPunct="1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  <a:buFont typeface="Wingdings" pitchFamily="2" charset="2"/>
              <a:buChar char="§"/>
            </a:pPr>
            <a:r>
              <a:rPr lang="en-GB" sz="2400" b="0" dirty="0">
                <a:latin typeface="Calibri" pitchFamily="34" charset="0"/>
                <a:cs typeface="Calibri" pitchFamily="34" charset="0"/>
              </a:rPr>
              <a:t>new </a:t>
            </a:r>
            <a:r>
              <a:rPr lang="en-GB" sz="2400" b="0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improved</a:t>
            </a:r>
            <a:r>
              <a:rPr lang="en-GB" sz="2400" b="0" dirty="0">
                <a:latin typeface="Calibri" pitchFamily="34" charset="0"/>
                <a:cs typeface="Calibri" pitchFamily="34" charset="0"/>
              </a:rPr>
              <a:t> modelling </a:t>
            </a:r>
            <a:r>
              <a:rPr lang="en-GB" sz="2400" b="0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concepts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838200" y="457200"/>
            <a:ext cx="30294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+mj-lt"/>
              </a:rPr>
              <a:t>Working Groups</a:t>
            </a:r>
            <a:endParaRPr lang="en-US" sz="3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17232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685800" y="1219200"/>
            <a:ext cx="7848600" cy="9168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4488" indent="-344488" eaLnBrk="0" hangingPunct="0">
              <a:defRPr sz="20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lnSpc>
                <a:spcPct val="115000"/>
              </a:lnSpc>
              <a:spcBef>
                <a:spcPct val="50000"/>
              </a:spcBef>
              <a:spcAft>
                <a:spcPct val="50000"/>
              </a:spcAft>
              <a:buFontTx/>
              <a:buBlip>
                <a:blip r:embed="rId2"/>
              </a:buBlip>
            </a:pPr>
            <a:r>
              <a:rPr lang="en-GB" sz="2400" b="0" dirty="0" smtClean="0">
                <a:latin typeface="Calibri" pitchFamily="34" charset="0"/>
                <a:cs typeface="Calibri" pitchFamily="34" charset="0"/>
              </a:rPr>
              <a:t>Working </a:t>
            </a:r>
            <a:r>
              <a:rPr lang="en-GB" sz="2400" b="0" dirty="0">
                <a:latin typeface="Calibri" pitchFamily="34" charset="0"/>
                <a:cs typeface="Calibri" pitchFamily="34" charset="0"/>
              </a:rPr>
              <a:t>Group 3 </a:t>
            </a:r>
            <a:r>
              <a:rPr lang="en-GB" sz="2400" b="0" dirty="0">
                <a:solidFill>
                  <a:srgbClr val="969696"/>
                </a:solidFill>
                <a:latin typeface="Calibri" pitchFamily="34" charset="0"/>
                <a:cs typeface="Calibri" pitchFamily="34" charset="0"/>
              </a:rPr>
              <a:t> (output)</a:t>
            </a:r>
            <a:r>
              <a:rPr lang="en-GB" sz="2400" b="0" dirty="0">
                <a:latin typeface="Calibri" pitchFamily="34" charset="0"/>
                <a:cs typeface="Calibri" pitchFamily="34" charset="0"/>
              </a:rPr>
              <a:t/>
            </a:r>
            <a:br>
              <a:rPr lang="en-GB" sz="2400" b="0" dirty="0">
                <a:latin typeface="Calibri" pitchFamily="34" charset="0"/>
                <a:cs typeface="Calibri" pitchFamily="34" charset="0"/>
              </a:rPr>
            </a:br>
            <a:r>
              <a:rPr lang="en-GB" sz="2400" b="0" dirty="0">
                <a:latin typeface="Calibri" pitchFamily="34" charset="0"/>
                <a:cs typeface="Calibri" pitchFamily="34" charset="0"/>
              </a:rPr>
              <a:t>'Applicability, Implementation and Practical Guidance'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838200" y="457200"/>
            <a:ext cx="30294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+mj-lt"/>
              </a:rPr>
              <a:t>Working Groups</a:t>
            </a:r>
            <a:endParaRPr lang="en-US" sz="3200" dirty="0">
              <a:latin typeface="+mj-lt"/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1050925" y="2434947"/>
            <a:ext cx="7407275" cy="35086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4488" indent="-344488" eaLnBrk="0" hangingPunct="0">
              <a:defRPr sz="20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en-GB" sz="2400" b="0" dirty="0">
                <a:latin typeface="Calibri" pitchFamily="34" charset="0"/>
                <a:cs typeface="Calibri" pitchFamily="34" charset="0"/>
              </a:rPr>
              <a:t>documentation of recommended application-oriented </a:t>
            </a:r>
            <a:r>
              <a:rPr lang="en-GB" sz="2400" b="0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procedures for modelling of threats</a:t>
            </a:r>
          </a:p>
          <a:p>
            <a:pPr eaLnBrk="1" hangingPunct="1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en-GB" sz="2400" b="0" dirty="0">
                <a:latin typeface="Calibri" pitchFamily="34" charset="0"/>
                <a:cs typeface="Calibri" pitchFamily="34" charset="0"/>
              </a:rPr>
              <a:t>information on </a:t>
            </a:r>
            <a:r>
              <a:rPr lang="en-GB" sz="2400" b="0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what type</a:t>
            </a:r>
            <a:r>
              <a:rPr lang="en-GB" sz="2400" b="0" dirty="0">
                <a:latin typeface="Calibri" pitchFamily="34" charset="0"/>
                <a:cs typeface="Calibri" pitchFamily="34" charset="0"/>
              </a:rPr>
              <a:t> of 'tool' to be used </a:t>
            </a:r>
            <a:r>
              <a:rPr lang="en-GB" sz="2400" b="0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for which type of threat</a:t>
            </a:r>
            <a:r>
              <a:rPr lang="en-GB" sz="2400" b="0" dirty="0">
                <a:latin typeface="Calibri" pitchFamily="34" charset="0"/>
                <a:cs typeface="Calibri" pitchFamily="34" charset="0"/>
              </a:rPr>
              <a:t> scenario with confidence</a:t>
            </a:r>
          </a:p>
          <a:p>
            <a:pPr eaLnBrk="1" hangingPunct="1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en-GB" sz="2400" b="0" dirty="0">
                <a:latin typeface="Calibri" pitchFamily="34" charset="0"/>
                <a:cs typeface="Calibri" pitchFamily="34" charset="0"/>
              </a:rPr>
              <a:t>quantitative information on </a:t>
            </a:r>
            <a:r>
              <a:rPr lang="en-GB" sz="2400" b="0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reliability/uncertainty of</a:t>
            </a:r>
            <a:r>
              <a:rPr lang="en-GB" sz="2400" b="0" dirty="0">
                <a:latin typeface="Calibri" pitchFamily="34" charset="0"/>
                <a:cs typeface="Calibri" pitchFamily="34" charset="0"/>
              </a:rPr>
              <a:t> model </a:t>
            </a:r>
            <a:r>
              <a:rPr lang="en-GB" sz="2400" b="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results </a:t>
            </a:r>
            <a:r>
              <a:rPr lang="en-GB" sz="2400" b="0" dirty="0" smtClean="0">
                <a:latin typeface="Calibri" pitchFamily="34" charset="0"/>
                <a:cs typeface="Calibri" pitchFamily="34" charset="0"/>
              </a:rPr>
              <a:t>at application level</a:t>
            </a:r>
            <a:endParaRPr lang="en-GB" sz="2400" b="0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pPr eaLnBrk="1" hangingPunct="1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en-GB" sz="2400" b="0" dirty="0">
                <a:latin typeface="Calibri" pitchFamily="34" charset="0"/>
                <a:cs typeface="Calibri" pitchFamily="34" charset="0"/>
              </a:rPr>
              <a:t>practical </a:t>
            </a:r>
            <a:r>
              <a:rPr lang="en-GB" sz="2400" b="0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guidance for the optimum use</a:t>
            </a:r>
            <a:r>
              <a:rPr lang="en-GB" sz="2400" b="0" dirty="0">
                <a:latin typeface="Calibri" pitchFamily="34" charset="0"/>
                <a:cs typeface="Calibri" pitchFamily="34" charset="0"/>
              </a:rPr>
              <a:t> of modelling approaches</a:t>
            </a:r>
            <a:endParaRPr lang="en-GB" sz="2400" b="0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7232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838200" y="457200"/>
            <a:ext cx="14061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+mj-lt"/>
              </a:rPr>
              <a:t>Output</a:t>
            </a:r>
            <a:endParaRPr lang="en-US" sz="3200" dirty="0">
              <a:latin typeface="+mj-lt"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685800" y="1219200"/>
            <a:ext cx="7848600" cy="16342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4488" indent="-344488" eaLnBrk="0" hangingPunct="0">
              <a:defRPr sz="20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lnSpc>
                <a:spcPct val="115000"/>
              </a:lnSpc>
              <a:spcBef>
                <a:spcPct val="50000"/>
              </a:spcBef>
              <a:spcAft>
                <a:spcPct val="50000"/>
              </a:spcAft>
              <a:buFontTx/>
              <a:buBlip>
                <a:blip r:embed="rId2"/>
              </a:buBlip>
            </a:pPr>
            <a:r>
              <a:rPr lang="en-GB" sz="2400" b="0" dirty="0" smtClean="0">
                <a:latin typeface="Calibri" pitchFamily="34" charset="0"/>
                <a:cs typeface="Calibri" pitchFamily="34" charset="0"/>
              </a:rPr>
              <a:t>current Action website </a:t>
            </a:r>
            <a:r>
              <a:rPr lang="en-GB" b="0" dirty="0" smtClean="0">
                <a:latin typeface="Calibri" pitchFamily="34" charset="0"/>
                <a:cs typeface="Calibri" pitchFamily="34" charset="0"/>
              </a:rPr>
              <a:t>http://www.cost.esf.org/domains_actions/essem/Actions/ES1006</a:t>
            </a:r>
          </a:p>
          <a:p>
            <a:pPr eaLnBrk="1" hangingPunct="1">
              <a:lnSpc>
                <a:spcPct val="115000"/>
              </a:lnSpc>
              <a:spcBef>
                <a:spcPct val="50000"/>
              </a:spcBef>
              <a:spcAft>
                <a:spcPct val="50000"/>
              </a:spcAft>
              <a:buFontTx/>
              <a:buBlip>
                <a:blip r:embed="rId2"/>
              </a:buBlip>
            </a:pPr>
            <a:r>
              <a:rPr lang="en-GB" sz="2400" b="0" dirty="0" smtClean="0">
                <a:latin typeface="Calibri" pitchFamily="34" charset="0"/>
                <a:cs typeface="Calibri" pitchFamily="34" charset="0"/>
              </a:rPr>
              <a:t>annual workshops / symposia</a:t>
            </a:r>
            <a:endParaRPr lang="en-GB" sz="2400" b="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1085128" y="2971800"/>
            <a:ext cx="7049943" cy="19697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</a:pPr>
            <a:r>
              <a:rPr lang="en-GB" b="0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Year 1</a:t>
            </a:r>
            <a:r>
              <a:rPr lang="en-GB" b="0" dirty="0">
                <a:latin typeface="Calibri" pitchFamily="34" charset="0"/>
                <a:cs typeface="Calibri" pitchFamily="34" charset="0"/>
              </a:rPr>
              <a:t> - The state-of-the-art in emergency response modelling</a:t>
            </a:r>
          </a:p>
          <a:p>
            <a:pPr eaLnBrk="1" hangingPunct="1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</a:pPr>
            <a:r>
              <a:rPr lang="en-GB" b="0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Year 2</a:t>
            </a:r>
            <a:r>
              <a:rPr lang="en-GB" b="0" dirty="0">
                <a:latin typeface="Calibri" pitchFamily="34" charset="0"/>
                <a:cs typeface="Calibri" pitchFamily="34" charset="0"/>
              </a:rPr>
              <a:t> - Quantifying uncertainty in emergency response modelling</a:t>
            </a:r>
          </a:p>
          <a:p>
            <a:pPr eaLnBrk="1" hangingPunct="1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</a:pPr>
            <a:r>
              <a:rPr lang="en-GB" b="0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Year 3</a:t>
            </a:r>
            <a:r>
              <a:rPr lang="en-GB" b="0" dirty="0">
                <a:latin typeface="Calibri" pitchFamily="34" charset="0"/>
                <a:cs typeface="Calibri" pitchFamily="34" charset="0"/>
              </a:rPr>
              <a:t> - Improving the quality of emergency response modelling</a:t>
            </a:r>
          </a:p>
          <a:p>
            <a:pPr eaLnBrk="1" hangingPunct="1">
              <a:lnSpc>
                <a:spcPct val="115000"/>
              </a:lnSpc>
              <a:spcBef>
                <a:spcPct val="25000"/>
              </a:spcBef>
              <a:spcAft>
                <a:spcPct val="25000"/>
              </a:spcAft>
            </a:pPr>
            <a:r>
              <a:rPr lang="en-GB" b="0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Year 4</a:t>
            </a:r>
            <a:r>
              <a:rPr lang="en-GB" b="0" dirty="0">
                <a:latin typeface="Calibri" pitchFamily="34" charset="0"/>
                <a:cs typeface="Calibri" pitchFamily="34" charset="0"/>
              </a:rPr>
              <a:t> - </a:t>
            </a:r>
            <a:r>
              <a:rPr lang="en-GB" b="0" dirty="0" smtClean="0">
                <a:latin typeface="Calibri" pitchFamily="34" charset="0"/>
                <a:cs typeface="Calibri" pitchFamily="34" charset="0"/>
              </a:rPr>
              <a:t>Future emergency </a:t>
            </a:r>
            <a:r>
              <a:rPr lang="en-GB" b="0" dirty="0">
                <a:latin typeface="Calibri" pitchFamily="34" charset="0"/>
                <a:cs typeface="Calibri" pitchFamily="34" charset="0"/>
              </a:rPr>
              <a:t>response modelling</a:t>
            </a:r>
          </a:p>
        </p:txBody>
      </p:sp>
    </p:spTree>
    <p:extLst>
      <p:ext uri="{BB962C8B-B14F-4D97-AF65-F5344CB8AC3E}">
        <p14:creationId xmlns:p14="http://schemas.microsoft.com/office/powerpoint/2010/main" val="1698989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/>
          <p:cNvSpPr txBox="1"/>
          <p:nvPr/>
        </p:nvSpPr>
        <p:spPr>
          <a:xfrm>
            <a:off x="2667000" y="2895600"/>
            <a:ext cx="40688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0" dirty="0" smtClean="0">
                <a:latin typeface="Calibri" pitchFamily="34" charset="0"/>
                <a:cs typeface="Calibri" pitchFamily="34" charset="0"/>
              </a:rPr>
              <a:t>… thank you for your attention.</a:t>
            </a:r>
            <a:endParaRPr lang="en-US" sz="2400" b="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8026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WTL Presentations 10-2009">
  <a:themeElements>
    <a:clrScheme name="EWTL Presentations 07-2007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EWTL Presentations 07-2007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WTL Presentations 07-2007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WTL Presentations 07-2007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WTL Presentations 07-2007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WTL Presentations 07-2007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WTL Presentations 07-2007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WTL Presentations 07-2007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EWTL Presentations 10-2009</Template>
  <TotalTime>0</TotalTime>
  <Words>413</Words>
  <Application>Microsoft Office PowerPoint</Application>
  <PresentationFormat>Bildschirmpräsentation (4:3)</PresentationFormat>
  <Paragraphs>58</Paragraphs>
  <Slides>10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10</vt:i4>
      </vt:variant>
    </vt:vector>
  </HeadingPairs>
  <TitlesOfParts>
    <vt:vector size="17" baseType="lpstr">
      <vt:lpstr>Arial</vt:lpstr>
      <vt:lpstr>Verdana</vt:lpstr>
      <vt:lpstr>Times New Roman</vt:lpstr>
      <vt:lpstr>Calibri</vt:lpstr>
      <vt:lpstr>Wingdings</vt:lpstr>
      <vt:lpstr>Tahoma</vt:lpstr>
      <vt:lpstr>EWTL Presentations 10-2009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ZMAW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u232044</dc:creator>
  <cp:lastModifiedBy>Bernd Leitl</cp:lastModifiedBy>
  <cp:revision>40</cp:revision>
  <dcterms:created xsi:type="dcterms:W3CDTF">2011-07-07T09:12:07Z</dcterms:created>
  <dcterms:modified xsi:type="dcterms:W3CDTF">2011-07-12T13:06:47Z</dcterms:modified>
</cp:coreProperties>
</file>