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3" r:id="rId6"/>
    <p:sldId id="272" r:id="rId7"/>
    <p:sldId id="269" r:id="rId8"/>
    <p:sldId id="285" r:id="rId9"/>
    <p:sldId id="286" r:id="rId10"/>
    <p:sldId id="270" r:id="rId11"/>
    <p:sldId id="289" r:id="rId12"/>
    <p:sldId id="288" r:id="rId13"/>
    <p:sldId id="273" r:id="rId14"/>
    <p:sldId id="274" r:id="rId15"/>
    <p:sldId id="266" r:id="rId16"/>
    <p:sldId id="267" r:id="rId17"/>
  </p:sldIdLst>
  <p:sldSz cx="9144000" cy="6858000" type="screen4x3"/>
  <p:notesSz cx="6794500" cy="990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4" descr="G:\publ\tone\FFI-PROFIL\POWERPOINT-PRES\NY PROFIL\Tittelside-bilde\FORSIDEBILDE-moerk-groenn04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465888"/>
          </a:xfrm>
          <a:prstGeom prst="rect">
            <a:avLst/>
          </a:prstGeom>
          <a:noFill/>
        </p:spPr>
      </p:pic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nb-NO" smtClean="0"/>
              <a:t>Klikk for å redigere tittelstil</a:t>
            </a:r>
            <a:endParaRPr lang="en-US" dirty="0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3214678" y="4214818"/>
            <a:ext cx="2714644" cy="1752600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en-US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en-US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en-US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en-US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en-US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en-US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en-US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en-US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en-US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en-US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en-US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en-US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en-US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en-US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 smtClean="0"/>
              <a:t>Klikk ikonet for å legge til et bilde</a:t>
            </a:r>
            <a:endParaRPr lang="en-US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en-US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en-US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en-US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en-US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3" descr="G:\publ\tone\FFI-PROFIL\POWERPOINT-PRES\NY PROFIL\2-SIDE-moerkgroenn04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10400" y="0"/>
            <a:ext cx="2133600" cy="1698625"/>
          </a:xfrm>
          <a:prstGeom prst="rect">
            <a:avLst/>
          </a:prstGeom>
          <a:noFill/>
        </p:spPr>
      </p:pic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 smtClean="0"/>
              <a:t>Klikk for å redigere tittelstil</a:t>
            </a:r>
            <a:endParaRPr lang="en-US" dirty="0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 smtClean="0"/>
              <a:t>Klikk for å redigere tekststiler i malen</a:t>
            </a:r>
          </a:p>
          <a:p>
            <a:pPr lvl="1"/>
            <a:r>
              <a:rPr lang="nb-NO" dirty="0" smtClean="0"/>
              <a:t>Andre nivå</a:t>
            </a:r>
          </a:p>
          <a:p>
            <a:pPr lvl="2"/>
            <a:r>
              <a:rPr lang="nb-NO" dirty="0" smtClean="0"/>
              <a:t>Tredje nivå</a:t>
            </a:r>
          </a:p>
          <a:p>
            <a:pPr lvl="3"/>
            <a:r>
              <a:rPr lang="nb-NO" dirty="0" smtClean="0"/>
              <a:t>Fjerde nivå</a:t>
            </a:r>
          </a:p>
          <a:p>
            <a:pPr lvl="4"/>
            <a:r>
              <a:rPr lang="nb-NO" dirty="0" smtClean="0"/>
              <a:t>Femte nivå</a:t>
            </a:r>
            <a:endParaRPr lang="en-US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12E59F-C1F5-453C-BDFF-F9A004CBD8F2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FFDD3-B769-4151-9824-8944D1FB734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Large Eddy Simulations of the release of </a:t>
            </a:r>
            <a:r>
              <a:rPr lang="en-US" dirty="0" err="1" smtClean="0"/>
              <a:t>liquified</a:t>
            </a:r>
            <a:r>
              <a:rPr lang="en-US" dirty="0" smtClean="0"/>
              <a:t> chlorine from a pressurized tank </a:t>
            </a:r>
            <a:endParaRPr lang="en-US" dirty="0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Thomas Vik</a:t>
            </a:r>
          </a:p>
          <a:p>
            <a:r>
              <a:rPr lang="en-US" dirty="0" smtClean="0"/>
              <a:t>Bjørn Anders P Reif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Background</a:t>
            </a:r>
            <a:r>
              <a:rPr lang="nb-NO" dirty="0" smtClean="0"/>
              <a:t> and </a:t>
            </a:r>
            <a:r>
              <a:rPr lang="nb-NO" dirty="0" err="1" smtClean="0"/>
              <a:t>motivation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nb-NO" sz="1600" dirty="0" smtClean="0"/>
          </a:p>
          <a:p>
            <a:r>
              <a:rPr lang="nb-NO" sz="1600" dirty="0" err="1" smtClean="0"/>
              <a:t>Interested</a:t>
            </a:r>
            <a:r>
              <a:rPr lang="nb-NO" sz="1600" dirty="0" smtClean="0"/>
              <a:t> in </a:t>
            </a:r>
            <a:r>
              <a:rPr lang="nb-NO" sz="1600" dirty="0" err="1" smtClean="0"/>
              <a:t>dispersion</a:t>
            </a:r>
            <a:r>
              <a:rPr lang="nb-NO" sz="1600" dirty="0" smtClean="0"/>
              <a:t> </a:t>
            </a:r>
            <a:r>
              <a:rPr lang="nb-NO" sz="1600" dirty="0" err="1" smtClean="0"/>
              <a:t>of</a:t>
            </a:r>
            <a:r>
              <a:rPr lang="nb-NO" sz="1600" dirty="0" smtClean="0"/>
              <a:t> </a:t>
            </a:r>
            <a:r>
              <a:rPr lang="nb-NO" sz="1600" dirty="0" err="1" smtClean="0"/>
              <a:t>dense</a:t>
            </a:r>
            <a:r>
              <a:rPr lang="nb-NO" sz="1600" dirty="0" smtClean="0"/>
              <a:t> gases</a:t>
            </a:r>
          </a:p>
          <a:p>
            <a:r>
              <a:rPr lang="nb-NO" sz="1600" dirty="0" err="1" smtClean="0"/>
              <a:t>Complex</a:t>
            </a:r>
            <a:r>
              <a:rPr lang="nb-NO" sz="1600" dirty="0" smtClean="0"/>
              <a:t> </a:t>
            </a:r>
            <a:r>
              <a:rPr lang="nb-NO" sz="1600" dirty="0" err="1" smtClean="0"/>
              <a:t>terrain</a:t>
            </a:r>
            <a:endParaRPr lang="nb-NO" sz="1600" dirty="0" smtClean="0"/>
          </a:p>
          <a:p>
            <a:endParaRPr lang="nb-NO" sz="1600" dirty="0" smtClean="0"/>
          </a:p>
          <a:p>
            <a:r>
              <a:rPr lang="nb-NO" sz="1600" dirty="0" err="1" smtClean="0"/>
              <a:t>Numerical</a:t>
            </a:r>
            <a:r>
              <a:rPr lang="nb-NO" sz="1600" dirty="0" smtClean="0"/>
              <a:t> </a:t>
            </a:r>
            <a:r>
              <a:rPr lang="nb-NO" sz="1600" dirty="0" err="1" smtClean="0"/>
              <a:t>simulations</a:t>
            </a:r>
            <a:r>
              <a:rPr lang="nb-NO" sz="1600" dirty="0" smtClean="0"/>
              <a:t> </a:t>
            </a:r>
            <a:r>
              <a:rPr lang="nb-NO" sz="1600" dirty="0" err="1" smtClean="0"/>
              <a:t>of</a:t>
            </a:r>
            <a:r>
              <a:rPr lang="nb-NO" sz="1600" dirty="0" smtClean="0"/>
              <a:t> </a:t>
            </a:r>
            <a:r>
              <a:rPr lang="nb-NO" sz="1600" dirty="0" err="1" smtClean="0"/>
              <a:t>the</a:t>
            </a:r>
            <a:r>
              <a:rPr lang="nb-NO" sz="1600" dirty="0" smtClean="0"/>
              <a:t> </a:t>
            </a:r>
            <a:r>
              <a:rPr lang="nb-NO" sz="1600" dirty="0" err="1" smtClean="0"/>
              <a:t>release</a:t>
            </a:r>
            <a:r>
              <a:rPr lang="nb-NO" sz="1600" dirty="0" smtClean="0"/>
              <a:t> </a:t>
            </a:r>
            <a:r>
              <a:rPr lang="nb-NO" sz="1600" dirty="0" err="1" smtClean="0"/>
              <a:t>of</a:t>
            </a:r>
            <a:r>
              <a:rPr lang="nb-NO" sz="1600" dirty="0" smtClean="0"/>
              <a:t> </a:t>
            </a:r>
            <a:r>
              <a:rPr lang="nb-NO" sz="1600" dirty="0" err="1" smtClean="0"/>
              <a:t>chlorine</a:t>
            </a:r>
            <a:endParaRPr lang="nb-NO" sz="1600" dirty="0" smtClean="0"/>
          </a:p>
          <a:p>
            <a:r>
              <a:rPr lang="nb-NO" sz="1600" dirty="0" err="1" smtClean="0"/>
              <a:t>Compare</a:t>
            </a:r>
            <a:r>
              <a:rPr lang="nb-NO" sz="1600" dirty="0" smtClean="0"/>
              <a:t> </a:t>
            </a:r>
            <a:r>
              <a:rPr lang="nb-NO" sz="1600" dirty="0" err="1" smtClean="0"/>
              <a:t>with</a:t>
            </a:r>
            <a:r>
              <a:rPr lang="nb-NO" sz="1600" dirty="0" smtClean="0"/>
              <a:t> Jack </a:t>
            </a:r>
            <a:r>
              <a:rPr lang="nb-NO" sz="1600" dirty="0" err="1" smtClean="0"/>
              <a:t>Rabbit</a:t>
            </a:r>
            <a:r>
              <a:rPr lang="nb-NO" sz="1600" dirty="0" smtClean="0"/>
              <a:t> </a:t>
            </a:r>
            <a:r>
              <a:rPr lang="nb-NO" sz="1600" dirty="0" err="1" smtClean="0"/>
              <a:t>field</a:t>
            </a:r>
            <a:r>
              <a:rPr lang="nb-NO" sz="1600" dirty="0" smtClean="0"/>
              <a:t> trials </a:t>
            </a:r>
          </a:p>
        </p:txBody>
      </p:sp>
      <p:sp>
        <p:nvSpPr>
          <p:cNvPr id="5" name="Plassholder for innhold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9" name="Bilde 8" descr="sognefjor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1700808"/>
            <a:ext cx="3643338" cy="2723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Jack </a:t>
            </a:r>
            <a:r>
              <a:rPr lang="nb-NO" dirty="0" err="1" smtClean="0"/>
              <a:t>Rabbit</a:t>
            </a:r>
            <a:r>
              <a:rPr lang="nb-NO" dirty="0" smtClean="0"/>
              <a:t> </a:t>
            </a:r>
            <a:r>
              <a:rPr lang="nb-NO" dirty="0" err="1" smtClean="0"/>
              <a:t>field</a:t>
            </a:r>
            <a:r>
              <a:rPr lang="nb-NO" dirty="0" smtClean="0"/>
              <a:t> trials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752528"/>
          </a:xfrm>
        </p:spPr>
        <p:txBody>
          <a:bodyPr>
            <a:normAutofit/>
          </a:bodyPr>
          <a:lstStyle/>
          <a:p>
            <a:r>
              <a:rPr lang="nb-NO" sz="1600" dirty="0" err="1" smtClean="0"/>
              <a:t>Conducted</a:t>
            </a:r>
            <a:r>
              <a:rPr lang="nb-NO" sz="1600" dirty="0" smtClean="0"/>
              <a:t> at </a:t>
            </a:r>
            <a:r>
              <a:rPr lang="nb-NO" sz="1600" dirty="0" err="1" smtClean="0"/>
              <a:t>Dugway</a:t>
            </a:r>
            <a:r>
              <a:rPr lang="nb-NO" sz="1600" dirty="0" smtClean="0"/>
              <a:t> Proving </a:t>
            </a:r>
            <a:r>
              <a:rPr lang="nb-NO" sz="1600" dirty="0" err="1" smtClean="0"/>
              <a:t>Ground</a:t>
            </a:r>
            <a:r>
              <a:rPr lang="nb-NO" sz="1600" dirty="0" smtClean="0"/>
              <a:t>, Utah, USA 2010</a:t>
            </a:r>
          </a:p>
          <a:p>
            <a:r>
              <a:rPr lang="nb-NO" sz="1600" dirty="0" err="1" smtClean="0"/>
              <a:t>Initiated</a:t>
            </a:r>
            <a:r>
              <a:rPr lang="nb-NO" sz="1600" dirty="0" smtClean="0"/>
              <a:t> by </a:t>
            </a:r>
            <a:r>
              <a:rPr lang="nb-NO" sz="1600" dirty="0" err="1" smtClean="0"/>
              <a:t>the</a:t>
            </a:r>
            <a:r>
              <a:rPr lang="nb-NO" sz="1600" dirty="0" smtClean="0"/>
              <a:t> US Department </a:t>
            </a:r>
            <a:r>
              <a:rPr lang="nb-NO" sz="1600" dirty="0" err="1" smtClean="0"/>
              <a:t>of</a:t>
            </a:r>
            <a:r>
              <a:rPr lang="nb-NO" sz="1600" dirty="0" smtClean="0"/>
              <a:t> </a:t>
            </a:r>
            <a:r>
              <a:rPr lang="nb-NO" sz="1600" dirty="0" err="1" smtClean="0"/>
              <a:t>Homeland</a:t>
            </a:r>
            <a:r>
              <a:rPr lang="nb-NO" sz="1600" dirty="0" smtClean="0"/>
              <a:t> Security</a:t>
            </a:r>
          </a:p>
          <a:p>
            <a:r>
              <a:rPr lang="nb-NO" sz="1600" dirty="0" smtClean="0"/>
              <a:t>Tests to </a:t>
            </a:r>
            <a:r>
              <a:rPr lang="nb-NO" sz="1600" dirty="0" err="1" smtClean="0"/>
              <a:t>study</a:t>
            </a:r>
            <a:r>
              <a:rPr lang="nb-NO" sz="1600" dirty="0" smtClean="0"/>
              <a:t> </a:t>
            </a:r>
            <a:r>
              <a:rPr lang="nb-NO" sz="1600" dirty="0" err="1" smtClean="0"/>
              <a:t>the</a:t>
            </a:r>
            <a:r>
              <a:rPr lang="nb-NO" sz="1600" dirty="0" smtClean="0"/>
              <a:t> </a:t>
            </a:r>
            <a:r>
              <a:rPr lang="nb-NO" sz="1600" dirty="0" err="1" smtClean="0"/>
              <a:t>soure</a:t>
            </a:r>
            <a:r>
              <a:rPr lang="nb-NO" sz="1600" dirty="0" smtClean="0"/>
              <a:t> term (not transport term)</a:t>
            </a:r>
          </a:p>
          <a:p>
            <a:r>
              <a:rPr lang="nb-NO" sz="1600" dirty="0" err="1" smtClean="0"/>
              <a:t>Depression</a:t>
            </a:r>
            <a:r>
              <a:rPr lang="nb-NO" sz="1600" dirty="0" smtClean="0"/>
              <a:t> </a:t>
            </a:r>
            <a:r>
              <a:rPr lang="nb-NO" sz="1600" dirty="0" err="1" smtClean="0"/>
              <a:t>beneath</a:t>
            </a:r>
            <a:r>
              <a:rPr lang="nb-NO" sz="1600" dirty="0" smtClean="0"/>
              <a:t> </a:t>
            </a:r>
            <a:r>
              <a:rPr lang="nb-NO" sz="1600" dirty="0" err="1" smtClean="0"/>
              <a:t>the</a:t>
            </a:r>
            <a:r>
              <a:rPr lang="nb-NO" sz="1600" dirty="0" smtClean="0"/>
              <a:t> jet to </a:t>
            </a:r>
            <a:r>
              <a:rPr lang="nb-NO" sz="1600" dirty="0" err="1" smtClean="0"/>
              <a:t>capture</a:t>
            </a:r>
            <a:r>
              <a:rPr lang="nb-NO" sz="1600" dirty="0" smtClean="0"/>
              <a:t> </a:t>
            </a:r>
            <a:r>
              <a:rPr lang="nb-NO" sz="1600" dirty="0" err="1" smtClean="0"/>
              <a:t>the</a:t>
            </a:r>
            <a:r>
              <a:rPr lang="nb-NO" sz="1600" dirty="0" smtClean="0"/>
              <a:t> material                                                           → </a:t>
            </a:r>
            <a:r>
              <a:rPr lang="nb-NO" sz="1600" dirty="0" err="1" smtClean="0"/>
              <a:t>simulate</a:t>
            </a:r>
            <a:r>
              <a:rPr lang="nb-NO" sz="1600" dirty="0" smtClean="0"/>
              <a:t> a </a:t>
            </a:r>
            <a:r>
              <a:rPr lang="nb-NO" sz="1600" dirty="0" err="1" smtClean="0"/>
              <a:t>much</a:t>
            </a:r>
            <a:r>
              <a:rPr lang="nb-NO" sz="1600" dirty="0" smtClean="0"/>
              <a:t> </a:t>
            </a:r>
            <a:r>
              <a:rPr lang="nb-NO" sz="1600" dirty="0" err="1" smtClean="0"/>
              <a:t>larger</a:t>
            </a:r>
            <a:r>
              <a:rPr lang="nb-NO" sz="1600" dirty="0" smtClean="0"/>
              <a:t> </a:t>
            </a:r>
            <a:r>
              <a:rPr lang="nb-NO" sz="1600" dirty="0" err="1" smtClean="0"/>
              <a:t>release</a:t>
            </a:r>
            <a:r>
              <a:rPr lang="nb-NO" sz="1600" dirty="0" smtClean="0"/>
              <a:t>.</a:t>
            </a:r>
          </a:p>
          <a:p>
            <a:endParaRPr lang="nb-NO" sz="1600" dirty="0" smtClean="0"/>
          </a:p>
          <a:p>
            <a:r>
              <a:rPr lang="nb-NO" sz="1600" dirty="0" smtClean="0"/>
              <a:t>FFI:</a:t>
            </a:r>
          </a:p>
          <a:p>
            <a:pPr lvl="1"/>
            <a:r>
              <a:rPr lang="nb-NO" sz="1600" dirty="0" smtClean="0"/>
              <a:t>Initial </a:t>
            </a:r>
            <a:r>
              <a:rPr lang="nb-NO" sz="1600" dirty="0" err="1" smtClean="0"/>
              <a:t>simulation</a:t>
            </a:r>
            <a:r>
              <a:rPr lang="nb-NO" sz="1600" dirty="0" smtClean="0"/>
              <a:t> to </a:t>
            </a:r>
            <a:r>
              <a:rPr lang="nb-NO" sz="1600" dirty="0" err="1" smtClean="0"/>
              <a:t>aid</a:t>
            </a:r>
            <a:r>
              <a:rPr lang="nb-NO" sz="1600" dirty="0" smtClean="0"/>
              <a:t> in </a:t>
            </a:r>
            <a:r>
              <a:rPr lang="nb-NO" sz="1600" dirty="0" err="1" smtClean="0"/>
              <a:t>experimental</a:t>
            </a:r>
            <a:r>
              <a:rPr lang="nb-NO" sz="1600" dirty="0" smtClean="0"/>
              <a:t> </a:t>
            </a:r>
            <a:r>
              <a:rPr lang="nb-NO" sz="1600" dirty="0" err="1" smtClean="0"/>
              <a:t>setup</a:t>
            </a:r>
            <a:endParaRPr lang="nb-NO" sz="1600" dirty="0" smtClean="0"/>
          </a:p>
          <a:p>
            <a:pPr lvl="1"/>
            <a:r>
              <a:rPr lang="nb-NO" sz="1600" dirty="0" err="1" smtClean="0"/>
              <a:t>Perform</a:t>
            </a:r>
            <a:r>
              <a:rPr lang="nb-NO" sz="1600" dirty="0" smtClean="0"/>
              <a:t> </a:t>
            </a:r>
            <a:r>
              <a:rPr lang="nb-NO" sz="1600" dirty="0" err="1" smtClean="0"/>
              <a:t>detailed</a:t>
            </a:r>
            <a:r>
              <a:rPr lang="nb-NO" sz="1600" dirty="0" smtClean="0"/>
              <a:t> CFD, </a:t>
            </a:r>
            <a:r>
              <a:rPr lang="nb-NO" sz="1600" dirty="0" err="1" smtClean="0"/>
              <a:t>compare</a:t>
            </a:r>
            <a:r>
              <a:rPr lang="nb-NO" sz="1600" dirty="0" smtClean="0"/>
              <a:t> </a:t>
            </a:r>
            <a:r>
              <a:rPr lang="nb-NO" sz="1600" dirty="0" err="1" smtClean="0"/>
              <a:t>with</a:t>
            </a:r>
            <a:r>
              <a:rPr lang="nb-NO" sz="1600" dirty="0" smtClean="0"/>
              <a:t> </a:t>
            </a:r>
            <a:r>
              <a:rPr lang="nb-NO" sz="1600" dirty="0" err="1" smtClean="0"/>
              <a:t>experiment</a:t>
            </a:r>
            <a:endParaRPr lang="nb-NO" sz="1600" dirty="0" smtClean="0"/>
          </a:p>
          <a:p>
            <a:endParaRPr lang="nb-NO" sz="1600" dirty="0" smtClean="0"/>
          </a:p>
          <a:p>
            <a:endParaRPr lang="nb-NO" sz="1600" dirty="0" smtClean="0"/>
          </a:p>
          <a:p>
            <a:r>
              <a:rPr lang="nb-NO" sz="1600" dirty="0" smtClean="0"/>
              <a:t>Initial </a:t>
            </a:r>
            <a:r>
              <a:rPr lang="nb-NO" sz="1600" dirty="0" err="1" smtClean="0"/>
              <a:t>axi-sym</a:t>
            </a:r>
            <a:r>
              <a:rPr lang="nb-NO" sz="1600" dirty="0" smtClean="0"/>
              <a:t> 2D RANS </a:t>
            </a:r>
          </a:p>
          <a:p>
            <a:r>
              <a:rPr lang="nb-NO" sz="1600" dirty="0" err="1" smtClean="0"/>
              <a:t>Vapour</a:t>
            </a:r>
            <a:r>
              <a:rPr lang="nb-NO" sz="1600" dirty="0" smtClean="0"/>
              <a:t> </a:t>
            </a:r>
            <a:r>
              <a:rPr lang="nb-NO" sz="1600" dirty="0" err="1" smtClean="0"/>
              <a:t>mass</a:t>
            </a:r>
            <a:r>
              <a:rPr lang="nb-NO" sz="1600" dirty="0" smtClean="0"/>
              <a:t> </a:t>
            </a:r>
            <a:r>
              <a:rPr lang="nb-NO" sz="1600" dirty="0" err="1" smtClean="0"/>
              <a:t>fraction</a:t>
            </a:r>
            <a:r>
              <a:rPr lang="nb-NO" sz="1600" dirty="0" smtClean="0"/>
              <a:t>        →</a:t>
            </a:r>
          </a:p>
          <a:p>
            <a:pPr>
              <a:buNone/>
            </a:pPr>
            <a:r>
              <a:rPr lang="nb-NO" sz="1600" dirty="0" smtClean="0"/>
              <a:t>      </a:t>
            </a:r>
            <a:r>
              <a:rPr lang="nb-NO" sz="1600" dirty="0" err="1" smtClean="0"/>
              <a:t>when</a:t>
            </a:r>
            <a:r>
              <a:rPr lang="nb-NO" sz="1600" dirty="0" smtClean="0"/>
              <a:t> </a:t>
            </a:r>
            <a:r>
              <a:rPr lang="nb-NO" sz="1600" dirty="0" err="1" smtClean="0"/>
              <a:t>release</a:t>
            </a:r>
            <a:r>
              <a:rPr lang="nb-NO" sz="1600" dirty="0" smtClean="0"/>
              <a:t> is </a:t>
            </a:r>
            <a:r>
              <a:rPr lang="nb-NO" sz="1600" dirty="0" err="1" smtClean="0"/>
              <a:t>finished</a:t>
            </a:r>
            <a:r>
              <a:rPr lang="nb-NO" sz="1600" dirty="0" smtClean="0"/>
              <a:t>  </a:t>
            </a:r>
          </a:p>
          <a:p>
            <a:endParaRPr lang="nb-NO" sz="1600" dirty="0" smtClean="0"/>
          </a:p>
        </p:txBody>
      </p:sp>
      <p:pic>
        <p:nvPicPr>
          <p:cNvPr id="5" name="Bilde 4" descr="JackRabb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1772816"/>
            <a:ext cx="1847850" cy="2466975"/>
          </a:xfrm>
          <a:prstGeom prst="rect">
            <a:avLst/>
          </a:prstGeom>
        </p:spPr>
      </p:pic>
      <p:pic>
        <p:nvPicPr>
          <p:cNvPr id="6" name="Bilde 5" descr="Vap-vof-zoom-ts32900_cu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2000" y="4797152"/>
            <a:ext cx="5652000" cy="1453786"/>
          </a:xfrm>
          <a:prstGeom prst="rect">
            <a:avLst/>
          </a:prstGeom>
        </p:spPr>
      </p:pic>
      <p:sp>
        <p:nvSpPr>
          <p:cNvPr id="10" name="Høyre klammeparentes 9"/>
          <p:cNvSpPr/>
          <p:nvPr/>
        </p:nvSpPr>
        <p:spPr>
          <a:xfrm>
            <a:off x="3131840" y="4941168"/>
            <a:ext cx="72008" cy="8640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7" name="TekstSylinder 6"/>
          <p:cNvSpPr txBox="1"/>
          <p:nvPr/>
        </p:nvSpPr>
        <p:spPr>
          <a:xfrm>
            <a:off x="4932040" y="6165304"/>
            <a:ext cx="28825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 smtClean="0"/>
              <a:t>2D </a:t>
            </a:r>
            <a:r>
              <a:rPr lang="nb-NO" sz="1400" dirty="0" err="1" smtClean="0"/>
              <a:t>slice</a:t>
            </a:r>
            <a:r>
              <a:rPr lang="nb-NO" sz="1400" dirty="0" smtClean="0"/>
              <a:t>, </a:t>
            </a:r>
            <a:r>
              <a:rPr lang="nb-NO" sz="1400" dirty="0" err="1" smtClean="0"/>
              <a:t>axisymetric</a:t>
            </a:r>
            <a:r>
              <a:rPr lang="nb-NO" sz="1400" dirty="0" smtClean="0"/>
              <a:t> </a:t>
            </a:r>
            <a:r>
              <a:rPr lang="nb-NO" sz="1400" dirty="0" err="1" smtClean="0"/>
              <a:t>about</a:t>
            </a:r>
            <a:r>
              <a:rPr lang="nb-NO" sz="1400" dirty="0" smtClean="0"/>
              <a:t> </a:t>
            </a:r>
            <a:r>
              <a:rPr lang="nb-NO" sz="1400" dirty="0" err="1" smtClean="0"/>
              <a:t>x-axis</a:t>
            </a:r>
            <a:r>
              <a:rPr lang="nb-NO" sz="1400" dirty="0" smtClean="0"/>
              <a:t>.</a:t>
            </a:r>
          </a:p>
          <a:p>
            <a:r>
              <a:rPr lang="nb-NO" sz="1400" dirty="0" err="1" smtClean="0"/>
              <a:t>Release</a:t>
            </a:r>
            <a:r>
              <a:rPr lang="nb-NO" sz="1400" dirty="0" smtClean="0"/>
              <a:t> </a:t>
            </a:r>
            <a:r>
              <a:rPr lang="nb-NO" sz="1400" dirty="0" err="1" smtClean="0"/>
              <a:t>point</a:t>
            </a:r>
            <a:r>
              <a:rPr lang="nb-NO" sz="1400" dirty="0" smtClean="0"/>
              <a:t> av Y = 0, X = -</a:t>
            </a:r>
            <a:r>
              <a:rPr lang="nb-NO" sz="1400" dirty="0" smtClean="0"/>
              <a:t>7</a:t>
            </a:r>
            <a:endParaRPr lang="nb-NO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LES</a:t>
            </a:r>
            <a:endParaRPr lang="nb-NO" dirty="0"/>
          </a:p>
        </p:txBody>
      </p:sp>
      <p:sp>
        <p:nvSpPr>
          <p:cNvPr id="5" name="Plassholder for innhold 4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886003"/>
          </a:xfrm>
        </p:spPr>
        <p:txBody>
          <a:bodyPr>
            <a:normAutofit/>
          </a:bodyPr>
          <a:lstStyle/>
          <a:p>
            <a:r>
              <a:rPr lang="nb-NO" sz="1600" dirty="0" err="1" smtClean="0"/>
              <a:t>Fluent</a:t>
            </a:r>
            <a:endParaRPr lang="nb-NO" sz="1600" dirty="0" smtClean="0"/>
          </a:p>
          <a:p>
            <a:pPr lvl="1"/>
            <a:r>
              <a:rPr lang="nb-NO" sz="1600" dirty="0" err="1" smtClean="0"/>
              <a:t>Smagorinsky-Lilly</a:t>
            </a:r>
            <a:endParaRPr lang="nb-NO" sz="1600" dirty="0" smtClean="0"/>
          </a:p>
          <a:p>
            <a:pPr lvl="1"/>
            <a:r>
              <a:rPr lang="nb-NO" sz="1600" dirty="0" err="1" smtClean="0"/>
              <a:t>Species</a:t>
            </a:r>
            <a:r>
              <a:rPr lang="nb-NO" sz="1600" dirty="0" smtClean="0"/>
              <a:t> transport</a:t>
            </a:r>
          </a:p>
          <a:p>
            <a:r>
              <a:rPr lang="nb-NO" sz="1600" dirty="0" err="1" smtClean="0"/>
              <a:t>Computational</a:t>
            </a:r>
            <a:r>
              <a:rPr lang="nb-NO" sz="1600" dirty="0" smtClean="0"/>
              <a:t> </a:t>
            </a:r>
            <a:r>
              <a:rPr lang="nb-NO" sz="1600" dirty="0" err="1" smtClean="0"/>
              <a:t>domain</a:t>
            </a:r>
            <a:r>
              <a:rPr lang="nb-NO" sz="1600" dirty="0" smtClean="0"/>
              <a:t>: 655 x 200 x 36 m</a:t>
            </a:r>
            <a:r>
              <a:rPr lang="nb-NO" sz="1600" baseline="30000" dirty="0" smtClean="0"/>
              <a:t>3</a:t>
            </a:r>
          </a:p>
          <a:p>
            <a:r>
              <a:rPr lang="nb-NO" sz="1600" dirty="0" smtClean="0"/>
              <a:t>26 M grid </a:t>
            </a:r>
            <a:r>
              <a:rPr lang="nb-NO" sz="1600" dirty="0" err="1" smtClean="0"/>
              <a:t>cells</a:t>
            </a:r>
            <a:endParaRPr lang="nb-NO" sz="1600" dirty="0"/>
          </a:p>
        </p:txBody>
      </p:sp>
      <p:pic>
        <p:nvPicPr>
          <p:cNvPr id="6" name="Bilde 5" descr="3D-geomet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01008"/>
            <a:ext cx="4529405" cy="3096000"/>
          </a:xfrm>
          <a:prstGeom prst="rect">
            <a:avLst/>
          </a:prstGeom>
        </p:spPr>
      </p:pic>
      <p:pic>
        <p:nvPicPr>
          <p:cNvPr id="7" name="Bilde 6" descr="3D-geometry_zo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4595" y="3501008"/>
            <a:ext cx="4529405" cy="3096000"/>
          </a:xfrm>
          <a:prstGeom prst="rect">
            <a:avLst/>
          </a:prstGeom>
        </p:spPr>
      </p:pic>
      <p:sp>
        <p:nvSpPr>
          <p:cNvPr id="8" name="TekstSylinder 7"/>
          <p:cNvSpPr txBox="1"/>
          <p:nvPr/>
        </p:nvSpPr>
        <p:spPr>
          <a:xfrm>
            <a:off x="251520" y="2924944"/>
            <a:ext cx="5174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600" dirty="0" err="1" smtClean="0"/>
              <a:t>Bumps</a:t>
            </a:r>
            <a:r>
              <a:rPr lang="nb-NO" sz="1600" dirty="0" smtClean="0"/>
              <a:t> to </a:t>
            </a:r>
            <a:r>
              <a:rPr lang="nb-NO" sz="1600" dirty="0" err="1" smtClean="0"/>
              <a:t>generate</a:t>
            </a:r>
            <a:r>
              <a:rPr lang="nb-NO" sz="1600" dirty="0" smtClean="0"/>
              <a:t> </a:t>
            </a:r>
            <a:r>
              <a:rPr lang="nb-NO" sz="1600" dirty="0" err="1" smtClean="0"/>
              <a:t>incoming</a:t>
            </a:r>
            <a:r>
              <a:rPr lang="nb-NO" sz="1600" dirty="0" smtClean="0"/>
              <a:t> turbulent </a:t>
            </a:r>
            <a:r>
              <a:rPr lang="nb-NO" sz="1600" dirty="0" err="1" smtClean="0"/>
              <a:t>boundary</a:t>
            </a:r>
            <a:r>
              <a:rPr lang="nb-NO" sz="1600" dirty="0" smtClean="0"/>
              <a:t> </a:t>
            </a:r>
            <a:r>
              <a:rPr lang="nb-NO" sz="1600" dirty="0" err="1" smtClean="0"/>
              <a:t>layer</a:t>
            </a:r>
            <a:r>
              <a:rPr lang="nb-NO" dirty="0" smtClean="0"/>
              <a:t> </a:t>
            </a:r>
            <a:endParaRPr lang="nb-NO" dirty="0"/>
          </a:p>
        </p:txBody>
      </p:sp>
      <p:cxnSp>
        <p:nvCxnSpPr>
          <p:cNvPr id="13" name="Rett pil 12"/>
          <p:cNvCxnSpPr/>
          <p:nvPr/>
        </p:nvCxnSpPr>
        <p:spPr>
          <a:xfrm rot="5400000">
            <a:off x="395536" y="3789040"/>
            <a:ext cx="115212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LES (2)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b-NO" sz="1600" dirty="0" err="1" smtClean="0"/>
              <a:t>Upstream</a:t>
            </a:r>
            <a:r>
              <a:rPr lang="nb-NO" sz="1600" dirty="0" smtClean="0"/>
              <a:t> </a:t>
            </a:r>
            <a:r>
              <a:rPr lang="nb-NO" sz="1600" dirty="0" err="1" smtClean="0"/>
              <a:t>boundary</a:t>
            </a:r>
            <a:r>
              <a:rPr lang="nb-NO" sz="1600" dirty="0" smtClean="0"/>
              <a:t> </a:t>
            </a:r>
            <a:r>
              <a:rPr lang="nb-NO" sz="1600" dirty="0" err="1" smtClean="0"/>
              <a:t>conditions</a:t>
            </a:r>
            <a:endParaRPr lang="nb-NO" sz="1600" dirty="0" smtClean="0"/>
          </a:p>
          <a:p>
            <a:pPr lvl="1"/>
            <a:r>
              <a:rPr lang="nb-NO" sz="1600" dirty="0" err="1" smtClean="0"/>
              <a:t>Plug</a:t>
            </a:r>
            <a:r>
              <a:rPr lang="nb-NO" sz="1600" dirty="0" smtClean="0"/>
              <a:t> </a:t>
            </a:r>
            <a:r>
              <a:rPr lang="nb-NO" sz="1600" dirty="0" err="1" smtClean="0"/>
              <a:t>flow</a:t>
            </a:r>
            <a:r>
              <a:rPr lang="nb-NO" sz="1600" dirty="0" smtClean="0"/>
              <a:t> </a:t>
            </a:r>
            <a:r>
              <a:rPr lang="nb-NO" sz="1600" dirty="0" err="1" smtClean="0"/>
              <a:t>with</a:t>
            </a:r>
            <a:r>
              <a:rPr lang="nb-NO" sz="1600" dirty="0" smtClean="0"/>
              <a:t> U = 1 m/s → </a:t>
            </a:r>
            <a:r>
              <a:rPr lang="nb-NO" sz="1600" dirty="0" err="1" smtClean="0"/>
              <a:t>atm</a:t>
            </a:r>
            <a:r>
              <a:rPr lang="nb-NO" sz="1600" dirty="0" smtClean="0"/>
              <a:t> </a:t>
            </a:r>
            <a:r>
              <a:rPr lang="nb-NO" sz="1600" dirty="0" err="1" smtClean="0"/>
              <a:t>boundary</a:t>
            </a:r>
            <a:r>
              <a:rPr lang="nb-NO" sz="1600" dirty="0" smtClean="0"/>
              <a:t> </a:t>
            </a:r>
            <a:r>
              <a:rPr lang="nb-NO" sz="1600" dirty="0" err="1" smtClean="0"/>
              <a:t>layer</a:t>
            </a:r>
            <a:r>
              <a:rPr lang="nb-NO" sz="1600" dirty="0" smtClean="0"/>
              <a:t> </a:t>
            </a:r>
            <a:r>
              <a:rPr lang="nb-NO" sz="1600" dirty="0" err="1" smtClean="0"/>
              <a:t>developed</a:t>
            </a:r>
            <a:r>
              <a:rPr lang="nb-NO" sz="1600" dirty="0" smtClean="0"/>
              <a:t> over </a:t>
            </a:r>
            <a:r>
              <a:rPr lang="nb-NO" sz="1600" dirty="0" err="1" smtClean="0"/>
              <a:t>bumps</a:t>
            </a:r>
            <a:endParaRPr lang="nb-NO" sz="1600" dirty="0" smtClean="0"/>
          </a:p>
          <a:p>
            <a:pPr lvl="1"/>
            <a:r>
              <a:rPr lang="nb-NO" sz="1600" dirty="0" err="1" smtClean="0"/>
              <a:t>Instantaneous</a:t>
            </a:r>
            <a:r>
              <a:rPr lang="nb-NO" sz="1600" dirty="0" smtClean="0"/>
              <a:t> </a:t>
            </a:r>
            <a:r>
              <a:rPr lang="nb-NO" sz="1600" dirty="0" err="1" smtClean="0"/>
              <a:t>streamwise</a:t>
            </a:r>
            <a:r>
              <a:rPr lang="nb-NO" sz="1600" dirty="0" smtClean="0"/>
              <a:t> </a:t>
            </a:r>
            <a:r>
              <a:rPr lang="nb-NO" sz="1600" dirty="0" err="1" smtClean="0"/>
              <a:t>velocity</a:t>
            </a:r>
            <a:r>
              <a:rPr lang="nb-NO" sz="1600" dirty="0" smtClean="0"/>
              <a:t> </a:t>
            </a:r>
            <a:r>
              <a:rPr lang="nb-NO" sz="1600" dirty="0" err="1" smtClean="0"/>
              <a:t>upstream</a:t>
            </a:r>
            <a:r>
              <a:rPr lang="nb-NO" sz="1600" dirty="0" smtClean="0"/>
              <a:t> </a:t>
            </a:r>
            <a:r>
              <a:rPr lang="nb-NO" sz="1600" dirty="0" err="1" smtClean="0"/>
              <a:t>the</a:t>
            </a:r>
            <a:r>
              <a:rPr lang="nb-NO" sz="1600" dirty="0" smtClean="0"/>
              <a:t> </a:t>
            </a:r>
            <a:r>
              <a:rPr lang="nb-NO" sz="1600" dirty="0" err="1" smtClean="0"/>
              <a:t>depression</a:t>
            </a:r>
            <a:endParaRPr lang="nb-NO" sz="1600" dirty="0" smtClean="0"/>
          </a:p>
          <a:p>
            <a:pPr lvl="1"/>
            <a:r>
              <a:rPr lang="nb-NO" sz="1600" dirty="0" smtClean="0"/>
              <a:t>h = </a:t>
            </a:r>
            <a:r>
              <a:rPr lang="nb-NO" sz="1600" dirty="0" err="1" smtClean="0"/>
              <a:t>depression</a:t>
            </a:r>
            <a:r>
              <a:rPr lang="nb-NO" sz="1600" dirty="0" smtClean="0"/>
              <a:t> </a:t>
            </a:r>
            <a:r>
              <a:rPr lang="nb-NO" sz="1600" dirty="0" err="1" smtClean="0"/>
              <a:t>depth</a:t>
            </a:r>
            <a:r>
              <a:rPr lang="nb-NO" sz="1600" dirty="0" smtClean="0"/>
              <a:t> (2 m)</a:t>
            </a:r>
          </a:p>
          <a:p>
            <a:pPr>
              <a:buNone/>
            </a:pPr>
            <a:endParaRPr lang="nb-NO" sz="1600" dirty="0" smtClean="0"/>
          </a:p>
          <a:p>
            <a:endParaRPr lang="nb-NO" sz="1600" dirty="0" smtClean="0"/>
          </a:p>
          <a:p>
            <a:pPr>
              <a:buNone/>
            </a:pPr>
            <a:r>
              <a:rPr lang="nb-NO" sz="1600" dirty="0" smtClean="0"/>
              <a:t> </a:t>
            </a:r>
          </a:p>
          <a:p>
            <a:pPr lvl="1">
              <a:buNone/>
            </a:pPr>
            <a:endParaRPr lang="nb-NO" sz="1600" dirty="0" smtClean="0"/>
          </a:p>
          <a:p>
            <a:endParaRPr lang="nb-NO" sz="1600" dirty="0" smtClean="0"/>
          </a:p>
          <a:p>
            <a:pPr>
              <a:buNone/>
            </a:pPr>
            <a:r>
              <a:rPr lang="nb-NO" sz="1600" dirty="0" smtClean="0"/>
              <a:t> </a:t>
            </a:r>
          </a:p>
          <a:p>
            <a:pPr>
              <a:buNone/>
            </a:pPr>
            <a:endParaRPr lang="nb-NO" sz="1600" dirty="0" smtClean="0"/>
          </a:p>
          <a:p>
            <a:pPr>
              <a:buNone/>
            </a:pPr>
            <a:r>
              <a:rPr lang="nb-NO" dirty="0" smtClean="0"/>
              <a:t>					</a:t>
            </a:r>
            <a:endParaRPr lang="nb-NO" dirty="0"/>
          </a:p>
        </p:txBody>
      </p:sp>
      <p:pic>
        <p:nvPicPr>
          <p:cNvPr id="4" name="Bilde 3" descr="vel_prof_zoo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780928"/>
            <a:ext cx="7236000" cy="3599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Chlorine</a:t>
            </a:r>
            <a:r>
              <a:rPr lang="nb-NO" dirty="0" smtClean="0"/>
              <a:t> </a:t>
            </a:r>
            <a:r>
              <a:rPr lang="nb-NO" dirty="0" err="1" smtClean="0"/>
              <a:t>release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1600" dirty="0" err="1" smtClean="0"/>
              <a:t>Circular</a:t>
            </a:r>
            <a:r>
              <a:rPr lang="nb-NO" sz="1600" dirty="0" smtClean="0"/>
              <a:t> </a:t>
            </a:r>
            <a:r>
              <a:rPr lang="nb-NO" sz="1600" dirty="0" err="1" smtClean="0"/>
              <a:t>chlorine</a:t>
            </a:r>
            <a:r>
              <a:rPr lang="nb-NO" sz="1600" dirty="0" smtClean="0"/>
              <a:t> jet:</a:t>
            </a:r>
          </a:p>
          <a:p>
            <a:pPr lvl="1"/>
            <a:r>
              <a:rPr lang="nb-NO" sz="1600" i="1" dirty="0" smtClean="0"/>
              <a:t>r</a:t>
            </a:r>
            <a:r>
              <a:rPr lang="nb-NO" sz="1600" dirty="0" smtClean="0"/>
              <a:t> = 24.5 cm</a:t>
            </a:r>
          </a:p>
          <a:p>
            <a:pPr lvl="1"/>
            <a:r>
              <a:rPr lang="nb-NO" sz="1600" i="1" dirty="0" err="1" smtClean="0"/>
              <a:t>m</a:t>
            </a:r>
            <a:r>
              <a:rPr lang="nb-NO" sz="1600" baseline="-25000" dirty="0" err="1" smtClean="0"/>
              <a:t>liq</a:t>
            </a:r>
            <a:r>
              <a:rPr lang="nb-NO" sz="1600" dirty="0" smtClean="0"/>
              <a:t> = 82.38%, </a:t>
            </a:r>
            <a:r>
              <a:rPr lang="nb-NO" sz="1600" i="1" dirty="0" err="1" smtClean="0"/>
              <a:t>m</a:t>
            </a:r>
            <a:r>
              <a:rPr lang="nb-NO" sz="1600" baseline="-25000" dirty="0" err="1" smtClean="0"/>
              <a:t>vap</a:t>
            </a:r>
            <a:r>
              <a:rPr lang="nb-NO" sz="1600" dirty="0" smtClean="0"/>
              <a:t> = 17.62%</a:t>
            </a:r>
          </a:p>
          <a:p>
            <a:pPr lvl="1"/>
            <a:r>
              <a:rPr lang="nb-NO" sz="1600" dirty="0" err="1" smtClean="0"/>
              <a:t>mass</a:t>
            </a:r>
            <a:r>
              <a:rPr lang="nb-NO" sz="1600" dirty="0" smtClean="0"/>
              <a:t> </a:t>
            </a:r>
            <a:r>
              <a:rPr lang="nb-NO" sz="1600" dirty="0" err="1" smtClean="0"/>
              <a:t>flow</a:t>
            </a:r>
            <a:r>
              <a:rPr lang="nb-NO" sz="1600" dirty="0" smtClean="0"/>
              <a:t> = 67.2 kg/s</a:t>
            </a:r>
          </a:p>
          <a:p>
            <a:pPr lvl="1"/>
            <a:r>
              <a:rPr lang="nb-NO" sz="1600" i="1" dirty="0" err="1" smtClean="0"/>
              <a:t>T</a:t>
            </a:r>
            <a:r>
              <a:rPr lang="nb-NO" sz="1600" baseline="-25000" dirty="0" err="1" smtClean="0"/>
              <a:t>jet</a:t>
            </a:r>
            <a:r>
              <a:rPr lang="nb-NO" sz="1600" dirty="0" smtClean="0"/>
              <a:t> = 239.05 K</a:t>
            </a:r>
          </a:p>
          <a:p>
            <a:pPr lvl="1"/>
            <a:r>
              <a:rPr lang="nb-NO" sz="1600" i="1" dirty="0" err="1" smtClean="0"/>
              <a:t>T</a:t>
            </a:r>
            <a:r>
              <a:rPr lang="nb-NO" sz="1600" baseline="-25000" dirty="0" err="1" smtClean="0"/>
              <a:t>air</a:t>
            </a:r>
            <a:r>
              <a:rPr lang="nb-NO" sz="1600" dirty="0" smtClean="0"/>
              <a:t> = 278.15 K </a:t>
            </a:r>
          </a:p>
          <a:p>
            <a:endParaRPr lang="nb-NO" sz="1600" dirty="0" smtClean="0"/>
          </a:p>
          <a:p>
            <a:r>
              <a:rPr lang="nb-NO" sz="1600" dirty="0" smtClean="0"/>
              <a:t>32.9 s </a:t>
            </a:r>
            <a:r>
              <a:rPr lang="nb-NO" sz="1600" dirty="0" err="1" smtClean="0"/>
              <a:t>release</a:t>
            </a:r>
            <a:r>
              <a:rPr lang="nb-NO" sz="1600" dirty="0" smtClean="0"/>
              <a:t> time (2000 kg </a:t>
            </a:r>
            <a:r>
              <a:rPr lang="nb-NO" sz="1600" dirty="0" err="1" smtClean="0"/>
              <a:t>released</a:t>
            </a:r>
            <a:r>
              <a:rPr lang="nb-NO" sz="1600" dirty="0" smtClean="0"/>
              <a:t>)</a:t>
            </a:r>
          </a:p>
          <a:p>
            <a:endParaRPr lang="nb-NO" sz="1600" dirty="0" smtClean="0"/>
          </a:p>
          <a:p>
            <a:r>
              <a:rPr lang="nb-NO" sz="1600" dirty="0" err="1" smtClean="0"/>
              <a:t>Phase</a:t>
            </a:r>
            <a:r>
              <a:rPr lang="nb-NO" sz="1600" dirty="0" smtClean="0"/>
              <a:t> </a:t>
            </a:r>
            <a:r>
              <a:rPr lang="nb-NO" sz="1600" dirty="0" err="1" smtClean="0"/>
              <a:t>transition</a:t>
            </a:r>
            <a:r>
              <a:rPr lang="nb-NO" sz="1600" dirty="0" smtClean="0"/>
              <a:t>: </a:t>
            </a:r>
          </a:p>
          <a:p>
            <a:pPr lvl="1"/>
            <a:r>
              <a:rPr lang="nb-NO" sz="1600" dirty="0" err="1" smtClean="0"/>
              <a:t>Q</a:t>
            </a:r>
            <a:r>
              <a:rPr lang="nb-NO" sz="1600" baseline="-25000" dirty="0" err="1" smtClean="0"/>
              <a:t>air</a:t>
            </a:r>
            <a:r>
              <a:rPr lang="nb-NO" sz="1600" dirty="0" smtClean="0"/>
              <a:t> + Q</a:t>
            </a:r>
            <a:r>
              <a:rPr lang="nb-NO" sz="1600" baseline="-25000" dirty="0" smtClean="0"/>
              <a:t>cl2</a:t>
            </a:r>
            <a:r>
              <a:rPr lang="nb-NO" sz="1600" dirty="0" smtClean="0"/>
              <a:t> – Q</a:t>
            </a:r>
            <a:r>
              <a:rPr lang="nb-NO" sz="1600" baseline="-25000" dirty="0" smtClean="0"/>
              <a:t>L</a:t>
            </a:r>
            <a:r>
              <a:rPr lang="nb-NO" sz="1600" dirty="0" smtClean="0"/>
              <a:t> = 0 → </a:t>
            </a:r>
            <a:r>
              <a:rPr lang="nb-NO" sz="1600" dirty="0" err="1" smtClean="0"/>
              <a:t>T</a:t>
            </a:r>
            <a:r>
              <a:rPr lang="nb-NO" sz="1600" baseline="-25000" dirty="0" err="1" smtClean="0"/>
              <a:t>mix</a:t>
            </a:r>
            <a:r>
              <a:rPr lang="nb-NO" sz="1600" baseline="-25000" dirty="0" smtClean="0"/>
              <a:t> </a:t>
            </a:r>
            <a:endParaRPr lang="nb-NO" sz="1600" dirty="0" smtClean="0"/>
          </a:p>
          <a:p>
            <a:pPr lvl="1"/>
            <a:r>
              <a:rPr lang="nb-NO" sz="1600" dirty="0" smtClean="0"/>
              <a:t> </a:t>
            </a:r>
            <a:r>
              <a:rPr lang="el-GR" sz="1600" dirty="0" smtClean="0"/>
              <a:t>ρ</a:t>
            </a:r>
            <a:r>
              <a:rPr lang="nb-NO" sz="1600" baseline="-25000" dirty="0" err="1" smtClean="0"/>
              <a:t>mix</a:t>
            </a:r>
            <a:r>
              <a:rPr lang="nb-NO" sz="1600" baseline="-25000" dirty="0" smtClean="0"/>
              <a:t> </a:t>
            </a:r>
            <a:r>
              <a:rPr lang="nb-NO" sz="1600" dirty="0" smtClean="0"/>
              <a:t> </a:t>
            </a:r>
            <a:r>
              <a:rPr lang="nb-NO" sz="1600" dirty="0" err="1" smtClean="0"/>
              <a:t>calculated</a:t>
            </a:r>
            <a:r>
              <a:rPr lang="nb-NO" sz="1600" dirty="0" smtClean="0"/>
              <a:t> </a:t>
            </a:r>
            <a:r>
              <a:rPr lang="nb-NO" sz="1600" dirty="0" err="1" smtClean="0"/>
              <a:t>with</a:t>
            </a:r>
            <a:r>
              <a:rPr lang="nb-NO" sz="1600" dirty="0" smtClean="0"/>
              <a:t> </a:t>
            </a:r>
            <a:r>
              <a:rPr lang="nb-NO" sz="1600" dirty="0" err="1" smtClean="0"/>
              <a:t>the</a:t>
            </a:r>
            <a:r>
              <a:rPr lang="nb-NO" sz="1600" dirty="0" smtClean="0"/>
              <a:t> ideal gas </a:t>
            </a:r>
            <a:r>
              <a:rPr lang="nb-NO" sz="1600" dirty="0" err="1" smtClean="0"/>
              <a:t>law</a:t>
            </a:r>
            <a:endParaRPr lang="nb-NO" sz="1600" dirty="0" smtClean="0"/>
          </a:p>
          <a:p>
            <a:pPr lvl="1"/>
            <a:endParaRPr lang="nb-NO" sz="1600" baseline="-25000" dirty="0" smtClean="0"/>
          </a:p>
          <a:p>
            <a:r>
              <a:rPr lang="nb-NO" sz="1600" dirty="0" smtClean="0"/>
              <a:t>In </a:t>
            </a:r>
            <a:r>
              <a:rPr lang="nb-NO" sz="1600" dirty="0" err="1" smtClean="0"/>
              <a:t>the</a:t>
            </a:r>
            <a:r>
              <a:rPr lang="nb-NO" sz="1600" dirty="0" smtClean="0"/>
              <a:t> </a:t>
            </a:r>
            <a:r>
              <a:rPr lang="nb-NO" sz="1600" dirty="0" err="1" smtClean="0"/>
              <a:t>following</a:t>
            </a:r>
            <a:r>
              <a:rPr lang="nb-NO" sz="1600" dirty="0" smtClean="0"/>
              <a:t> </a:t>
            </a:r>
            <a:r>
              <a:rPr lang="nb-NO" sz="1600" dirty="0" err="1" smtClean="0"/>
              <a:t>figures</a:t>
            </a:r>
            <a:r>
              <a:rPr lang="nb-NO" sz="1600" dirty="0" smtClean="0"/>
              <a:t>: </a:t>
            </a:r>
            <a:r>
              <a:rPr lang="nb-NO" sz="1600" dirty="0" err="1" smtClean="0"/>
              <a:t>chlorine</a:t>
            </a:r>
            <a:r>
              <a:rPr lang="nb-NO" sz="1600" dirty="0" smtClean="0"/>
              <a:t> </a:t>
            </a:r>
            <a:r>
              <a:rPr lang="nb-NO" sz="1600" dirty="0" err="1" smtClean="0"/>
              <a:t>release</a:t>
            </a:r>
            <a:r>
              <a:rPr lang="nb-NO" sz="1600" dirty="0" smtClean="0"/>
              <a:t> starts at t = 0s; </a:t>
            </a:r>
            <a:r>
              <a:rPr lang="nb-NO" sz="1600" dirty="0" err="1" smtClean="0"/>
              <a:t>ends</a:t>
            </a:r>
            <a:r>
              <a:rPr lang="nb-NO" sz="1600" dirty="0" smtClean="0"/>
              <a:t> at t = 32.9 s</a:t>
            </a:r>
          </a:p>
          <a:p>
            <a:endParaRPr lang="nb-NO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nb-NO" sz="2400" dirty="0" err="1" smtClean="0"/>
              <a:t>Results</a:t>
            </a:r>
            <a:r>
              <a:rPr lang="nb-NO" sz="2400" dirty="0" smtClean="0"/>
              <a:t>: </a:t>
            </a:r>
            <a:r>
              <a:rPr lang="nb-NO" sz="2400" dirty="0" smtClean="0"/>
              <a:t/>
            </a:r>
            <a:br>
              <a:rPr lang="nb-NO" sz="2400" dirty="0" smtClean="0"/>
            </a:br>
            <a:r>
              <a:rPr lang="nb-NO" sz="2400" dirty="0" err="1" smtClean="0"/>
              <a:t>Vapour</a:t>
            </a:r>
            <a:r>
              <a:rPr lang="nb-NO" sz="2400" dirty="0" smtClean="0"/>
              <a:t> </a:t>
            </a:r>
            <a:r>
              <a:rPr lang="nb-NO" sz="2400" dirty="0" err="1" smtClean="0"/>
              <a:t>mass</a:t>
            </a:r>
            <a:r>
              <a:rPr lang="nb-NO" sz="2400" dirty="0" smtClean="0"/>
              <a:t> </a:t>
            </a:r>
            <a:r>
              <a:rPr lang="nb-NO" sz="2400" dirty="0" err="1" smtClean="0"/>
              <a:t>fraction</a:t>
            </a:r>
            <a:r>
              <a:rPr lang="nb-NO" sz="2400" dirty="0" smtClean="0"/>
              <a:t>, </a:t>
            </a:r>
            <a:r>
              <a:rPr lang="nb-NO" sz="2400" dirty="0" err="1" smtClean="0"/>
              <a:t>streamwise</a:t>
            </a:r>
            <a:r>
              <a:rPr lang="nb-NO" sz="2400" dirty="0" smtClean="0"/>
              <a:t> plane</a:t>
            </a:r>
            <a:endParaRPr lang="nb-NO" sz="2400" dirty="0"/>
          </a:p>
        </p:txBody>
      </p:sp>
      <p:pic>
        <p:nvPicPr>
          <p:cNvPr id="4" name="Plassholder for innhold 3" descr="cl2_vap_z-plane_t=1100_cut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88720"/>
            <a:ext cx="4359965" cy="1645920"/>
          </a:xfrm>
        </p:spPr>
      </p:pic>
      <p:pic>
        <p:nvPicPr>
          <p:cNvPr id="5" name="Bilde 4" descr="cl2_vap_z-plane_t=1560_cut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834640"/>
            <a:ext cx="4359966" cy="1645920"/>
          </a:xfrm>
          <a:prstGeom prst="rect">
            <a:avLst/>
          </a:prstGeom>
        </p:spPr>
      </p:pic>
      <p:pic>
        <p:nvPicPr>
          <p:cNvPr id="6" name="Bilde 5" descr="cl2_vap_z-plane_t=1820_cut.jp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572000"/>
            <a:ext cx="4359966" cy="1645920"/>
          </a:xfrm>
          <a:prstGeom prst="rect">
            <a:avLst/>
          </a:prstGeom>
        </p:spPr>
      </p:pic>
      <p:sp>
        <p:nvSpPr>
          <p:cNvPr id="7" name="TekstSylinder 6"/>
          <p:cNvSpPr txBox="1"/>
          <p:nvPr/>
        </p:nvSpPr>
        <p:spPr>
          <a:xfrm>
            <a:off x="611560" y="1412776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>
                <a:solidFill>
                  <a:schemeClr val="bg1"/>
                </a:solidFill>
              </a:rPr>
              <a:t>t = 1 s</a:t>
            </a:r>
            <a:endParaRPr lang="nb-NO" dirty="0">
              <a:solidFill>
                <a:schemeClr val="bg1"/>
              </a:solidFill>
            </a:endParaRPr>
          </a:p>
        </p:txBody>
      </p:sp>
      <p:sp>
        <p:nvSpPr>
          <p:cNvPr id="8" name="TekstSylinder 7"/>
          <p:cNvSpPr txBox="1"/>
          <p:nvPr/>
        </p:nvSpPr>
        <p:spPr>
          <a:xfrm>
            <a:off x="611560" y="3068960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>
                <a:solidFill>
                  <a:schemeClr val="bg1"/>
                </a:solidFill>
              </a:rPr>
              <a:t>t = 20 s</a:t>
            </a:r>
            <a:endParaRPr lang="nb-NO" dirty="0">
              <a:solidFill>
                <a:schemeClr val="bg1"/>
              </a:solidFill>
            </a:endParaRPr>
          </a:p>
        </p:txBody>
      </p:sp>
      <p:sp>
        <p:nvSpPr>
          <p:cNvPr id="9" name="TekstSylinder 8"/>
          <p:cNvSpPr txBox="1"/>
          <p:nvPr/>
        </p:nvSpPr>
        <p:spPr>
          <a:xfrm>
            <a:off x="611560" y="4797152"/>
            <a:ext cx="1140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>
                <a:solidFill>
                  <a:schemeClr val="bg1"/>
                </a:solidFill>
              </a:rPr>
              <a:t>t = 32.9 </a:t>
            </a:r>
            <a:r>
              <a:rPr lang="nb-NO" dirty="0" smtClean="0">
                <a:solidFill>
                  <a:schemeClr val="bg1"/>
                </a:solidFill>
              </a:rPr>
              <a:t>s</a:t>
            </a:r>
            <a:endParaRPr lang="nb-NO" dirty="0">
              <a:solidFill>
                <a:schemeClr val="bg1"/>
              </a:solidFill>
            </a:endParaRPr>
          </a:p>
        </p:txBody>
      </p:sp>
      <p:pic>
        <p:nvPicPr>
          <p:cNvPr id="10" name="Plassholder for innhold 5" descr="cl2_vap_z-plane_t=1900.jpg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80560" y="1188720"/>
            <a:ext cx="4630369" cy="1645920"/>
          </a:xfrm>
          <a:prstGeom prst="rect">
            <a:avLst/>
          </a:prstGeom>
        </p:spPr>
      </p:pic>
      <p:pic>
        <p:nvPicPr>
          <p:cNvPr id="11" name="Bilde 10" descr="cl2_vap_z-plane_t=2000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80560" y="2834640"/>
            <a:ext cx="4630365" cy="1645920"/>
          </a:xfrm>
          <a:prstGeom prst="rect">
            <a:avLst/>
          </a:prstGeom>
        </p:spPr>
      </p:pic>
      <p:pic>
        <p:nvPicPr>
          <p:cNvPr id="12" name="Bilde 11" descr="cl2_vap_z-plane_t=2100.jpg"/>
          <p:cNvPicPr>
            <a:picLocks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80560" y="4572000"/>
            <a:ext cx="4630365" cy="1645920"/>
          </a:xfrm>
          <a:prstGeom prst="rect">
            <a:avLst/>
          </a:prstGeom>
        </p:spPr>
      </p:pic>
      <p:sp>
        <p:nvSpPr>
          <p:cNvPr id="14" name="TekstSylinder 13"/>
          <p:cNvSpPr txBox="1"/>
          <p:nvPr/>
        </p:nvSpPr>
        <p:spPr>
          <a:xfrm>
            <a:off x="5076056" y="1412776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>
                <a:solidFill>
                  <a:schemeClr val="bg1"/>
                </a:solidFill>
              </a:rPr>
              <a:t>t</a:t>
            </a:r>
            <a:r>
              <a:rPr lang="nb-NO" dirty="0" smtClean="0">
                <a:solidFill>
                  <a:schemeClr val="bg1"/>
                </a:solidFill>
              </a:rPr>
              <a:t> = 41 s</a:t>
            </a:r>
            <a:endParaRPr lang="nb-NO" dirty="0">
              <a:solidFill>
                <a:schemeClr val="bg1"/>
              </a:solidFill>
            </a:endParaRPr>
          </a:p>
        </p:txBody>
      </p:sp>
      <p:sp>
        <p:nvSpPr>
          <p:cNvPr id="15" name="TekstSylinder 14"/>
          <p:cNvSpPr txBox="1"/>
          <p:nvPr/>
        </p:nvSpPr>
        <p:spPr>
          <a:xfrm>
            <a:off x="5076056" y="3068960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>
                <a:solidFill>
                  <a:schemeClr val="bg1"/>
                </a:solidFill>
              </a:rPr>
              <a:t>t</a:t>
            </a:r>
            <a:r>
              <a:rPr lang="nb-NO" dirty="0" smtClean="0">
                <a:solidFill>
                  <a:schemeClr val="bg1"/>
                </a:solidFill>
              </a:rPr>
              <a:t> = 51 s</a:t>
            </a:r>
            <a:endParaRPr lang="nb-NO" dirty="0">
              <a:solidFill>
                <a:schemeClr val="bg1"/>
              </a:solidFill>
            </a:endParaRPr>
          </a:p>
        </p:txBody>
      </p:sp>
      <p:sp>
        <p:nvSpPr>
          <p:cNvPr id="16" name="TekstSylinder 15"/>
          <p:cNvSpPr txBox="1"/>
          <p:nvPr/>
        </p:nvSpPr>
        <p:spPr>
          <a:xfrm>
            <a:off x="5076056" y="4725144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>
                <a:solidFill>
                  <a:schemeClr val="bg1"/>
                </a:solidFill>
              </a:rPr>
              <a:t>t = 61 s</a:t>
            </a:r>
            <a:endParaRPr lang="nb-NO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nb-NO" dirty="0" err="1" smtClean="0"/>
              <a:t>Results</a:t>
            </a:r>
            <a:r>
              <a:rPr lang="nb-NO" dirty="0" smtClean="0"/>
              <a:t>, post </a:t>
            </a:r>
            <a:r>
              <a:rPr lang="nb-NO" dirty="0" err="1" smtClean="0"/>
              <a:t>release</a:t>
            </a:r>
            <a:r>
              <a:rPr lang="nb-NO" dirty="0" smtClean="0"/>
              <a:t>:</a:t>
            </a:r>
            <a:br>
              <a:rPr lang="nb-NO" dirty="0" smtClean="0"/>
            </a:br>
            <a:r>
              <a:rPr lang="nb-NO" dirty="0" smtClean="0"/>
              <a:t> </a:t>
            </a:r>
            <a:r>
              <a:rPr lang="nb-NO" dirty="0" err="1" smtClean="0"/>
              <a:t>Vapour</a:t>
            </a:r>
            <a:r>
              <a:rPr lang="nb-NO" dirty="0" smtClean="0"/>
              <a:t> </a:t>
            </a:r>
            <a:r>
              <a:rPr lang="nb-NO" dirty="0" err="1" smtClean="0"/>
              <a:t>mass</a:t>
            </a:r>
            <a:r>
              <a:rPr lang="nb-NO" dirty="0" smtClean="0"/>
              <a:t> </a:t>
            </a:r>
            <a:r>
              <a:rPr lang="nb-NO" dirty="0" err="1" smtClean="0"/>
              <a:t>fraction</a:t>
            </a:r>
            <a:r>
              <a:rPr lang="nb-NO" dirty="0" smtClean="0"/>
              <a:t>, </a:t>
            </a:r>
            <a:r>
              <a:rPr lang="nb-NO" dirty="0" err="1" smtClean="0"/>
              <a:t>streamwise</a:t>
            </a:r>
            <a:r>
              <a:rPr lang="nb-NO" dirty="0" smtClean="0"/>
              <a:t> plane (2)</a:t>
            </a:r>
            <a:endParaRPr lang="nb-NO" dirty="0"/>
          </a:p>
        </p:txBody>
      </p:sp>
      <p:pic>
        <p:nvPicPr>
          <p:cNvPr id="10" name="Plassholder for innhold 9" descr="cl2_vap_z-plane_t=2100_ful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80000" y="2060848"/>
            <a:ext cx="7878729" cy="1440000"/>
          </a:xfrm>
        </p:spPr>
      </p:pic>
      <p:pic>
        <p:nvPicPr>
          <p:cNvPr id="11" name="Bilde 10" descr="cl2_vap_z-plane_t=2400_ful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0" y="3501008"/>
            <a:ext cx="7878727" cy="1440000"/>
          </a:xfrm>
          <a:prstGeom prst="rect">
            <a:avLst/>
          </a:prstGeom>
        </p:spPr>
      </p:pic>
      <p:pic>
        <p:nvPicPr>
          <p:cNvPr id="12" name="Bilde 11" descr="cl2_vap_z-plane_t=3000_ful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5013176"/>
            <a:ext cx="7878727" cy="1440000"/>
          </a:xfrm>
          <a:prstGeom prst="rect">
            <a:avLst/>
          </a:prstGeom>
        </p:spPr>
      </p:pic>
      <p:sp>
        <p:nvSpPr>
          <p:cNvPr id="13" name="TekstSylinder 12"/>
          <p:cNvSpPr txBox="1"/>
          <p:nvPr/>
        </p:nvSpPr>
        <p:spPr>
          <a:xfrm>
            <a:off x="179512" y="2276872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/>
              <a:t>t = 61 s</a:t>
            </a:r>
            <a:endParaRPr lang="nb-NO" dirty="0"/>
          </a:p>
        </p:txBody>
      </p:sp>
      <p:sp>
        <p:nvSpPr>
          <p:cNvPr id="14" name="TekstSylinder 13"/>
          <p:cNvSpPr txBox="1"/>
          <p:nvPr/>
        </p:nvSpPr>
        <p:spPr>
          <a:xfrm>
            <a:off x="179512" y="3717032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/>
              <a:t>t = 91 s</a:t>
            </a:r>
            <a:endParaRPr lang="nb-NO" dirty="0"/>
          </a:p>
        </p:txBody>
      </p:sp>
      <p:sp>
        <p:nvSpPr>
          <p:cNvPr id="15" name="TekstSylinder 14"/>
          <p:cNvSpPr txBox="1"/>
          <p:nvPr/>
        </p:nvSpPr>
        <p:spPr>
          <a:xfrm>
            <a:off x="107504" y="5445224"/>
            <a:ext cx="1075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/>
              <a:t>t = 151 s</a:t>
            </a:r>
            <a:endParaRPr lang="nb-NO" dirty="0"/>
          </a:p>
        </p:txBody>
      </p:sp>
      <p:sp>
        <p:nvSpPr>
          <p:cNvPr id="9" name="Pluss 8"/>
          <p:cNvSpPr>
            <a:spLocks noChangeAspect="1"/>
          </p:cNvSpPr>
          <p:nvPr/>
        </p:nvSpPr>
        <p:spPr>
          <a:xfrm>
            <a:off x="3995936" y="2636912"/>
            <a:ext cx="180000" cy="1800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6" name="Pluss 15"/>
          <p:cNvSpPr>
            <a:spLocks noChangeAspect="1"/>
          </p:cNvSpPr>
          <p:nvPr/>
        </p:nvSpPr>
        <p:spPr>
          <a:xfrm>
            <a:off x="4355976" y="4077072"/>
            <a:ext cx="180000" cy="1800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Pluss 16"/>
          <p:cNvSpPr>
            <a:spLocks noChangeAspect="1"/>
          </p:cNvSpPr>
          <p:nvPr/>
        </p:nvSpPr>
        <p:spPr>
          <a:xfrm>
            <a:off x="5724128" y="5589240"/>
            <a:ext cx="180000" cy="1800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8" name="Pluss 17"/>
          <p:cNvSpPr>
            <a:spLocks noChangeAspect="1"/>
          </p:cNvSpPr>
          <p:nvPr/>
        </p:nvSpPr>
        <p:spPr>
          <a:xfrm>
            <a:off x="1475656" y="6309320"/>
            <a:ext cx="180000" cy="1800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9" name="TekstSylinder 18"/>
          <p:cNvSpPr txBox="1"/>
          <p:nvPr/>
        </p:nvSpPr>
        <p:spPr>
          <a:xfrm>
            <a:off x="1619672" y="6237312"/>
            <a:ext cx="4711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/>
              <a:t>: </a:t>
            </a:r>
            <a:r>
              <a:rPr lang="nb-NO" dirty="0" err="1" smtClean="0"/>
              <a:t>experiment</a:t>
            </a:r>
            <a:r>
              <a:rPr lang="nb-NO" dirty="0" smtClean="0"/>
              <a:t> </a:t>
            </a:r>
            <a:r>
              <a:rPr lang="nb-NO" dirty="0" err="1" smtClean="0"/>
              <a:t>cloud</a:t>
            </a:r>
            <a:r>
              <a:rPr lang="nb-NO" dirty="0" smtClean="0"/>
              <a:t> </a:t>
            </a:r>
            <a:r>
              <a:rPr lang="nb-NO" dirty="0" err="1" smtClean="0"/>
              <a:t>centroid</a:t>
            </a:r>
            <a:r>
              <a:rPr lang="nb-NO" dirty="0" smtClean="0"/>
              <a:t> </a:t>
            </a:r>
            <a:r>
              <a:rPr lang="nb-NO" dirty="0" err="1" smtClean="0"/>
              <a:t>track</a:t>
            </a:r>
            <a:r>
              <a:rPr lang="nb-NO" dirty="0" smtClean="0"/>
              <a:t> (</a:t>
            </a:r>
            <a:r>
              <a:rPr lang="nb-NO" dirty="0" err="1" smtClean="0"/>
              <a:t>next</a:t>
            </a:r>
            <a:r>
              <a:rPr lang="nb-NO" dirty="0" smtClean="0"/>
              <a:t> slide)</a:t>
            </a:r>
            <a:endParaRPr lang="nb-NO" dirty="0"/>
          </a:p>
        </p:txBody>
      </p:sp>
      <p:sp>
        <p:nvSpPr>
          <p:cNvPr id="20" name="TekstSylinder 19"/>
          <p:cNvSpPr txBox="1"/>
          <p:nvPr/>
        </p:nvSpPr>
        <p:spPr>
          <a:xfrm>
            <a:off x="1187624" y="1052736"/>
            <a:ext cx="69291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nb-NO" dirty="0" smtClean="0"/>
              <a:t>Initial </a:t>
            </a:r>
            <a:r>
              <a:rPr lang="nb-NO" dirty="0" err="1" smtClean="0"/>
              <a:t>cloud</a:t>
            </a:r>
            <a:r>
              <a:rPr lang="nb-NO" dirty="0" smtClean="0"/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nb-NO" dirty="0" err="1" smtClean="0"/>
              <a:t>E</a:t>
            </a:r>
            <a:r>
              <a:rPr lang="nb-NO" dirty="0" err="1" smtClean="0"/>
              <a:t>arly</a:t>
            </a:r>
            <a:r>
              <a:rPr lang="nb-NO" dirty="0" smtClean="0"/>
              <a:t> times: </a:t>
            </a:r>
            <a:r>
              <a:rPr lang="nb-NO" dirty="0" err="1" smtClean="0"/>
              <a:t>good</a:t>
            </a:r>
            <a:r>
              <a:rPr lang="nb-NO" dirty="0" smtClean="0"/>
              <a:t> </a:t>
            </a:r>
            <a:r>
              <a:rPr lang="nb-NO" dirty="0" err="1" smtClean="0"/>
              <a:t>agreement</a:t>
            </a:r>
            <a:r>
              <a:rPr lang="nb-NO" dirty="0" smtClean="0"/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nb-NO" dirty="0" err="1" smtClean="0"/>
              <a:t>Disagreement</a:t>
            </a:r>
            <a:r>
              <a:rPr lang="nb-NO" dirty="0" smtClean="0"/>
              <a:t> at later time: due to </a:t>
            </a:r>
            <a:r>
              <a:rPr lang="nb-NO" dirty="0" err="1" smtClean="0"/>
              <a:t>difference</a:t>
            </a:r>
            <a:r>
              <a:rPr lang="nb-NO" dirty="0" smtClean="0"/>
              <a:t> in </a:t>
            </a:r>
            <a:r>
              <a:rPr lang="nb-NO" dirty="0" err="1" smtClean="0"/>
              <a:t>source</a:t>
            </a:r>
            <a:r>
              <a:rPr lang="nb-NO" dirty="0" smtClean="0"/>
              <a:t> term?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Jack </a:t>
            </a:r>
            <a:r>
              <a:rPr lang="nb-NO" dirty="0" err="1" smtClean="0"/>
              <a:t>Rabbit</a:t>
            </a:r>
            <a:r>
              <a:rPr lang="nb-NO" dirty="0" smtClean="0"/>
              <a:t>, </a:t>
            </a:r>
            <a:r>
              <a:rPr lang="nb-NO" dirty="0" err="1" smtClean="0"/>
              <a:t>cloud</a:t>
            </a:r>
            <a:r>
              <a:rPr lang="nb-NO" dirty="0" smtClean="0"/>
              <a:t> </a:t>
            </a:r>
            <a:r>
              <a:rPr lang="nb-NO" dirty="0" err="1" smtClean="0"/>
              <a:t>centroid</a:t>
            </a:r>
            <a:r>
              <a:rPr lang="nb-NO" dirty="0" smtClean="0"/>
              <a:t> </a:t>
            </a:r>
            <a:r>
              <a:rPr lang="nb-NO" dirty="0" err="1" smtClean="0"/>
              <a:t>track</a:t>
            </a:r>
            <a:endParaRPr lang="nb-NO" dirty="0"/>
          </a:p>
        </p:txBody>
      </p:sp>
      <p:pic>
        <p:nvPicPr>
          <p:cNvPr id="4" name="Plassholder for innhold 3" descr="Jack Rabbit Record Trial 08-RC - Closeup 7 May 2010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44824"/>
            <a:ext cx="8229600" cy="4065708"/>
          </a:xfrm>
        </p:spPr>
      </p:pic>
      <p:sp>
        <p:nvSpPr>
          <p:cNvPr id="5" name="Pluss 4"/>
          <p:cNvSpPr>
            <a:spLocks noChangeAspect="1"/>
          </p:cNvSpPr>
          <p:nvPr/>
        </p:nvSpPr>
        <p:spPr>
          <a:xfrm>
            <a:off x="3851920" y="4221088"/>
            <a:ext cx="180000" cy="1800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TekstSylinder 5"/>
          <p:cNvSpPr txBox="1"/>
          <p:nvPr/>
        </p:nvSpPr>
        <p:spPr>
          <a:xfrm>
            <a:off x="4427984" y="4797152"/>
            <a:ext cx="10711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 smtClean="0"/>
              <a:t>t = 61 s, 91 s</a:t>
            </a:r>
            <a:endParaRPr lang="nb-NO" sz="1200" dirty="0"/>
          </a:p>
        </p:txBody>
      </p:sp>
      <p:cxnSp>
        <p:nvCxnSpPr>
          <p:cNvPr id="8" name="Rett pil 7"/>
          <p:cNvCxnSpPr>
            <a:stCxn id="6" idx="1"/>
          </p:cNvCxnSpPr>
          <p:nvPr/>
        </p:nvCxnSpPr>
        <p:spPr>
          <a:xfrm rot="10800000">
            <a:off x="3995936" y="4365104"/>
            <a:ext cx="432048" cy="5705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luss 8"/>
          <p:cNvSpPr>
            <a:spLocks noChangeAspect="1"/>
          </p:cNvSpPr>
          <p:nvPr/>
        </p:nvSpPr>
        <p:spPr>
          <a:xfrm>
            <a:off x="3851920" y="3284984"/>
            <a:ext cx="180000" cy="1800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0" name="TekstSylinder 9"/>
          <p:cNvSpPr txBox="1"/>
          <p:nvPr/>
        </p:nvSpPr>
        <p:spPr>
          <a:xfrm>
            <a:off x="5004048" y="3789040"/>
            <a:ext cx="7793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 smtClean="0"/>
              <a:t>t = 151 s</a:t>
            </a:r>
            <a:endParaRPr lang="nb-NO" sz="1200" dirty="0"/>
          </a:p>
        </p:txBody>
      </p:sp>
      <p:cxnSp>
        <p:nvCxnSpPr>
          <p:cNvPr id="12" name="Rett pil 11"/>
          <p:cNvCxnSpPr>
            <a:stCxn id="10" idx="1"/>
          </p:cNvCxnSpPr>
          <p:nvPr/>
        </p:nvCxnSpPr>
        <p:spPr>
          <a:xfrm rot="10800000">
            <a:off x="3995936" y="3429000"/>
            <a:ext cx="1008112" cy="4985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luss 12"/>
          <p:cNvSpPr>
            <a:spLocks noChangeAspect="1"/>
          </p:cNvSpPr>
          <p:nvPr/>
        </p:nvSpPr>
        <p:spPr>
          <a:xfrm>
            <a:off x="1403648" y="6309320"/>
            <a:ext cx="180000" cy="1800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sp>
        <p:nvSpPr>
          <p:cNvPr id="14" name="TekstSylinder 13"/>
          <p:cNvSpPr txBox="1"/>
          <p:nvPr/>
        </p:nvSpPr>
        <p:spPr>
          <a:xfrm>
            <a:off x="1547664" y="6237312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/>
              <a:t>: </a:t>
            </a:r>
            <a:r>
              <a:rPr lang="nb-NO" sz="1400" dirty="0" err="1" smtClean="0"/>
              <a:t>simulation</a:t>
            </a:r>
            <a:endParaRPr lang="nb-NO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LES </a:t>
            </a:r>
            <a:r>
              <a:rPr lang="nb-NO" dirty="0" err="1" smtClean="0"/>
              <a:t>results</a:t>
            </a:r>
            <a:r>
              <a:rPr lang="nb-NO" dirty="0" smtClean="0"/>
              <a:t>: </a:t>
            </a:r>
            <a:r>
              <a:rPr lang="nb-NO" dirty="0" err="1" smtClean="0"/>
              <a:t>Vapour</a:t>
            </a:r>
            <a:r>
              <a:rPr lang="nb-NO" dirty="0" smtClean="0"/>
              <a:t> </a:t>
            </a:r>
            <a:r>
              <a:rPr lang="nb-NO" dirty="0" err="1" smtClean="0"/>
              <a:t>mass</a:t>
            </a:r>
            <a:r>
              <a:rPr lang="nb-NO" dirty="0" smtClean="0"/>
              <a:t> </a:t>
            </a:r>
            <a:r>
              <a:rPr lang="nb-NO" dirty="0" err="1" smtClean="0"/>
              <a:t>fraction</a:t>
            </a:r>
            <a:r>
              <a:rPr lang="nb-NO" dirty="0" smtClean="0"/>
              <a:t/>
            </a:r>
            <a:br>
              <a:rPr lang="nb-NO" dirty="0" smtClean="0"/>
            </a:br>
            <a:r>
              <a:rPr lang="nb-NO" dirty="0" smtClean="0"/>
              <a:t>20 s </a:t>
            </a:r>
            <a:r>
              <a:rPr lang="nb-NO" dirty="0" err="1" smtClean="0"/>
              <a:t>after</a:t>
            </a:r>
            <a:r>
              <a:rPr lang="nb-NO" dirty="0" smtClean="0"/>
              <a:t> </a:t>
            </a:r>
            <a:r>
              <a:rPr lang="nb-NO" dirty="0" err="1" smtClean="0"/>
              <a:t>release</a:t>
            </a:r>
            <a:endParaRPr lang="nb-NO" dirty="0"/>
          </a:p>
        </p:txBody>
      </p:sp>
      <p:pic>
        <p:nvPicPr>
          <p:cNvPr id="6" name="Plassholder for innhold 5" descr="klorsky_black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2780928"/>
            <a:ext cx="4320000" cy="3045600"/>
          </a:xfrm>
        </p:spPr>
      </p:pic>
      <p:pic>
        <p:nvPicPr>
          <p:cNvPr id="7" name="Bilde 6" descr="klorsky_clip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780928"/>
            <a:ext cx="4320000" cy="304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CDP </a:t>
            </a:r>
            <a:r>
              <a:rPr lang="nb-NO" dirty="0" err="1" smtClean="0"/>
              <a:t>simulation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err="1" smtClean="0"/>
              <a:t>Unstructured</a:t>
            </a:r>
            <a:r>
              <a:rPr lang="nb-NO" dirty="0" smtClean="0"/>
              <a:t> </a:t>
            </a:r>
            <a:r>
              <a:rPr lang="nb-NO" dirty="0" err="1" smtClean="0"/>
              <a:t>finite-volume-based</a:t>
            </a:r>
            <a:r>
              <a:rPr lang="nb-NO" dirty="0" smtClean="0"/>
              <a:t> LES </a:t>
            </a:r>
            <a:r>
              <a:rPr lang="nb-NO" dirty="0" err="1" smtClean="0"/>
              <a:t>code</a:t>
            </a:r>
            <a:r>
              <a:rPr lang="nb-NO" dirty="0" smtClean="0"/>
              <a:t>. </a:t>
            </a:r>
          </a:p>
          <a:p>
            <a:r>
              <a:rPr lang="nb-NO" dirty="0" smtClean="0"/>
              <a:t>Energy </a:t>
            </a:r>
            <a:r>
              <a:rPr lang="nb-NO" dirty="0" err="1" smtClean="0"/>
              <a:t>conserving</a:t>
            </a:r>
            <a:r>
              <a:rPr lang="nb-NO" dirty="0" smtClean="0"/>
              <a:t> </a:t>
            </a:r>
            <a:r>
              <a:rPr lang="nb-NO" dirty="0" err="1" smtClean="0"/>
              <a:t>scheme</a:t>
            </a:r>
            <a:r>
              <a:rPr lang="nb-NO" dirty="0" smtClean="0"/>
              <a:t> </a:t>
            </a:r>
            <a:r>
              <a:rPr lang="nb-NO" dirty="0" smtClean="0">
                <a:sym typeface="Wingdings" pitchFamily="2" charset="2"/>
              </a:rPr>
              <a:t> more </a:t>
            </a:r>
            <a:r>
              <a:rPr lang="nb-NO" dirty="0" err="1" smtClean="0">
                <a:sym typeface="Wingdings" pitchFamily="2" charset="2"/>
              </a:rPr>
              <a:t>accurate</a:t>
            </a:r>
            <a:r>
              <a:rPr lang="nb-NO" dirty="0" smtClean="0">
                <a:sym typeface="Wingdings" pitchFamily="2" charset="2"/>
              </a:rPr>
              <a:t>?</a:t>
            </a:r>
            <a:endParaRPr lang="nb-NO" dirty="0" smtClean="0"/>
          </a:p>
          <a:p>
            <a:r>
              <a:rPr lang="nb-NO" dirty="0" err="1" smtClean="0"/>
              <a:t>Developed</a:t>
            </a:r>
            <a:r>
              <a:rPr lang="nb-NO" dirty="0" smtClean="0"/>
              <a:t> at Stanford.</a:t>
            </a:r>
          </a:p>
          <a:p>
            <a:pPr>
              <a:buNone/>
            </a:pPr>
            <a:endParaRPr lang="nb-NO" dirty="0" smtClean="0"/>
          </a:p>
          <a:p>
            <a:r>
              <a:rPr lang="nb-NO" dirty="0" smtClean="0"/>
              <a:t>Status:</a:t>
            </a:r>
          </a:p>
          <a:p>
            <a:pPr lvl="1"/>
            <a:r>
              <a:rPr lang="nb-NO" dirty="0" smtClean="0"/>
              <a:t>3D </a:t>
            </a:r>
            <a:r>
              <a:rPr lang="nb-NO" dirty="0" err="1" smtClean="0"/>
              <a:t>boundary</a:t>
            </a:r>
            <a:r>
              <a:rPr lang="nb-NO" dirty="0" smtClean="0"/>
              <a:t> </a:t>
            </a:r>
            <a:r>
              <a:rPr lang="nb-NO" dirty="0" err="1" smtClean="0"/>
              <a:t>layer</a:t>
            </a:r>
            <a:endParaRPr lang="nb-NO" dirty="0" smtClean="0"/>
          </a:p>
          <a:p>
            <a:pPr lvl="1"/>
            <a:r>
              <a:rPr lang="nb-NO" dirty="0" smtClean="0"/>
              <a:t>Same </a:t>
            </a:r>
            <a:r>
              <a:rPr lang="nb-NO" dirty="0" err="1" smtClean="0"/>
              <a:t>configuration</a:t>
            </a:r>
            <a:r>
              <a:rPr lang="nb-NO" dirty="0" smtClean="0"/>
              <a:t> as </a:t>
            </a:r>
            <a:r>
              <a:rPr lang="nb-NO" dirty="0" err="1" smtClean="0"/>
              <a:t>previous</a:t>
            </a:r>
            <a:r>
              <a:rPr lang="nb-NO" dirty="0" smtClean="0"/>
              <a:t> </a:t>
            </a:r>
            <a:r>
              <a:rPr lang="nb-NO" dirty="0" err="1" smtClean="0"/>
              <a:t>simulation</a:t>
            </a:r>
            <a:endParaRPr lang="nb-NO" dirty="0" smtClean="0"/>
          </a:p>
          <a:p>
            <a:pPr lvl="1"/>
            <a:endParaRPr lang="nb-NO" dirty="0" smtClean="0"/>
          </a:p>
          <a:p>
            <a:r>
              <a:rPr lang="nb-NO" dirty="0" err="1" smtClean="0"/>
              <a:t>Next</a:t>
            </a:r>
            <a:r>
              <a:rPr lang="nb-NO" dirty="0" smtClean="0"/>
              <a:t>: </a:t>
            </a:r>
          </a:p>
          <a:p>
            <a:pPr lvl="1"/>
            <a:r>
              <a:rPr lang="nb-NO" dirty="0" smtClean="0"/>
              <a:t>Variable </a:t>
            </a:r>
            <a:r>
              <a:rPr lang="nb-NO" dirty="0" err="1" smtClean="0"/>
              <a:t>density</a:t>
            </a:r>
            <a:r>
              <a:rPr lang="nb-NO" dirty="0" smtClean="0"/>
              <a:t> </a:t>
            </a:r>
            <a:r>
              <a:rPr lang="nb-NO" dirty="0" err="1" smtClean="0"/>
              <a:t>solver</a:t>
            </a:r>
            <a:r>
              <a:rPr lang="nb-NO" dirty="0" smtClean="0"/>
              <a:t> for </a:t>
            </a:r>
            <a:r>
              <a:rPr lang="nb-NO" dirty="0" err="1" smtClean="0"/>
              <a:t>chlorine</a:t>
            </a:r>
            <a:r>
              <a:rPr lang="nb-NO" dirty="0" smtClean="0"/>
              <a:t> </a:t>
            </a:r>
            <a:r>
              <a:rPr lang="nb-NO" dirty="0" err="1" smtClean="0"/>
              <a:t>release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CDP </a:t>
            </a:r>
            <a:r>
              <a:rPr lang="nb-NO" dirty="0" err="1" smtClean="0"/>
              <a:t>results</a:t>
            </a:r>
            <a:r>
              <a:rPr lang="nb-NO" dirty="0" smtClean="0"/>
              <a:t>: </a:t>
            </a:r>
            <a:r>
              <a:rPr lang="nb-NO" dirty="0" err="1" smtClean="0"/>
              <a:t>streamwise</a:t>
            </a:r>
            <a:r>
              <a:rPr lang="nb-NO" dirty="0" smtClean="0"/>
              <a:t> </a:t>
            </a:r>
            <a:r>
              <a:rPr lang="nb-NO" dirty="0" err="1" smtClean="0"/>
              <a:t>velocity</a:t>
            </a:r>
            <a:r>
              <a:rPr lang="nb-NO" dirty="0" smtClean="0"/>
              <a:t> in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depression</a:t>
            </a:r>
            <a:endParaRPr lang="nb-NO" dirty="0"/>
          </a:p>
        </p:txBody>
      </p:sp>
      <p:pic>
        <p:nvPicPr>
          <p:cNvPr id="4" name="Plassholder for innhold 3" descr="x-vel_depression-ts1335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060848"/>
            <a:ext cx="8229600" cy="1210895"/>
          </a:xfrm>
        </p:spPr>
      </p:pic>
      <p:pic>
        <p:nvPicPr>
          <p:cNvPr id="7" name="Bilde 6" descr="x-vel_depression-ts133500_zo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861048"/>
            <a:ext cx="2584160" cy="2304000"/>
          </a:xfrm>
          <a:prstGeom prst="rect">
            <a:avLst/>
          </a:prstGeom>
        </p:spPr>
      </p:pic>
      <p:pic>
        <p:nvPicPr>
          <p:cNvPr id="8" name="Bilde 7" descr="x-vel_depression-ts133700_zoo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59832" y="3861048"/>
            <a:ext cx="3057264" cy="2268000"/>
          </a:xfrm>
          <a:prstGeom prst="rect">
            <a:avLst/>
          </a:prstGeom>
        </p:spPr>
      </p:pic>
      <p:pic>
        <p:nvPicPr>
          <p:cNvPr id="9" name="Bilde 8" descr="x-vel_depression-ts133900_zoo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00192" y="3861048"/>
            <a:ext cx="2471098" cy="2268000"/>
          </a:xfrm>
          <a:prstGeom prst="rect">
            <a:avLst/>
          </a:prstGeom>
        </p:spPr>
      </p:pic>
      <p:sp>
        <p:nvSpPr>
          <p:cNvPr id="10" name="Pil høyre 9"/>
          <p:cNvSpPr>
            <a:spLocks noChangeAspect="1"/>
          </p:cNvSpPr>
          <p:nvPr/>
        </p:nvSpPr>
        <p:spPr>
          <a:xfrm>
            <a:off x="1259636" y="1484784"/>
            <a:ext cx="363398" cy="180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1" name="TekstSylinder 10"/>
          <p:cNvSpPr txBox="1"/>
          <p:nvPr/>
        </p:nvSpPr>
        <p:spPr>
          <a:xfrm>
            <a:off x="1619672" y="1412776"/>
            <a:ext cx="2236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 smtClean="0"/>
              <a:t>mean</a:t>
            </a:r>
            <a:r>
              <a:rPr lang="nb-NO" dirty="0" smtClean="0"/>
              <a:t> </a:t>
            </a:r>
            <a:r>
              <a:rPr lang="nb-NO" dirty="0" err="1" smtClean="0"/>
              <a:t>wind</a:t>
            </a:r>
            <a:r>
              <a:rPr lang="nb-NO" dirty="0" smtClean="0"/>
              <a:t> </a:t>
            </a:r>
            <a:r>
              <a:rPr lang="nb-NO" dirty="0" err="1" smtClean="0"/>
              <a:t>direction</a:t>
            </a:r>
            <a:endParaRPr lang="nb-NO" dirty="0"/>
          </a:p>
        </p:txBody>
      </p:sp>
      <p:sp>
        <p:nvSpPr>
          <p:cNvPr id="12" name="TekstSylinder 11"/>
          <p:cNvSpPr txBox="1"/>
          <p:nvPr/>
        </p:nvSpPr>
        <p:spPr>
          <a:xfrm>
            <a:off x="1187624" y="6237312"/>
            <a:ext cx="30684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 smtClean="0"/>
              <a:t>Three snapshots, 2 s </a:t>
            </a:r>
            <a:r>
              <a:rPr lang="nb-NO" sz="1400" dirty="0" err="1" smtClean="0"/>
              <a:t>between</a:t>
            </a:r>
            <a:r>
              <a:rPr lang="nb-NO" sz="1400" dirty="0" smtClean="0"/>
              <a:t> </a:t>
            </a:r>
            <a:r>
              <a:rPr lang="nb-NO" sz="1400" dirty="0" err="1" smtClean="0"/>
              <a:t>each</a:t>
            </a:r>
            <a:r>
              <a:rPr lang="nb-NO" sz="1400" dirty="0" smtClean="0"/>
              <a:t>.</a:t>
            </a:r>
            <a:endParaRPr lang="nb-NO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Conclusions</a:t>
            </a:r>
            <a:r>
              <a:rPr lang="nb-NO" dirty="0" smtClean="0"/>
              <a:t> and </a:t>
            </a:r>
            <a:r>
              <a:rPr lang="nb-NO" dirty="0" err="1" smtClean="0"/>
              <a:t>further</a:t>
            </a:r>
            <a:r>
              <a:rPr lang="nb-NO" dirty="0" smtClean="0"/>
              <a:t> </a:t>
            </a:r>
            <a:r>
              <a:rPr lang="nb-NO" dirty="0" err="1" smtClean="0"/>
              <a:t>work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1600" dirty="0" smtClean="0"/>
              <a:t>Two </a:t>
            </a:r>
            <a:r>
              <a:rPr lang="nb-NO" sz="1600" dirty="0" err="1" smtClean="0"/>
              <a:t>Fluent</a:t>
            </a:r>
            <a:r>
              <a:rPr lang="nb-NO" sz="1600" dirty="0" smtClean="0"/>
              <a:t> </a:t>
            </a:r>
            <a:r>
              <a:rPr lang="nb-NO" sz="1600" dirty="0" err="1" smtClean="0"/>
              <a:t>simulations</a:t>
            </a:r>
            <a:r>
              <a:rPr lang="nb-NO" sz="1600" dirty="0" smtClean="0"/>
              <a:t> </a:t>
            </a:r>
            <a:r>
              <a:rPr lang="nb-NO" sz="1600" dirty="0" err="1" smtClean="0"/>
              <a:t>of</a:t>
            </a:r>
            <a:r>
              <a:rPr lang="nb-NO" sz="1600" dirty="0" smtClean="0"/>
              <a:t> </a:t>
            </a:r>
            <a:r>
              <a:rPr lang="nb-NO" sz="1600" dirty="0" err="1" smtClean="0"/>
              <a:t>the</a:t>
            </a:r>
            <a:r>
              <a:rPr lang="nb-NO" sz="1600" dirty="0" smtClean="0"/>
              <a:t> </a:t>
            </a:r>
            <a:r>
              <a:rPr lang="nb-NO" sz="1600" dirty="0" err="1" smtClean="0"/>
              <a:t>release</a:t>
            </a:r>
            <a:r>
              <a:rPr lang="nb-NO" sz="1600" dirty="0" smtClean="0"/>
              <a:t> </a:t>
            </a:r>
            <a:r>
              <a:rPr lang="nb-NO" sz="1600" dirty="0" err="1" smtClean="0"/>
              <a:t>of</a:t>
            </a:r>
            <a:r>
              <a:rPr lang="nb-NO" sz="1600" dirty="0" smtClean="0"/>
              <a:t> </a:t>
            </a:r>
            <a:r>
              <a:rPr lang="nb-NO" sz="1600" dirty="0" err="1" smtClean="0"/>
              <a:t>chlorine</a:t>
            </a:r>
            <a:r>
              <a:rPr lang="nb-NO" sz="1600" dirty="0" smtClean="0"/>
              <a:t> from a </a:t>
            </a:r>
            <a:r>
              <a:rPr lang="nb-NO" sz="1600" dirty="0" err="1" smtClean="0"/>
              <a:t>pressurized</a:t>
            </a:r>
            <a:r>
              <a:rPr lang="nb-NO" sz="1600" dirty="0" smtClean="0"/>
              <a:t> tank </a:t>
            </a:r>
            <a:r>
              <a:rPr lang="nb-NO" sz="1600" dirty="0" err="1" smtClean="0"/>
              <a:t>performed</a:t>
            </a:r>
            <a:r>
              <a:rPr lang="nb-NO" sz="1600" dirty="0" smtClean="0"/>
              <a:t>:</a:t>
            </a:r>
          </a:p>
          <a:p>
            <a:pPr lvl="1"/>
            <a:r>
              <a:rPr lang="nb-NO" sz="1600" dirty="0" smtClean="0"/>
              <a:t>Initial URANS for </a:t>
            </a:r>
            <a:r>
              <a:rPr lang="nb-NO" sz="1600" dirty="0" err="1" smtClean="0"/>
              <a:t>aid</a:t>
            </a:r>
            <a:r>
              <a:rPr lang="nb-NO" sz="1600" dirty="0" smtClean="0"/>
              <a:t> in </a:t>
            </a:r>
            <a:r>
              <a:rPr lang="nb-NO" sz="1600" dirty="0" err="1" smtClean="0"/>
              <a:t>experimental</a:t>
            </a:r>
            <a:r>
              <a:rPr lang="nb-NO" sz="1600" dirty="0" smtClean="0"/>
              <a:t> </a:t>
            </a:r>
            <a:r>
              <a:rPr lang="nb-NO" sz="1600" dirty="0" err="1" smtClean="0"/>
              <a:t>setup</a:t>
            </a:r>
            <a:endParaRPr lang="nb-NO" sz="1600" dirty="0" smtClean="0"/>
          </a:p>
          <a:p>
            <a:pPr lvl="1"/>
            <a:r>
              <a:rPr lang="nb-NO" sz="1600" dirty="0" smtClean="0"/>
              <a:t>LES for </a:t>
            </a:r>
            <a:r>
              <a:rPr lang="nb-NO" sz="1600" dirty="0" err="1" smtClean="0"/>
              <a:t>detailed</a:t>
            </a:r>
            <a:r>
              <a:rPr lang="nb-NO" sz="1600" dirty="0" smtClean="0"/>
              <a:t> </a:t>
            </a:r>
            <a:r>
              <a:rPr lang="nb-NO" sz="1600" dirty="0" err="1" smtClean="0"/>
              <a:t>comparison</a:t>
            </a:r>
            <a:r>
              <a:rPr lang="nb-NO" sz="1600" dirty="0" smtClean="0"/>
              <a:t> </a:t>
            </a:r>
            <a:r>
              <a:rPr lang="nb-NO" sz="1600" dirty="0" err="1" smtClean="0"/>
              <a:t>with</a:t>
            </a:r>
            <a:r>
              <a:rPr lang="nb-NO" sz="1600" dirty="0" smtClean="0"/>
              <a:t> </a:t>
            </a:r>
            <a:r>
              <a:rPr lang="nb-NO" sz="1600" dirty="0" err="1" smtClean="0"/>
              <a:t>experiments</a:t>
            </a:r>
            <a:endParaRPr lang="nb-NO" sz="1600" dirty="0" smtClean="0"/>
          </a:p>
          <a:p>
            <a:r>
              <a:rPr lang="nb-NO" sz="1600" dirty="0" err="1" smtClean="0"/>
              <a:t>Good</a:t>
            </a:r>
            <a:r>
              <a:rPr lang="nb-NO" sz="1600" dirty="0" smtClean="0"/>
              <a:t> </a:t>
            </a:r>
            <a:r>
              <a:rPr lang="nb-NO" sz="1600" dirty="0" err="1" smtClean="0"/>
              <a:t>qualitative</a:t>
            </a:r>
            <a:r>
              <a:rPr lang="nb-NO" sz="1600" dirty="0" smtClean="0"/>
              <a:t> </a:t>
            </a:r>
            <a:r>
              <a:rPr lang="nb-NO" sz="1600" dirty="0" err="1" smtClean="0"/>
              <a:t>agreement</a:t>
            </a:r>
            <a:r>
              <a:rPr lang="nb-NO" sz="1600" dirty="0" smtClean="0"/>
              <a:t> </a:t>
            </a:r>
            <a:r>
              <a:rPr lang="nb-NO" sz="1600" dirty="0" err="1" smtClean="0"/>
              <a:t>with</a:t>
            </a:r>
            <a:r>
              <a:rPr lang="nb-NO" sz="1600" dirty="0" smtClean="0"/>
              <a:t> </a:t>
            </a:r>
            <a:r>
              <a:rPr lang="nb-NO" sz="1600" dirty="0" err="1" smtClean="0"/>
              <a:t>experimental</a:t>
            </a:r>
            <a:r>
              <a:rPr lang="nb-NO" sz="1600" dirty="0" smtClean="0"/>
              <a:t> </a:t>
            </a:r>
            <a:r>
              <a:rPr lang="nb-NO" sz="1600" dirty="0" err="1" smtClean="0"/>
              <a:t>results</a:t>
            </a:r>
            <a:endParaRPr lang="nb-NO" sz="1600" dirty="0" smtClean="0"/>
          </a:p>
          <a:p>
            <a:endParaRPr lang="nb-NO" sz="1600" dirty="0" smtClean="0"/>
          </a:p>
          <a:p>
            <a:r>
              <a:rPr lang="nb-NO" sz="1600" dirty="0" err="1" smtClean="0"/>
              <a:t>Third</a:t>
            </a:r>
            <a:r>
              <a:rPr lang="nb-NO" sz="1600" dirty="0" smtClean="0"/>
              <a:t> </a:t>
            </a:r>
            <a:r>
              <a:rPr lang="nb-NO" sz="1600" dirty="0" err="1" smtClean="0"/>
              <a:t>simulation</a:t>
            </a:r>
            <a:r>
              <a:rPr lang="nb-NO" sz="1600" dirty="0" smtClean="0"/>
              <a:t> </a:t>
            </a:r>
            <a:r>
              <a:rPr lang="nb-NO" sz="1600" dirty="0" err="1" smtClean="0"/>
              <a:t>with</a:t>
            </a:r>
            <a:r>
              <a:rPr lang="nb-NO" sz="1600" dirty="0" smtClean="0"/>
              <a:t> CDP</a:t>
            </a:r>
          </a:p>
          <a:p>
            <a:pPr lvl="1"/>
            <a:r>
              <a:rPr lang="nb-NO" sz="1600" dirty="0" err="1" smtClean="0"/>
              <a:t>Velocity</a:t>
            </a:r>
            <a:r>
              <a:rPr lang="nb-NO" sz="1600" dirty="0" smtClean="0"/>
              <a:t> </a:t>
            </a:r>
            <a:r>
              <a:rPr lang="nb-NO" sz="1600" dirty="0" err="1" smtClean="0"/>
              <a:t>field</a:t>
            </a:r>
            <a:r>
              <a:rPr lang="nb-NO" sz="1600" dirty="0" smtClean="0"/>
              <a:t> </a:t>
            </a:r>
            <a:r>
              <a:rPr lang="nb-NO" sz="1600" dirty="0" err="1" smtClean="0"/>
              <a:t>finished</a:t>
            </a:r>
            <a:endParaRPr lang="nb-NO" sz="1600" dirty="0" smtClean="0"/>
          </a:p>
          <a:p>
            <a:pPr lvl="1"/>
            <a:r>
              <a:rPr lang="nb-NO" sz="1600" dirty="0" err="1" smtClean="0"/>
              <a:t>Chlorine</a:t>
            </a:r>
            <a:r>
              <a:rPr lang="nb-NO" sz="1600" dirty="0" smtClean="0"/>
              <a:t> </a:t>
            </a:r>
            <a:r>
              <a:rPr lang="nb-NO" sz="1600" dirty="0" err="1" smtClean="0"/>
              <a:t>release</a:t>
            </a:r>
            <a:r>
              <a:rPr lang="nb-NO" sz="1600" dirty="0" smtClean="0"/>
              <a:t> and </a:t>
            </a:r>
            <a:r>
              <a:rPr lang="nb-NO" sz="1600" dirty="0" err="1" smtClean="0"/>
              <a:t>dispersion</a:t>
            </a:r>
            <a:r>
              <a:rPr lang="nb-NO" sz="1600" dirty="0" smtClean="0"/>
              <a:t>. </a:t>
            </a:r>
            <a:r>
              <a:rPr lang="nb-NO" sz="1600" dirty="0" err="1" smtClean="0"/>
              <a:t>Actual</a:t>
            </a:r>
            <a:r>
              <a:rPr lang="nb-NO" sz="1600" dirty="0" smtClean="0"/>
              <a:t> </a:t>
            </a:r>
            <a:r>
              <a:rPr lang="nb-NO" sz="1600" dirty="0" err="1" smtClean="0"/>
              <a:t>release</a:t>
            </a:r>
            <a:r>
              <a:rPr lang="nb-NO" sz="1600" dirty="0" smtClean="0"/>
              <a:t> time.</a:t>
            </a:r>
          </a:p>
          <a:p>
            <a:endParaRPr lang="nb-NO" sz="1600" dirty="0" smtClean="0"/>
          </a:p>
          <a:p>
            <a:r>
              <a:rPr lang="nb-NO" sz="1600" dirty="0" err="1" smtClean="0"/>
              <a:t>Detailed</a:t>
            </a:r>
            <a:r>
              <a:rPr lang="nb-NO" sz="1600" dirty="0" smtClean="0"/>
              <a:t> </a:t>
            </a:r>
            <a:r>
              <a:rPr lang="nb-NO" sz="1600" dirty="0" err="1" smtClean="0"/>
              <a:t>comparison</a:t>
            </a:r>
            <a:r>
              <a:rPr lang="nb-NO" sz="1600" dirty="0" smtClean="0"/>
              <a:t> </a:t>
            </a:r>
            <a:r>
              <a:rPr lang="nb-NO" sz="1600" dirty="0" err="1" smtClean="0"/>
              <a:t>with</a:t>
            </a:r>
            <a:r>
              <a:rPr lang="nb-NO" sz="1600" dirty="0" smtClean="0"/>
              <a:t> </a:t>
            </a:r>
            <a:r>
              <a:rPr lang="nb-NO" sz="1600" dirty="0" err="1" smtClean="0"/>
              <a:t>experimental</a:t>
            </a:r>
            <a:r>
              <a:rPr lang="nb-NO" sz="1600" dirty="0" smtClean="0"/>
              <a:t> data</a:t>
            </a:r>
          </a:p>
          <a:p>
            <a:endParaRPr lang="nb-NO" sz="1600" dirty="0" smtClean="0"/>
          </a:p>
          <a:p>
            <a:r>
              <a:rPr lang="nb-NO" sz="1600" dirty="0" err="1" smtClean="0"/>
              <a:t>Simulate</a:t>
            </a:r>
            <a:r>
              <a:rPr lang="nb-NO" sz="1600" dirty="0" smtClean="0"/>
              <a:t> </a:t>
            </a:r>
            <a:r>
              <a:rPr lang="nb-NO" sz="1600" dirty="0" err="1" smtClean="0"/>
              <a:t>chlorine</a:t>
            </a:r>
            <a:r>
              <a:rPr lang="nb-NO" sz="1600" dirty="0" smtClean="0"/>
              <a:t> jet in detail. </a:t>
            </a:r>
            <a:r>
              <a:rPr lang="nb-NO" sz="1600" dirty="0" err="1" smtClean="0"/>
              <a:t>Multiphase</a:t>
            </a:r>
            <a:r>
              <a:rPr lang="nb-NO" sz="1600" dirty="0" smtClean="0"/>
              <a:t>. </a:t>
            </a:r>
            <a:r>
              <a:rPr lang="nb-NO" sz="1600" dirty="0" err="1" smtClean="0"/>
              <a:t>Smaller</a:t>
            </a:r>
            <a:r>
              <a:rPr lang="nb-NO" sz="1600" dirty="0" smtClean="0"/>
              <a:t> </a:t>
            </a:r>
            <a:r>
              <a:rPr lang="nb-NO" sz="1600" dirty="0" err="1" smtClean="0"/>
              <a:t>domain</a:t>
            </a:r>
            <a:r>
              <a:rPr lang="nb-NO" sz="1600" dirty="0" smtClean="0"/>
              <a:t>.</a:t>
            </a:r>
          </a:p>
          <a:p>
            <a:endParaRPr lang="nb-NO" sz="1600" dirty="0" smtClean="0"/>
          </a:p>
          <a:p>
            <a:endParaRPr lang="nb-NO" sz="1600" dirty="0" smtClean="0"/>
          </a:p>
          <a:p>
            <a:endParaRPr lang="nb-NO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Governing</a:t>
            </a:r>
            <a:r>
              <a:rPr lang="nb-NO" dirty="0" smtClean="0"/>
              <a:t> </a:t>
            </a:r>
            <a:r>
              <a:rPr lang="nb-NO" dirty="0" err="1" smtClean="0"/>
              <a:t>equations</a:t>
            </a:r>
            <a:r>
              <a:rPr lang="nb-NO" dirty="0" smtClean="0"/>
              <a:t>, LES</a:t>
            </a:r>
            <a:endParaRPr lang="nb-NO" dirty="0"/>
          </a:p>
        </p:txBody>
      </p:sp>
      <p:pic>
        <p:nvPicPr>
          <p:cNvPr id="4" name="Plassholder for innhold 3" descr="LES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844824"/>
            <a:ext cx="2305050" cy="619125"/>
          </a:xfrm>
        </p:spPr>
      </p:pic>
      <p:pic>
        <p:nvPicPr>
          <p:cNvPr id="5" name="Bilde 4" descr="LES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2420888"/>
            <a:ext cx="4505325" cy="723900"/>
          </a:xfrm>
          <a:prstGeom prst="rect">
            <a:avLst/>
          </a:prstGeom>
        </p:spPr>
      </p:pic>
      <p:pic>
        <p:nvPicPr>
          <p:cNvPr id="6" name="Bilde 5" descr="LES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3140968"/>
            <a:ext cx="1676400" cy="381000"/>
          </a:xfrm>
          <a:prstGeom prst="rect">
            <a:avLst/>
          </a:prstGeom>
        </p:spPr>
      </p:pic>
      <p:pic>
        <p:nvPicPr>
          <p:cNvPr id="7" name="Bilde 6" descr="LES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4221088"/>
            <a:ext cx="2381250" cy="676275"/>
          </a:xfrm>
          <a:prstGeom prst="rect">
            <a:avLst/>
          </a:prstGeom>
        </p:spPr>
      </p:pic>
      <p:pic>
        <p:nvPicPr>
          <p:cNvPr id="8" name="Bilde 7" descr="LES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3648" y="4725144"/>
            <a:ext cx="2333625" cy="742950"/>
          </a:xfrm>
          <a:prstGeom prst="rect">
            <a:avLst/>
          </a:prstGeom>
        </p:spPr>
      </p:pic>
      <p:pic>
        <p:nvPicPr>
          <p:cNvPr id="9" name="Bilde 8" descr="LES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5373216"/>
            <a:ext cx="1419225" cy="438150"/>
          </a:xfrm>
          <a:prstGeom prst="rect">
            <a:avLst/>
          </a:prstGeom>
        </p:spPr>
      </p:pic>
      <p:sp>
        <p:nvSpPr>
          <p:cNvPr id="10" name="TekstSylinder 9"/>
          <p:cNvSpPr txBox="1"/>
          <p:nvPr/>
        </p:nvSpPr>
        <p:spPr>
          <a:xfrm>
            <a:off x="1475656" y="1412776"/>
            <a:ext cx="2531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 smtClean="0"/>
              <a:t>Filtered</a:t>
            </a:r>
            <a:r>
              <a:rPr lang="nb-NO" dirty="0" smtClean="0"/>
              <a:t> </a:t>
            </a:r>
            <a:r>
              <a:rPr lang="nb-NO" dirty="0" err="1" smtClean="0"/>
              <a:t>Navier-Stokes</a:t>
            </a:r>
            <a:r>
              <a:rPr lang="nb-NO" dirty="0" smtClean="0"/>
              <a:t>:</a:t>
            </a:r>
            <a:endParaRPr lang="nb-NO" dirty="0"/>
          </a:p>
        </p:txBody>
      </p:sp>
      <p:sp>
        <p:nvSpPr>
          <p:cNvPr id="11" name="TekstSylinder 10"/>
          <p:cNvSpPr txBox="1"/>
          <p:nvPr/>
        </p:nvSpPr>
        <p:spPr>
          <a:xfrm>
            <a:off x="1475656" y="3933056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 smtClean="0"/>
              <a:t>Smagorinsky-Lilly</a:t>
            </a:r>
            <a:r>
              <a:rPr lang="nb-NO" dirty="0" smtClean="0"/>
              <a:t>: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Governing</a:t>
            </a:r>
            <a:r>
              <a:rPr lang="nb-NO" dirty="0" smtClean="0"/>
              <a:t> </a:t>
            </a:r>
            <a:r>
              <a:rPr lang="nb-NO" dirty="0" err="1" smtClean="0"/>
              <a:t>equation</a:t>
            </a:r>
            <a:r>
              <a:rPr lang="nb-NO" dirty="0" smtClean="0"/>
              <a:t>, LES (2)</a:t>
            </a:r>
            <a:endParaRPr lang="nb-NO" dirty="0"/>
          </a:p>
        </p:txBody>
      </p:sp>
      <p:pic>
        <p:nvPicPr>
          <p:cNvPr id="4" name="Plassholder for innhold 3" descr="LES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844824"/>
            <a:ext cx="4333875" cy="847725"/>
          </a:xfrm>
        </p:spPr>
      </p:pic>
      <p:pic>
        <p:nvPicPr>
          <p:cNvPr id="5" name="Bilde 4" descr="LES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3501008"/>
            <a:ext cx="2124075" cy="409575"/>
          </a:xfrm>
          <a:prstGeom prst="rect">
            <a:avLst/>
          </a:prstGeom>
        </p:spPr>
      </p:pic>
      <p:pic>
        <p:nvPicPr>
          <p:cNvPr id="6" name="Bilde 5" descr="LES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3861048"/>
            <a:ext cx="2571750" cy="809625"/>
          </a:xfrm>
          <a:prstGeom prst="rect">
            <a:avLst/>
          </a:prstGeom>
        </p:spPr>
      </p:pic>
      <p:pic>
        <p:nvPicPr>
          <p:cNvPr id="7" name="Bilde 6" descr="LES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15616" y="5373216"/>
            <a:ext cx="6838950" cy="809625"/>
          </a:xfrm>
          <a:prstGeom prst="rect">
            <a:avLst/>
          </a:prstGeom>
        </p:spPr>
      </p:pic>
      <p:sp>
        <p:nvSpPr>
          <p:cNvPr id="8" name="TekstSylinder 7"/>
          <p:cNvSpPr txBox="1"/>
          <p:nvPr/>
        </p:nvSpPr>
        <p:spPr>
          <a:xfrm>
            <a:off x="971600" y="1484784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 smtClean="0"/>
              <a:t>Species</a:t>
            </a:r>
            <a:r>
              <a:rPr lang="nb-NO" dirty="0" smtClean="0"/>
              <a:t> transport:</a:t>
            </a:r>
            <a:endParaRPr lang="nb-NO" dirty="0"/>
          </a:p>
        </p:txBody>
      </p:sp>
      <p:sp>
        <p:nvSpPr>
          <p:cNvPr id="9" name="TekstSylinder 8"/>
          <p:cNvSpPr txBox="1"/>
          <p:nvPr/>
        </p:nvSpPr>
        <p:spPr>
          <a:xfrm>
            <a:off x="971600" y="2924944"/>
            <a:ext cx="1903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 smtClean="0"/>
              <a:t>Phase</a:t>
            </a:r>
            <a:r>
              <a:rPr lang="nb-NO" dirty="0" smtClean="0"/>
              <a:t> </a:t>
            </a:r>
            <a:r>
              <a:rPr lang="nb-NO" dirty="0" err="1" smtClean="0"/>
              <a:t>transition</a:t>
            </a:r>
            <a:r>
              <a:rPr lang="nb-NO" dirty="0" smtClean="0"/>
              <a:t>:</a:t>
            </a:r>
            <a:endParaRPr lang="nb-NO" dirty="0"/>
          </a:p>
        </p:txBody>
      </p:sp>
      <p:sp>
        <p:nvSpPr>
          <p:cNvPr id="10" name="TekstSylinder 9"/>
          <p:cNvSpPr txBox="1"/>
          <p:nvPr/>
        </p:nvSpPr>
        <p:spPr>
          <a:xfrm>
            <a:off x="1043608" y="4797152"/>
            <a:ext cx="1928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/>
              <a:t>Energy </a:t>
            </a:r>
            <a:r>
              <a:rPr lang="nb-NO" dirty="0" err="1" smtClean="0"/>
              <a:t>equation</a:t>
            </a:r>
            <a:r>
              <a:rPr lang="nb-NO" dirty="0" smtClean="0"/>
              <a:t>: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kIt11-tvi">
  <a:themeElements>
    <a:clrScheme name="Egendefinert 3">
      <a:dk1>
        <a:srgbClr val="385977"/>
      </a:dk1>
      <a:lt1>
        <a:sysClr val="window" lastClr="FFFFFF"/>
      </a:lt1>
      <a:dk2>
        <a:srgbClr val="05080B"/>
      </a:dk2>
      <a:lt2>
        <a:srgbClr val="FFFFFF"/>
      </a:lt2>
      <a:accent1>
        <a:srgbClr val="C29357"/>
      </a:accent1>
      <a:accent2>
        <a:srgbClr val="F3E058"/>
      </a:accent2>
      <a:accent3>
        <a:srgbClr val="66847D"/>
      </a:accent3>
      <a:accent4>
        <a:srgbClr val="C6C349"/>
      </a:accent4>
      <a:accent5>
        <a:srgbClr val="385977"/>
      </a:accent5>
      <a:accent6>
        <a:srgbClr val="7AA2C9"/>
      </a:accent6>
      <a:hlink>
        <a:srgbClr val="0070C0"/>
      </a:hlink>
      <a:folHlink>
        <a:srgbClr val="542378"/>
      </a:folHlink>
    </a:clrScheme>
    <a:fontScheme name="FFI-skrifterPowerPo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MekIt11-tvi</Template>
  <TotalTime>2129</TotalTime>
  <Words>526</Words>
  <Application>Microsoft Office PowerPoint</Application>
  <PresentationFormat>Skjermfremvisning (4:3)</PresentationFormat>
  <Paragraphs>116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16</vt:i4>
      </vt:variant>
    </vt:vector>
  </HeadingPairs>
  <TitlesOfParts>
    <vt:vector size="17" baseType="lpstr">
      <vt:lpstr>MekIt11-tvi</vt:lpstr>
      <vt:lpstr>Large Eddy Simulations of the release of liquified chlorine from a pressurized tank </vt:lpstr>
      <vt:lpstr>Background and motivation</vt:lpstr>
      <vt:lpstr>Jack Rabbit field trials</vt:lpstr>
      <vt:lpstr>LES</vt:lpstr>
      <vt:lpstr>LES (2)</vt:lpstr>
      <vt:lpstr>Chlorine release</vt:lpstr>
      <vt:lpstr>Results:  Vapour mass fraction, streamwise plane</vt:lpstr>
      <vt:lpstr>Results, post release:  Vapour mass fraction, streamwise plane (2)</vt:lpstr>
      <vt:lpstr>Jack Rabbit, cloud centroid track</vt:lpstr>
      <vt:lpstr>LES results: Vapour mass fraction 20 s after release</vt:lpstr>
      <vt:lpstr>CDP simulation</vt:lpstr>
      <vt:lpstr>CDP results: streamwise velocity in the depression</vt:lpstr>
      <vt:lpstr>Conclusions and further work</vt:lpstr>
      <vt:lpstr>Lysbilde 14</vt:lpstr>
      <vt:lpstr>Governing equations, LES</vt:lpstr>
      <vt:lpstr>Governing equation, LES (2)</vt:lpstr>
    </vt:vector>
  </TitlesOfParts>
  <Company>FFI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Large Eddy Simulations of the release of liquified Chlorine from a pressurized tank into the atmosphere</dc:title>
  <dc:creator>tvi</dc:creator>
  <cp:lastModifiedBy>Thomas Vik</cp:lastModifiedBy>
  <cp:revision>220</cp:revision>
  <dcterms:created xsi:type="dcterms:W3CDTF">2011-05-16T06:49:57Z</dcterms:created>
  <dcterms:modified xsi:type="dcterms:W3CDTF">2011-07-11T18:17:19Z</dcterms:modified>
</cp:coreProperties>
</file>