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82" r:id="rId3"/>
    <p:sldId id="286" r:id="rId4"/>
    <p:sldId id="285" r:id="rId5"/>
    <p:sldId id="281" r:id="rId6"/>
    <p:sldId id="258" r:id="rId7"/>
    <p:sldId id="259" r:id="rId8"/>
    <p:sldId id="280" r:id="rId9"/>
    <p:sldId id="287" r:id="rId10"/>
    <p:sldId id="278" r:id="rId11"/>
    <p:sldId id="289" r:id="rId12"/>
    <p:sldId id="279" r:id="rId13"/>
  </p:sldIdLst>
  <p:sldSz cx="9144000" cy="6858000" type="screen4x3"/>
  <p:notesSz cx="6997700" cy="9283700"/>
  <p:embeddedFontLst>
    <p:embeddedFont>
      <p:font typeface="Verdana" pitchFamily="34" charset="0"/>
      <p:regular r:id="rId16"/>
      <p:bold r:id="rId17"/>
      <p:italic r:id="rId18"/>
      <p:boldItalic r:id="rId19"/>
    </p:embeddedFont>
    <p:embeddedFont>
      <p:font typeface="Tahoma" pitchFamily="34" charset="0"/>
      <p:regular r:id="rId20"/>
      <p:bold r:id="rId21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FFFCC"/>
    <a:srgbClr val="FBFBFB"/>
    <a:srgbClr val="F8F8F8"/>
    <a:srgbClr val="FFA995"/>
    <a:srgbClr val="FF3300"/>
    <a:srgbClr val="EAEAE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272" y="-2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2336" cy="464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5364" y="0"/>
            <a:ext cx="3032336" cy="464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19515"/>
            <a:ext cx="3032336" cy="464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5364" y="8819515"/>
            <a:ext cx="3032336" cy="464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Arial" charset="0"/>
              </a:defRPr>
            </a:lvl1pPr>
          </a:lstStyle>
          <a:p>
            <a:pPr>
              <a:defRPr/>
            </a:pPr>
            <a:fld id="{75495D06-5D64-4F22-803A-C8E3FBA7214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21611660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2336" cy="464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5364" y="0"/>
            <a:ext cx="3032336" cy="464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3028" y="4409758"/>
            <a:ext cx="5131646" cy="4177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Klicken Sie, um die Formate des Vorlagentextes zu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19515"/>
            <a:ext cx="3032336" cy="464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5364" y="8819515"/>
            <a:ext cx="3032336" cy="464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Arial" charset="0"/>
              </a:defRPr>
            </a:lvl1pPr>
          </a:lstStyle>
          <a:p>
            <a:pPr>
              <a:defRPr/>
            </a:pPr>
            <a:fld id="{6999E7C1-6086-4BD7-9825-8DEEC6C62D4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23150475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30DD5-9C21-47D8-9184-5F27F9E7C26A}" type="slidenum">
              <a:rPr lang="de-DE" smtClean="0"/>
              <a:pPr/>
              <a:t>2</a:t>
            </a:fld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99E7C1-6086-4BD7-9825-8DEEC6C62D44}" type="slidenum">
              <a:rPr lang="de-DE" smtClean="0"/>
              <a:pPr>
                <a:defRPr/>
              </a:pPr>
              <a:t>9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2942247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128355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="" xmlns:p14="http://schemas.microsoft.com/office/powerpoint/2010/main" val="2380422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3679145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927322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3338094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307431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194399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="" xmlns:p14="http://schemas.microsoft.com/office/powerpoint/2010/main" val="308531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 smtClean="0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="" xmlns:p14="http://schemas.microsoft.com/office/powerpoint/2010/main" val="2636553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27031837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2567472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68263" y="666750"/>
            <a:ext cx="533400" cy="54991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bg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DE"/>
          </a:p>
        </p:txBody>
      </p:sp>
      <p:sp>
        <p:nvSpPr>
          <p:cNvPr id="1027" name="Text Box 3"/>
          <p:cNvSpPr txBox="1">
            <a:spLocks noChangeArrowheads="1"/>
          </p:cNvSpPr>
          <p:nvPr/>
        </p:nvSpPr>
        <p:spPr bwMode="auto">
          <a:xfrm rot="16200000">
            <a:off x="-1497012" y="4083050"/>
            <a:ext cx="3638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>
                <a:solidFill>
                  <a:srgbClr val="FBFBF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Technical Meteorology</a:t>
            </a:r>
          </a:p>
        </p:txBody>
      </p:sp>
      <p:sp>
        <p:nvSpPr>
          <p:cNvPr id="1028" name="Line 4"/>
          <p:cNvSpPr>
            <a:spLocks noChangeShapeType="1"/>
          </p:cNvSpPr>
          <p:nvPr/>
        </p:nvSpPr>
        <p:spPr bwMode="auto">
          <a:xfrm>
            <a:off x="1981200" y="6553200"/>
            <a:ext cx="6934200" cy="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1905000" y="6553200"/>
            <a:ext cx="7239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bg2"/>
                </a:solidFill>
                <a:latin typeface="Tahoma" pitchFamily="34" charset="0"/>
              </a:rPr>
              <a:t>Environmental</a:t>
            </a:r>
            <a:r>
              <a:rPr lang="de-DE" sz="800" dirty="0">
                <a:solidFill>
                  <a:schemeClr val="bg2"/>
                </a:solidFill>
                <a:latin typeface="Tahoma" pitchFamily="34" charset="0"/>
              </a:rPr>
              <a:t> Wind Tunnel Laboratory EWTL @ ZMAW</a:t>
            </a:r>
            <a:r>
              <a:rPr lang="de-DE" sz="800" dirty="0">
                <a:solidFill>
                  <a:schemeClr val="bg2"/>
                </a:solidFill>
                <a:latin typeface="Arial" charset="0"/>
              </a:rPr>
              <a:t>                                          </a:t>
            </a:r>
            <a:r>
              <a:rPr lang="de-DE" sz="800" dirty="0">
                <a:solidFill>
                  <a:schemeClr val="bg2"/>
                </a:solidFill>
                <a:latin typeface="Arial" charset="0"/>
                <a:sym typeface="Wingdings" pitchFamily="2" charset="2"/>
              </a:rPr>
              <a:t> </a:t>
            </a:r>
            <a:r>
              <a:rPr lang="de-DE" sz="800" dirty="0">
                <a:solidFill>
                  <a:schemeClr val="bg2"/>
                </a:solidFill>
                <a:latin typeface="Arial" charset="0"/>
              </a:rPr>
              <a:t>www.mi.uni-hamburg.de/windtunnel </a:t>
            </a:r>
            <a:r>
              <a:rPr lang="de-DE" sz="800" dirty="0">
                <a:solidFill>
                  <a:schemeClr val="bg2"/>
                </a:solidFill>
                <a:latin typeface="Arial" charset="0"/>
                <a:sym typeface="Wingdings" pitchFamily="2" charset="2"/>
              </a:rPr>
              <a:t></a:t>
            </a:r>
            <a:r>
              <a:rPr lang="de-DE" sz="800" dirty="0">
                <a:solidFill>
                  <a:schemeClr val="bg2"/>
                </a:solidFill>
                <a:latin typeface="Arial" charset="0"/>
              </a:rPr>
              <a:t> ewtl@zmaw.de</a:t>
            </a:r>
          </a:p>
        </p:txBody>
      </p:sp>
      <p:pic>
        <p:nvPicPr>
          <p:cNvPr id="2" name="Picture 8" descr="KC-Logo_cmyk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" y="6188075"/>
            <a:ext cx="1773238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Grafik 10" descr="BBK_Office_Farbe_en_small.bmp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124089"/>
            <a:ext cx="1563687" cy="714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gif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1.png"/><Relationship Id="rId7" Type="http://schemas.openxmlformats.org/officeDocument/2006/relationships/image" Target="../media/image1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7.gif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gif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tiff"/><Relationship Id="rId4" Type="http://schemas.openxmlformats.org/officeDocument/2006/relationships/image" Target="../media/image24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30.tiff"/><Relationship Id="rId4" Type="http://schemas.openxmlformats.org/officeDocument/2006/relationships/image" Target="../media/image29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3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gif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07-2006-a"/>
          <p:cNvPicPr>
            <a:picLocks noChangeAspect="1" noChangeArrowheads="1"/>
          </p:cNvPicPr>
          <p:nvPr/>
        </p:nvPicPr>
        <p:blipFill>
          <a:blip r:embed="rId2" cstate="print"/>
          <a:srcRect l="14163" t="25929" r="11510" b="18793"/>
          <a:stretch>
            <a:fillRect/>
          </a:stretch>
        </p:blipFill>
        <p:spPr bwMode="auto">
          <a:xfrm>
            <a:off x="620713" y="1142984"/>
            <a:ext cx="8451850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857224" y="265821"/>
            <a:ext cx="8135937" cy="93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ts val="600"/>
              </a:spcBef>
              <a:defRPr/>
            </a:pPr>
            <a:r>
              <a:rPr lang="en-US" sz="25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LES validation for turbulent flow</a:t>
            </a:r>
          </a:p>
          <a:p>
            <a:pPr algn="ctr">
              <a:spcBef>
                <a:spcPts val="600"/>
              </a:spcBef>
              <a:defRPr/>
            </a:pPr>
            <a:r>
              <a:rPr lang="en-US" sz="25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 an urban environment</a:t>
            </a:r>
            <a:endParaRPr lang="en-US" sz="2500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2857488" y="3357562"/>
            <a:ext cx="528641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dirty="0"/>
              <a:t> </a:t>
            </a:r>
            <a:r>
              <a:rPr lang="en-US" dirty="0" smtClean="0"/>
              <a:t>Challenges of LES validation</a:t>
            </a:r>
            <a:endParaRPr lang="en-US" dirty="0"/>
          </a:p>
          <a:p>
            <a:pPr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dirty="0"/>
              <a:t> </a:t>
            </a:r>
            <a:r>
              <a:rPr lang="en-US" dirty="0" smtClean="0"/>
              <a:t>Validation of FAST3D-CT</a:t>
            </a:r>
            <a:endParaRPr lang="en-US" dirty="0"/>
          </a:p>
          <a:p>
            <a:pPr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dirty="0"/>
              <a:t> </a:t>
            </a:r>
            <a:r>
              <a:rPr lang="en-US" dirty="0" smtClean="0"/>
              <a:t>Outlook on validation strategies</a:t>
            </a:r>
            <a:endParaRPr lang="en-US" dirty="0"/>
          </a:p>
        </p:txBody>
      </p:sp>
      <p:sp>
        <p:nvSpPr>
          <p:cNvPr id="6" name="Textfeld 5"/>
          <p:cNvSpPr txBox="1"/>
          <p:nvPr/>
        </p:nvSpPr>
        <p:spPr>
          <a:xfrm>
            <a:off x="928662" y="1357298"/>
            <a:ext cx="7858125" cy="258019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spcBef>
                <a:spcPts val="400"/>
              </a:spcBef>
              <a:defRPr/>
            </a:pPr>
            <a:r>
              <a:rPr lang="en-US" sz="15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Denise Hertwig, Frank Harms, Bernd Leitl</a:t>
            </a:r>
          </a:p>
          <a:p>
            <a:pPr algn="ctr">
              <a:spcBef>
                <a:spcPts val="400"/>
              </a:spcBef>
              <a:defRPr/>
            </a:pPr>
            <a:r>
              <a:rPr lang="en-US" sz="1300" b="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Meteorological Institute, Environmental </a:t>
            </a:r>
            <a:r>
              <a:rPr lang="en-US" sz="1300" b="0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Wind Tunnel </a:t>
            </a:r>
            <a:r>
              <a:rPr lang="en-US" sz="1300" b="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Laboratory,</a:t>
            </a:r>
          </a:p>
          <a:p>
            <a:pPr algn="ctr">
              <a:spcBef>
                <a:spcPts val="400"/>
              </a:spcBef>
              <a:defRPr/>
            </a:pPr>
            <a:r>
              <a:rPr lang="en-US" sz="1300" b="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KlimaCampus, University of Hamburg</a:t>
            </a:r>
          </a:p>
          <a:p>
            <a:pPr algn="ctr">
              <a:spcBef>
                <a:spcPts val="400"/>
              </a:spcBef>
              <a:defRPr/>
            </a:pPr>
            <a:r>
              <a:rPr lang="de-DE" sz="500" b="0" i="1" dirty="0" smtClean="0">
                <a:solidFill>
                  <a:srgbClr val="F8F8F8"/>
                </a:solidFill>
              </a:rPr>
              <a:t>d</a:t>
            </a:r>
            <a:endParaRPr lang="en-US" sz="500" b="0" i="1" dirty="0" smtClean="0">
              <a:solidFill>
                <a:srgbClr val="F8F8F8"/>
              </a:solidFill>
            </a:endParaRPr>
          </a:p>
          <a:p>
            <a:pPr algn="ctr">
              <a:spcBef>
                <a:spcPts val="400"/>
              </a:spcBef>
              <a:defRPr/>
            </a:pPr>
            <a:r>
              <a:rPr lang="de-DE" sz="15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Gopal Patniak, Mi Young Obenschain, David Fyfe</a:t>
            </a:r>
          </a:p>
          <a:p>
            <a:pPr algn="ctr">
              <a:spcBef>
                <a:spcPts val="400"/>
              </a:spcBef>
              <a:defRPr/>
            </a:pPr>
            <a:r>
              <a:rPr lang="en-US" sz="1300" b="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Laboratory for Computational Physics and Fluid Dynamics,</a:t>
            </a:r>
          </a:p>
          <a:p>
            <a:pPr algn="ctr">
              <a:spcBef>
                <a:spcPts val="400"/>
              </a:spcBef>
              <a:defRPr/>
            </a:pPr>
            <a:r>
              <a:rPr lang="de-DE" sz="1300" b="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U.S. Naval Research Laboratory, Washington D.C.</a:t>
            </a:r>
            <a:endParaRPr lang="en-US" sz="1300" b="0" i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spcBef>
                <a:spcPts val="400"/>
              </a:spcBef>
              <a:defRPr/>
            </a:pPr>
            <a:endParaRPr lang="de-DE" sz="15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spcBef>
                <a:spcPts val="400"/>
              </a:spcBef>
              <a:defRPr/>
            </a:pPr>
            <a:endParaRPr lang="en-US" sz="1500" b="0" i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1357313" y="5000636"/>
            <a:ext cx="5929331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defRPr/>
            </a:pPr>
            <a:r>
              <a:rPr lang="de-DE" sz="1300" b="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15th Annual George Mason University Conference on</a:t>
            </a:r>
          </a:p>
          <a:p>
            <a:pPr>
              <a:spcBef>
                <a:spcPts val="0"/>
              </a:spcBef>
              <a:defRPr/>
            </a:pPr>
            <a:r>
              <a:rPr lang="de-DE" sz="1300" b="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Atmospheric</a:t>
            </a:r>
            <a:r>
              <a:rPr lang="de-DE" sz="1300" b="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Transport </a:t>
            </a:r>
            <a:r>
              <a:rPr lang="de-DE" sz="1300" b="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and</a:t>
            </a:r>
            <a:r>
              <a:rPr lang="de-DE" sz="1300" b="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Dispersion Modeling</a:t>
            </a:r>
            <a:endParaRPr lang="en-US" sz="1300" b="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spcBef>
                <a:spcPts val="0"/>
              </a:spcBef>
              <a:defRPr/>
            </a:pPr>
            <a:endParaRPr lang="en-US" sz="500" b="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spcBef>
                <a:spcPts val="0"/>
              </a:spcBef>
              <a:defRPr/>
            </a:pPr>
            <a:endParaRPr lang="en-US" sz="500" b="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spcBef>
                <a:spcPts val="0"/>
              </a:spcBef>
              <a:defRPr/>
            </a:pPr>
            <a:r>
              <a:rPr lang="en-US" sz="1300" b="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July 12 </a:t>
            </a:r>
            <a:r>
              <a:rPr lang="en-US" sz="1300" b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– </a:t>
            </a:r>
            <a:r>
              <a:rPr lang="en-US" sz="1300" b="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14, 2011</a:t>
            </a:r>
          </a:p>
          <a:p>
            <a:pPr>
              <a:spcBef>
                <a:spcPts val="0"/>
              </a:spcBef>
              <a:defRPr/>
            </a:pPr>
            <a:r>
              <a:rPr lang="en-US" sz="1300" b="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George Mason University, Fairfax (VA), USA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928794" y="71414"/>
            <a:ext cx="655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Challenges of LES validation</a:t>
            </a:r>
            <a:endParaRPr lang="en-US" sz="2400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2" name="Gruppieren 20"/>
          <p:cNvGrpSpPr/>
          <p:nvPr/>
        </p:nvGrpSpPr>
        <p:grpSpPr>
          <a:xfrm>
            <a:off x="1714480" y="4786322"/>
            <a:ext cx="6215106" cy="1500198"/>
            <a:chOff x="1500166" y="3214686"/>
            <a:chExt cx="6929486" cy="1714512"/>
          </a:xfrm>
        </p:grpSpPr>
        <p:sp>
          <p:nvSpPr>
            <p:cNvPr id="9" name="Abgerundetes Rechteck 8"/>
            <p:cNvSpPr/>
            <p:nvPr/>
          </p:nvSpPr>
          <p:spPr bwMode="auto">
            <a:xfrm>
              <a:off x="1500166" y="3214686"/>
              <a:ext cx="6929486" cy="1714512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solidFill>
                <a:schemeClr val="accent6">
                  <a:lumMod val="20000"/>
                  <a:lumOff val="8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pic>
          <p:nvPicPr>
            <p:cNvPr id="10" name="Grafik 12" descr="TS_2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567442" y="3351847"/>
              <a:ext cx="3296552" cy="1482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Grafik 13" descr="TS_1.pn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98571" y="3351847"/>
              <a:ext cx="3296552" cy="14889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Textfeld 15"/>
            <p:cNvSpPr txBox="1">
              <a:spLocks noChangeArrowheads="1"/>
            </p:cNvSpPr>
            <p:nvPr/>
          </p:nvSpPr>
          <p:spPr bwMode="auto">
            <a:xfrm>
              <a:off x="1971102" y="3351847"/>
              <a:ext cx="2176283" cy="290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050" b="0" dirty="0"/>
                <a:t>Numerical simulation</a:t>
              </a:r>
            </a:p>
          </p:txBody>
        </p:sp>
        <p:sp>
          <p:nvSpPr>
            <p:cNvPr id="13" name="Textfeld 16"/>
            <p:cNvSpPr txBox="1">
              <a:spLocks noChangeArrowheads="1"/>
            </p:cNvSpPr>
            <p:nvPr/>
          </p:nvSpPr>
          <p:spPr bwMode="auto">
            <a:xfrm>
              <a:off x="5334931" y="3351847"/>
              <a:ext cx="1345530" cy="290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50" b="0" dirty="0" smtClean="0"/>
                <a:t>Experiment</a:t>
              </a:r>
              <a:endParaRPr lang="en-US" sz="1050" b="0" dirty="0"/>
            </a:p>
          </p:txBody>
        </p:sp>
      </p:grpSp>
      <p:sp>
        <p:nvSpPr>
          <p:cNvPr id="17" name="Textfeld 16"/>
          <p:cNvSpPr txBox="1"/>
          <p:nvPr/>
        </p:nvSpPr>
        <p:spPr>
          <a:xfrm>
            <a:off x="1785918" y="1214422"/>
            <a:ext cx="635798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0" dirty="0" smtClean="0"/>
              <a:t>time/space resolution</a:t>
            </a:r>
            <a:endParaRPr lang="en-US" sz="1700" dirty="0"/>
          </a:p>
        </p:txBody>
      </p:sp>
      <p:cxnSp>
        <p:nvCxnSpPr>
          <p:cNvPr id="18" name="Gerade Verbindung mit Pfeil 19"/>
          <p:cNvCxnSpPr>
            <a:cxnSpLocks noChangeShapeType="1"/>
          </p:cNvCxnSpPr>
          <p:nvPr/>
        </p:nvCxnSpPr>
        <p:spPr bwMode="auto">
          <a:xfrm>
            <a:off x="1428728" y="1427149"/>
            <a:ext cx="285750" cy="1587"/>
          </a:xfrm>
          <a:prstGeom prst="straightConnector1">
            <a:avLst/>
          </a:prstGeom>
          <a:ln w="28575">
            <a:solidFill>
              <a:srgbClr val="0F73EB"/>
            </a:solidFill>
            <a:headEnd type="oval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" name="Textfeld 19"/>
          <p:cNvSpPr txBox="1"/>
          <p:nvPr/>
        </p:nvSpPr>
        <p:spPr>
          <a:xfrm>
            <a:off x="1857356" y="3857628"/>
            <a:ext cx="557216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0" dirty="0" smtClean="0"/>
              <a:t>quantitative assessment of (</a:t>
            </a:r>
            <a:r>
              <a:rPr lang="en-US" sz="1700" b="0" dirty="0" err="1" smtClean="0"/>
              <a:t>dis</a:t>
            </a:r>
            <a:r>
              <a:rPr lang="en-US" sz="1700" b="0" dirty="0" smtClean="0"/>
              <a:t>-)agreements</a:t>
            </a:r>
            <a:endParaRPr lang="en-US" sz="1700" dirty="0"/>
          </a:p>
        </p:txBody>
      </p:sp>
      <p:sp>
        <p:nvSpPr>
          <p:cNvPr id="22" name="Textfeld 21"/>
          <p:cNvSpPr txBox="1"/>
          <p:nvPr/>
        </p:nvSpPr>
        <p:spPr>
          <a:xfrm>
            <a:off x="1000100" y="785794"/>
            <a:ext cx="4365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5"/>
              </a:buBlip>
            </a:pPr>
            <a:r>
              <a:rPr lang="de-DE" dirty="0" smtClean="0"/>
              <a:t> </a:t>
            </a:r>
            <a:r>
              <a:rPr lang="de-DE" sz="1700" dirty="0" smtClean="0"/>
              <a:t>Quality </a:t>
            </a:r>
            <a:r>
              <a:rPr lang="de-DE" sz="1700" dirty="0" err="1" smtClean="0"/>
              <a:t>of</a:t>
            </a:r>
            <a:r>
              <a:rPr lang="de-DE" sz="1700" dirty="0" smtClean="0"/>
              <a:t> </a:t>
            </a:r>
            <a:r>
              <a:rPr lang="de-DE" sz="1700" dirty="0" err="1" smtClean="0"/>
              <a:t>reference</a:t>
            </a:r>
            <a:r>
              <a:rPr lang="de-DE" sz="1700" dirty="0" smtClean="0"/>
              <a:t> </a:t>
            </a:r>
            <a:r>
              <a:rPr lang="de-DE" sz="1700" dirty="0" err="1" smtClean="0"/>
              <a:t>data</a:t>
            </a:r>
            <a:endParaRPr lang="en-US" sz="1700" dirty="0"/>
          </a:p>
        </p:txBody>
      </p:sp>
      <p:sp>
        <p:nvSpPr>
          <p:cNvPr id="24" name="Textfeld 23"/>
          <p:cNvSpPr txBox="1"/>
          <p:nvPr/>
        </p:nvSpPr>
        <p:spPr>
          <a:xfrm>
            <a:off x="1785918" y="1571612"/>
            <a:ext cx="557216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0" dirty="0" smtClean="0"/>
              <a:t>suitable to characterize turbulent flow fields?</a:t>
            </a:r>
            <a:endParaRPr lang="en-US" sz="1700" dirty="0"/>
          </a:p>
        </p:txBody>
      </p:sp>
      <p:sp>
        <p:nvSpPr>
          <p:cNvPr id="21" name="Textfeld 20"/>
          <p:cNvSpPr txBox="1"/>
          <p:nvPr/>
        </p:nvSpPr>
        <p:spPr>
          <a:xfrm>
            <a:off x="1000100" y="2143116"/>
            <a:ext cx="4365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5"/>
              </a:buBlip>
            </a:pPr>
            <a:r>
              <a:rPr lang="de-DE" dirty="0" smtClean="0"/>
              <a:t> </a:t>
            </a:r>
            <a:r>
              <a:rPr lang="de-DE" sz="1700" dirty="0" smtClean="0"/>
              <a:t>Validation </a:t>
            </a:r>
            <a:r>
              <a:rPr lang="de-DE" sz="1700" dirty="0" err="1" smtClean="0"/>
              <a:t>procedures</a:t>
            </a:r>
            <a:endParaRPr lang="en-US" sz="1700" dirty="0"/>
          </a:p>
        </p:txBody>
      </p:sp>
      <p:sp>
        <p:nvSpPr>
          <p:cNvPr id="27" name="Textfeld 26"/>
          <p:cNvSpPr txBox="1"/>
          <p:nvPr/>
        </p:nvSpPr>
        <p:spPr>
          <a:xfrm>
            <a:off x="1000100" y="3488296"/>
            <a:ext cx="7286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5"/>
              </a:buBlip>
            </a:pPr>
            <a:r>
              <a:rPr lang="de-DE" dirty="0" smtClean="0"/>
              <a:t> </a:t>
            </a:r>
            <a:r>
              <a:rPr lang="de-DE" sz="1700" dirty="0" err="1" smtClean="0"/>
              <a:t>Measures</a:t>
            </a:r>
            <a:r>
              <a:rPr lang="de-DE" sz="1700" dirty="0" smtClean="0"/>
              <a:t> </a:t>
            </a:r>
            <a:r>
              <a:rPr lang="de-DE" sz="1700" dirty="0" err="1" smtClean="0"/>
              <a:t>of</a:t>
            </a:r>
            <a:r>
              <a:rPr lang="de-DE" sz="1700" dirty="0" smtClean="0"/>
              <a:t> </a:t>
            </a:r>
            <a:r>
              <a:rPr lang="de-DE" sz="1700" dirty="0" err="1" smtClean="0"/>
              <a:t>performance</a:t>
            </a:r>
            <a:r>
              <a:rPr lang="de-DE" sz="1700" dirty="0" smtClean="0"/>
              <a:t> </a:t>
            </a:r>
            <a:r>
              <a:rPr lang="de-DE" sz="1700" dirty="0" err="1" smtClean="0"/>
              <a:t>quality</a:t>
            </a:r>
            <a:endParaRPr lang="en-US" sz="1700" dirty="0"/>
          </a:p>
        </p:txBody>
      </p:sp>
      <p:sp>
        <p:nvSpPr>
          <p:cNvPr id="28" name="Textfeld 27"/>
          <p:cNvSpPr txBox="1"/>
          <p:nvPr/>
        </p:nvSpPr>
        <p:spPr>
          <a:xfrm>
            <a:off x="1785918" y="2512448"/>
            <a:ext cx="635798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0" dirty="0" smtClean="0"/>
              <a:t>mean plus turbulent flow characteristics </a:t>
            </a:r>
            <a:endParaRPr lang="en-US" sz="1700" dirty="0"/>
          </a:p>
        </p:txBody>
      </p:sp>
      <p:sp>
        <p:nvSpPr>
          <p:cNvPr id="30" name="Textfeld 29"/>
          <p:cNvSpPr txBox="1"/>
          <p:nvPr/>
        </p:nvSpPr>
        <p:spPr>
          <a:xfrm>
            <a:off x="1785918" y="2869638"/>
            <a:ext cx="635798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0" dirty="0" smtClean="0"/>
              <a:t>information from time series analyses?</a:t>
            </a:r>
            <a:endParaRPr lang="en-US" sz="1700" dirty="0"/>
          </a:p>
        </p:txBody>
      </p:sp>
      <p:sp>
        <p:nvSpPr>
          <p:cNvPr id="34" name="Textfeld 33"/>
          <p:cNvSpPr txBox="1"/>
          <p:nvPr/>
        </p:nvSpPr>
        <p:spPr>
          <a:xfrm>
            <a:off x="1857356" y="4214818"/>
            <a:ext cx="557216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0" dirty="0" smtClean="0"/>
              <a:t>basis for comparisons?</a:t>
            </a:r>
            <a:endParaRPr lang="en-US" sz="1700" dirty="0"/>
          </a:p>
        </p:txBody>
      </p:sp>
      <p:cxnSp>
        <p:nvCxnSpPr>
          <p:cNvPr id="35" name="Gerade Verbindung mit Pfeil 19"/>
          <p:cNvCxnSpPr>
            <a:cxnSpLocks noChangeShapeType="1"/>
          </p:cNvCxnSpPr>
          <p:nvPr/>
        </p:nvCxnSpPr>
        <p:spPr bwMode="auto">
          <a:xfrm>
            <a:off x="1428728" y="1784339"/>
            <a:ext cx="285750" cy="1587"/>
          </a:xfrm>
          <a:prstGeom prst="straightConnector1">
            <a:avLst/>
          </a:prstGeom>
          <a:ln w="28575">
            <a:solidFill>
              <a:srgbClr val="0F73EB"/>
            </a:solidFill>
            <a:headEnd type="oval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6" name="Gerade Verbindung mit Pfeil 19"/>
          <p:cNvCxnSpPr>
            <a:cxnSpLocks noChangeShapeType="1"/>
          </p:cNvCxnSpPr>
          <p:nvPr/>
        </p:nvCxnSpPr>
        <p:spPr bwMode="auto">
          <a:xfrm>
            <a:off x="1428728" y="2726762"/>
            <a:ext cx="285750" cy="1587"/>
          </a:xfrm>
          <a:prstGeom prst="straightConnector1">
            <a:avLst/>
          </a:prstGeom>
          <a:ln w="28575">
            <a:solidFill>
              <a:srgbClr val="0F73EB"/>
            </a:solidFill>
            <a:headEnd type="oval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Gerade Verbindung mit Pfeil 19"/>
          <p:cNvCxnSpPr>
            <a:cxnSpLocks noChangeShapeType="1"/>
          </p:cNvCxnSpPr>
          <p:nvPr/>
        </p:nvCxnSpPr>
        <p:spPr bwMode="auto">
          <a:xfrm>
            <a:off x="1428728" y="3083952"/>
            <a:ext cx="285750" cy="1587"/>
          </a:xfrm>
          <a:prstGeom prst="straightConnector1">
            <a:avLst/>
          </a:prstGeom>
          <a:ln w="28575">
            <a:solidFill>
              <a:srgbClr val="0F73EB"/>
            </a:solidFill>
            <a:headEnd type="oval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8" name="Gerade Verbindung mit Pfeil 19"/>
          <p:cNvCxnSpPr>
            <a:cxnSpLocks noChangeShapeType="1"/>
          </p:cNvCxnSpPr>
          <p:nvPr/>
        </p:nvCxnSpPr>
        <p:spPr bwMode="auto">
          <a:xfrm>
            <a:off x="1428728" y="4011059"/>
            <a:ext cx="285750" cy="1587"/>
          </a:xfrm>
          <a:prstGeom prst="straightConnector1">
            <a:avLst/>
          </a:prstGeom>
          <a:ln w="28575">
            <a:solidFill>
              <a:srgbClr val="0F73EB"/>
            </a:solidFill>
            <a:headEnd type="oval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9" name="Gerade Verbindung mit Pfeil 19"/>
          <p:cNvCxnSpPr>
            <a:cxnSpLocks noChangeShapeType="1"/>
          </p:cNvCxnSpPr>
          <p:nvPr/>
        </p:nvCxnSpPr>
        <p:spPr bwMode="auto">
          <a:xfrm>
            <a:off x="1428728" y="4357694"/>
            <a:ext cx="285750" cy="1587"/>
          </a:xfrm>
          <a:prstGeom prst="straightConnector1">
            <a:avLst/>
          </a:prstGeom>
          <a:ln w="28575">
            <a:solidFill>
              <a:srgbClr val="0F73EB"/>
            </a:solidFill>
            <a:headEnd type="oval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Abgerundetes Rechteck 51"/>
          <p:cNvSpPr/>
          <p:nvPr/>
        </p:nvSpPr>
        <p:spPr bwMode="auto">
          <a:xfrm>
            <a:off x="1000100" y="5000636"/>
            <a:ext cx="3286148" cy="928694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accent6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1" name="Abgerundetes Rechteck 50"/>
          <p:cNvSpPr/>
          <p:nvPr/>
        </p:nvSpPr>
        <p:spPr bwMode="auto">
          <a:xfrm>
            <a:off x="1000100" y="4071942"/>
            <a:ext cx="3286148" cy="785818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accent6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Textfeld 3"/>
          <p:cNvSpPr txBox="1"/>
          <p:nvPr/>
        </p:nvSpPr>
        <p:spPr>
          <a:xfrm>
            <a:off x="928662" y="916528"/>
            <a:ext cx="600079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2"/>
              </a:buBlip>
            </a:pPr>
            <a:r>
              <a:rPr lang="en-US" sz="1700" dirty="0" smtClean="0"/>
              <a:t> Numerical model FAST3D-CT</a:t>
            </a:r>
            <a:endParaRPr lang="en-US" sz="1700" dirty="0"/>
          </a:p>
        </p:txBody>
      </p:sp>
      <p:cxnSp>
        <p:nvCxnSpPr>
          <p:cNvPr id="6" name="Gerade Verbindung mit Pfeil 19"/>
          <p:cNvCxnSpPr>
            <a:cxnSpLocks noChangeShapeType="1"/>
          </p:cNvCxnSpPr>
          <p:nvPr/>
        </p:nvCxnSpPr>
        <p:spPr bwMode="auto">
          <a:xfrm>
            <a:off x="1045890" y="1486445"/>
            <a:ext cx="285750" cy="1587"/>
          </a:xfrm>
          <a:prstGeom prst="straightConnector1">
            <a:avLst/>
          </a:prstGeom>
          <a:ln w="38100">
            <a:solidFill>
              <a:srgbClr val="0F73EB"/>
            </a:solidFill>
            <a:headEnd type="oval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Textfeld 7"/>
          <p:cNvSpPr txBox="1"/>
          <p:nvPr/>
        </p:nvSpPr>
        <p:spPr>
          <a:xfrm>
            <a:off x="1357290" y="1285860"/>
            <a:ext cx="557216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0" dirty="0" smtClean="0"/>
              <a:t>implicit LES (MILES)</a:t>
            </a:r>
            <a:endParaRPr lang="en-US" sz="1700" dirty="0"/>
          </a:p>
        </p:txBody>
      </p:sp>
      <p:sp>
        <p:nvSpPr>
          <p:cNvPr id="12" name="Textfeld 11"/>
          <p:cNvSpPr txBox="1"/>
          <p:nvPr/>
        </p:nvSpPr>
        <p:spPr>
          <a:xfrm>
            <a:off x="928662" y="2500306"/>
            <a:ext cx="335758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2"/>
              </a:buBlip>
            </a:pPr>
            <a:r>
              <a:rPr lang="en-US" sz="1700" dirty="0" smtClean="0"/>
              <a:t> Wind tunnel model</a:t>
            </a:r>
            <a:endParaRPr lang="en-US" sz="1700" dirty="0"/>
          </a:p>
        </p:txBody>
      </p:sp>
      <p:cxnSp>
        <p:nvCxnSpPr>
          <p:cNvPr id="22" name="Gerade Verbindung mit Pfeil 19"/>
          <p:cNvCxnSpPr>
            <a:cxnSpLocks noChangeShapeType="1"/>
          </p:cNvCxnSpPr>
          <p:nvPr/>
        </p:nvCxnSpPr>
        <p:spPr bwMode="auto">
          <a:xfrm>
            <a:off x="1045890" y="3096094"/>
            <a:ext cx="285750" cy="1587"/>
          </a:xfrm>
          <a:prstGeom prst="straightConnector1">
            <a:avLst/>
          </a:prstGeom>
          <a:ln w="38100">
            <a:solidFill>
              <a:srgbClr val="0F73EB"/>
            </a:solidFill>
            <a:headEnd type="oval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Textfeld 22"/>
          <p:cNvSpPr txBox="1"/>
          <p:nvPr/>
        </p:nvSpPr>
        <p:spPr>
          <a:xfrm>
            <a:off x="1357290" y="2881780"/>
            <a:ext cx="350046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0" dirty="0" smtClean="0"/>
              <a:t>geometric scale 1:350</a:t>
            </a:r>
            <a:endParaRPr lang="en-US" sz="1700" dirty="0"/>
          </a:p>
        </p:txBody>
      </p:sp>
      <p:sp>
        <p:nvSpPr>
          <p:cNvPr id="24" name="Textfeld 23"/>
          <p:cNvSpPr txBox="1"/>
          <p:nvPr/>
        </p:nvSpPr>
        <p:spPr>
          <a:xfrm>
            <a:off x="1357290" y="1653482"/>
            <a:ext cx="557216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700" b="0" dirty="0" smtClean="0"/>
              <a:t>  4 x 4km computational domain</a:t>
            </a:r>
            <a:endParaRPr lang="en-US" sz="1700" dirty="0"/>
          </a:p>
        </p:txBody>
      </p:sp>
      <p:sp>
        <p:nvSpPr>
          <p:cNvPr id="29" name="Textfeld 28"/>
          <p:cNvSpPr txBox="1"/>
          <p:nvPr/>
        </p:nvSpPr>
        <p:spPr>
          <a:xfrm>
            <a:off x="1376100" y="3286124"/>
            <a:ext cx="362452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700" b="0" dirty="0" smtClean="0"/>
              <a:t>  </a:t>
            </a:r>
            <a:r>
              <a:rPr lang="de-DE" sz="1700" b="0" dirty="0" smtClean="0"/>
              <a:t>3.7 x 1.4km </a:t>
            </a:r>
            <a:r>
              <a:rPr lang="en-US" sz="1700" b="0" dirty="0" smtClean="0"/>
              <a:t>model domain</a:t>
            </a:r>
            <a:endParaRPr lang="en-US" sz="1700" dirty="0" smtClean="0"/>
          </a:p>
        </p:txBody>
      </p:sp>
      <p:grpSp>
        <p:nvGrpSpPr>
          <p:cNvPr id="2" name="Gruppieren 26"/>
          <p:cNvGrpSpPr/>
          <p:nvPr/>
        </p:nvGrpSpPr>
        <p:grpSpPr>
          <a:xfrm>
            <a:off x="5500694" y="900117"/>
            <a:ext cx="2714644" cy="2243131"/>
            <a:chOff x="5643570" y="3686199"/>
            <a:chExt cx="3284186" cy="2671759"/>
          </a:xfrm>
        </p:grpSpPr>
        <p:grpSp>
          <p:nvGrpSpPr>
            <p:cNvPr id="5" name="Gruppieren 20"/>
            <p:cNvGrpSpPr/>
            <p:nvPr/>
          </p:nvGrpSpPr>
          <p:grpSpPr>
            <a:xfrm>
              <a:off x="5643570" y="3686199"/>
              <a:ext cx="3284186" cy="2671759"/>
              <a:chOff x="5500694" y="3597952"/>
              <a:chExt cx="3498500" cy="2859997"/>
            </a:xfrm>
          </p:grpSpPr>
          <p:pic>
            <p:nvPicPr>
              <p:cNvPr id="19" name="Picture 4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>
              <a:xfrm>
                <a:off x="5500694" y="3597952"/>
                <a:ext cx="3498500" cy="2859997"/>
              </a:xfrm>
              <a:prstGeom prst="rect">
                <a:avLst/>
              </a:prstGeom>
              <a:noFill/>
              <a:ln/>
              <a:effectLst>
                <a:outerShdw blurRad="139700" dist="38100" dir="2700000" sx="101000" sy="101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20" name="Rechteck 19"/>
              <p:cNvSpPr/>
              <p:nvPr/>
            </p:nvSpPr>
            <p:spPr bwMode="auto">
              <a:xfrm rot="19593886">
                <a:off x="6847186" y="4872574"/>
                <a:ext cx="732432" cy="285752"/>
              </a:xfrm>
              <a:prstGeom prst="rect">
                <a:avLst/>
              </a:prstGeom>
              <a:noFill/>
              <a:ln w="28575" cap="flat" cmpd="sng" algn="ctr">
                <a:solidFill>
                  <a:srgbClr val="00B0F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</p:grpSp>
        <p:sp>
          <p:nvSpPr>
            <p:cNvPr id="26" name="Rechteck 25"/>
            <p:cNvSpPr/>
            <p:nvPr/>
          </p:nvSpPr>
          <p:spPr bwMode="auto">
            <a:xfrm>
              <a:off x="6876256" y="4653136"/>
              <a:ext cx="792088" cy="792088"/>
            </a:xfrm>
            <a:prstGeom prst="rect">
              <a:avLst/>
            </a:prstGeom>
            <a:noFill/>
            <a:ln w="1905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1947890" y="71414"/>
            <a:ext cx="655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Validation of FAST3D-CT</a:t>
            </a:r>
            <a:endParaRPr lang="en-US" sz="2400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30" name="Picture 2" descr="Wotan bemaßt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97328" y="3370916"/>
            <a:ext cx="3901753" cy="3129918"/>
          </a:xfrm>
          <a:prstGeom prst="rect">
            <a:avLst/>
          </a:prstGeom>
          <a:noFill/>
        </p:spPr>
      </p:pic>
      <p:sp>
        <p:nvSpPr>
          <p:cNvPr id="31" name="Rechteck 30"/>
          <p:cNvSpPr/>
          <p:nvPr/>
        </p:nvSpPr>
        <p:spPr bwMode="auto">
          <a:xfrm rot="19469305">
            <a:off x="5468471" y="4133151"/>
            <a:ext cx="3388258" cy="1187570"/>
          </a:xfrm>
          <a:prstGeom prst="rect">
            <a:avLst/>
          </a:prstGeom>
          <a:noFill/>
          <a:ln w="381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grpSp>
        <p:nvGrpSpPr>
          <p:cNvPr id="41" name="Gruppieren 40"/>
          <p:cNvGrpSpPr/>
          <p:nvPr/>
        </p:nvGrpSpPr>
        <p:grpSpPr>
          <a:xfrm rot="19638086">
            <a:off x="5117466" y="5831810"/>
            <a:ext cx="423000" cy="292166"/>
            <a:chOff x="1214414" y="2571748"/>
            <a:chExt cx="1071563" cy="571500"/>
          </a:xfrm>
          <a:solidFill>
            <a:srgbClr val="0F73EB"/>
          </a:solidFill>
        </p:grpSpPr>
        <p:sp>
          <p:nvSpPr>
            <p:cNvPr id="42" name="Pfeil nach rechts 41"/>
            <p:cNvSpPr/>
            <p:nvPr/>
          </p:nvSpPr>
          <p:spPr bwMode="auto">
            <a:xfrm>
              <a:off x="1214414" y="2571748"/>
              <a:ext cx="1071563" cy="214313"/>
            </a:xfrm>
            <a:prstGeom prst="rightArrow">
              <a:avLst/>
            </a:prstGeom>
            <a:grpFill/>
            <a:ln w="9525" cap="flat" cmpd="sng" algn="ctr">
              <a:solidFill>
                <a:srgbClr val="0F73EB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43" name="Pfeil nach rechts 42"/>
            <p:cNvSpPr/>
            <p:nvPr/>
          </p:nvSpPr>
          <p:spPr bwMode="auto">
            <a:xfrm>
              <a:off x="1214414" y="2928936"/>
              <a:ext cx="1071563" cy="214312"/>
            </a:xfrm>
            <a:prstGeom prst="rightArrow">
              <a:avLst/>
            </a:prstGeom>
            <a:grpFill/>
            <a:ln w="9525" cap="flat" cmpd="sng" algn="ctr">
              <a:solidFill>
                <a:srgbClr val="0F73EB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</p:grpSp>
      <p:sp>
        <p:nvSpPr>
          <p:cNvPr id="44" name="Textfeld 43"/>
          <p:cNvSpPr txBox="1"/>
          <p:nvPr/>
        </p:nvSpPr>
        <p:spPr>
          <a:xfrm>
            <a:off x="4071934" y="6072206"/>
            <a:ext cx="1357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0F73EB"/>
                </a:solidFill>
              </a:rPr>
              <a:t>approach flow 235°</a:t>
            </a:r>
            <a:endParaRPr lang="en-US" sz="1200" dirty="0">
              <a:solidFill>
                <a:srgbClr val="0F73EB"/>
              </a:solidFill>
            </a:endParaRPr>
          </a:p>
        </p:txBody>
      </p:sp>
      <p:cxnSp>
        <p:nvCxnSpPr>
          <p:cNvPr id="45" name="Gerade Verbindung mit Pfeil 44"/>
          <p:cNvCxnSpPr/>
          <p:nvPr/>
        </p:nvCxnSpPr>
        <p:spPr bwMode="auto">
          <a:xfrm rot="5400000" flipH="1" flipV="1">
            <a:off x="8323289" y="1237205"/>
            <a:ext cx="500066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F73EB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6" name="Textfeld 45"/>
          <p:cNvSpPr txBox="1"/>
          <p:nvPr/>
        </p:nvSpPr>
        <p:spPr>
          <a:xfrm>
            <a:off x="8572528" y="1130842"/>
            <a:ext cx="214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N</a:t>
            </a:r>
            <a:endParaRPr lang="en-US" dirty="0"/>
          </a:p>
        </p:txBody>
      </p:sp>
      <p:sp>
        <p:nvSpPr>
          <p:cNvPr id="50" name="Textfeld 49"/>
          <p:cNvSpPr txBox="1"/>
          <p:nvPr/>
        </p:nvSpPr>
        <p:spPr>
          <a:xfrm>
            <a:off x="1357290" y="2010672"/>
            <a:ext cx="557216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700" b="0" dirty="0" smtClean="0"/>
              <a:t>  2.5m grid resolution</a:t>
            </a:r>
            <a:endParaRPr lang="en-US" sz="1700" dirty="0"/>
          </a:p>
        </p:txBody>
      </p:sp>
      <p:sp>
        <p:nvSpPr>
          <p:cNvPr id="33" name="Textfeld 32"/>
          <p:cNvSpPr txBox="1"/>
          <p:nvPr/>
        </p:nvSpPr>
        <p:spPr>
          <a:xfrm>
            <a:off x="1142976" y="4425885"/>
            <a:ext cx="350046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>
                <a:solidFill>
                  <a:schemeClr val="bg2">
                    <a:lumMod val="75000"/>
                  </a:schemeClr>
                </a:solidFill>
              </a:rPr>
              <a:t>EWTL</a:t>
            </a:r>
            <a:r>
              <a:rPr lang="de-DE" sz="1700" b="0" dirty="0" smtClean="0"/>
              <a:t> ~ 17.5h </a:t>
            </a:r>
            <a:r>
              <a:rPr lang="de-DE" sz="1700" b="0" dirty="0" err="1" smtClean="0"/>
              <a:t>full</a:t>
            </a:r>
            <a:r>
              <a:rPr lang="de-DE" sz="1700" b="0" dirty="0" smtClean="0"/>
              <a:t> </a:t>
            </a:r>
            <a:r>
              <a:rPr lang="de-DE" sz="1700" b="0" dirty="0" err="1" smtClean="0"/>
              <a:t>scale</a:t>
            </a:r>
            <a:endParaRPr lang="en-US" sz="1700" b="0" dirty="0"/>
          </a:p>
        </p:txBody>
      </p:sp>
      <p:sp>
        <p:nvSpPr>
          <p:cNvPr id="35" name="Textfeld 34"/>
          <p:cNvSpPr txBox="1"/>
          <p:nvPr/>
        </p:nvSpPr>
        <p:spPr>
          <a:xfrm>
            <a:off x="1142976" y="4146627"/>
            <a:ext cx="350046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>
                <a:solidFill>
                  <a:srgbClr val="0F73EB"/>
                </a:solidFill>
              </a:rPr>
              <a:t>NRL</a:t>
            </a:r>
            <a:r>
              <a:rPr lang="de-DE" sz="1700" b="0" dirty="0" smtClean="0"/>
              <a:t>   ~ 4.5h </a:t>
            </a:r>
            <a:r>
              <a:rPr lang="de-DE" sz="1700" b="0" dirty="0" err="1" smtClean="0"/>
              <a:t>full</a:t>
            </a:r>
            <a:r>
              <a:rPr lang="de-DE" sz="1700" b="0" dirty="0" smtClean="0"/>
              <a:t> </a:t>
            </a:r>
            <a:r>
              <a:rPr lang="de-DE" sz="1700" b="0" dirty="0" err="1" smtClean="0"/>
              <a:t>scale</a:t>
            </a:r>
            <a:endParaRPr lang="en-US" sz="1700" b="0" dirty="0"/>
          </a:p>
        </p:txBody>
      </p:sp>
      <p:sp>
        <p:nvSpPr>
          <p:cNvPr id="38" name="Textfeld 37"/>
          <p:cNvSpPr txBox="1"/>
          <p:nvPr/>
        </p:nvSpPr>
        <p:spPr>
          <a:xfrm>
            <a:off x="1142976" y="5003883"/>
            <a:ext cx="31432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b="0" dirty="0" err="1" smtClean="0"/>
              <a:t>max</a:t>
            </a:r>
            <a:r>
              <a:rPr lang="de-DE" sz="1700" b="0" dirty="0" smtClean="0"/>
              <a:t> </a:t>
            </a:r>
            <a:r>
              <a:rPr lang="de-DE" sz="1700" b="0" dirty="0" err="1" smtClean="0">
                <a:latin typeface="Symbol" pitchFamily="18" charset="2"/>
              </a:rPr>
              <a:t>D</a:t>
            </a:r>
            <a:r>
              <a:rPr lang="de-DE" sz="1700" b="0" dirty="0" err="1" smtClean="0"/>
              <a:t>x</a:t>
            </a:r>
            <a:r>
              <a:rPr lang="de-DE" sz="1700" b="0" dirty="0" smtClean="0"/>
              <a:t> ~ </a:t>
            </a:r>
            <a:r>
              <a:rPr lang="de-DE" sz="1700" b="0" dirty="0" err="1" smtClean="0"/>
              <a:t>max</a:t>
            </a:r>
            <a:r>
              <a:rPr lang="de-DE" sz="1700" b="0" dirty="0" smtClean="0"/>
              <a:t> </a:t>
            </a:r>
            <a:r>
              <a:rPr lang="de-DE" sz="1700" b="0" dirty="0" err="1" smtClean="0">
                <a:latin typeface="Symbol" pitchFamily="18" charset="2"/>
              </a:rPr>
              <a:t>D</a:t>
            </a:r>
            <a:r>
              <a:rPr lang="de-DE" sz="1700" b="0" dirty="0" err="1" smtClean="0"/>
              <a:t>y</a:t>
            </a:r>
            <a:r>
              <a:rPr lang="de-DE" sz="1700" b="0" dirty="0" smtClean="0"/>
              <a:t>  ~ 1.6m</a:t>
            </a:r>
            <a:endParaRPr lang="en-US" sz="1700" b="0" dirty="0"/>
          </a:p>
        </p:txBody>
      </p:sp>
      <p:sp>
        <p:nvSpPr>
          <p:cNvPr id="40" name="Textfeld 39"/>
          <p:cNvSpPr txBox="1"/>
          <p:nvPr/>
        </p:nvSpPr>
        <p:spPr>
          <a:xfrm>
            <a:off x="1142976" y="5286388"/>
            <a:ext cx="307183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b="0" dirty="0" smtClean="0"/>
              <a:t>min </a:t>
            </a:r>
            <a:r>
              <a:rPr lang="de-DE" sz="1700" b="0" dirty="0" err="1" smtClean="0">
                <a:latin typeface="Symbol" pitchFamily="18" charset="2"/>
              </a:rPr>
              <a:t>D</a:t>
            </a:r>
            <a:r>
              <a:rPr lang="de-DE" sz="1700" b="0" dirty="0" err="1" smtClean="0"/>
              <a:t>x</a:t>
            </a:r>
            <a:r>
              <a:rPr lang="de-DE" sz="1700" b="0" dirty="0" smtClean="0"/>
              <a:t>  ~ 0.03m</a:t>
            </a:r>
          </a:p>
          <a:p>
            <a:r>
              <a:rPr lang="de-DE" sz="1700" b="0" dirty="0" smtClean="0"/>
              <a:t>min </a:t>
            </a:r>
            <a:r>
              <a:rPr lang="de-DE" sz="1700" b="0" dirty="0" err="1" smtClean="0">
                <a:latin typeface="Symbol" pitchFamily="18" charset="2"/>
              </a:rPr>
              <a:t>D</a:t>
            </a:r>
            <a:r>
              <a:rPr lang="de-DE" sz="1700" b="0" dirty="0" err="1" smtClean="0"/>
              <a:t>y</a:t>
            </a:r>
            <a:r>
              <a:rPr lang="de-DE" sz="1700" b="0" dirty="0" smtClean="0"/>
              <a:t>  ~ 0.18m</a:t>
            </a:r>
            <a:endParaRPr lang="en-US" sz="17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947890" y="71414"/>
            <a:ext cx="655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Mean flow characteristics</a:t>
            </a:r>
            <a:endParaRPr lang="en-US" sz="2400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026" name="Picture 2" descr="D:\My Documents\BBK_HH_Project\Comparison\1__mean flow\4__comparison_plots\comp_profiles_tecplot\U_mean\tec_version 4\pics_v4\comp_P04_U_v4.png"/>
          <p:cNvPicPr>
            <a:picLocks noChangeAspect="1" noChangeArrowheads="1"/>
          </p:cNvPicPr>
          <p:nvPr/>
        </p:nvPicPr>
        <p:blipFill>
          <a:blip r:embed="rId2" cstate="print"/>
          <a:srcRect l="2368" t="10048" r="8019"/>
          <a:stretch>
            <a:fillRect/>
          </a:stretch>
        </p:blipFill>
        <p:spPr bwMode="auto">
          <a:xfrm>
            <a:off x="928662" y="4000504"/>
            <a:ext cx="2726787" cy="2433627"/>
          </a:xfrm>
          <a:prstGeom prst="rect">
            <a:avLst/>
          </a:prstGeom>
          <a:noFill/>
        </p:spPr>
      </p:pic>
      <p:pic>
        <p:nvPicPr>
          <p:cNvPr id="1027" name="Picture 3" descr="D:\My Documents\BBK_HH_Project\Comparison\1__mean flow\4__comparison_plots\comp_profiles_tecplot\U_mean\tec_version 4\pics_v4\comp_RM09_U_v4.png"/>
          <p:cNvPicPr>
            <a:picLocks noChangeAspect="1" noChangeArrowheads="1"/>
          </p:cNvPicPr>
          <p:nvPr/>
        </p:nvPicPr>
        <p:blipFill>
          <a:blip r:embed="rId3" cstate="print"/>
          <a:srcRect l="2368" t="10048" r="8826"/>
          <a:stretch>
            <a:fillRect/>
          </a:stretch>
        </p:blipFill>
        <p:spPr bwMode="auto">
          <a:xfrm>
            <a:off x="6429388" y="4027185"/>
            <a:ext cx="2667337" cy="2402211"/>
          </a:xfrm>
          <a:prstGeom prst="rect">
            <a:avLst/>
          </a:prstGeom>
          <a:noFill/>
        </p:spPr>
      </p:pic>
      <p:pic>
        <p:nvPicPr>
          <p:cNvPr id="1028" name="Picture 4" descr="D:\My Documents\BBK_HH_Project\Comparison\1__mean flow\4__comparison_plots\comp_profiles_tecplot\U_mean\tec_version 4\pics_v4\comp_P11_U_v4.png"/>
          <p:cNvPicPr>
            <a:picLocks noChangeAspect="1" noChangeArrowheads="1"/>
          </p:cNvPicPr>
          <p:nvPr/>
        </p:nvPicPr>
        <p:blipFill>
          <a:blip r:embed="rId4" cstate="print"/>
          <a:srcRect l="2368" t="9140" r="8019"/>
          <a:stretch>
            <a:fillRect/>
          </a:stretch>
        </p:blipFill>
        <p:spPr bwMode="auto">
          <a:xfrm>
            <a:off x="3714744" y="4000504"/>
            <a:ext cx="2714644" cy="2447246"/>
          </a:xfrm>
          <a:prstGeom prst="rect">
            <a:avLst/>
          </a:prstGeom>
          <a:noFill/>
        </p:spPr>
      </p:pic>
      <p:sp>
        <p:nvSpPr>
          <p:cNvPr id="6" name="Textfeld 5"/>
          <p:cNvSpPr txBox="1"/>
          <p:nvPr/>
        </p:nvSpPr>
        <p:spPr>
          <a:xfrm>
            <a:off x="928662" y="785794"/>
            <a:ext cx="707236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5"/>
              </a:buBlip>
            </a:pPr>
            <a:r>
              <a:rPr lang="en-US" sz="1700" dirty="0" smtClean="0"/>
              <a:t> Vertical profiles of streamwise velocities </a:t>
            </a:r>
            <a:endParaRPr lang="en-US" sz="1700" dirty="0"/>
          </a:p>
        </p:txBody>
      </p:sp>
      <p:grpSp>
        <p:nvGrpSpPr>
          <p:cNvPr id="9" name="Gruppieren 8"/>
          <p:cNvGrpSpPr/>
          <p:nvPr/>
        </p:nvGrpSpPr>
        <p:grpSpPr>
          <a:xfrm>
            <a:off x="4000496" y="1357298"/>
            <a:ext cx="2214578" cy="2071702"/>
            <a:chOff x="642910" y="1857364"/>
            <a:chExt cx="2994190" cy="2754884"/>
          </a:xfrm>
        </p:grpSpPr>
        <p:pic>
          <p:nvPicPr>
            <p:cNvPr id="7" name="Grafik 6" descr="P11_Börsenbrücke.jpg"/>
            <p:cNvPicPr>
              <a:picLocks noChangeAspect="1"/>
            </p:cNvPicPr>
            <p:nvPr/>
          </p:nvPicPr>
          <p:blipFill>
            <a:blip r:embed="rId6" cstate="print">
              <a:lum bright="16000"/>
            </a:blip>
            <a:srcRect l="17802" r="18406"/>
            <a:stretch>
              <a:fillRect/>
            </a:stretch>
          </p:blipFill>
          <p:spPr>
            <a:xfrm>
              <a:off x="642910" y="1857364"/>
              <a:ext cx="2994190" cy="2754884"/>
            </a:xfrm>
            <a:prstGeom prst="roundRect">
              <a:avLst/>
            </a:prstGeom>
          </p:spPr>
        </p:pic>
        <p:sp>
          <p:nvSpPr>
            <p:cNvPr id="8" name="Ellipse 7"/>
            <p:cNvSpPr/>
            <p:nvPr/>
          </p:nvSpPr>
          <p:spPr bwMode="auto">
            <a:xfrm>
              <a:off x="2285984" y="3000372"/>
              <a:ext cx="142876" cy="142876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grpSp>
        <p:nvGrpSpPr>
          <p:cNvPr id="10" name="Gruppieren 9"/>
          <p:cNvGrpSpPr/>
          <p:nvPr/>
        </p:nvGrpSpPr>
        <p:grpSpPr>
          <a:xfrm>
            <a:off x="6715140" y="1357298"/>
            <a:ext cx="2214578" cy="2071702"/>
            <a:chOff x="642910" y="1785926"/>
            <a:chExt cx="3045353" cy="2754884"/>
          </a:xfrm>
        </p:grpSpPr>
        <p:pic>
          <p:nvPicPr>
            <p:cNvPr id="11" name="Grafik 10" descr="RM_9_Rathausmarkt.jpg"/>
            <p:cNvPicPr>
              <a:picLocks noChangeAspect="1"/>
            </p:cNvPicPr>
            <p:nvPr/>
          </p:nvPicPr>
          <p:blipFill>
            <a:blip r:embed="rId7" cstate="print">
              <a:lum bright="15000"/>
            </a:blip>
            <a:srcRect l="5691" r="29427"/>
            <a:stretch>
              <a:fillRect/>
            </a:stretch>
          </p:blipFill>
          <p:spPr>
            <a:xfrm>
              <a:off x="642910" y="1785926"/>
              <a:ext cx="3045353" cy="2754884"/>
            </a:xfrm>
            <a:prstGeom prst="roundRect">
              <a:avLst/>
            </a:prstGeom>
          </p:spPr>
        </p:pic>
        <p:sp>
          <p:nvSpPr>
            <p:cNvPr id="12" name="Ellipse 11"/>
            <p:cNvSpPr/>
            <p:nvPr/>
          </p:nvSpPr>
          <p:spPr bwMode="auto">
            <a:xfrm>
              <a:off x="2500298" y="2428868"/>
              <a:ext cx="142876" cy="142876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grpSp>
        <p:nvGrpSpPr>
          <p:cNvPr id="18" name="Gruppieren 17"/>
          <p:cNvGrpSpPr/>
          <p:nvPr/>
        </p:nvGrpSpPr>
        <p:grpSpPr>
          <a:xfrm>
            <a:off x="1285852" y="1357298"/>
            <a:ext cx="2214578" cy="2083512"/>
            <a:chOff x="1214414" y="1428736"/>
            <a:chExt cx="2214578" cy="2083512"/>
          </a:xfrm>
        </p:grpSpPr>
        <p:pic>
          <p:nvPicPr>
            <p:cNvPr id="16" name="Grafik 15" descr="P04.jpg"/>
            <p:cNvPicPr>
              <a:picLocks noChangeAspect="1"/>
            </p:cNvPicPr>
            <p:nvPr/>
          </p:nvPicPr>
          <p:blipFill>
            <a:blip r:embed="rId8" cstate="print">
              <a:lum bright="10000"/>
            </a:blip>
            <a:stretch>
              <a:fillRect/>
            </a:stretch>
          </p:blipFill>
          <p:spPr>
            <a:xfrm>
              <a:off x="1214414" y="1428736"/>
              <a:ext cx="2214578" cy="2083512"/>
            </a:xfrm>
            <a:prstGeom prst="roundRect">
              <a:avLst/>
            </a:prstGeom>
          </p:spPr>
        </p:pic>
        <p:sp>
          <p:nvSpPr>
            <p:cNvPr id="17" name="Ellipse 16"/>
            <p:cNvSpPr/>
            <p:nvPr/>
          </p:nvSpPr>
          <p:spPr bwMode="auto">
            <a:xfrm>
              <a:off x="1965995" y="2321424"/>
              <a:ext cx="105675" cy="107444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grpSp>
        <p:nvGrpSpPr>
          <p:cNvPr id="19" name="Gruppieren 9"/>
          <p:cNvGrpSpPr/>
          <p:nvPr/>
        </p:nvGrpSpPr>
        <p:grpSpPr>
          <a:xfrm>
            <a:off x="500034" y="2071678"/>
            <a:ext cx="742431" cy="426671"/>
            <a:chOff x="1214414" y="2571748"/>
            <a:chExt cx="1071563" cy="571500"/>
          </a:xfrm>
          <a:solidFill>
            <a:srgbClr val="0F73EB"/>
          </a:solidFill>
        </p:grpSpPr>
        <p:sp>
          <p:nvSpPr>
            <p:cNvPr id="20" name="Pfeil nach rechts 19"/>
            <p:cNvSpPr/>
            <p:nvPr/>
          </p:nvSpPr>
          <p:spPr bwMode="auto">
            <a:xfrm>
              <a:off x="1214414" y="2571748"/>
              <a:ext cx="1071563" cy="214313"/>
            </a:xfrm>
            <a:prstGeom prst="rightArrow">
              <a:avLst/>
            </a:prstGeom>
            <a:grpFill/>
            <a:ln w="9525" cap="flat" cmpd="sng" algn="ctr">
              <a:solidFill>
                <a:srgbClr val="0F73EB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21" name="Pfeil nach rechts 20"/>
            <p:cNvSpPr/>
            <p:nvPr/>
          </p:nvSpPr>
          <p:spPr bwMode="auto">
            <a:xfrm>
              <a:off x="1214414" y="2928936"/>
              <a:ext cx="1071563" cy="214312"/>
            </a:xfrm>
            <a:prstGeom prst="rightArrow">
              <a:avLst/>
            </a:prstGeom>
            <a:grpFill/>
            <a:ln w="9525" cap="flat" cmpd="sng" algn="ctr">
              <a:solidFill>
                <a:srgbClr val="0F73EB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</p:grpSp>
      <p:sp>
        <p:nvSpPr>
          <p:cNvPr id="23" name="Textfeld 22"/>
          <p:cNvSpPr txBox="1"/>
          <p:nvPr/>
        </p:nvSpPr>
        <p:spPr>
          <a:xfrm>
            <a:off x="1714480" y="3571876"/>
            <a:ext cx="1643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0" i="1" dirty="0" err="1" smtClean="0">
                <a:solidFill>
                  <a:srgbClr val="0070C0"/>
                </a:solidFill>
              </a:rPr>
              <a:t>above</a:t>
            </a:r>
            <a:r>
              <a:rPr lang="de-DE" sz="1600" b="0" i="1" dirty="0" smtClean="0">
                <a:solidFill>
                  <a:srgbClr val="0070C0"/>
                </a:solidFill>
              </a:rPr>
              <a:t> </a:t>
            </a:r>
            <a:r>
              <a:rPr lang="de-DE" sz="1600" b="0" i="1" dirty="0" err="1" smtClean="0">
                <a:solidFill>
                  <a:srgbClr val="0070C0"/>
                </a:solidFill>
              </a:rPr>
              <a:t>river</a:t>
            </a:r>
            <a:endParaRPr lang="en-US" sz="1600" b="0" i="1" dirty="0">
              <a:solidFill>
                <a:srgbClr val="0070C0"/>
              </a:solidFill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3929058" y="3571876"/>
            <a:ext cx="25003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0" i="1" dirty="0" err="1" smtClean="0">
                <a:solidFill>
                  <a:srgbClr val="0070C0"/>
                </a:solidFill>
              </a:rPr>
              <a:t>narrow</a:t>
            </a:r>
            <a:r>
              <a:rPr lang="de-DE" sz="1600" b="0" i="1" dirty="0" smtClean="0">
                <a:solidFill>
                  <a:srgbClr val="0070C0"/>
                </a:solidFill>
              </a:rPr>
              <a:t> </a:t>
            </a:r>
            <a:r>
              <a:rPr lang="de-DE" sz="1600" b="0" i="1" dirty="0" err="1" smtClean="0">
                <a:solidFill>
                  <a:srgbClr val="0070C0"/>
                </a:solidFill>
              </a:rPr>
              <a:t>street</a:t>
            </a:r>
            <a:r>
              <a:rPr lang="de-DE" sz="1600" b="0" i="1" dirty="0" smtClean="0">
                <a:solidFill>
                  <a:srgbClr val="0070C0"/>
                </a:solidFill>
              </a:rPr>
              <a:t> </a:t>
            </a:r>
            <a:r>
              <a:rPr lang="de-DE" sz="1600" b="0" i="1" dirty="0" err="1" smtClean="0">
                <a:solidFill>
                  <a:srgbClr val="0070C0"/>
                </a:solidFill>
              </a:rPr>
              <a:t>canyon</a:t>
            </a:r>
            <a:endParaRPr lang="en-US" sz="1600" b="0" i="1" dirty="0">
              <a:solidFill>
                <a:srgbClr val="0070C0"/>
              </a:solidFill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7143768" y="3571876"/>
            <a:ext cx="17145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0" i="1" dirty="0" smtClean="0">
                <a:solidFill>
                  <a:srgbClr val="0070C0"/>
                </a:solidFill>
              </a:rPr>
              <a:t>urban </a:t>
            </a:r>
            <a:r>
              <a:rPr lang="de-DE" sz="1600" b="0" i="1" dirty="0" err="1" smtClean="0">
                <a:solidFill>
                  <a:srgbClr val="0070C0"/>
                </a:solidFill>
              </a:rPr>
              <a:t>plaza</a:t>
            </a:r>
            <a:endParaRPr lang="en-US" sz="1600" b="0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My Documents\BBK_HH_Project\Comparison\1__mean flow\4__comparison_plots\comp_profiles_tecplot\U_mean\tec_version 4\pics_v4\comp_DM01_vec_height1_v4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82799" y="785794"/>
            <a:ext cx="3303977" cy="2937659"/>
          </a:xfrm>
          <a:prstGeom prst="rect">
            <a:avLst/>
          </a:prstGeom>
          <a:noFill/>
        </p:spPr>
      </p:pic>
      <p:pic>
        <p:nvPicPr>
          <p:cNvPr id="1028" name="Picture 4" descr="D:\My Documents\BBK_HH_Project\Comparison\1__mean flow\4__comparison_plots\comp_profiles_tecplot\U_mean\tec_version 4\pics_v4\comp_DM01_vec_height2_v4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10899" y="3634613"/>
            <a:ext cx="3303977" cy="2937659"/>
          </a:xfrm>
          <a:prstGeom prst="rect">
            <a:avLst/>
          </a:prstGeom>
          <a:noFill/>
        </p:spPr>
      </p:pic>
      <p:pic>
        <p:nvPicPr>
          <p:cNvPr id="1026" name="Picture 2" descr="D:\My Documents\BBK_HH_Project\Comparison\1__mean flow\4__comparison_plots\comp_profiles_tecplot\U_mean\tec_version 4\pics_v4\comp_DM01_vec_height3_v4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82812" y="3682290"/>
            <a:ext cx="3250355" cy="2889982"/>
          </a:xfrm>
          <a:prstGeom prst="rect">
            <a:avLst/>
          </a:prstGeom>
          <a:noFill/>
        </p:spPr>
      </p:pic>
      <p:grpSp>
        <p:nvGrpSpPr>
          <p:cNvPr id="7" name="Gruppieren 6"/>
          <p:cNvGrpSpPr/>
          <p:nvPr/>
        </p:nvGrpSpPr>
        <p:grpSpPr>
          <a:xfrm>
            <a:off x="7358082" y="3000372"/>
            <a:ext cx="1357322" cy="500066"/>
            <a:chOff x="785786" y="928670"/>
            <a:chExt cx="1357322" cy="500066"/>
          </a:xfrm>
        </p:grpSpPr>
        <p:sp>
          <p:nvSpPr>
            <p:cNvPr id="8" name="Textfeld 7"/>
            <p:cNvSpPr txBox="1"/>
            <p:nvPr/>
          </p:nvSpPr>
          <p:spPr>
            <a:xfrm>
              <a:off x="785786" y="1000108"/>
              <a:ext cx="1357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z = 3.5m</a:t>
              </a:r>
              <a:endParaRPr lang="en-US" sz="1600" dirty="0"/>
            </a:p>
          </p:txBody>
        </p:sp>
        <p:sp>
          <p:nvSpPr>
            <p:cNvPr id="9" name="Abgerundetes Rechteck 8"/>
            <p:cNvSpPr/>
            <p:nvPr/>
          </p:nvSpPr>
          <p:spPr bwMode="auto">
            <a:xfrm>
              <a:off x="785786" y="928670"/>
              <a:ext cx="1285884" cy="500066"/>
            </a:xfrm>
            <a:prstGeom prst="roundRect">
              <a:avLst/>
            </a:prstGeom>
            <a:noFill/>
            <a:ln w="19050" cap="flat" cmpd="sng" algn="ctr">
              <a:solidFill>
                <a:schemeClr val="accent3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grpSp>
        <p:nvGrpSpPr>
          <p:cNvPr id="10" name="Gruppieren 9"/>
          <p:cNvGrpSpPr/>
          <p:nvPr/>
        </p:nvGrpSpPr>
        <p:grpSpPr>
          <a:xfrm>
            <a:off x="3714744" y="5857892"/>
            <a:ext cx="1357322" cy="500066"/>
            <a:chOff x="785786" y="928670"/>
            <a:chExt cx="1357322" cy="500066"/>
          </a:xfrm>
        </p:grpSpPr>
        <p:sp>
          <p:nvSpPr>
            <p:cNvPr id="11" name="Textfeld 10"/>
            <p:cNvSpPr txBox="1"/>
            <p:nvPr/>
          </p:nvSpPr>
          <p:spPr>
            <a:xfrm>
              <a:off x="785786" y="1000108"/>
              <a:ext cx="1357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z = 17m</a:t>
              </a:r>
              <a:endParaRPr lang="en-US" sz="1600" dirty="0"/>
            </a:p>
          </p:txBody>
        </p:sp>
        <p:sp>
          <p:nvSpPr>
            <p:cNvPr id="12" name="Abgerundetes Rechteck 11"/>
            <p:cNvSpPr/>
            <p:nvPr/>
          </p:nvSpPr>
          <p:spPr bwMode="auto">
            <a:xfrm>
              <a:off x="785786" y="928670"/>
              <a:ext cx="1285884" cy="500066"/>
            </a:xfrm>
            <a:prstGeom prst="roundRect">
              <a:avLst/>
            </a:prstGeom>
            <a:noFill/>
            <a:ln w="19050" cap="flat" cmpd="sng" algn="ctr">
              <a:solidFill>
                <a:schemeClr val="accent3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grpSp>
        <p:nvGrpSpPr>
          <p:cNvPr id="13" name="Gruppieren 12"/>
          <p:cNvGrpSpPr/>
          <p:nvPr/>
        </p:nvGrpSpPr>
        <p:grpSpPr>
          <a:xfrm>
            <a:off x="7233035" y="5857892"/>
            <a:ext cx="1357322" cy="500066"/>
            <a:chOff x="785786" y="928670"/>
            <a:chExt cx="1357322" cy="500066"/>
          </a:xfrm>
        </p:grpSpPr>
        <p:sp>
          <p:nvSpPr>
            <p:cNvPr id="14" name="Textfeld 13"/>
            <p:cNvSpPr txBox="1"/>
            <p:nvPr/>
          </p:nvSpPr>
          <p:spPr>
            <a:xfrm>
              <a:off x="785786" y="1000108"/>
              <a:ext cx="1357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z = 30m</a:t>
              </a:r>
              <a:endParaRPr lang="en-US" sz="1600" dirty="0"/>
            </a:p>
          </p:txBody>
        </p:sp>
        <p:sp>
          <p:nvSpPr>
            <p:cNvPr id="15" name="Abgerundetes Rechteck 14"/>
            <p:cNvSpPr/>
            <p:nvPr/>
          </p:nvSpPr>
          <p:spPr bwMode="auto">
            <a:xfrm>
              <a:off x="785786" y="928670"/>
              <a:ext cx="1285884" cy="500066"/>
            </a:xfrm>
            <a:prstGeom prst="roundRect">
              <a:avLst/>
            </a:prstGeom>
            <a:noFill/>
            <a:ln w="19050" cap="flat" cmpd="sng" algn="ctr">
              <a:solidFill>
                <a:schemeClr val="accent3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pic>
        <p:nvPicPr>
          <p:cNvPr id="16" name="Grafik 15" descr="P09_Steintwietenhof.jpg"/>
          <p:cNvPicPr>
            <a:picLocks noChangeAspect="1"/>
          </p:cNvPicPr>
          <p:nvPr/>
        </p:nvPicPr>
        <p:blipFill>
          <a:blip r:embed="rId5" cstate="print">
            <a:lum bright="11000"/>
          </a:blip>
          <a:srcRect l="10385" r="24340"/>
          <a:stretch>
            <a:fillRect/>
          </a:stretch>
        </p:blipFill>
        <p:spPr>
          <a:xfrm>
            <a:off x="1928794" y="1285860"/>
            <a:ext cx="2145129" cy="1928826"/>
          </a:xfrm>
          <a:prstGeom prst="roundRect">
            <a:avLst/>
          </a:prstGeom>
        </p:spPr>
      </p:pic>
      <p:grpSp>
        <p:nvGrpSpPr>
          <p:cNvPr id="17" name="Gruppieren 9"/>
          <p:cNvGrpSpPr/>
          <p:nvPr/>
        </p:nvGrpSpPr>
        <p:grpSpPr>
          <a:xfrm>
            <a:off x="829173" y="2073635"/>
            <a:ext cx="742431" cy="426671"/>
            <a:chOff x="1214414" y="2571748"/>
            <a:chExt cx="1071563" cy="571500"/>
          </a:xfrm>
          <a:solidFill>
            <a:srgbClr val="0F73EB"/>
          </a:solidFill>
        </p:grpSpPr>
        <p:sp>
          <p:nvSpPr>
            <p:cNvPr id="18" name="Pfeil nach rechts 17"/>
            <p:cNvSpPr/>
            <p:nvPr/>
          </p:nvSpPr>
          <p:spPr bwMode="auto">
            <a:xfrm>
              <a:off x="1214414" y="2571748"/>
              <a:ext cx="1071563" cy="214313"/>
            </a:xfrm>
            <a:prstGeom prst="rightArrow">
              <a:avLst/>
            </a:prstGeom>
            <a:grpFill/>
            <a:ln w="9525" cap="flat" cmpd="sng" algn="ctr">
              <a:solidFill>
                <a:srgbClr val="0F73EB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19" name="Pfeil nach rechts 18"/>
            <p:cNvSpPr/>
            <p:nvPr/>
          </p:nvSpPr>
          <p:spPr bwMode="auto">
            <a:xfrm>
              <a:off x="1214414" y="2928936"/>
              <a:ext cx="1071563" cy="214312"/>
            </a:xfrm>
            <a:prstGeom prst="rightArrow">
              <a:avLst/>
            </a:prstGeom>
            <a:grpFill/>
            <a:ln w="9525" cap="flat" cmpd="sng" algn="ctr">
              <a:solidFill>
                <a:srgbClr val="0F73EB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</p:grpSp>
      <p:grpSp>
        <p:nvGrpSpPr>
          <p:cNvPr id="24" name="Gruppieren 23"/>
          <p:cNvGrpSpPr/>
          <p:nvPr/>
        </p:nvGrpSpPr>
        <p:grpSpPr>
          <a:xfrm>
            <a:off x="2643174" y="2071678"/>
            <a:ext cx="494187" cy="500066"/>
            <a:chOff x="2710428" y="1942936"/>
            <a:chExt cx="494187" cy="500065"/>
          </a:xfrm>
        </p:grpSpPr>
        <p:sp>
          <p:nvSpPr>
            <p:cNvPr id="21" name="Rechteck 20"/>
            <p:cNvSpPr/>
            <p:nvPr/>
          </p:nvSpPr>
          <p:spPr bwMode="auto">
            <a:xfrm rot="19599545">
              <a:off x="2710428" y="2157249"/>
              <a:ext cx="136997" cy="285752"/>
            </a:xfrm>
            <a:prstGeom prst="rect">
              <a:avLst/>
            </a:prstGeom>
            <a:solidFill>
              <a:srgbClr val="FFFF66">
                <a:alpha val="65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22" name="Rechteck 21"/>
            <p:cNvSpPr/>
            <p:nvPr/>
          </p:nvSpPr>
          <p:spPr bwMode="auto">
            <a:xfrm rot="19599545">
              <a:off x="3067618" y="1942936"/>
              <a:ext cx="136997" cy="285752"/>
            </a:xfrm>
            <a:prstGeom prst="rect">
              <a:avLst/>
            </a:prstGeom>
            <a:solidFill>
              <a:srgbClr val="FFFF66">
                <a:alpha val="65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23" name="Rechteck 22"/>
            <p:cNvSpPr/>
            <p:nvPr/>
          </p:nvSpPr>
          <p:spPr bwMode="auto">
            <a:xfrm rot="3421440">
              <a:off x="2895527" y="2027162"/>
              <a:ext cx="103976" cy="317483"/>
            </a:xfrm>
            <a:prstGeom prst="rect">
              <a:avLst/>
            </a:prstGeom>
            <a:solidFill>
              <a:srgbClr val="FFFF66">
                <a:alpha val="65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1947890" y="71414"/>
            <a:ext cx="655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Mean flow characteristics</a:t>
            </a:r>
            <a:endParaRPr lang="en-US" sz="2400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928662" y="785794"/>
            <a:ext cx="707236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6"/>
              </a:buBlip>
            </a:pPr>
            <a:r>
              <a:rPr lang="en-US" sz="1700" dirty="0" smtClean="0"/>
              <a:t> Horizontal flow fields</a:t>
            </a:r>
            <a:endParaRPr lang="en-US" sz="1700" dirty="0"/>
          </a:p>
        </p:txBody>
      </p:sp>
      <p:sp>
        <p:nvSpPr>
          <p:cNvPr id="27" name="Textfeld 26"/>
          <p:cNvSpPr txBox="1"/>
          <p:nvPr/>
        </p:nvSpPr>
        <p:spPr>
          <a:xfrm>
            <a:off x="1928794" y="3214686"/>
            <a:ext cx="22860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0" i="1" dirty="0" err="1" smtClean="0">
                <a:solidFill>
                  <a:srgbClr val="0070C0"/>
                </a:solidFill>
              </a:rPr>
              <a:t>courtyard</a:t>
            </a:r>
            <a:r>
              <a:rPr lang="de-DE" sz="1600" b="0" i="1" dirty="0" smtClean="0">
                <a:solidFill>
                  <a:srgbClr val="0070C0"/>
                </a:solidFill>
              </a:rPr>
              <a:t> </a:t>
            </a:r>
            <a:r>
              <a:rPr lang="de-DE" sz="1600" b="0" i="1" dirty="0" err="1" smtClean="0">
                <a:solidFill>
                  <a:srgbClr val="0070C0"/>
                </a:solidFill>
              </a:rPr>
              <a:t>entrance</a:t>
            </a:r>
            <a:endParaRPr lang="en-US" sz="1600" b="0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comp_P04_U_v2_a.wmf"/>
          <p:cNvPicPr>
            <a:picLocks noChangeAspect="1"/>
          </p:cNvPicPr>
          <p:nvPr/>
        </p:nvPicPr>
        <p:blipFill>
          <a:blip r:embed="rId2" cstate="print"/>
          <a:srcRect t="8824" r="7831"/>
          <a:stretch>
            <a:fillRect/>
          </a:stretch>
        </p:blipFill>
        <p:spPr>
          <a:xfrm>
            <a:off x="4429123" y="2650799"/>
            <a:ext cx="4296031" cy="3778597"/>
          </a:xfrm>
          <a:prstGeom prst="rect">
            <a:avLst/>
          </a:prstGeom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928794" y="71414"/>
            <a:ext cx="655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24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Analysis </a:t>
            </a:r>
            <a:r>
              <a:rPr lang="de-DE" sz="2400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of</a:t>
            </a:r>
            <a:r>
              <a:rPr lang="de-DE" sz="24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de-DE" sz="2400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velocity</a:t>
            </a:r>
            <a:r>
              <a:rPr lang="de-DE" sz="24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time </a:t>
            </a:r>
            <a:r>
              <a:rPr lang="de-DE" sz="2400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series</a:t>
            </a:r>
            <a:endParaRPr lang="en-US" sz="2400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2" name="Gruppieren 8"/>
          <p:cNvGrpSpPr/>
          <p:nvPr/>
        </p:nvGrpSpPr>
        <p:grpSpPr>
          <a:xfrm>
            <a:off x="1829689" y="3214686"/>
            <a:ext cx="2527997" cy="2357454"/>
            <a:chOff x="640424" y="1785926"/>
            <a:chExt cx="3030549" cy="2786082"/>
          </a:xfrm>
        </p:grpSpPr>
        <p:pic>
          <p:nvPicPr>
            <p:cNvPr id="7" name="Grafik 6" descr="RM_3_Rathausstraße_Kleine Johannisstraße.jpg"/>
            <p:cNvPicPr>
              <a:picLocks noChangeAspect="1"/>
            </p:cNvPicPr>
            <p:nvPr/>
          </p:nvPicPr>
          <p:blipFill>
            <a:blip r:embed="rId3" cstate="print">
              <a:lum bright="14000"/>
            </a:blip>
            <a:srcRect l="5804" r="30353"/>
            <a:stretch>
              <a:fillRect/>
            </a:stretch>
          </p:blipFill>
          <p:spPr>
            <a:xfrm>
              <a:off x="640424" y="1785926"/>
              <a:ext cx="3030549" cy="2786082"/>
            </a:xfrm>
            <a:prstGeom prst="roundRect">
              <a:avLst/>
            </a:prstGeom>
          </p:spPr>
        </p:pic>
        <p:sp>
          <p:nvSpPr>
            <p:cNvPr id="8" name="Ellipse 7"/>
            <p:cNvSpPr/>
            <p:nvPr/>
          </p:nvSpPr>
          <p:spPr bwMode="auto">
            <a:xfrm>
              <a:off x="2500298" y="3500438"/>
              <a:ext cx="142876" cy="142876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grpSp>
        <p:nvGrpSpPr>
          <p:cNvPr id="3" name="Gruppieren 9"/>
          <p:cNvGrpSpPr/>
          <p:nvPr/>
        </p:nvGrpSpPr>
        <p:grpSpPr>
          <a:xfrm>
            <a:off x="928662" y="4145337"/>
            <a:ext cx="742431" cy="426671"/>
            <a:chOff x="1214414" y="2571748"/>
            <a:chExt cx="1071563" cy="571500"/>
          </a:xfrm>
          <a:solidFill>
            <a:srgbClr val="0F73EB"/>
          </a:solidFill>
        </p:grpSpPr>
        <p:sp>
          <p:nvSpPr>
            <p:cNvPr id="11" name="Pfeil nach rechts 10"/>
            <p:cNvSpPr/>
            <p:nvPr/>
          </p:nvSpPr>
          <p:spPr bwMode="auto">
            <a:xfrm>
              <a:off x="1214414" y="2571748"/>
              <a:ext cx="1071563" cy="214313"/>
            </a:xfrm>
            <a:prstGeom prst="rightArrow">
              <a:avLst/>
            </a:prstGeom>
            <a:grpFill/>
            <a:ln w="9525" cap="flat" cmpd="sng" algn="ctr">
              <a:solidFill>
                <a:srgbClr val="0F73EB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12" name="Pfeil nach rechts 11"/>
            <p:cNvSpPr/>
            <p:nvPr/>
          </p:nvSpPr>
          <p:spPr bwMode="auto">
            <a:xfrm>
              <a:off x="1214414" y="2928936"/>
              <a:ext cx="1071563" cy="214312"/>
            </a:xfrm>
            <a:prstGeom prst="rightArrow">
              <a:avLst/>
            </a:prstGeom>
            <a:grpFill/>
            <a:ln w="9525" cap="flat" cmpd="sng" algn="ctr">
              <a:solidFill>
                <a:srgbClr val="0F73EB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</p:grpSp>
      <p:sp>
        <p:nvSpPr>
          <p:cNvPr id="16" name="Textfeld 15"/>
          <p:cNvSpPr txBox="1"/>
          <p:nvPr/>
        </p:nvSpPr>
        <p:spPr>
          <a:xfrm>
            <a:off x="1428728" y="1630908"/>
            <a:ext cx="635798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0" dirty="0" smtClean="0"/>
              <a:t>directional information of the flow field</a:t>
            </a:r>
            <a:endParaRPr lang="en-US" sz="1700" dirty="0"/>
          </a:p>
        </p:txBody>
      </p:sp>
      <p:cxnSp>
        <p:nvCxnSpPr>
          <p:cNvPr id="17" name="Gerade Verbindung mit Pfeil 19"/>
          <p:cNvCxnSpPr>
            <a:cxnSpLocks noChangeShapeType="1"/>
          </p:cNvCxnSpPr>
          <p:nvPr/>
        </p:nvCxnSpPr>
        <p:spPr bwMode="auto">
          <a:xfrm>
            <a:off x="1071538" y="1855777"/>
            <a:ext cx="285750" cy="1587"/>
          </a:xfrm>
          <a:prstGeom prst="straightConnector1">
            <a:avLst/>
          </a:prstGeom>
          <a:ln w="38100">
            <a:solidFill>
              <a:srgbClr val="0F73EB"/>
            </a:solidFill>
            <a:headEnd type="oval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Gerade Verbindung mit Pfeil 19"/>
          <p:cNvCxnSpPr>
            <a:cxnSpLocks noChangeShapeType="1"/>
          </p:cNvCxnSpPr>
          <p:nvPr/>
        </p:nvCxnSpPr>
        <p:spPr bwMode="auto">
          <a:xfrm>
            <a:off x="1071538" y="2284405"/>
            <a:ext cx="285750" cy="1587"/>
          </a:xfrm>
          <a:prstGeom prst="straightConnector1">
            <a:avLst/>
          </a:prstGeom>
          <a:ln w="38100">
            <a:solidFill>
              <a:srgbClr val="0F73EB"/>
            </a:solidFill>
            <a:headEnd type="oval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" name="Textfeld 20"/>
          <p:cNvSpPr txBox="1"/>
          <p:nvPr/>
        </p:nvSpPr>
        <p:spPr>
          <a:xfrm>
            <a:off x="1428728" y="2059536"/>
            <a:ext cx="557216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0" dirty="0" smtClean="0"/>
              <a:t>fluctuation about the mean wind direction</a:t>
            </a:r>
            <a:endParaRPr lang="en-US" sz="1700" dirty="0"/>
          </a:p>
        </p:txBody>
      </p:sp>
      <p:sp>
        <p:nvSpPr>
          <p:cNvPr id="22" name="Textfeld 21"/>
          <p:cNvSpPr txBox="1"/>
          <p:nvPr/>
        </p:nvSpPr>
        <p:spPr>
          <a:xfrm>
            <a:off x="928662" y="785794"/>
            <a:ext cx="707236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4"/>
              </a:buBlip>
            </a:pPr>
            <a:r>
              <a:rPr lang="en-US" sz="1700" dirty="0" smtClean="0"/>
              <a:t> Velocity histograms </a:t>
            </a:r>
            <a:endParaRPr lang="en-US" sz="1700" dirty="0"/>
          </a:p>
        </p:txBody>
      </p:sp>
      <p:sp>
        <p:nvSpPr>
          <p:cNvPr id="23" name="Textfeld 22"/>
          <p:cNvSpPr txBox="1"/>
          <p:nvPr/>
        </p:nvSpPr>
        <p:spPr>
          <a:xfrm>
            <a:off x="1428728" y="1214422"/>
            <a:ext cx="635798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0" dirty="0" smtClean="0"/>
              <a:t>magnitudes of horizontal wind speeds</a:t>
            </a:r>
            <a:endParaRPr lang="en-US" sz="1700" dirty="0"/>
          </a:p>
        </p:txBody>
      </p:sp>
      <p:cxnSp>
        <p:nvCxnSpPr>
          <p:cNvPr id="24" name="Gerade Verbindung mit Pfeil 19"/>
          <p:cNvCxnSpPr>
            <a:cxnSpLocks noChangeShapeType="1"/>
          </p:cNvCxnSpPr>
          <p:nvPr/>
        </p:nvCxnSpPr>
        <p:spPr bwMode="auto">
          <a:xfrm>
            <a:off x="1071538" y="1427149"/>
            <a:ext cx="285750" cy="1587"/>
          </a:xfrm>
          <a:prstGeom prst="straightConnector1">
            <a:avLst/>
          </a:prstGeom>
          <a:ln w="38100">
            <a:solidFill>
              <a:srgbClr val="0F73EB"/>
            </a:solidFill>
            <a:headEnd type="oval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5" name="Textfeld 24"/>
          <p:cNvSpPr txBox="1"/>
          <p:nvPr/>
        </p:nvSpPr>
        <p:spPr>
          <a:xfrm>
            <a:off x="1928794" y="5590776"/>
            <a:ext cx="2428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0" i="1" dirty="0" err="1" smtClean="0">
                <a:solidFill>
                  <a:srgbClr val="0070C0"/>
                </a:solidFill>
              </a:rPr>
              <a:t>complex</a:t>
            </a:r>
            <a:r>
              <a:rPr lang="de-DE" sz="1600" b="0" i="1" dirty="0" smtClean="0">
                <a:solidFill>
                  <a:srgbClr val="0070C0"/>
                </a:solidFill>
              </a:rPr>
              <a:t> </a:t>
            </a:r>
            <a:r>
              <a:rPr lang="de-DE" sz="1600" b="0" i="1" dirty="0" err="1" smtClean="0">
                <a:solidFill>
                  <a:srgbClr val="0070C0"/>
                </a:solidFill>
              </a:rPr>
              <a:t>intersection</a:t>
            </a:r>
            <a:endParaRPr lang="en-US" sz="1600" b="0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fik 20" descr="NRL_windrose_RM03_2.5m.tif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39486" y="928670"/>
            <a:ext cx="4175918" cy="3002358"/>
          </a:xfrm>
          <a:prstGeom prst="rect">
            <a:avLst/>
          </a:prstGeom>
        </p:spPr>
      </p:pic>
      <p:pic>
        <p:nvPicPr>
          <p:cNvPr id="2" name="Grafik 1" descr="EWTL_windrose_RM03_2.5m.tif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00166" y="928670"/>
            <a:ext cx="4214842" cy="3029783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2000232" y="1071546"/>
            <a:ext cx="1357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2">
                    <a:lumMod val="75000"/>
                  </a:schemeClr>
                </a:solidFill>
              </a:rPr>
              <a:t>EWTL</a:t>
            </a:r>
            <a:endParaRPr lang="en-US" sz="16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5000628" y="1000108"/>
            <a:ext cx="1357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F73EB"/>
                </a:solidFill>
              </a:rPr>
              <a:t>NRL</a:t>
            </a:r>
            <a:endParaRPr lang="en-US" sz="1600" dirty="0">
              <a:solidFill>
                <a:srgbClr val="0F73EB"/>
              </a:solidFill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28794" y="71414"/>
            <a:ext cx="655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Wind roses</a:t>
            </a:r>
            <a:endParaRPr lang="en-US" sz="2400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20" name="Gruppieren 19"/>
          <p:cNvGrpSpPr/>
          <p:nvPr/>
        </p:nvGrpSpPr>
        <p:grpSpPr>
          <a:xfrm>
            <a:off x="785786" y="1142984"/>
            <a:ext cx="1357322" cy="500066"/>
            <a:chOff x="785786" y="928670"/>
            <a:chExt cx="1357322" cy="500066"/>
          </a:xfrm>
        </p:grpSpPr>
        <p:sp>
          <p:nvSpPr>
            <p:cNvPr id="3" name="Textfeld 2"/>
            <p:cNvSpPr txBox="1"/>
            <p:nvPr/>
          </p:nvSpPr>
          <p:spPr>
            <a:xfrm>
              <a:off x="785786" y="1000108"/>
              <a:ext cx="1357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z = 2.5m</a:t>
              </a:r>
              <a:endParaRPr lang="en-US" sz="1600" dirty="0"/>
            </a:p>
          </p:txBody>
        </p:sp>
        <p:sp>
          <p:nvSpPr>
            <p:cNvPr id="19" name="Abgerundetes Rechteck 18"/>
            <p:cNvSpPr/>
            <p:nvPr/>
          </p:nvSpPr>
          <p:spPr bwMode="auto">
            <a:xfrm>
              <a:off x="785786" y="928670"/>
              <a:ext cx="1285884" cy="500066"/>
            </a:xfrm>
            <a:prstGeom prst="roundRect">
              <a:avLst/>
            </a:prstGeom>
            <a:noFill/>
            <a:ln w="19050" cap="flat" cmpd="sng" algn="ctr">
              <a:solidFill>
                <a:schemeClr val="accent3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grpSp>
        <p:nvGrpSpPr>
          <p:cNvPr id="34" name="Gruppieren 33"/>
          <p:cNvGrpSpPr/>
          <p:nvPr/>
        </p:nvGrpSpPr>
        <p:grpSpPr>
          <a:xfrm>
            <a:off x="884401" y="2380251"/>
            <a:ext cx="1330145" cy="762997"/>
            <a:chOff x="741524" y="2165937"/>
            <a:chExt cx="1330145" cy="762997"/>
          </a:xfrm>
        </p:grpSpPr>
        <p:grpSp>
          <p:nvGrpSpPr>
            <p:cNvPr id="22" name="Gruppieren 16"/>
            <p:cNvGrpSpPr/>
            <p:nvPr/>
          </p:nvGrpSpPr>
          <p:grpSpPr>
            <a:xfrm rot="19145823">
              <a:off x="741524" y="2165937"/>
              <a:ext cx="718344" cy="569100"/>
              <a:chOff x="1214414" y="2571748"/>
              <a:chExt cx="1071563" cy="571500"/>
            </a:xfrm>
            <a:solidFill>
              <a:srgbClr val="0F73EB"/>
            </a:solidFill>
          </p:grpSpPr>
          <p:sp>
            <p:nvSpPr>
              <p:cNvPr id="23" name="Pfeil nach rechts 22"/>
              <p:cNvSpPr/>
              <p:nvPr/>
            </p:nvSpPr>
            <p:spPr bwMode="auto">
              <a:xfrm>
                <a:off x="1214414" y="2571748"/>
                <a:ext cx="1071563" cy="214313"/>
              </a:xfrm>
              <a:prstGeom prst="rightArrow">
                <a:avLst/>
              </a:prstGeom>
              <a:grpFill/>
              <a:ln w="9525" cap="flat" cmpd="sng" algn="ctr">
                <a:solidFill>
                  <a:srgbClr val="0F73EB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de-DE"/>
              </a:p>
            </p:txBody>
          </p:sp>
          <p:sp>
            <p:nvSpPr>
              <p:cNvPr id="24" name="Pfeil nach rechts 23"/>
              <p:cNvSpPr/>
              <p:nvPr/>
            </p:nvSpPr>
            <p:spPr bwMode="auto">
              <a:xfrm>
                <a:off x="1214414" y="2928936"/>
                <a:ext cx="1071563" cy="214312"/>
              </a:xfrm>
              <a:prstGeom prst="rightArrow">
                <a:avLst/>
              </a:prstGeom>
              <a:grpFill/>
              <a:ln w="9525" cap="flat" cmpd="sng" algn="ctr">
                <a:solidFill>
                  <a:srgbClr val="0F73EB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de-DE"/>
              </a:p>
            </p:txBody>
          </p:sp>
        </p:grpSp>
        <p:sp>
          <p:nvSpPr>
            <p:cNvPr id="25" name="Textfeld 24"/>
            <p:cNvSpPr txBox="1"/>
            <p:nvPr/>
          </p:nvSpPr>
          <p:spPr>
            <a:xfrm>
              <a:off x="1285851" y="2590380"/>
              <a:ext cx="78581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0F73EB"/>
                  </a:solidFill>
                </a:rPr>
                <a:t>235°</a:t>
              </a:r>
              <a:endParaRPr lang="en-US" sz="1600" dirty="0">
                <a:solidFill>
                  <a:srgbClr val="0F73EB"/>
                </a:solidFill>
              </a:endParaRPr>
            </a:p>
          </p:txBody>
        </p:sp>
      </p:grpSp>
      <p:grpSp>
        <p:nvGrpSpPr>
          <p:cNvPr id="33" name="Gruppieren 32"/>
          <p:cNvGrpSpPr/>
          <p:nvPr/>
        </p:nvGrpSpPr>
        <p:grpSpPr>
          <a:xfrm>
            <a:off x="785786" y="3857628"/>
            <a:ext cx="1357322" cy="500066"/>
            <a:chOff x="785786" y="3571876"/>
            <a:chExt cx="1357322" cy="500066"/>
          </a:xfrm>
        </p:grpSpPr>
        <p:sp>
          <p:nvSpPr>
            <p:cNvPr id="27" name="Textfeld 26"/>
            <p:cNvSpPr txBox="1"/>
            <p:nvPr/>
          </p:nvSpPr>
          <p:spPr>
            <a:xfrm>
              <a:off x="785786" y="3643314"/>
              <a:ext cx="1357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z = 21m</a:t>
              </a:r>
              <a:endParaRPr lang="en-US" sz="1600" dirty="0"/>
            </a:p>
          </p:txBody>
        </p:sp>
        <p:sp>
          <p:nvSpPr>
            <p:cNvPr id="28" name="Abgerundetes Rechteck 27"/>
            <p:cNvSpPr/>
            <p:nvPr/>
          </p:nvSpPr>
          <p:spPr bwMode="auto">
            <a:xfrm>
              <a:off x="785786" y="3571876"/>
              <a:ext cx="1285884" cy="500066"/>
            </a:xfrm>
            <a:prstGeom prst="roundRect">
              <a:avLst/>
            </a:prstGeom>
            <a:noFill/>
            <a:ln w="19050" cap="flat" cmpd="sng" algn="ctr">
              <a:solidFill>
                <a:schemeClr val="accent3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pic>
        <p:nvPicPr>
          <p:cNvPr id="29" name="Grafik 28" descr="EWTL_windrose_RM03_10m.tif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00166" y="3571876"/>
            <a:ext cx="4270534" cy="3070383"/>
          </a:xfrm>
          <a:prstGeom prst="rect">
            <a:avLst/>
          </a:prstGeom>
        </p:spPr>
      </p:pic>
      <p:sp>
        <p:nvSpPr>
          <p:cNvPr id="30" name="Textfeld 29"/>
          <p:cNvSpPr txBox="1"/>
          <p:nvPr/>
        </p:nvSpPr>
        <p:spPr>
          <a:xfrm>
            <a:off x="2000232" y="3714752"/>
            <a:ext cx="1357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2">
                    <a:lumMod val="75000"/>
                  </a:schemeClr>
                </a:solidFill>
              </a:rPr>
              <a:t>EWTL</a:t>
            </a:r>
            <a:endParaRPr lang="en-US" sz="1600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31" name="Grafik 30" descr="NRL_windrose_RM03_21m.tif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00562" y="3582082"/>
            <a:ext cx="4357718" cy="3133066"/>
          </a:xfrm>
          <a:prstGeom prst="rect">
            <a:avLst/>
          </a:prstGeom>
        </p:spPr>
      </p:pic>
      <p:sp>
        <p:nvSpPr>
          <p:cNvPr id="32" name="Textfeld 31"/>
          <p:cNvSpPr txBox="1"/>
          <p:nvPr/>
        </p:nvSpPr>
        <p:spPr>
          <a:xfrm>
            <a:off x="5000628" y="3733388"/>
            <a:ext cx="1357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F73EB"/>
                </a:solidFill>
              </a:rPr>
              <a:t>NRL</a:t>
            </a:r>
            <a:endParaRPr lang="en-US" sz="1600" dirty="0">
              <a:solidFill>
                <a:srgbClr val="0F73EB"/>
              </a:solidFill>
            </a:endParaRPr>
          </a:p>
        </p:txBody>
      </p:sp>
      <p:grpSp>
        <p:nvGrpSpPr>
          <p:cNvPr id="35" name="Gruppieren 34"/>
          <p:cNvGrpSpPr/>
          <p:nvPr/>
        </p:nvGrpSpPr>
        <p:grpSpPr>
          <a:xfrm>
            <a:off x="884401" y="5380647"/>
            <a:ext cx="1330145" cy="762997"/>
            <a:chOff x="741524" y="2165937"/>
            <a:chExt cx="1330145" cy="762997"/>
          </a:xfrm>
        </p:grpSpPr>
        <p:grpSp>
          <p:nvGrpSpPr>
            <p:cNvPr id="36" name="Gruppieren 16"/>
            <p:cNvGrpSpPr/>
            <p:nvPr/>
          </p:nvGrpSpPr>
          <p:grpSpPr>
            <a:xfrm rot="19145823">
              <a:off x="741524" y="2165937"/>
              <a:ext cx="718344" cy="569100"/>
              <a:chOff x="1214414" y="2571748"/>
              <a:chExt cx="1071563" cy="571500"/>
            </a:xfrm>
            <a:solidFill>
              <a:srgbClr val="0F73EB"/>
            </a:solidFill>
          </p:grpSpPr>
          <p:sp>
            <p:nvSpPr>
              <p:cNvPr id="38" name="Pfeil nach rechts 37"/>
              <p:cNvSpPr/>
              <p:nvPr/>
            </p:nvSpPr>
            <p:spPr bwMode="auto">
              <a:xfrm>
                <a:off x="1214414" y="2571748"/>
                <a:ext cx="1071563" cy="214313"/>
              </a:xfrm>
              <a:prstGeom prst="rightArrow">
                <a:avLst/>
              </a:prstGeom>
              <a:grpFill/>
              <a:ln w="9525" cap="flat" cmpd="sng" algn="ctr">
                <a:solidFill>
                  <a:srgbClr val="0F73EB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de-DE"/>
              </a:p>
            </p:txBody>
          </p:sp>
          <p:sp>
            <p:nvSpPr>
              <p:cNvPr id="39" name="Pfeil nach rechts 38"/>
              <p:cNvSpPr/>
              <p:nvPr/>
            </p:nvSpPr>
            <p:spPr bwMode="auto">
              <a:xfrm>
                <a:off x="1214414" y="2928936"/>
                <a:ext cx="1071563" cy="214312"/>
              </a:xfrm>
              <a:prstGeom prst="rightArrow">
                <a:avLst/>
              </a:prstGeom>
              <a:grpFill/>
              <a:ln w="9525" cap="flat" cmpd="sng" algn="ctr">
                <a:solidFill>
                  <a:srgbClr val="0F73EB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de-DE"/>
              </a:p>
            </p:txBody>
          </p:sp>
        </p:grpSp>
        <p:sp>
          <p:nvSpPr>
            <p:cNvPr id="37" name="Textfeld 36"/>
            <p:cNvSpPr txBox="1"/>
            <p:nvPr/>
          </p:nvSpPr>
          <p:spPr>
            <a:xfrm>
              <a:off x="1285851" y="2590380"/>
              <a:ext cx="78581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0F73EB"/>
                  </a:solidFill>
                </a:rPr>
                <a:t>235°</a:t>
              </a:r>
              <a:endParaRPr lang="en-US" sz="1600" dirty="0">
                <a:solidFill>
                  <a:srgbClr val="0F73EB"/>
                </a:solidFill>
              </a:endParaRPr>
            </a:p>
          </p:txBody>
        </p:sp>
      </p:grpSp>
      <p:grpSp>
        <p:nvGrpSpPr>
          <p:cNvPr id="43" name="Gruppieren 42"/>
          <p:cNvGrpSpPr/>
          <p:nvPr/>
        </p:nvGrpSpPr>
        <p:grpSpPr>
          <a:xfrm>
            <a:off x="7286644" y="88658"/>
            <a:ext cx="1789847" cy="1697268"/>
            <a:chOff x="7139871" y="1857364"/>
            <a:chExt cx="1789847" cy="1697268"/>
          </a:xfrm>
        </p:grpSpPr>
        <p:pic>
          <p:nvPicPr>
            <p:cNvPr id="41" name="Grafik 40" descr="RM03_N.jpg"/>
            <p:cNvPicPr>
              <a:picLocks noChangeAspect="1"/>
            </p:cNvPicPr>
            <p:nvPr/>
          </p:nvPicPr>
          <p:blipFill>
            <a:blip r:embed="rId6" cstate="print">
              <a:lum bright="10000" contrast="10000"/>
            </a:blip>
            <a:srcRect l="21561" t="15625" r="21598" b="27083"/>
            <a:stretch>
              <a:fillRect/>
            </a:stretch>
          </p:blipFill>
          <p:spPr>
            <a:xfrm>
              <a:off x="7139871" y="1857364"/>
              <a:ext cx="1789847" cy="1697268"/>
            </a:xfrm>
            <a:prstGeom prst="roundRect">
              <a:avLst/>
            </a:prstGeom>
          </p:spPr>
        </p:pic>
        <p:sp>
          <p:nvSpPr>
            <p:cNvPr id="42" name="Ellipse 41"/>
            <p:cNvSpPr/>
            <p:nvPr/>
          </p:nvSpPr>
          <p:spPr bwMode="auto">
            <a:xfrm>
              <a:off x="8143900" y="2844675"/>
              <a:ext cx="84199" cy="84259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fik 20" descr="NRL_windrose_RM03_2.5m.tif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39486" y="928670"/>
            <a:ext cx="4175918" cy="3002357"/>
          </a:xfrm>
          <a:prstGeom prst="rect">
            <a:avLst/>
          </a:prstGeom>
        </p:spPr>
      </p:pic>
      <p:pic>
        <p:nvPicPr>
          <p:cNvPr id="2" name="Grafik 1" descr="EWTL_windrose_RM03_2.5m.tif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00555" y="928670"/>
            <a:ext cx="4214063" cy="3029783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2000232" y="1071546"/>
            <a:ext cx="1357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2">
                    <a:lumMod val="75000"/>
                  </a:schemeClr>
                </a:solidFill>
              </a:rPr>
              <a:t>EWTL</a:t>
            </a:r>
            <a:endParaRPr lang="en-US" sz="16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5000628" y="1000108"/>
            <a:ext cx="1357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F73EB"/>
                </a:solidFill>
              </a:rPr>
              <a:t>NRL</a:t>
            </a:r>
            <a:endParaRPr lang="en-US" sz="1600" dirty="0">
              <a:solidFill>
                <a:srgbClr val="0F73EB"/>
              </a:solidFill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28794" y="71414"/>
            <a:ext cx="655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Wind roses</a:t>
            </a:r>
            <a:endParaRPr lang="en-US" sz="2400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10" name="Gruppieren 19"/>
          <p:cNvGrpSpPr/>
          <p:nvPr/>
        </p:nvGrpSpPr>
        <p:grpSpPr>
          <a:xfrm>
            <a:off x="785786" y="1142984"/>
            <a:ext cx="1357322" cy="500066"/>
            <a:chOff x="785786" y="928670"/>
            <a:chExt cx="1357322" cy="500066"/>
          </a:xfrm>
        </p:grpSpPr>
        <p:sp>
          <p:nvSpPr>
            <p:cNvPr id="3" name="Textfeld 2"/>
            <p:cNvSpPr txBox="1"/>
            <p:nvPr/>
          </p:nvSpPr>
          <p:spPr>
            <a:xfrm>
              <a:off x="785786" y="1000108"/>
              <a:ext cx="1357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z = 33m</a:t>
              </a:r>
              <a:endParaRPr lang="en-US" sz="1600" dirty="0"/>
            </a:p>
          </p:txBody>
        </p:sp>
        <p:sp>
          <p:nvSpPr>
            <p:cNvPr id="19" name="Abgerundetes Rechteck 18"/>
            <p:cNvSpPr/>
            <p:nvPr/>
          </p:nvSpPr>
          <p:spPr bwMode="auto">
            <a:xfrm>
              <a:off x="785786" y="928670"/>
              <a:ext cx="1285884" cy="500066"/>
            </a:xfrm>
            <a:prstGeom prst="roundRect">
              <a:avLst/>
            </a:prstGeom>
            <a:noFill/>
            <a:ln w="19050" cap="flat" cmpd="sng" algn="ctr">
              <a:solidFill>
                <a:schemeClr val="accent3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grpSp>
        <p:nvGrpSpPr>
          <p:cNvPr id="11" name="Gruppieren 33"/>
          <p:cNvGrpSpPr/>
          <p:nvPr/>
        </p:nvGrpSpPr>
        <p:grpSpPr>
          <a:xfrm>
            <a:off x="884401" y="2380251"/>
            <a:ext cx="1330145" cy="762997"/>
            <a:chOff x="741524" y="2165937"/>
            <a:chExt cx="1330145" cy="762997"/>
          </a:xfrm>
        </p:grpSpPr>
        <p:grpSp>
          <p:nvGrpSpPr>
            <p:cNvPr id="12" name="Gruppieren 16"/>
            <p:cNvGrpSpPr/>
            <p:nvPr/>
          </p:nvGrpSpPr>
          <p:grpSpPr>
            <a:xfrm rot="19145823">
              <a:off x="741524" y="2165937"/>
              <a:ext cx="718344" cy="569100"/>
              <a:chOff x="1214414" y="2571748"/>
              <a:chExt cx="1071563" cy="571500"/>
            </a:xfrm>
            <a:solidFill>
              <a:srgbClr val="0F73EB"/>
            </a:solidFill>
          </p:grpSpPr>
          <p:sp>
            <p:nvSpPr>
              <p:cNvPr id="23" name="Pfeil nach rechts 22"/>
              <p:cNvSpPr/>
              <p:nvPr/>
            </p:nvSpPr>
            <p:spPr bwMode="auto">
              <a:xfrm>
                <a:off x="1214414" y="2571748"/>
                <a:ext cx="1071563" cy="214313"/>
              </a:xfrm>
              <a:prstGeom prst="rightArrow">
                <a:avLst/>
              </a:prstGeom>
              <a:grpFill/>
              <a:ln w="9525" cap="flat" cmpd="sng" algn="ctr">
                <a:solidFill>
                  <a:srgbClr val="0F73EB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de-DE"/>
              </a:p>
            </p:txBody>
          </p:sp>
          <p:sp>
            <p:nvSpPr>
              <p:cNvPr id="24" name="Pfeil nach rechts 23"/>
              <p:cNvSpPr/>
              <p:nvPr/>
            </p:nvSpPr>
            <p:spPr bwMode="auto">
              <a:xfrm>
                <a:off x="1214414" y="2928936"/>
                <a:ext cx="1071563" cy="214312"/>
              </a:xfrm>
              <a:prstGeom prst="rightArrow">
                <a:avLst/>
              </a:prstGeom>
              <a:grpFill/>
              <a:ln w="9525" cap="flat" cmpd="sng" algn="ctr">
                <a:solidFill>
                  <a:srgbClr val="0F73EB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de-DE"/>
              </a:p>
            </p:txBody>
          </p:sp>
        </p:grpSp>
        <p:sp>
          <p:nvSpPr>
            <p:cNvPr id="25" name="Textfeld 24"/>
            <p:cNvSpPr txBox="1"/>
            <p:nvPr/>
          </p:nvSpPr>
          <p:spPr>
            <a:xfrm>
              <a:off x="1285851" y="2590380"/>
              <a:ext cx="78581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0F73EB"/>
                  </a:solidFill>
                </a:rPr>
                <a:t>235°</a:t>
              </a:r>
              <a:endParaRPr lang="en-US" sz="1600" dirty="0">
                <a:solidFill>
                  <a:srgbClr val="0F73EB"/>
                </a:solidFill>
              </a:endParaRPr>
            </a:p>
          </p:txBody>
        </p:sp>
      </p:grpSp>
      <p:grpSp>
        <p:nvGrpSpPr>
          <p:cNvPr id="13" name="Gruppieren 32"/>
          <p:cNvGrpSpPr/>
          <p:nvPr/>
        </p:nvGrpSpPr>
        <p:grpSpPr>
          <a:xfrm>
            <a:off x="785786" y="3857628"/>
            <a:ext cx="1357322" cy="500066"/>
            <a:chOff x="785786" y="3571876"/>
            <a:chExt cx="1357322" cy="500066"/>
          </a:xfrm>
        </p:grpSpPr>
        <p:sp>
          <p:nvSpPr>
            <p:cNvPr id="27" name="Textfeld 26"/>
            <p:cNvSpPr txBox="1"/>
            <p:nvPr/>
          </p:nvSpPr>
          <p:spPr>
            <a:xfrm>
              <a:off x="785786" y="3643314"/>
              <a:ext cx="1357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z = 58m</a:t>
              </a:r>
              <a:endParaRPr lang="en-US" sz="1600" dirty="0"/>
            </a:p>
          </p:txBody>
        </p:sp>
        <p:sp>
          <p:nvSpPr>
            <p:cNvPr id="28" name="Abgerundetes Rechteck 27"/>
            <p:cNvSpPr/>
            <p:nvPr/>
          </p:nvSpPr>
          <p:spPr bwMode="auto">
            <a:xfrm>
              <a:off x="785786" y="3571876"/>
              <a:ext cx="1285884" cy="500066"/>
            </a:xfrm>
            <a:prstGeom prst="roundRect">
              <a:avLst/>
            </a:prstGeom>
            <a:noFill/>
            <a:ln w="19050" cap="flat" cmpd="sng" algn="ctr">
              <a:solidFill>
                <a:schemeClr val="accent3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pic>
        <p:nvPicPr>
          <p:cNvPr id="29" name="Grafik 28" descr="EWTL_windrose_RM03_10m.tif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00167" y="3571876"/>
            <a:ext cx="4270532" cy="3070383"/>
          </a:xfrm>
          <a:prstGeom prst="rect">
            <a:avLst/>
          </a:prstGeom>
        </p:spPr>
      </p:pic>
      <p:sp>
        <p:nvSpPr>
          <p:cNvPr id="30" name="Textfeld 29"/>
          <p:cNvSpPr txBox="1"/>
          <p:nvPr/>
        </p:nvSpPr>
        <p:spPr>
          <a:xfrm>
            <a:off x="2000232" y="3714752"/>
            <a:ext cx="1357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2">
                    <a:lumMod val="75000"/>
                  </a:schemeClr>
                </a:solidFill>
              </a:rPr>
              <a:t>EWTL</a:t>
            </a:r>
            <a:endParaRPr lang="en-US" sz="1600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31" name="Grafik 30" descr="NRL_windrose_RM03_21m.tif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00563" y="3582082"/>
            <a:ext cx="4357717" cy="3133066"/>
          </a:xfrm>
          <a:prstGeom prst="rect">
            <a:avLst/>
          </a:prstGeom>
        </p:spPr>
      </p:pic>
      <p:sp>
        <p:nvSpPr>
          <p:cNvPr id="32" name="Textfeld 31"/>
          <p:cNvSpPr txBox="1"/>
          <p:nvPr/>
        </p:nvSpPr>
        <p:spPr>
          <a:xfrm>
            <a:off x="5000628" y="3733388"/>
            <a:ext cx="1357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F73EB"/>
                </a:solidFill>
              </a:rPr>
              <a:t>NRL</a:t>
            </a:r>
            <a:endParaRPr lang="en-US" sz="1600" dirty="0">
              <a:solidFill>
                <a:srgbClr val="0F73EB"/>
              </a:solidFill>
            </a:endParaRPr>
          </a:p>
        </p:txBody>
      </p:sp>
      <p:grpSp>
        <p:nvGrpSpPr>
          <p:cNvPr id="14" name="Gruppieren 34"/>
          <p:cNvGrpSpPr/>
          <p:nvPr/>
        </p:nvGrpSpPr>
        <p:grpSpPr>
          <a:xfrm>
            <a:off x="884401" y="5380647"/>
            <a:ext cx="1330145" cy="762997"/>
            <a:chOff x="741524" y="2165937"/>
            <a:chExt cx="1330145" cy="762997"/>
          </a:xfrm>
        </p:grpSpPr>
        <p:grpSp>
          <p:nvGrpSpPr>
            <p:cNvPr id="15" name="Gruppieren 16"/>
            <p:cNvGrpSpPr/>
            <p:nvPr/>
          </p:nvGrpSpPr>
          <p:grpSpPr>
            <a:xfrm rot="19145823">
              <a:off x="741524" y="2165937"/>
              <a:ext cx="718344" cy="569100"/>
              <a:chOff x="1214414" y="2571748"/>
              <a:chExt cx="1071563" cy="571500"/>
            </a:xfrm>
            <a:solidFill>
              <a:srgbClr val="0F73EB"/>
            </a:solidFill>
          </p:grpSpPr>
          <p:sp>
            <p:nvSpPr>
              <p:cNvPr id="38" name="Pfeil nach rechts 37"/>
              <p:cNvSpPr/>
              <p:nvPr/>
            </p:nvSpPr>
            <p:spPr bwMode="auto">
              <a:xfrm>
                <a:off x="1214414" y="2571748"/>
                <a:ext cx="1071563" cy="214313"/>
              </a:xfrm>
              <a:prstGeom prst="rightArrow">
                <a:avLst/>
              </a:prstGeom>
              <a:grpFill/>
              <a:ln w="9525" cap="flat" cmpd="sng" algn="ctr">
                <a:solidFill>
                  <a:srgbClr val="0F73EB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de-DE"/>
              </a:p>
            </p:txBody>
          </p:sp>
          <p:sp>
            <p:nvSpPr>
              <p:cNvPr id="39" name="Pfeil nach rechts 38"/>
              <p:cNvSpPr/>
              <p:nvPr/>
            </p:nvSpPr>
            <p:spPr bwMode="auto">
              <a:xfrm>
                <a:off x="1214414" y="2928936"/>
                <a:ext cx="1071563" cy="214312"/>
              </a:xfrm>
              <a:prstGeom prst="rightArrow">
                <a:avLst/>
              </a:prstGeom>
              <a:grpFill/>
              <a:ln w="9525" cap="flat" cmpd="sng" algn="ctr">
                <a:solidFill>
                  <a:srgbClr val="0F73EB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de-DE"/>
              </a:p>
            </p:txBody>
          </p:sp>
        </p:grpSp>
        <p:sp>
          <p:nvSpPr>
            <p:cNvPr id="37" name="Textfeld 36"/>
            <p:cNvSpPr txBox="1"/>
            <p:nvPr/>
          </p:nvSpPr>
          <p:spPr>
            <a:xfrm>
              <a:off x="1285851" y="2590380"/>
              <a:ext cx="78581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0F73EB"/>
                  </a:solidFill>
                </a:rPr>
                <a:t>235°</a:t>
              </a:r>
              <a:endParaRPr lang="en-US" sz="1600" dirty="0">
                <a:solidFill>
                  <a:srgbClr val="0F73EB"/>
                </a:solidFill>
              </a:endParaRPr>
            </a:p>
          </p:txBody>
        </p:sp>
      </p:grpSp>
      <p:grpSp>
        <p:nvGrpSpPr>
          <p:cNvPr id="36" name="Gruppieren 35"/>
          <p:cNvGrpSpPr/>
          <p:nvPr/>
        </p:nvGrpSpPr>
        <p:grpSpPr>
          <a:xfrm>
            <a:off x="7286644" y="88658"/>
            <a:ext cx="1789847" cy="1697268"/>
            <a:chOff x="7139871" y="1857364"/>
            <a:chExt cx="1789847" cy="1697268"/>
          </a:xfrm>
        </p:grpSpPr>
        <p:pic>
          <p:nvPicPr>
            <p:cNvPr id="40" name="Grafik 39" descr="RM03_N.jpg"/>
            <p:cNvPicPr>
              <a:picLocks noChangeAspect="1"/>
            </p:cNvPicPr>
            <p:nvPr/>
          </p:nvPicPr>
          <p:blipFill>
            <a:blip r:embed="rId6" cstate="print">
              <a:lum bright="10000" contrast="10000"/>
            </a:blip>
            <a:srcRect l="21561" t="15625" r="21598" b="27083"/>
            <a:stretch>
              <a:fillRect/>
            </a:stretch>
          </p:blipFill>
          <p:spPr>
            <a:xfrm>
              <a:off x="7139871" y="1857364"/>
              <a:ext cx="1789847" cy="1697268"/>
            </a:xfrm>
            <a:prstGeom prst="roundRect">
              <a:avLst/>
            </a:prstGeom>
          </p:spPr>
        </p:pic>
        <p:sp>
          <p:nvSpPr>
            <p:cNvPr id="41" name="Ellipse 40"/>
            <p:cNvSpPr/>
            <p:nvPr/>
          </p:nvSpPr>
          <p:spPr bwMode="auto">
            <a:xfrm>
              <a:off x="8143900" y="2844675"/>
              <a:ext cx="84199" cy="84259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928794" y="71414"/>
            <a:ext cx="655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24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Turbulent </a:t>
            </a:r>
            <a:r>
              <a:rPr lang="de-DE" sz="2400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energy</a:t>
            </a:r>
            <a:r>
              <a:rPr lang="de-DE" sz="24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de-DE" sz="2400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spectra</a:t>
            </a:r>
            <a:endParaRPr lang="en-US" sz="2400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928662" y="785794"/>
            <a:ext cx="7072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dirty="0" smtClean="0"/>
              <a:t> </a:t>
            </a:r>
            <a:r>
              <a:rPr lang="en-US" sz="1700" dirty="0" smtClean="0"/>
              <a:t>Frequency information </a:t>
            </a:r>
            <a:r>
              <a:rPr lang="en-US" sz="1400" dirty="0" smtClean="0"/>
              <a:t>(streamwise component)</a:t>
            </a:r>
            <a:endParaRPr lang="en-US" sz="1400" dirty="0"/>
          </a:p>
        </p:txBody>
      </p:sp>
      <p:grpSp>
        <p:nvGrpSpPr>
          <p:cNvPr id="26" name="Gruppieren 25"/>
          <p:cNvGrpSpPr/>
          <p:nvPr/>
        </p:nvGrpSpPr>
        <p:grpSpPr>
          <a:xfrm>
            <a:off x="1142976" y="1214422"/>
            <a:ext cx="7858148" cy="2653108"/>
            <a:chOff x="1142976" y="3847726"/>
            <a:chExt cx="7858148" cy="2653108"/>
          </a:xfrm>
        </p:grpSpPr>
        <p:pic>
          <p:nvPicPr>
            <p:cNvPr id="3" name="Grafik 2" descr="comp_spec_u_P11_45.5m.png"/>
            <p:cNvPicPr>
              <a:picLocks noChangeAspect="1"/>
            </p:cNvPicPr>
            <p:nvPr/>
          </p:nvPicPr>
          <p:blipFill>
            <a:blip r:embed="rId4" cstate="print"/>
            <a:srcRect t="20833" r="6456" b="2083"/>
            <a:stretch>
              <a:fillRect/>
            </a:stretch>
          </p:blipFill>
          <p:spPr>
            <a:xfrm>
              <a:off x="3643306" y="3847726"/>
              <a:ext cx="3621134" cy="2653108"/>
            </a:xfrm>
            <a:prstGeom prst="rect">
              <a:avLst/>
            </a:prstGeom>
          </p:spPr>
        </p:pic>
        <p:grpSp>
          <p:nvGrpSpPr>
            <p:cNvPr id="4" name="Gruppieren 3"/>
            <p:cNvGrpSpPr/>
            <p:nvPr/>
          </p:nvGrpSpPr>
          <p:grpSpPr>
            <a:xfrm>
              <a:off x="1285852" y="4071942"/>
              <a:ext cx="2143140" cy="1928826"/>
              <a:chOff x="642910" y="1857364"/>
              <a:chExt cx="2994190" cy="2754884"/>
            </a:xfrm>
          </p:grpSpPr>
          <p:pic>
            <p:nvPicPr>
              <p:cNvPr id="5" name="Grafik 4" descr="P11_Börsenbrücke.jpg"/>
              <p:cNvPicPr>
                <a:picLocks noChangeAspect="1"/>
              </p:cNvPicPr>
              <p:nvPr/>
            </p:nvPicPr>
            <p:blipFill>
              <a:blip r:embed="rId5" cstate="print">
                <a:lum bright="16000"/>
              </a:blip>
              <a:srcRect l="17802" r="18406"/>
              <a:stretch>
                <a:fillRect/>
              </a:stretch>
            </p:blipFill>
            <p:spPr>
              <a:xfrm>
                <a:off x="642910" y="1857364"/>
                <a:ext cx="2994190" cy="2754884"/>
              </a:xfrm>
              <a:prstGeom prst="roundRect">
                <a:avLst/>
              </a:prstGeom>
            </p:spPr>
          </p:pic>
          <p:sp>
            <p:nvSpPr>
              <p:cNvPr id="6" name="Ellipse 5"/>
              <p:cNvSpPr/>
              <p:nvPr/>
            </p:nvSpPr>
            <p:spPr bwMode="auto">
              <a:xfrm>
                <a:off x="2285984" y="3000372"/>
                <a:ext cx="142876" cy="142876"/>
              </a:xfrm>
              <a:prstGeom prst="ellipse">
                <a:avLst/>
              </a:prstGeom>
              <a:solidFill>
                <a:srgbClr val="FFFF00"/>
              </a:solidFill>
              <a:ln w="9525" cap="flat" cmpd="sng" algn="ctr">
                <a:solidFill>
                  <a:srgbClr val="FFC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</p:grpSp>
        <p:sp>
          <p:nvSpPr>
            <p:cNvPr id="7" name="Textfeld 6"/>
            <p:cNvSpPr txBox="1"/>
            <p:nvPr/>
          </p:nvSpPr>
          <p:spPr>
            <a:xfrm>
              <a:off x="7286644" y="4702742"/>
              <a:ext cx="17144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/>
                <a:t>~ 1.3H</a:t>
              </a:r>
              <a:r>
                <a:rPr lang="de-DE" baseline="-25000" dirty="0" smtClean="0"/>
                <a:t>mean</a:t>
              </a:r>
              <a:endParaRPr lang="en-US" baseline="-25000" dirty="0"/>
            </a:p>
          </p:txBody>
        </p:sp>
        <p:grpSp>
          <p:nvGrpSpPr>
            <p:cNvPr id="11" name="Gruppieren 10"/>
            <p:cNvGrpSpPr/>
            <p:nvPr/>
          </p:nvGrpSpPr>
          <p:grpSpPr>
            <a:xfrm>
              <a:off x="7286644" y="3988362"/>
              <a:ext cx="1428760" cy="500066"/>
              <a:chOff x="785786" y="928670"/>
              <a:chExt cx="1428760" cy="500066"/>
            </a:xfrm>
          </p:grpSpPr>
          <p:sp>
            <p:nvSpPr>
              <p:cNvPr id="12" name="Textfeld 11"/>
              <p:cNvSpPr txBox="1"/>
              <p:nvPr/>
            </p:nvSpPr>
            <p:spPr>
              <a:xfrm>
                <a:off x="857224" y="1000108"/>
                <a:ext cx="135732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 smtClean="0"/>
                  <a:t>z = 45.5m</a:t>
                </a:r>
                <a:endParaRPr lang="en-US" sz="1600" dirty="0"/>
              </a:p>
            </p:txBody>
          </p:sp>
          <p:sp>
            <p:nvSpPr>
              <p:cNvPr id="13" name="Abgerundetes Rechteck 12"/>
              <p:cNvSpPr/>
              <p:nvPr/>
            </p:nvSpPr>
            <p:spPr bwMode="auto">
              <a:xfrm>
                <a:off x="785786" y="928670"/>
                <a:ext cx="1428760" cy="500066"/>
              </a:xfrm>
              <a:prstGeom prst="roundRect">
                <a:avLst/>
              </a:prstGeom>
              <a:noFill/>
              <a:ln w="19050" cap="flat" cmpd="sng" algn="ctr">
                <a:solidFill>
                  <a:schemeClr val="accent3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</p:grpSp>
        <p:cxnSp>
          <p:nvCxnSpPr>
            <p:cNvPr id="27" name="Gerade Verbindung 26"/>
            <p:cNvCxnSpPr/>
            <p:nvPr/>
          </p:nvCxnSpPr>
          <p:spPr bwMode="auto">
            <a:xfrm rot="5400000" flipH="1" flipV="1">
              <a:off x="5285586" y="5000636"/>
              <a:ext cx="2001058" cy="794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9" name="Textfeld 28"/>
            <p:cNvSpPr txBox="1"/>
            <p:nvPr/>
          </p:nvSpPr>
          <p:spPr>
            <a:xfrm>
              <a:off x="6286512" y="5702874"/>
              <a:ext cx="4286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>
                  <a:solidFill>
                    <a:schemeClr val="bg1">
                      <a:lumMod val="65000"/>
                    </a:schemeClr>
                  </a:solidFill>
                  <a:latin typeface="Symbol" pitchFamily="18" charset="2"/>
                </a:rPr>
                <a:t>D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Symbol" pitchFamily="18" charset="2"/>
              </a:endParaRPr>
            </a:p>
          </p:txBody>
        </p:sp>
        <p:sp>
          <p:nvSpPr>
            <p:cNvPr id="32" name="Textfeld 31"/>
            <p:cNvSpPr txBox="1"/>
            <p:nvPr/>
          </p:nvSpPr>
          <p:spPr>
            <a:xfrm>
              <a:off x="1142976" y="6019404"/>
              <a:ext cx="25003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00" b="0" i="1" dirty="0" err="1" smtClean="0">
                  <a:solidFill>
                    <a:srgbClr val="0070C0"/>
                  </a:solidFill>
                </a:rPr>
                <a:t>narrow</a:t>
              </a:r>
              <a:r>
                <a:rPr lang="de-DE" sz="1600" b="0" i="1" dirty="0" smtClean="0">
                  <a:solidFill>
                    <a:srgbClr val="0070C0"/>
                  </a:solidFill>
                </a:rPr>
                <a:t> </a:t>
              </a:r>
              <a:r>
                <a:rPr lang="de-DE" sz="1600" b="0" i="1" dirty="0" err="1" smtClean="0">
                  <a:solidFill>
                    <a:srgbClr val="0070C0"/>
                  </a:solidFill>
                </a:rPr>
                <a:t>street</a:t>
              </a:r>
              <a:r>
                <a:rPr lang="de-DE" sz="1600" b="0" i="1" dirty="0" smtClean="0">
                  <a:solidFill>
                    <a:srgbClr val="0070C0"/>
                  </a:solidFill>
                </a:rPr>
                <a:t> </a:t>
              </a:r>
              <a:r>
                <a:rPr lang="de-DE" sz="1600" b="0" i="1" dirty="0" err="1" smtClean="0">
                  <a:solidFill>
                    <a:srgbClr val="0070C0"/>
                  </a:solidFill>
                </a:rPr>
                <a:t>canyon</a:t>
              </a:r>
              <a:endParaRPr lang="en-US" sz="1600" b="0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10" name="Gruppieren 9"/>
          <p:cNvGrpSpPr/>
          <p:nvPr/>
        </p:nvGrpSpPr>
        <p:grpSpPr>
          <a:xfrm>
            <a:off x="1285852" y="4090578"/>
            <a:ext cx="2143140" cy="1928826"/>
            <a:chOff x="1285852" y="1714488"/>
            <a:chExt cx="2143140" cy="1928826"/>
          </a:xfrm>
        </p:grpSpPr>
        <p:pic>
          <p:nvPicPr>
            <p:cNvPr id="8" name="Grafik 7" descr="P10_Willy-Brandt-Straße.jpg"/>
            <p:cNvPicPr>
              <a:picLocks noChangeAspect="1"/>
            </p:cNvPicPr>
            <p:nvPr/>
          </p:nvPicPr>
          <p:blipFill>
            <a:blip r:embed="rId6" cstate="print">
              <a:lum bright="16000"/>
            </a:blip>
            <a:srcRect l="14121" r="23745"/>
            <a:stretch>
              <a:fillRect/>
            </a:stretch>
          </p:blipFill>
          <p:spPr>
            <a:xfrm>
              <a:off x="1285852" y="1714488"/>
              <a:ext cx="2143140" cy="1928826"/>
            </a:xfrm>
            <a:prstGeom prst="roundRect">
              <a:avLst/>
            </a:prstGeom>
          </p:spPr>
        </p:pic>
        <p:sp>
          <p:nvSpPr>
            <p:cNvPr id="9" name="Ellipse 8"/>
            <p:cNvSpPr/>
            <p:nvPr/>
          </p:nvSpPr>
          <p:spPr bwMode="auto">
            <a:xfrm>
              <a:off x="2357422" y="2543148"/>
              <a:ext cx="102266" cy="100034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pic>
        <p:nvPicPr>
          <p:cNvPr id="15" name="Grafik 14" descr="comp_spec_u_P10_17.5m.png"/>
          <p:cNvPicPr>
            <a:picLocks noChangeAspect="1"/>
          </p:cNvPicPr>
          <p:nvPr/>
        </p:nvPicPr>
        <p:blipFill>
          <a:blip r:embed="rId7" cstate="print"/>
          <a:srcRect t="22916" r="6456" b="2083"/>
          <a:stretch>
            <a:fillRect/>
          </a:stretch>
        </p:blipFill>
        <p:spPr>
          <a:xfrm>
            <a:off x="3643306" y="3954529"/>
            <a:ext cx="3571900" cy="2546305"/>
          </a:xfrm>
          <a:prstGeom prst="rect">
            <a:avLst/>
          </a:prstGeom>
        </p:spPr>
      </p:pic>
      <p:grpSp>
        <p:nvGrpSpPr>
          <p:cNvPr id="17" name="Gruppieren 16"/>
          <p:cNvGrpSpPr/>
          <p:nvPr/>
        </p:nvGrpSpPr>
        <p:grpSpPr>
          <a:xfrm>
            <a:off x="7286644" y="4000504"/>
            <a:ext cx="1428760" cy="500066"/>
            <a:chOff x="785786" y="928670"/>
            <a:chExt cx="1428760" cy="500066"/>
          </a:xfrm>
        </p:grpSpPr>
        <p:sp>
          <p:nvSpPr>
            <p:cNvPr id="18" name="Textfeld 17"/>
            <p:cNvSpPr txBox="1"/>
            <p:nvPr/>
          </p:nvSpPr>
          <p:spPr>
            <a:xfrm>
              <a:off x="857224" y="1000108"/>
              <a:ext cx="1357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z = 17.5m</a:t>
              </a:r>
              <a:endParaRPr lang="en-US" sz="1600" dirty="0"/>
            </a:p>
          </p:txBody>
        </p:sp>
        <p:sp>
          <p:nvSpPr>
            <p:cNvPr id="19" name="Abgerundetes Rechteck 18"/>
            <p:cNvSpPr/>
            <p:nvPr/>
          </p:nvSpPr>
          <p:spPr bwMode="auto">
            <a:xfrm>
              <a:off x="785786" y="928670"/>
              <a:ext cx="1428760" cy="500066"/>
            </a:xfrm>
            <a:prstGeom prst="roundRect">
              <a:avLst/>
            </a:prstGeom>
            <a:noFill/>
            <a:ln w="19050" cap="flat" cmpd="sng" algn="ctr">
              <a:solidFill>
                <a:schemeClr val="accent3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sp>
        <p:nvSpPr>
          <p:cNvPr id="20" name="Textfeld 19"/>
          <p:cNvSpPr txBox="1"/>
          <p:nvPr/>
        </p:nvSpPr>
        <p:spPr>
          <a:xfrm>
            <a:off x="7286644" y="4702742"/>
            <a:ext cx="1714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~ 0.5H</a:t>
            </a:r>
            <a:r>
              <a:rPr lang="de-DE" baseline="-25000" dirty="0" smtClean="0"/>
              <a:t>mean</a:t>
            </a:r>
            <a:endParaRPr lang="en-US" baseline="-25000" dirty="0"/>
          </a:p>
        </p:txBody>
      </p:sp>
      <p:cxnSp>
        <p:nvCxnSpPr>
          <p:cNvPr id="30" name="Gerade Verbindung 29"/>
          <p:cNvCxnSpPr/>
          <p:nvPr/>
        </p:nvCxnSpPr>
        <p:spPr bwMode="auto">
          <a:xfrm rot="5400000" flipH="1" flipV="1">
            <a:off x="5428462" y="5071280"/>
            <a:ext cx="2001058" cy="79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31" name="Textfeld 30"/>
          <p:cNvSpPr txBox="1"/>
          <p:nvPr/>
        </p:nvSpPr>
        <p:spPr>
          <a:xfrm>
            <a:off x="6429388" y="5715016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bg1">
                    <a:lumMod val="65000"/>
                  </a:schemeClr>
                </a:solidFill>
                <a:latin typeface="Symbol" pitchFamily="18" charset="2"/>
              </a:rPr>
              <a:t>D</a:t>
            </a:r>
            <a:endParaRPr lang="en-US" dirty="0">
              <a:solidFill>
                <a:schemeClr val="bg1">
                  <a:lumMod val="65000"/>
                </a:schemeClr>
              </a:solidFill>
              <a:latin typeface="Symbol" pitchFamily="18" charset="2"/>
            </a:endParaRPr>
          </a:p>
        </p:txBody>
      </p:sp>
      <p:sp>
        <p:nvSpPr>
          <p:cNvPr id="33" name="Textfeld 32"/>
          <p:cNvSpPr txBox="1"/>
          <p:nvPr/>
        </p:nvSpPr>
        <p:spPr>
          <a:xfrm>
            <a:off x="1214414" y="6019404"/>
            <a:ext cx="2428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0" i="1" dirty="0" err="1" smtClean="0">
                <a:solidFill>
                  <a:srgbClr val="0070C0"/>
                </a:solidFill>
              </a:rPr>
              <a:t>complex</a:t>
            </a:r>
            <a:r>
              <a:rPr lang="de-DE" sz="1600" b="0" i="1" dirty="0" smtClean="0">
                <a:solidFill>
                  <a:srgbClr val="0070C0"/>
                </a:solidFill>
              </a:rPr>
              <a:t> </a:t>
            </a:r>
            <a:r>
              <a:rPr lang="de-DE" sz="1600" b="0" i="1" dirty="0" err="1" smtClean="0">
                <a:solidFill>
                  <a:srgbClr val="0070C0"/>
                </a:solidFill>
              </a:rPr>
              <a:t>intersection</a:t>
            </a:r>
            <a:endParaRPr lang="en-US" sz="1600" b="0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857224" y="773652"/>
            <a:ext cx="728667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2"/>
              </a:buBlip>
            </a:pPr>
            <a:r>
              <a:rPr lang="en-US" sz="1700" dirty="0" smtClean="0"/>
              <a:t> Continuous wavelet transform (CWT)</a:t>
            </a:r>
            <a:endParaRPr lang="en-US" sz="1700" dirty="0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1143021" y="1273721"/>
            <a:ext cx="6715127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sz="1700" b="0" dirty="0"/>
              <a:t> </a:t>
            </a:r>
            <a:r>
              <a:rPr lang="en-US" sz="1700" b="0" dirty="0" smtClean="0"/>
              <a:t>joint time/frequency information of the flow</a:t>
            </a:r>
            <a:endParaRPr lang="en-US" sz="1700" i="1" dirty="0">
              <a:solidFill>
                <a:schemeClr val="bg2"/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4128" y="4019140"/>
            <a:ext cx="2931808" cy="1420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1143021" y="1630911"/>
            <a:ext cx="6715127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sz="1700" b="0" dirty="0"/>
              <a:t> </a:t>
            </a:r>
            <a:r>
              <a:rPr lang="en-US" sz="1700" b="0" dirty="0" smtClean="0"/>
              <a:t>occurrence of rare events can be determined</a:t>
            </a:r>
            <a:endParaRPr lang="en-US" sz="1700" i="1" dirty="0">
              <a:solidFill>
                <a:schemeClr val="bg2"/>
              </a:solidFill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1143021" y="1988101"/>
            <a:ext cx="6715127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sz="1700" b="0" dirty="0"/>
              <a:t> </a:t>
            </a:r>
            <a:r>
              <a:rPr lang="en-US" sz="1700" b="0" dirty="0" smtClean="0"/>
              <a:t>comparisons based on temporal characteristics</a:t>
            </a:r>
            <a:endParaRPr lang="en-US" sz="1700" i="1" dirty="0">
              <a:solidFill>
                <a:schemeClr val="bg2"/>
              </a:solidFill>
            </a:endParaRPr>
          </a:p>
        </p:txBody>
      </p:sp>
      <p:grpSp>
        <p:nvGrpSpPr>
          <p:cNvPr id="2" name="Gruppieren 14"/>
          <p:cNvGrpSpPr/>
          <p:nvPr/>
        </p:nvGrpSpPr>
        <p:grpSpPr>
          <a:xfrm>
            <a:off x="1051018" y="2876132"/>
            <a:ext cx="3088934" cy="798921"/>
            <a:chOff x="1285852" y="1571612"/>
            <a:chExt cx="4214842" cy="1000125"/>
          </a:xfrm>
        </p:grpSpPr>
        <p:sp>
          <p:nvSpPr>
            <p:cNvPr id="13" name="Abgerundetes Rechteck 12"/>
            <p:cNvSpPr/>
            <p:nvPr/>
          </p:nvSpPr>
          <p:spPr bwMode="auto">
            <a:xfrm>
              <a:off x="1285852" y="1571612"/>
              <a:ext cx="4214842" cy="1000125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solidFill>
                <a:schemeClr val="accent6">
                  <a:lumMod val="20000"/>
                  <a:lumOff val="8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pic>
          <p:nvPicPr>
            <p:cNvPr id="14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28728" y="1652563"/>
              <a:ext cx="3929090" cy="9170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1947890" y="71414"/>
            <a:ext cx="6553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24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Joint time/</a:t>
            </a:r>
            <a:r>
              <a:rPr lang="de-DE" sz="2400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frequency</a:t>
            </a:r>
            <a:r>
              <a:rPr lang="de-DE" sz="24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de-DE" sz="2400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analysis</a:t>
            </a:r>
            <a:endParaRPr lang="en-US" sz="2400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15" name="Gruppieren 14"/>
          <p:cNvGrpSpPr/>
          <p:nvPr/>
        </p:nvGrpSpPr>
        <p:grpSpPr>
          <a:xfrm>
            <a:off x="4643438" y="2692380"/>
            <a:ext cx="4074255" cy="2951198"/>
            <a:chOff x="5072066" y="1285860"/>
            <a:chExt cx="3452785" cy="2588413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>
            <a:blip r:embed="rId5" cstate="print">
              <a:lum/>
            </a:blip>
            <a:srcRect/>
            <a:stretch>
              <a:fillRect/>
            </a:stretch>
          </p:blipFill>
          <p:spPr bwMode="auto">
            <a:xfrm>
              <a:off x="5072066" y="1285860"/>
              <a:ext cx="3429024" cy="8953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6" cstate="print">
              <a:lum/>
            </a:blip>
            <a:srcRect/>
            <a:stretch>
              <a:fillRect/>
            </a:stretch>
          </p:blipFill>
          <p:spPr bwMode="auto">
            <a:xfrm>
              <a:off x="5072066" y="2285992"/>
              <a:ext cx="3452785" cy="1588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0" name="Textfeld 19"/>
          <p:cNvSpPr txBox="1"/>
          <p:nvPr/>
        </p:nvSpPr>
        <p:spPr>
          <a:xfrm>
            <a:off x="1571604" y="5447900"/>
            <a:ext cx="2428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0" i="1" dirty="0" err="1" smtClean="0">
                <a:solidFill>
                  <a:srgbClr val="0070C0"/>
                </a:solidFill>
              </a:rPr>
              <a:t>Mexican</a:t>
            </a:r>
            <a:r>
              <a:rPr lang="de-DE" sz="1600" b="0" i="1" dirty="0" smtClean="0">
                <a:solidFill>
                  <a:srgbClr val="0070C0"/>
                </a:solidFill>
              </a:rPr>
              <a:t>-hat </a:t>
            </a:r>
            <a:r>
              <a:rPr lang="de-DE" sz="1600" b="0" i="1" dirty="0" err="1" smtClean="0">
                <a:solidFill>
                  <a:srgbClr val="0070C0"/>
                </a:solidFill>
              </a:rPr>
              <a:t>wavelet</a:t>
            </a:r>
            <a:endParaRPr lang="en-US" sz="1600" b="0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ieren 5"/>
          <p:cNvGrpSpPr/>
          <p:nvPr/>
        </p:nvGrpSpPr>
        <p:grpSpPr>
          <a:xfrm>
            <a:off x="571472" y="2928935"/>
            <a:ext cx="4237958" cy="3143271"/>
            <a:chOff x="928662" y="2000240"/>
            <a:chExt cx="4237958" cy="3143271"/>
          </a:xfrm>
        </p:grpSpPr>
        <p:grpSp>
          <p:nvGrpSpPr>
            <p:cNvPr id="4" name="Gruppieren 3"/>
            <p:cNvGrpSpPr/>
            <p:nvPr/>
          </p:nvGrpSpPr>
          <p:grpSpPr>
            <a:xfrm>
              <a:off x="1357290" y="2285992"/>
              <a:ext cx="3809330" cy="2857519"/>
              <a:chOff x="928662" y="928670"/>
              <a:chExt cx="4538977" cy="3215289"/>
            </a:xfrm>
          </p:grpSpPr>
          <p:pic>
            <p:nvPicPr>
              <p:cNvPr id="2" name="Grafik 1" descr="EWTL_cwt.png"/>
              <p:cNvPicPr>
                <a:picLocks noChangeAspect="1"/>
              </p:cNvPicPr>
              <p:nvPr/>
            </p:nvPicPr>
            <p:blipFill>
              <a:blip r:embed="rId2" cstate="print"/>
              <a:srcRect l="7031" t="11968" r="11718" b="3260"/>
              <a:stretch>
                <a:fillRect/>
              </a:stretch>
            </p:blipFill>
            <p:spPr>
              <a:xfrm>
                <a:off x="928662" y="928670"/>
                <a:ext cx="4286280" cy="3215289"/>
              </a:xfrm>
              <a:prstGeom prst="rect">
                <a:avLst/>
              </a:prstGeom>
            </p:spPr>
          </p:pic>
          <p:pic>
            <p:nvPicPr>
              <p:cNvPr id="3" name="Grafik 2" descr="EWTL_cwt_colorbar.pn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5099610" y="2143116"/>
                <a:ext cx="368029" cy="1811197"/>
              </a:xfrm>
              <a:prstGeom prst="rect">
                <a:avLst/>
              </a:prstGeom>
            </p:spPr>
          </p:pic>
        </p:grpSp>
        <p:sp>
          <p:nvSpPr>
            <p:cNvPr id="5" name="Textfeld 4"/>
            <p:cNvSpPr txBox="1"/>
            <p:nvPr/>
          </p:nvSpPr>
          <p:spPr>
            <a:xfrm>
              <a:off x="928662" y="2000240"/>
              <a:ext cx="1357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chemeClr val="bg2">
                      <a:lumMod val="75000"/>
                    </a:schemeClr>
                  </a:solidFill>
                </a:rPr>
                <a:t>EWTL</a:t>
              </a:r>
              <a:endParaRPr lang="en-US" sz="160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</p:grpSp>
      <p:grpSp>
        <p:nvGrpSpPr>
          <p:cNvPr id="10" name="Gruppieren 9"/>
          <p:cNvGrpSpPr/>
          <p:nvPr/>
        </p:nvGrpSpPr>
        <p:grpSpPr>
          <a:xfrm>
            <a:off x="4572000" y="2928934"/>
            <a:ext cx="4214842" cy="3143272"/>
            <a:chOff x="4357686" y="928670"/>
            <a:chExt cx="4214842" cy="3071834"/>
          </a:xfrm>
        </p:grpSpPr>
        <p:pic>
          <p:nvPicPr>
            <p:cNvPr id="7" name="Grafik 6" descr="NRL_cwt.png"/>
            <p:cNvPicPr>
              <a:picLocks noChangeAspect="1"/>
            </p:cNvPicPr>
            <p:nvPr/>
          </p:nvPicPr>
          <p:blipFill>
            <a:blip r:embed="rId4" cstate="print"/>
            <a:srcRect l="6250" t="11968" r="11718" b="3275"/>
            <a:stretch>
              <a:fillRect/>
            </a:stretch>
          </p:blipFill>
          <p:spPr>
            <a:xfrm>
              <a:off x="4728614" y="1214422"/>
              <a:ext cx="3651798" cy="2786082"/>
            </a:xfrm>
            <a:prstGeom prst="rect">
              <a:avLst/>
            </a:prstGeom>
          </p:spPr>
        </p:pic>
        <p:pic>
          <p:nvPicPr>
            <p:cNvPr id="8" name="Grafik 7" descr="NRL_cwt_colorbar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86776" y="2255144"/>
              <a:ext cx="285752" cy="1604108"/>
            </a:xfrm>
            <a:prstGeom prst="rect">
              <a:avLst/>
            </a:prstGeom>
          </p:spPr>
        </p:pic>
        <p:sp>
          <p:nvSpPr>
            <p:cNvPr id="9" name="Textfeld 8"/>
            <p:cNvSpPr txBox="1"/>
            <p:nvPr/>
          </p:nvSpPr>
          <p:spPr>
            <a:xfrm>
              <a:off x="4357686" y="928670"/>
              <a:ext cx="1357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0F73EB"/>
                  </a:solidFill>
                </a:rPr>
                <a:t>NRL</a:t>
              </a:r>
              <a:endParaRPr lang="en-US" sz="1600" dirty="0">
                <a:solidFill>
                  <a:srgbClr val="0F73EB"/>
                </a:solidFill>
              </a:endParaRPr>
            </a:p>
          </p:txBody>
        </p:sp>
      </p:grp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1947890" y="71414"/>
            <a:ext cx="6553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24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Joint time/</a:t>
            </a:r>
            <a:r>
              <a:rPr lang="de-DE" sz="2400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frequency</a:t>
            </a:r>
            <a:r>
              <a:rPr lang="de-DE" sz="24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de-DE" sz="2400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analysis</a:t>
            </a:r>
            <a:endParaRPr lang="en-US" sz="2400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857224" y="785794"/>
            <a:ext cx="421484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6"/>
              </a:buBlip>
            </a:pPr>
            <a:r>
              <a:rPr lang="en-US" sz="1700" dirty="0" smtClean="0"/>
              <a:t> Wavelet coefficients</a:t>
            </a:r>
            <a:endParaRPr lang="en-US" sz="1700" dirty="0"/>
          </a:p>
        </p:txBody>
      </p:sp>
      <p:pic>
        <p:nvPicPr>
          <p:cNvPr id="13" name="Grafik 12" descr="comp_spec_u_P11_45.5m.pn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0833" r="6456" b="2083"/>
          <a:stretch>
            <a:fillRect/>
          </a:stretch>
        </p:blipFill>
        <p:spPr>
          <a:xfrm>
            <a:off x="5286380" y="873501"/>
            <a:ext cx="3000396" cy="2198309"/>
          </a:xfrm>
          <a:prstGeom prst="rect">
            <a:avLst/>
          </a:prstGeom>
        </p:spPr>
      </p:pic>
      <p:grpSp>
        <p:nvGrpSpPr>
          <p:cNvPr id="14" name="Gruppieren 13"/>
          <p:cNvGrpSpPr/>
          <p:nvPr/>
        </p:nvGrpSpPr>
        <p:grpSpPr>
          <a:xfrm>
            <a:off x="7643834" y="2285992"/>
            <a:ext cx="1428760" cy="500066"/>
            <a:chOff x="785786" y="928670"/>
            <a:chExt cx="1428760" cy="500066"/>
          </a:xfrm>
        </p:grpSpPr>
        <p:sp>
          <p:nvSpPr>
            <p:cNvPr id="15" name="Textfeld 14"/>
            <p:cNvSpPr txBox="1"/>
            <p:nvPr/>
          </p:nvSpPr>
          <p:spPr>
            <a:xfrm>
              <a:off x="857224" y="1000108"/>
              <a:ext cx="13573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z = 45.5m</a:t>
              </a:r>
              <a:endParaRPr lang="en-US" sz="1600" dirty="0"/>
            </a:p>
          </p:txBody>
        </p:sp>
        <p:sp>
          <p:nvSpPr>
            <p:cNvPr id="16" name="Abgerundetes Rechteck 15"/>
            <p:cNvSpPr/>
            <p:nvPr/>
          </p:nvSpPr>
          <p:spPr bwMode="auto">
            <a:xfrm>
              <a:off x="785786" y="928670"/>
              <a:ext cx="1428760" cy="500066"/>
            </a:xfrm>
            <a:prstGeom prst="roundRect">
              <a:avLst/>
            </a:prstGeom>
            <a:noFill/>
            <a:ln w="19050" cap="flat" cmpd="sng" algn="ctr">
              <a:solidFill>
                <a:schemeClr val="accent3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928662" y="1988101"/>
            <a:ext cx="3000396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sz="1700" b="0" dirty="0"/>
              <a:t> </a:t>
            </a:r>
            <a:r>
              <a:rPr lang="en-US" sz="1700" b="0" dirty="0" smtClean="0"/>
              <a:t>Mexican-hat wavelet</a:t>
            </a:r>
            <a:endParaRPr lang="en-US" sz="1700" i="1" dirty="0">
              <a:solidFill>
                <a:schemeClr val="bg2"/>
              </a:solidFill>
            </a:endParaRPr>
          </a:p>
        </p:txBody>
      </p:sp>
      <p:sp>
        <p:nvSpPr>
          <p:cNvPr id="19" name="Text Box 6"/>
          <p:cNvSpPr txBox="1">
            <a:spLocks noChangeArrowheads="1"/>
          </p:cNvSpPr>
          <p:nvPr/>
        </p:nvSpPr>
        <p:spPr bwMode="auto">
          <a:xfrm>
            <a:off x="928662" y="1630911"/>
            <a:ext cx="3000396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sz="1700" b="0" dirty="0"/>
              <a:t> </a:t>
            </a:r>
            <a:r>
              <a:rPr lang="en-US" sz="1700" b="0" dirty="0" smtClean="0"/>
              <a:t>approx. equal f*, T*</a:t>
            </a:r>
            <a:endParaRPr lang="en-US" sz="1700" i="1" dirty="0">
              <a:solidFill>
                <a:schemeClr val="bg2"/>
              </a:solidFill>
            </a:endParaRPr>
          </a:p>
        </p:txBody>
      </p:sp>
      <p:sp>
        <p:nvSpPr>
          <p:cNvPr id="20" name="Text Box 6"/>
          <p:cNvSpPr txBox="1">
            <a:spLocks noChangeArrowheads="1"/>
          </p:cNvSpPr>
          <p:nvPr/>
        </p:nvSpPr>
        <p:spPr bwMode="auto">
          <a:xfrm>
            <a:off x="928662" y="1273721"/>
            <a:ext cx="4000528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sz="1700" b="0" dirty="0"/>
              <a:t> </a:t>
            </a:r>
            <a:r>
              <a:rPr lang="en-US" sz="1700" b="0" dirty="0" smtClean="0"/>
              <a:t>streamwise velocity component</a:t>
            </a:r>
            <a:endParaRPr lang="en-US" sz="1700" i="1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Abgerundetes Rechteck 23"/>
          <p:cNvSpPr/>
          <p:nvPr/>
        </p:nvSpPr>
        <p:spPr bwMode="auto">
          <a:xfrm>
            <a:off x="1714480" y="5143512"/>
            <a:ext cx="5786478" cy="785818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accent6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3" name="Abgerundetes Rechteck 22"/>
          <p:cNvSpPr/>
          <p:nvPr/>
        </p:nvSpPr>
        <p:spPr bwMode="auto">
          <a:xfrm>
            <a:off x="1714480" y="4214818"/>
            <a:ext cx="5786478" cy="714380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accent6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901830" y="71414"/>
            <a:ext cx="34559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Outlook</a:t>
            </a:r>
            <a:endParaRPr lang="en-US" sz="2400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857224" y="785794"/>
            <a:ext cx="728667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2"/>
              </a:buBlip>
            </a:pPr>
            <a:r>
              <a:rPr lang="en-US" sz="1700" dirty="0" smtClean="0"/>
              <a:t> Validation strategies</a:t>
            </a:r>
            <a:endParaRPr lang="en-US" sz="1700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142976" y="1273721"/>
            <a:ext cx="6715127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sz="1700" b="0" dirty="0"/>
              <a:t> </a:t>
            </a:r>
            <a:r>
              <a:rPr lang="en-US" sz="1700" b="0" dirty="0" smtClean="0"/>
              <a:t>take into account the nature of LES!</a:t>
            </a:r>
            <a:endParaRPr lang="en-US" sz="1700" i="1" dirty="0">
              <a:solidFill>
                <a:schemeClr val="bg2"/>
              </a:solidFill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1142976" y="1643050"/>
            <a:ext cx="7219183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sz="1700" b="0" dirty="0"/>
              <a:t> </a:t>
            </a:r>
            <a:r>
              <a:rPr lang="en-US" sz="1700" b="0" dirty="0" smtClean="0"/>
              <a:t>evaluation of space/time characteristics</a:t>
            </a:r>
            <a:endParaRPr lang="en-US" sz="1700" i="1" dirty="0">
              <a:solidFill>
                <a:schemeClr val="bg2"/>
              </a:solidFill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1785918" y="5214950"/>
            <a:ext cx="557216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b="0" dirty="0" smtClean="0"/>
              <a:t>How can quantitative measures be defined to assess the quality of the model performance?</a:t>
            </a:r>
            <a:endParaRPr lang="en-US" sz="1700" dirty="0"/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1849466" y="2428868"/>
            <a:ext cx="47188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Verdana" pitchFamily="34" charset="0"/>
              <a:buChar char="–"/>
            </a:pPr>
            <a:r>
              <a:rPr lang="en-US" sz="1500" b="0" dirty="0"/>
              <a:t> </a:t>
            </a:r>
            <a:r>
              <a:rPr lang="en-US" sz="1500" b="0" dirty="0" smtClean="0"/>
              <a:t>energy density spectra</a:t>
            </a:r>
            <a:endParaRPr lang="en-US" sz="1500" i="1" dirty="0">
              <a:solidFill>
                <a:schemeClr val="bg2"/>
              </a:solidFill>
            </a:endParaRPr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1853411" y="2789305"/>
            <a:ext cx="47188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Verdana" pitchFamily="34" charset="0"/>
              <a:buChar char="–"/>
            </a:pPr>
            <a:r>
              <a:rPr lang="en-US" sz="1500" b="0" dirty="0"/>
              <a:t> </a:t>
            </a:r>
            <a:r>
              <a:rPr lang="en-US" sz="1500" b="0" dirty="0" smtClean="0"/>
              <a:t>joint time-frequency analyses </a:t>
            </a:r>
            <a:endParaRPr lang="en-US" sz="1500" i="1" dirty="0">
              <a:solidFill>
                <a:schemeClr val="bg2"/>
              </a:solidFill>
            </a:endParaRPr>
          </a:p>
        </p:txBody>
      </p:sp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1853411" y="3146495"/>
            <a:ext cx="47188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Verdana" pitchFamily="34" charset="0"/>
              <a:buChar char="–"/>
            </a:pPr>
            <a:r>
              <a:rPr lang="en-US" sz="1500" b="0" dirty="0"/>
              <a:t> </a:t>
            </a:r>
            <a:r>
              <a:rPr lang="en-US" sz="1500" b="0" dirty="0" smtClean="0"/>
              <a:t>turbulence integral length scales</a:t>
            </a:r>
            <a:endParaRPr lang="en-US" sz="1500" i="1" dirty="0">
              <a:solidFill>
                <a:schemeClr val="bg2"/>
              </a:solidFill>
            </a:endParaRPr>
          </a:p>
        </p:txBody>
      </p:sp>
      <p:sp>
        <p:nvSpPr>
          <p:cNvPr id="18" name="Text Box 6"/>
          <p:cNvSpPr txBox="1">
            <a:spLocks noChangeArrowheads="1"/>
          </p:cNvSpPr>
          <p:nvPr/>
        </p:nvSpPr>
        <p:spPr bwMode="auto">
          <a:xfrm>
            <a:off x="1853411" y="2071678"/>
            <a:ext cx="47188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Verdana" pitchFamily="34" charset="0"/>
              <a:buChar char="–"/>
            </a:pPr>
            <a:r>
              <a:rPr lang="en-US" sz="1500" b="0" dirty="0"/>
              <a:t> </a:t>
            </a:r>
            <a:r>
              <a:rPr lang="en-US" sz="1500" b="0" dirty="0" smtClean="0"/>
              <a:t>histograms of wind speed/direction</a:t>
            </a:r>
            <a:endParaRPr lang="en-US" sz="1500" i="1" dirty="0">
              <a:solidFill>
                <a:schemeClr val="bg2"/>
              </a:solidFill>
            </a:endParaRPr>
          </a:p>
        </p:txBody>
      </p:sp>
      <p:sp>
        <p:nvSpPr>
          <p:cNvPr id="19" name="Text Box 6"/>
          <p:cNvSpPr txBox="1">
            <a:spLocks noChangeArrowheads="1"/>
          </p:cNvSpPr>
          <p:nvPr/>
        </p:nvSpPr>
        <p:spPr bwMode="auto">
          <a:xfrm>
            <a:off x="1849466" y="3534463"/>
            <a:ext cx="47188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Verdana" pitchFamily="34" charset="0"/>
              <a:buChar char="–"/>
            </a:pPr>
            <a:r>
              <a:rPr lang="en-US" sz="1500" b="0" dirty="0"/>
              <a:t> </a:t>
            </a:r>
            <a:r>
              <a:rPr lang="en-US" sz="1500" b="0" dirty="0" smtClean="0"/>
              <a:t>…</a:t>
            </a:r>
            <a:endParaRPr lang="en-US" sz="1500" i="1" dirty="0">
              <a:solidFill>
                <a:schemeClr val="bg2"/>
              </a:solidFill>
            </a:endParaRPr>
          </a:p>
        </p:txBody>
      </p:sp>
      <p:cxnSp>
        <p:nvCxnSpPr>
          <p:cNvPr id="20" name="Gerade Verbindung mit Pfeil 19"/>
          <p:cNvCxnSpPr>
            <a:cxnSpLocks noChangeShapeType="1"/>
          </p:cNvCxnSpPr>
          <p:nvPr/>
        </p:nvCxnSpPr>
        <p:spPr bwMode="auto">
          <a:xfrm>
            <a:off x="1285854" y="4498983"/>
            <a:ext cx="285750" cy="1587"/>
          </a:xfrm>
          <a:prstGeom prst="straightConnector1">
            <a:avLst/>
          </a:prstGeom>
          <a:ln w="38100">
            <a:solidFill>
              <a:srgbClr val="C00000"/>
            </a:solidFill>
            <a:headEnd type="oval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" name="Textfeld 20"/>
          <p:cNvSpPr txBox="1"/>
          <p:nvPr/>
        </p:nvSpPr>
        <p:spPr>
          <a:xfrm>
            <a:off x="1643042" y="4286256"/>
            <a:ext cx="578647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b="0" dirty="0" smtClean="0"/>
              <a:t>What analysis methods are suitable for an  ‘adequate’ LES validation? </a:t>
            </a:r>
            <a:endParaRPr lang="en-US" sz="1700" dirty="0"/>
          </a:p>
        </p:txBody>
      </p:sp>
      <p:cxnSp>
        <p:nvCxnSpPr>
          <p:cNvPr id="22" name="Gerade Verbindung mit Pfeil 21"/>
          <p:cNvCxnSpPr>
            <a:cxnSpLocks noChangeShapeType="1"/>
          </p:cNvCxnSpPr>
          <p:nvPr/>
        </p:nvCxnSpPr>
        <p:spPr bwMode="auto">
          <a:xfrm>
            <a:off x="1285852" y="5356239"/>
            <a:ext cx="285750" cy="1587"/>
          </a:xfrm>
          <a:prstGeom prst="straightConnector1">
            <a:avLst/>
          </a:prstGeom>
          <a:ln w="38100">
            <a:solidFill>
              <a:srgbClr val="C00000"/>
            </a:solidFill>
            <a:headEnd type="oval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WTL-BBK Präsentation">
  <a:themeElements>
    <a:clrScheme name="EWTL Presentations 07-2007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WTL Presentations 07-2007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EWTL Presentations 07-2007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WTL Presentations 07-2007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WTL Presentations 07-2007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WTL Presentations 07-2007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WTL Presentations 07-2007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WTL Presentations 07-2007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WTL Presentations 07-2007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EWTL-BBK Präsentation</Template>
  <TotalTime>0</TotalTime>
  <Words>461</Words>
  <Application>Microsoft Office PowerPoint</Application>
  <PresentationFormat>Bildschirmpräsentation (4:3)</PresentationFormat>
  <Paragraphs>118</Paragraphs>
  <Slides>12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9" baseType="lpstr">
      <vt:lpstr>Arial</vt:lpstr>
      <vt:lpstr>Verdana</vt:lpstr>
      <vt:lpstr>Symbol</vt:lpstr>
      <vt:lpstr>Times New Roman</vt:lpstr>
      <vt:lpstr>Tahoma</vt:lpstr>
      <vt:lpstr>Wingdings</vt:lpstr>
      <vt:lpstr>EWTL-BBK Präsentation</vt:lpstr>
      <vt:lpstr>Folie 1</vt:lpstr>
      <vt:lpstr>Folie 2</vt:lpstr>
      <vt:lpstr>Folie 3</vt:lpstr>
      <vt:lpstr>Folie 4</vt:lpstr>
      <vt:lpstr>Folie 5</vt:lpstr>
      <vt:lpstr>Folie 6</vt:lpstr>
      <vt:lpstr>Folie 7</vt:lpstr>
      <vt:lpstr>Folie 8</vt:lpstr>
      <vt:lpstr>Folie 9</vt:lpstr>
      <vt:lpstr>Folie 10</vt:lpstr>
      <vt:lpstr>Folie 11</vt:lpstr>
      <vt:lpstr>Folie 12</vt:lpstr>
    </vt:vector>
  </TitlesOfParts>
  <Company>ZMAW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u233042</dc:creator>
  <cp:lastModifiedBy>denise</cp:lastModifiedBy>
  <cp:revision>116</cp:revision>
  <dcterms:created xsi:type="dcterms:W3CDTF">2011-07-06T14:30:34Z</dcterms:created>
  <dcterms:modified xsi:type="dcterms:W3CDTF">2011-07-12T10:56:24Z</dcterms:modified>
</cp:coreProperties>
</file>