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7" r:id="rId2"/>
    <p:sldId id="264" r:id="rId3"/>
    <p:sldId id="276" r:id="rId4"/>
    <p:sldId id="263" r:id="rId5"/>
    <p:sldId id="256" r:id="rId6"/>
    <p:sldId id="258" r:id="rId7"/>
    <p:sldId id="265" r:id="rId8"/>
    <p:sldId id="266" r:id="rId9"/>
    <p:sldId id="259" r:id="rId10"/>
    <p:sldId id="282" r:id="rId11"/>
    <p:sldId id="260" r:id="rId12"/>
    <p:sldId id="280" r:id="rId13"/>
    <p:sldId id="279" r:id="rId14"/>
    <p:sldId id="278" r:id="rId15"/>
    <p:sldId id="281" r:id="rId16"/>
    <p:sldId id="268" r:id="rId17"/>
    <p:sldId id="274" r:id="rId18"/>
    <p:sldId id="273" r:id="rId19"/>
    <p:sldId id="275" r:id="rId20"/>
    <p:sldId id="277" r:id="rId21"/>
    <p:sldId id="270" r:id="rId22"/>
    <p:sldId id="271" r:id="rId23"/>
    <p:sldId id="272" r:id="rId24"/>
    <p:sldId id="267"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FB1D9C"/>
    <a:srgbClr val="18FC3E"/>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56" autoAdjust="0"/>
    <p:restoredTop sz="94660"/>
  </p:normalViewPr>
  <p:slideViewPr>
    <p:cSldViewPr>
      <p:cViewPr varScale="1">
        <p:scale>
          <a:sx n="69" d="100"/>
          <a:sy n="69" d="100"/>
        </p:scale>
        <p:origin x="-894"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C:\Documents%20and%20Settings\Administrator\My%20Documents\Projects\DTRA\GMU%202011\Blending.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Documents%20and%20Settings\Administrator\My%20Documents\Projects\DTRA\GMU%202011\Blending.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fr-FR"/>
  <c:chart>
    <c:plotArea>
      <c:layout>
        <c:manualLayout>
          <c:layoutTarget val="inner"/>
          <c:xMode val="edge"/>
          <c:yMode val="edge"/>
          <c:x val="7.1244305949698161E-2"/>
          <c:y val="3.7160789683898202E-2"/>
          <c:w val="0.8724975364742904"/>
          <c:h val="0.87725063023248673"/>
        </c:manualLayout>
      </c:layout>
      <c:scatterChart>
        <c:scatterStyle val="lineMarker"/>
        <c:ser>
          <c:idx val="0"/>
          <c:order val="0"/>
          <c:tx>
            <c:v>DP26 Sfc/Prf Data</c:v>
          </c:tx>
          <c:spPr>
            <a:ln w="28575">
              <a:noFill/>
            </a:ln>
          </c:spPr>
          <c:marker>
            <c:symbol val="diamond"/>
            <c:size val="10"/>
            <c:spPr>
              <a:solidFill>
                <a:schemeClr val="tx1"/>
              </a:solidFill>
            </c:spPr>
          </c:marker>
          <c:xVal>
            <c:numRef>
              <c:f>'DP26 Profile'!$B$1:$B$42</c:f>
              <c:numCache>
                <c:formatCode>General</c:formatCode>
                <c:ptCount val="42"/>
                <c:pt idx="0">
                  <c:v>0.60000000000000031</c:v>
                </c:pt>
                <c:pt idx="1">
                  <c:v>2.6</c:v>
                </c:pt>
                <c:pt idx="2">
                  <c:v>3.6</c:v>
                </c:pt>
                <c:pt idx="3">
                  <c:v>4.5999999999999996</c:v>
                </c:pt>
                <c:pt idx="4">
                  <c:v>4.5999999999999996</c:v>
                </c:pt>
                <c:pt idx="5">
                  <c:v>4.0999999999999996</c:v>
                </c:pt>
                <c:pt idx="6">
                  <c:v>4.0999999999999996</c:v>
                </c:pt>
                <c:pt idx="7">
                  <c:v>4.0999999999999996</c:v>
                </c:pt>
                <c:pt idx="8">
                  <c:v>4.5999999999999996</c:v>
                </c:pt>
                <c:pt idx="9">
                  <c:v>4.0999999999999996</c:v>
                </c:pt>
                <c:pt idx="10">
                  <c:v>4.0999999999999996</c:v>
                </c:pt>
                <c:pt idx="11">
                  <c:v>4.0999999999999996</c:v>
                </c:pt>
                <c:pt idx="12">
                  <c:v>4.0999999999999996</c:v>
                </c:pt>
                <c:pt idx="13">
                  <c:v>4.0999999999999996</c:v>
                </c:pt>
                <c:pt idx="14">
                  <c:v>4.0999999999999996</c:v>
                </c:pt>
                <c:pt idx="15">
                  <c:v>4.0999999999999996</c:v>
                </c:pt>
                <c:pt idx="16">
                  <c:v>4.5999999999999996</c:v>
                </c:pt>
                <c:pt idx="17">
                  <c:v>5.0999999999999996</c:v>
                </c:pt>
                <c:pt idx="18">
                  <c:v>5.7</c:v>
                </c:pt>
                <c:pt idx="19">
                  <c:v>5.0999999999999996</c:v>
                </c:pt>
                <c:pt idx="20">
                  <c:v>4.5999999999999996</c:v>
                </c:pt>
                <c:pt idx="21">
                  <c:v>4.5999999999999996</c:v>
                </c:pt>
                <c:pt idx="22">
                  <c:v>4.5999999999999996</c:v>
                </c:pt>
                <c:pt idx="23">
                  <c:v>5.0999999999999996</c:v>
                </c:pt>
                <c:pt idx="24">
                  <c:v>5.7</c:v>
                </c:pt>
                <c:pt idx="25">
                  <c:v>5.7</c:v>
                </c:pt>
                <c:pt idx="26">
                  <c:v>5.7</c:v>
                </c:pt>
                <c:pt idx="27">
                  <c:v>5.7</c:v>
                </c:pt>
                <c:pt idx="28">
                  <c:v>5.7</c:v>
                </c:pt>
                <c:pt idx="29">
                  <c:v>5.7</c:v>
                </c:pt>
                <c:pt idx="30">
                  <c:v>6.2</c:v>
                </c:pt>
                <c:pt idx="31">
                  <c:v>6.7</c:v>
                </c:pt>
                <c:pt idx="32">
                  <c:v>7.2</c:v>
                </c:pt>
                <c:pt idx="33">
                  <c:v>7.7</c:v>
                </c:pt>
                <c:pt idx="34">
                  <c:v>7.2</c:v>
                </c:pt>
                <c:pt idx="35">
                  <c:v>7.2</c:v>
                </c:pt>
                <c:pt idx="36">
                  <c:v>7.7</c:v>
                </c:pt>
                <c:pt idx="37">
                  <c:v>8.7000000000000011</c:v>
                </c:pt>
                <c:pt idx="38">
                  <c:v>9.3000000000000007</c:v>
                </c:pt>
                <c:pt idx="39">
                  <c:v>9.3000000000000007</c:v>
                </c:pt>
                <c:pt idx="40">
                  <c:v>9.3000000000000007</c:v>
                </c:pt>
                <c:pt idx="41">
                  <c:v>9.3000000000000007</c:v>
                </c:pt>
              </c:numCache>
            </c:numRef>
          </c:xVal>
          <c:yVal>
            <c:numRef>
              <c:f>'DP26 Profile'!$A$1:$A$42</c:f>
              <c:numCache>
                <c:formatCode>General</c:formatCode>
                <c:ptCount val="42"/>
                <c:pt idx="0">
                  <c:v>2</c:v>
                </c:pt>
                <c:pt idx="1">
                  <c:v>503</c:v>
                </c:pt>
                <c:pt idx="2">
                  <c:v>603</c:v>
                </c:pt>
                <c:pt idx="3">
                  <c:v>703</c:v>
                </c:pt>
                <c:pt idx="4">
                  <c:v>803</c:v>
                </c:pt>
                <c:pt idx="5">
                  <c:v>903</c:v>
                </c:pt>
                <c:pt idx="6">
                  <c:v>1003</c:v>
                </c:pt>
                <c:pt idx="7">
                  <c:v>1103</c:v>
                </c:pt>
                <c:pt idx="8">
                  <c:v>1203</c:v>
                </c:pt>
                <c:pt idx="9">
                  <c:v>1303</c:v>
                </c:pt>
                <c:pt idx="10">
                  <c:v>1403</c:v>
                </c:pt>
                <c:pt idx="11">
                  <c:v>1503</c:v>
                </c:pt>
                <c:pt idx="12">
                  <c:v>1603</c:v>
                </c:pt>
                <c:pt idx="13">
                  <c:v>1703</c:v>
                </c:pt>
                <c:pt idx="14">
                  <c:v>1803</c:v>
                </c:pt>
                <c:pt idx="15">
                  <c:v>1903</c:v>
                </c:pt>
                <c:pt idx="16">
                  <c:v>2003</c:v>
                </c:pt>
                <c:pt idx="17">
                  <c:v>2103</c:v>
                </c:pt>
                <c:pt idx="18">
                  <c:v>2203</c:v>
                </c:pt>
                <c:pt idx="19">
                  <c:v>2303</c:v>
                </c:pt>
                <c:pt idx="20">
                  <c:v>2403</c:v>
                </c:pt>
                <c:pt idx="21">
                  <c:v>2503</c:v>
                </c:pt>
                <c:pt idx="22">
                  <c:v>2603</c:v>
                </c:pt>
                <c:pt idx="23">
                  <c:v>2703</c:v>
                </c:pt>
                <c:pt idx="24">
                  <c:v>2803</c:v>
                </c:pt>
                <c:pt idx="25">
                  <c:v>2903</c:v>
                </c:pt>
                <c:pt idx="26">
                  <c:v>3003</c:v>
                </c:pt>
                <c:pt idx="27">
                  <c:v>3103</c:v>
                </c:pt>
                <c:pt idx="28">
                  <c:v>3203</c:v>
                </c:pt>
                <c:pt idx="29">
                  <c:v>3303</c:v>
                </c:pt>
                <c:pt idx="30">
                  <c:v>3403</c:v>
                </c:pt>
                <c:pt idx="31">
                  <c:v>3503</c:v>
                </c:pt>
                <c:pt idx="32">
                  <c:v>3603</c:v>
                </c:pt>
                <c:pt idx="33">
                  <c:v>3703</c:v>
                </c:pt>
                <c:pt idx="34">
                  <c:v>3803</c:v>
                </c:pt>
                <c:pt idx="35">
                  <c:v>3903</c:v>
                </c:pt>
                <c:pt idx="36">
                  <c:v>4003</c:v>
                </c:pt>
                <c:pt idx="37">
                  <c:v>4103</c:v>
                </c:pt>
                <c:pt idx="38">
                  <c:v>4203</c:v>
                </c:pt>
                <c:pt idx="39">
                  <c:v>4303</c:v>
                </c:pt>
                <c:pt idx="40">
                  <c:v>4403</c:v>
                </c:pt>
                <c:pt idx="41">
                  <c:v>4503</c:v>
                </c:pt>
              </c:numCache>
            </c:numRef>
          </c:yVal>
        </c:ser>
        <c:ser>
          <c:idx val="3"/>
          <c:order val="1"/>
          <c:tx>
            <c:v>No blending</c:v>
          </c:tx>
          <c:spPr>
            <a:ln w="28575">
              <a:solidFill>
                <a:srgbClr val="18FC3E"/>
              </a:solidFill>
            </a:ln>
          </c:spPr>
          <c:marker>
            <c:symbol val="none"/>
          </c:marker>
          <c:xVal>
            <c:numRef>
              <c:f>'0m blending'!$B$1:$B$52</c:f>
              <c:numCache>
                <c:formatCode>General</c:formatCode>
                <c:ptCount val="52"/>
                <c:pt idx="0">
                  <c:v>0.30000000000000016</c:v>
                </c:pt>
                <c:pt idx="1">
                  <c:v>0.89000000000000035</c:v>
                </c:pt>
                <c:pt idx="2">
                  <c:v>1.46</c:v>
                </c:pt>
                <c:pt idx="3">
                  <c:v>1.59</c:v>
                </c:pt>
                <c:pt idx="4">
                  <c:v>1.6800000000000006</c:v>
                </c:pt>
                <c:pt idx="5">
                  <c:v>1.7300000000000006</c:v>
                </c:pt>
                <c:pt idx="6">
                  <c:v>1.94</c:v>
                </c:pt>
                <c:pt idx="7">
                  <c:v>2.16</c:v>
                </c:pt>
                <c:pt idx="8">
                  <c:v>2.29</c:v>
                </c:pt>
                <c:pt idx="9">
                  <c:v>2.38</c:v>
                </c:pt>
                <c:pt idx="10">
                  <c:v>2.65</c:v>
                </c:pt>
                <c:pt idx="11">
                  <c:v>3.52</c:v>
                </c:pt>
                <c:pt idx="12">
                  <c:v>4.29</c:v>
                </c:pt>
                <c:pt idx="13">
                  <c:v>4.4800000000000004</c:v>
                </c:pt>
                <c:pt idx="14">
                  <c:v>4.13</c:v>
                </c:pt>
                <c:pt idx="15">
                  <c:v>4.04</c:v>
                </c:pt>
                <c:pt idx="16">
                  <c:v>4.04</c:v>
                </c:pt>
                <c:pt idx="17">
                  <c:v>4.08</c:v>
                </c:pt>
                <c:pt idx="18">
                  <c:v>4.1099999999999985</c:v>
                </c:pt>
                <c:pt idx="19">
                  <c:v>4.07</c:v>
                </c:pt>
                <c:pt idx="20">
                  <c:v>4.03</c:v>
                </c:pt>
                <c:pt idx="21">
                  <c:v>4.01</c:v>
                </c:pt>
                <c:pt idx="22">
                  <c:v>4</c:v>
                </c:pt>
                <c:pt idx="23">
                  <c:v>4.0599999999999996</c:v>
                </c:pt>
                <c:pt idx="24">
                  <c:v>4.28</c:v>
                </c:pt>
                <c:pt idx="25">
                  <c:v>4.57</c:v>
                </c:pt>
                <c:pt idx="26">
                  <c:v>4.76</c:v>
                </c:pt>
                <c:pt idx="27">
                  <c:v>4.6499999999999995</c:v>
                </c:pt>
                <c:pt idx="28">
                  <c:v>4.55</c:v>
                </c:pt>
                <c:pt idx="29">
                  <c:v>4.4700000000000024</c:v>
                </c:pt>
                <c:pt idx="30">
                  <c:v>4.45</c:v>
                </c:pt>
                <c:pt idx="31">
                  <c:v>4.45</c:v>
                </c:pt>
                <c:pt idx="32">
                  <c:v>4.45</c:v>
                </c:pt>
                <c:pt idx="33">
                  <c:v>4.45</c:v>
                </c:pt>
                <c:pt idx="34">
                  <c:v>4.45</c:v>
                </c:pt>
                <c:pt idx="35">
                  <c:v>4.45</c:v>
                </c:pt>
                <c:pt idx="36">
                  <c:v>4.45</c:v>
                </c:pt>
                <c:pt idx="37">
                  <c:v>4.45</c:v>
                </c:pt>
                <c:pt idx="38">
                  <c:v>4.45</c:v>
                </c:pt>
                <c:pt idx="39">
                  <c:v>4.45</c:v>
                </c:pt>
                <c:pt idx="40">
                  <c:v>4.45</c:v>
                </c:pt>
                <c:pt idx="41">
                  <c:v>4.45</c:v>
                </c:pt>
                <c:pt idx="42">
                  <c:v>4.45</c:v>
                </c:pt>
                <c:pt idx="43">
                  <c:v>4.45</c:v>
                </c:pt>
                <c:pt idx="44">
                  <c:v>4.45</c:v>
                </c:pt>
                <c:pt idx="45">
                  <c:v>4.45</c:v>
                </c:pt>
                <c:pt idx="46">
                  <c:v>4.45</c:v>
                </c:pt>
                <c:pt idx="47">
                  <c:v>4.45</c:v>
                </c:pt>
                <c:pt idx="48">
                  <c:v>4.45</c:v>
                </c:pt>
                <c:pt idx="49">
                  <c:v>4.45</c:v>
                </c:pt>
                <c:pt idx="50">
                  <c:v>4.45</c:v>
                </c:pt>
                <c:pt idx="51">
                  <c:v>4.45</c:v>
                </c:pt>
              </c:numCache>
            </c:numRef>
          </c:xVal>
          <c:yVal>
            <c:numRef>
              <c:f>'0m blending'!$A$1:$A$52</c:f>
              <c:numCache>
                <c:formatCode>General</c:formatCode>
                <c:ptCount val="52"/>
                <c:pt idx="0">
                  <c:v>2</c:v>
                </c:pt>
                <c:pt idx="1">
                  <c:v>13</c:v>
                </c:pt>
                <c:pt idx="2">
                  <c:v>23</c:v>
                </c:pt>
                <c:pt idx="3">
                  <c:v>33</c:v>
                </c:pt>
                <c:pt idx="4">
                  <c:v>43</c:v>
                </c:pt>
                <c:pt idx="5">
                  <c:v>53</c:v>
                </c:pt>
                <c:pt idx="6">
                  <c:v>103</c:v>
                </c:pt>
                <c:pt idx="7">
                  <c:v>203</c:v>
                </c:pt>
                <c:pt idx="8">
                  <c:v>303</c:v>
                </c:pt>
                <c:pt idx="9">
                  <c:v>403</c:v>
                </c:pt>
                <c:pt idx="10">
                  <c:v>503</c:v>
                </c:pt>
                <c:pt idx="11">
                  <c:v>603</c:v>
                </c:pt>
                <c:pt idx="12">
                  <c:v>703</c:v>
                </c:pt>
                <c:pt idx="13">
                  <c:v>803</c:v>
                </c:pt>
                <c:pt idx="14">
                  <c:v>903</c:v>
                </c:pt>
                <c:pt idx="15">
                  <c:v>1003</c:v>
                </c:pt>
                <c:pt idx="16">
                  <c:v>1103</c:v>
                </c:pt>
                <c:pt idx="17">
                  <c:v>1203</c:v>
                </c:pt>
                <c:pt idx="18">
                  <c:v>1303</c:v>
                </c:pt>
                <c:pt idx="19">
                  <c:v>1403</c:v>
                </c:pt>
                <c:pt idx="20">
                  <c:v>1503</c:v>
                </c:pt>
                <c:pt idx="21">
                  <c:v>1603</c:v>
                </c:pt>
                <c:pt idx="22">
                  <c:v>1703</c:v>
                </c:pt>
                <c:pt idx="23">
                  <c:v>1803</c:v>
                </c:pt>
                <c:pt idx="24">
                  <c:v>1903</c:v>
                </c:pt>
                <c:pt idx="25">
                  <c:v>2003</c:v>
                </c:pt>
                <c:pt idx="26">
                  <c:v>2103</c:v>
                </c:pt>
                <c:pt idx="27">
                  <c:v>2203</c:v>
                </c:pt>
                <c:pt idx="28">
                  <c:v>2303</c:v>
                </c:pt>
                <c:pt idx="29">
                  <c:v>2403</c:v>
                </c:pt>
                <c:pt idx="30">
                  <c:v>2503</c:v>
                </c:pt>
                <c:pt idx="31">
                  <c:v>2603</c:v>
                </c:pt>
                <c:pt idx="32">
                  <c:v>2703</c:v>
                </c:pt>
                <c:pt idx="33">
                  <c:v>2803</c:v>
                </c:pt>
                <c:pt idx="34">
                  <c:v>2903</c:v>
                </c:pt>
                <c:pt idx="35">
                  <c:v>3003</c:v>
                </c:pt>
                <c:pt idx="36">
                  <c:v>3103</c:v>
                </c:pt>
                <c:pt idx="37">
                  <c:v>3203</c:v>
                </c:pt>
                <c:pt idx="38">
                  <c:v>3303</c:v>
                </c:pt>
                <c:pt idx="39">
                  <c:v>3403</c:v>
                </c:pt>
                <c:pt idx="40">
                  <c:v>3503</c:v>
                </c:pt>
                <c:pt idx="41">
                  <c:v>3603</c:v>
                </c:pt>
                <c:pt idx="42">
                  <c:v>3703</c:v>
                </c:pt>
                <c:pt idx="43">
                  <c:v>3803</c:v>
                </c:pt>
                <c:pt idx="44">
                  <c:v>3903</c:v>
                </c:pt>
                <c:pt idx="45">
                  <c:v>4003</c:v>
                </c:pt>
                <c:pt idx="46">
                  <c:v>4103</c:v>
                </c:pt>
                <c:pt idx="47">
                  <c:v>4203</c:v>
                </c:pt>
                <c:pt idx="48">
                  <c:v>4303</c:v>
                </c:pt>
                <c:pt idx="49">
                  <c:v>4403</c:v>
                </c:pt>
                <c:pt idx="50">
                  <c:v>4503</c:v>
                </c:pt>
                <c:pt idx="51">
                  <c:v>4603</c:v>
                </c:pt>
              </c:numCache>
            </c:numRef>
          </c:yVal>
        </c:ser>
        <c:ser>
          <c:idx val="2"/>
          <c:order val="2"/>
          <c:tx>
            <c:v>50m blending</c:v>
          </c:tx>
          <c:spPr>
            <a:ln w="28575">
              <a:solidFill>
                <a:srgbClr val="FFFF00"/>
              </a:solidFill>
            </a:ln>
          </c:spPr>
          <c:marker>
            <c:symbol val="none"/>
          </c:marker>
          <c:xVal>
            <c:numRef>
              <c:f>'50m blending'!$B$1:$B$52</c:f>
              <c:numCache>
                <c:formatCode>General</c:formatCode>
                <c:ptCount val="52"/>
                <c:pt idx="0">
                  <c:v>0.29000000000000015</c:v>
                </c:pt>
                <c:pt idx="1">
                  <c:v>0.79</c:v>
                </c:pt>
                <c:pt idx="2">
                  <c:v>0.89000000000000035</c:v>
                </c:pt>
                <c:pt idx="3">
                  <c:v>1.03</c:v>
                </c:pt>
                <c:pt idx="4">
                  <c:v>1.1599999999999993</c:v>
                </c:pt>
                <c:pt idx="5">
                  <c:v>1.29</c:v>
                </c:pt>
                <c:pt idx="6">
                  <c:v>1.7400000000000007</c:v>
                </c:pt>
                <c:pt idx="7">
                  <c:v>2.12</c:v>
                </c:pt>
                <c:pt idx="8">
                  <c:v>2.2799999999999998</c:v>
                </c:pt>
                <c:pt idx="9">
                  <c:v>2.38</c:v>
                </c:pt>
                <c:pt idx="10">
                  <c:v>2.64</c:v>
                </c:pt>
                <c:pt idx="11">
                  <c:v>3.51</c:v>
                </c:pt>
                <c:pt idx="12">
                  <c:v>4.2699999999999996</c:v>
                </c:pt>
                <c:pt idx="13">
                  <c:v>4.4700000000000024</c:v>
                </c:pt>
                <c:pt idx="14">
                  <c:v>4.1199999999999974</c:v>
                </c:pt>
                <c:pt idx="15">
                  <c:v>4.03</c:v>
                </c:pt>
                <c:pt idx="16">
                  <c:v>4.03</c:v>
                </c:pt>
                <c:pt idx="17">
                  <c:v>4.07</c:v>
                </c:pt>
                <c:pt idx="18">
                  <c:v>4.0999999999999996</c:v>
                </c:pt>
                <c:pt idx="19">
                  <c:v>4.0599999999999996</c:v>
                </c:pt>
                <c:pt idx="20">
                  <c:v>4.0199999999999996</c:v>
                </c:pt>
                <c:pt idx="21">
                  <c:v>4</c:v>
                </c:pt>
                <c:pt idx="22">
                  <c:v>3.9899999999999998</c:v>
                </c:pt>
                <c:pt idx="23">
                  <c:v>4.0599999999999996</c:v>
                </c:pt>
                <c:pt idx="24">
                  <c:v>4.28</c:v>
                </c:pt>
                <c:pt idx="25">
                  <c:v>4.57</c:v>
                </c:pt>
                <c:pt idx="26">
                  <c:v>4.76</c:v>
                </c:pt>
                <c:pt idx="27">
                  <c:v>4.6499999999999995</c:v>
                </c:pt>
                <c:pt idx="28">
                  <c:v>4.5599999999999996</c:v>
                </c:pt>
                <c:pt idx="29">
                  <c:v>4.4700000000000024</c:v>
                </c:pt>
                <c:pt idx="30">
                  <c:v>4.45</c:v>
                </c:pt>
                <c:pt idx="31">
                  <c:v>4.45</c:v>
                </c:pt>
                <c:pt idx="32">
                  <c:v>4.45</c:v>
                </c:pt>
                <c:pt idx="33">
                  <c:v>4.45</c:v>
                </c:pt>
                <c:pt idx="34">
                  <c:v>4.45</c:v>
                </c:pt>
                <c:pt idx="35">
                  <c:v>4.45</c:v>
                </c:pt>
                <c:pt idx="36">
                  <c:v>4.45</c:v>
                </c:pt>
                <c:pt idx="37">
                  <c:v>4.45</c:v>
                </c:pt>
                <c:pt idx="38">
                  <c:v>4.45</c:v>
                </c:pt>
                <c:pt idx="39">
                  <c:v>4.45</c:v>
                </c:pt>
                <c:pt idx="40">
                  <c:v>4.45</c:v>
                </c:pt>
                <c:pt idx="41">
                  <c:v>4.45</c:v>
                </c:pt>
                <c:pt idx="42">
                  <c:v>4.45</c:v>
                </c:pt>
                <c:pt idx="43">
                  <c:v>4.45</c:v>
                </c:pt>
                <c:pt idx="44">
                  <c:v>4.45</c:v>
                </c:pt>
                <c:pt idx="45">
                  <c:v>4.45</c:v>
                </c:pt>
                <c:pt idx="46">
                  <c:v>4.45</c:v>
                </c:pt>
                <c:pt idx="47">
                  <c:v>4.45</c:v>
                </c:pt>
                <c:pt idx="48">
                  <c:v>4.45</c:v>
                </c:pt>
                <c:pt idx="49">
                  <c:v>4.45</c:v>
                </c:pt>
                <c:pt idx="50">
                  <c:v>4.45</c:v>
                </c:pt>
                <c:pt idx="51">
                  <c:v>4.45</c:v>
                </c:pt>
              </c:numCache>
            </c:numRef>
          </c:xVal>
          <c:yVal>
            <c:numRef>
              <c:f>'50m blending'!$A$1:$A$52</c:f>
              <c:numCache>
                <c:formatCode>General</c:formatCode>
                <c:ptCount val="52"/>
                <c:pt idx="0">
                  <c:v>2</c:v>
                </c:pt>
                <c:pt idx="1">
                  <c:v>13</c:v>
                </c:pt>
                <c:pt idx="2">
                  <c:v>23</c:v>
                </c:pt>
                <c:pt idx="3">
                  <c:v>33</c:v>
                </c:pt>
                <c:pt idx="4">
                  <c:v>43</c:v>
                </c:pt>
                <c:pt idx="5">
                  <c:v>53</c:v>
                </c:pt>
                <c:pt idx="6">
                  <c:v>103</c:v>
                </c:pt>
                <c:pt idx="7">
                  <c:v>203</c:v>
                </c:pt>
                <c:pt idx="8">
                  <c:v>303</c:v>
                </c:pt>
                <c:pt idx="9">
                  <c:v>403</c:v>
                </c:pt>
                <c:pt idx="10">
                  <c:v>503</c:v>
                </c:pt>
                <c:pt idx="11">
                  <c:v>603</c:v>
                </c:pt>
                <c:pt idx="12">
                  <c:v>703</c:v>
                </c:pt>
                <c:pt idx="13">
                  <c:v>803</c:v>
                </c:pt>
                <c:pt idx="14">
                  <c:v>903</c:v>
                </c:pt>
                <c:pt idx="15">
                  <c:v>1003</c:v>
                </c:pt>
                <c:pt idx="16">
                  <c:v>1103</c:v>
                </c:pt>
                <c:pt idx="17">
                  <c:v>1203</c:v>
                </c:pt>
                <c:pt idx="18">
                  <c:v>1303</c:v>
                </c:pt>
                <c:pt idx="19">
                  <c:v>1403</c:v>
                </c:pt>
                <c:pt idx="20">
                  <c:v>1503</c:v>
                </c:pt>
                <c:pt idx="21">
                  <c:v>1603</c:v>
                </c:pt>
                <c:pt idx="22">
                  <c:v>1703</c:v>
                </c:pt>
                <c:pt idx="23">
                  <c:v>1803</c:v>
                </c:pt>
                <c:pt idx="24">
                  <c:v>1903</c:v>
                </c:pt>
                <c:pt idx="25">
                  <c:v>2003</c:v>
                </c:pt>
                <c:pt idx="26">
                  <c:v>2103</c:v>
                </c:pt>
                <c:pt idx="27">
                  <c:v>2203</c:v>
                </c:pt>
                <c:pt idx="28">
                  <c:v>2303</c:v>
                </c:pt>
                <c:pt idx="29">
                  <c:v>2403</c:v>
                </c:pt>
                <c:pt idx="30">
                  <c:v>2503</c:v>
                </c:pt>
                <c:pt idx="31">
                  <c:v>2603</c:v>
                </c:pt>
                <c:pt idx="32">
                  <c:v>2703</c:v>
                </c:pt>
                <c:pt idx="33">
                  <c:v>2803</c:v>
                </c:pt>
                <c:pt idx="34">
                  <c:v>2903</c:v>
                </c:pt>
                <c:pt idx="35">
                  <c:v>3003</c:v>
                </c:pt>
                <c:pt idx="36">
                  <c:v>3103</c:v>
                </c:pt>
                <c:pt idx="37">
                  <c:v>3203</c:v>
                </c:pt>
                <c:pt idx="38">
                  <c:v>3303</c:v>
                </c:pt>
                <c:pt idx="39">
                  <c:v>3403</c:v>
                </c:pt>
                <c:pt idx="40">
                  <c:v>3503</c:v>
                </c:pt>
                <c:pt idx="41">
                  <c:v>3603</c:v>
                </c:pt>
                <c:pt idx="42">
                  <c:v>3703</c:v>
                </c:pt>
                <c:pt idx="43">
                  <c:v>3803</c:v>
                </c:pt>
                <c:pt idx="44">
                  <c:v>3903</c:v>
                </c:pt>
                <c:pt idx="45">
                  <c:v>4003</c:v>
                </c:pt>
                <c:pt idx="46">
                  <c:v>4103</c:v>
                </c:pt>
                <c:pt idx="47">
                  <c:v>4203</c:v>
                </c:pt>
                <c:pt idx="48">
                  <c:v>4303</c:v>
                </c:pt>
                <c:pt idx="49">
                  <c:v>4403</c:v>
                </c:pt>
                <c:pt idx="50">
                  <c:v>4503</c:v>
                </c:pt>
                <c:pt idx="51">
                  <c:v>4603</c:v>
                </c:pt>
              </c:numCache>
            </c:numRef>
          </c:yVal>
        </c:ser>
        <c:ser>
          <c:idx val="1"/>
          <c:order val="3"/>
          <c:tx>
            <c:v>500m blending</c:v>
          </c:tx>
          <c:spPr>
            <a:ln w="28575">
              <a:solidFill>
                <a:srgbClr val="FB1D9C"/>
              </a:solidFill>
            </a:ln>
          </c:spPr>
          <c:marker>
            <c:symbol val="none"/>
          </c:marker>
          <c:xVal>
            <c:numRef>
              <c:f>'500m blending'!$B$28:$B$79</c:f>
              <c:numCache>
                <c:formatCode>General</c:formatCode>
                <c:ptCount val="52"/>
                <c:pt idx="0">
                  <c:v>0.23</c:v>
                </c:pt>
                <c:pt idx="1">
                  <c:v>0.62000000000000033</c:v>
                </c:pt>
                <c:pt idx="2">
                  <c:v>0.62000000000000033</c:v>
                </c:pt>
                <c:pt idx="3">
                  <c:v>0.65000000000000036</c:v>
                </c:pt>
                <c:pt idx="4">
                  <c:v>0.67000000000000048</c:v>
                </c:pt>
                <c:pt idx="5">
                  <c:v>0.6800000000000006</c:v>
                </c:pt>
                <c:pt idx="6">
                  <c:v>0.81</c:v>
                </c:pt>
                <c:pt idx="7">
                  <c:v>1.08</c:v>
                </c:pt>
                <c:pt idx="8">
                  <c:v>1.32</c:v>
                </c:pt>
                <c:pt idx="9">
                  <c:v>1.54</c:v>
                </c:pt>
                <c:pt idx="10">
                  <c:v>1.85</c:v>
                </c:pt>
                <c:pt idx="11">
                  <c:v>2.59</c:v>
                </c:pt>
                <c:pt idx="12">
                  <c:v>3.3</c:v>
                </c:pt>
                <c:pt idx="13">
                  <c:v>3.62</c:v>
                </c:pt>
                <c:pt idx="14">
                  <c:v>3.46</c:v>
                </c:pt>
                <c:pt idx="15">
                  <c:v>3.48</c:v>
                </c:pt>
                <c:pt idx="16">
                  <c:v>3.57</c:v>
                </c:pt>
                <c:pt idx="17">
                  <c:v>3.67</c:v>
                </c:pt>
                <c:pt idx="18">
                  <c:v>3.75</c:v>
                </c:pt>
                <c:pt idx="19">
                  <c:v>3.7600000000000002</c:v>
                </c:pt>
                <c:pt idx="20">
                  <c:v>3.77</c:v>
                </c:pt>
                <c:pt idx="21">
                  <c:v>3.7800000000000002</c:v>
                </c:pt>
                <c:pt idx="22">
                  <c:v>3.8099999999999987</c:v>
                </c:pt>
                <c:pt idx="23">
                  <c:v>3.9099999999999997</c:v>
                </c:pt>
                <c:pt idx="24">
                  <c:v>4.17</c:v>
                </c:pt>
                <c:pt idx="25">
                  <c:v>4.49</c:v>
                </c:pt>
                <c:pt idx="26">
                  <c:v>4.7</c:v>
                </c:pt>
                <c:pt idx="27">
                  <c:v>4.6199999999999974</c:v>
                </c:pt>
                <c:pt idx="28">
                  <c:v>4.54</c:v>
                </c:pt>
                <c:pt idx="29">
                  <c:v>4.4700000000000024</c:v>
                </c:pt>
                <c:pt idx="30">
                  <c:v>4.46</c:v>
                </c:pt>
                <c:pt idx="31">
                  <c:v>4.46</c:v>
                </c:pt>
                <c:pt idx="32">
                  <c:v>4.46</c:v>
                </c:pt>
                <c:pt idx="33">
                  <c:v>4.46</c:v>
                </c:pt>
                <c:pt idx="34">
                  <c:v>4.46</c:v>
                </c:pt>
                <c:pt idx="35">
                  <c:v>4.46</c:v>
                </c:pt>
                <c:pt idx="36">
                  <c:v>4.46</c:v>
                </c:pt>
                <c:pt idx="37">
                  <c:v>4.46</c:v>
                </c:pt>
                <c:pt idx="38">
                  <c:v>4.46</c:v>
                </c:pt>
                <c:pt idx="39">
                  <c:v>4.46</c:v>
                </c:pt>
                <c:pt idx="40">
                  <c:v>4.46</c:v>
                </c:pt>
                <c:pt idx="41">
                  <c:v>4.46</c:v>
                </c:pt>
                <c:pt idx="42">
                  <c:v>4.46</c:v>
                </c:pt>
                <c:pt idx="43">
                  <c:v>4.46</c:v>
                </c:pt>
                <c:pt idx="44">
                  <c:v>4.46</c:v>
                </c:pt>
                <c:pt idx="45">
                  <c:v>4.46</c:v>
                </c:pt>
                <c:pt idx="46">
                  <c:v>4.46</c:v>
                </c:pt>
                <c:pt idx="47">
                  <c:v>4.46</c:v>
                </c:pt>
                <c:pt idx="48">
                  <c:v>4.46</c:v>
                </c:pt>
                <c:pt idx="49">
                  <c:v>4.46</c:v>
                </c:pt>
                <c:pt idx="50">
                  <c:v>4.46</c:v>
                </c:pt>
                <c:pt idx="51">
                  <c:v>4.46</c:v>
                </c:pt>
              </c:numCache>
            </c:numRef>
          </c:xVal>
          <c:yVal>
            <c:numRef>
              <c:f>'500m blending'!$A$28:$A$79</c:f>
              <c:numCache>
                <c:formatCode>General</c:formatCode>
                <c:ptCount val="52"/>
                <c:pt idx="0">
                  <c:v>2</c:v>
                </c:pt>
                <c:pt idx="1">
                  <c:v>13</c:v>
                </c:pt>
                <c:pt idx="2">
                  <c:v>23</c:v>
                </c:pt>
                <c:pt idx="3">
                  <c:v>33</c:v>
                </c:pt>
                <c:pt idx="4">
                  <c:v>43</c:v>
                </c:pt>
                <c:pt idx="5">
                  <c:v>53</c:v>
                </c:pt>
                <c:pt idx="6">
                  <c:v>103</c:v>
                </c:pt>
                <c:pt idx="7">
                  <c:v>203</c:v>
                </c:pt>
                <c:pt idx="8">
                  <c:v>303</c:v>
                </c:pt>
                <c:pt idx="9">
                  <c:v>403</c:v>
                </c:pt>
                <c:pt idx="10">
                  <c:v>503</c:v>
                </c:pt>
                <c:pt idx="11">
                  <c:v>603</c:v>
                </c:pt>
                <c:pt idx="12">
                  <c:v>703</c:v>
                </c:pt>
                <c:pt idx="13">
                  <c:v>803</c:v>
                </c:pt>
                <c:pt idx="14">
                  <c:v>903</c:v>
                </c:pt>
                <c:pt idx="15">
                  <c:v>1003</c:v>
                </c:pt>
                <c:pt idx="16">
                  <c:v>1103</c:v>
                </c:pt>
                <c:pt idx="17">
                  <c:v>1203</c:v>
                </c:pt>
                <c:pt idx="18">
                  <c:v>1303</c:v>
                </c:pt>
                <c:pt idx="19">
                  <c:v>1403</c:v>
                </c:pt>
                <c:pt idx="20">
                  <c:v>1503</c:v>
                </c:pt>
                <c:pt idx="21">
                  <c:v>1603</c:v>
                </c:pt>
                <c:pt idx="22">
                  <c:v>1703</c:v>
                </c:pt>
                <c:pt idx="23">
                  <c:v>1803</c:v>
                </c:pt>
                <c:pt idx="24">
                  <c:v>1903</c:v>
                </c:pt>
                <c:pt idx="25">
                  <c:v>2003</c:v>
                </c:pt>
                <c:pt idx="26">
                  <c:v>2103</c:v>
                </c:pt>
                <c:pt idx="27">
                  <c:v>2203</c:v>
                </c:pt>
                <c:pt idx="28">
                  <c:v>2303</c:v>
                </c:pt>
                <c:pt idx="29">
                  <c:v>2403</c:v>
                </c:pt>
                <c:pt idx="30">
                  <c:v>2503</c:v>
                </c:pt>
                <c:pt idx="31">
                  <c:v>2603</c:v>
                </c:pt>
                <c:pt idx="32">
                  <c:v>2703</c:v>
                </c:pt>
                <c:pt idx="33">
                  <c:v>2803</c:v>
                </c:pt>
                <c:pt idx="34">
                  <c:v>2903</c:v>
                </c:pt>
                <c:pt idx="35">
                  <c:v>3003</c:v>
                </c:pt>
                <c:pt idx="36">
                  <c:v>3103</c:v>
                </c:pt>
                <c:pt idx="37">
                  <c:v>3203</c:v>
                </c:pt>
                <c:pt idx="38">
                  <c:v>3303</c:v>
                </c:pt>
                <c:pt idx="39">
                  <c:v>3403</c:v>
                </c:pt>
                <c:pt idx="40">
                  <c:v>3503</c:v>
                </c:pt>
                <c:pt idx="41">
                  <c:v>3603</c:v>
                </c:pt>
                <c:pt idx="42">
                  <c:v>3703</c:v>
                </c:pt>
                <c:pt idx="43">
                  <c:v>3803</c:v>
                </c:pt>
                <c:pt idx="44">
                  <c:v>3903</c:v>
                </c:pt>
                <c:pt idx="45">
                  <c:v>4003</c:v>
                </c:pt>
                <c:pt idx="46">
                  <c:v>4103</c:v>
                </c:pt>
                <c:pt idx="47">
                  <c:v>4203</c:v>
                </c:pt>
                <c:pt idx="48">
                  <c:v>4303</c:v>
                </c:pt>
                <c:pt idx="49">
                  <c:v>4403</c:v>
                </c:pt>
                <c:pt idx="50">
                  <c:v>4503</c:v>
                </c:pt>
                <c:pt idx="51">
                  <c:v>4603</c:v>
                </c:pt>
              </c:numCache>
            </c:numRef>
          </c:yVal>
        </c:ser>
        <c:axId val="74244096"/>
        <c:axId val="74245632"/>
      </c:scatterChart>
      <c:valAx>
        <c:axId val="74244096"/>
        <c:scaling>
          <c:orientation val="minMax"/>
          <c:max val="6"/>
        </c:scaling>
        <c:axPos val="b"/>
        <c:majorGridlines>
          <c:spPr>
            <a:ln>
              <a:solidFill>
                <a:srgbClr val="FF0000"/>
              </a:solidFill>
              <a:prstDash val="sysDash"/>
            </a:ln>
          </c:spPr>
        </c:majorGridlines>
        <c:numFmt formatCode="General" sourceLinked="1"/>
        <c:tickLblPos val="nextTo"/>
        <c:txPr>
          <a:bodyPr/>
          <a:lstStyle/>
          <a:p>
            <a:pPr>
              <a:defRPr sz="1400" baseline="0"/>
            </a:pPr>
            <a:endParaRPr lang="fr-FR"/>
          </a:p>
        </c:txPr>
        <c:crossAx val="74245632"/>
        <c:crosses val="autoZero"/>
        <c:crossBetween val="midCat"/>
      </c:valAx>
      <c:valAx>
        <c:axId val="74245632"/>
        <c:scaling>
          <c:orientation val="minMax"/>
          <c:max val="2500"/>
        </c:scaling>
        <c:axPos val="l"/>
        <c:majorGridlines>
          <c:spPr>
            <a:ln>
              <a:solidFill>
                <a:srgbClr val="FF0000"/>
              </a:solidFill>
              <a:prstDash val="sysDash"/>
            </a:ln>
          </c:spPr>
        </c:majorGridlines>
        <c:numFmt formatCode="General" sourceLinked="1"/>
        <c:tickLblPos val="nextTo"/>
        <c:txPr>
          <a:bodyPr/>
          <a:lstStyle/>
          <a:p>
            <a:pPr>
              <a:defRPr sz="1400" baseline="0"/>
            </a:pPr>
            <a:endParaRPr lang="fr-FR"/>
          </a:p>
        </c:txPr>
        <c:crossAx val="74244096"/>
        <c:crosses val="autoZero"/>
        <c:crossBetween val="midCat"/>
      </c:valAx>
      <c:spPr>
        <a:solidFill>
          <a:schemeClr val="bg1"/>
        </a:solidFill>
        <a:ln>
          <a:solidFill>
            <a:schemeClr val="tx1"/>
          </a:solidFill>
        </a:ln>
      </c:spPr>
    </c:plotArea>
    <c:legend>
      <c:legendPos val="r"/>
      <c:legendEntry>
        <c:idx val="0"/>
        <c:txPr>
          <a:bodyPr/>
          <a:lstStyle/>
          <a:p>
            <a:pPr>
              <a:defRPr sz="1400" baseline="0"/>
            </a:pPr>
            <a:endParaRPr lang="fr-FR"/>
          </a:p>
        </c:txPr>
      </c:legendEntry>
      <c:legendEntry>
        <c:idx val="1"/>
        <c:txPr>
          <a:bodyPr/>
          <a:lstStyle/>
          <a:p>
            <a:pPr>
              <a:defRPr sz="1400" baseline="0"/>
            </a:pPr>
            <a:endParaRPr lang="fr-FR"/>
          </a:p>
        </c:txPr>
      </c:legendEntry>
      <c:legendEntry>
        <c:idx val="2"/>
        <c:txPr>
          <a:bodyPr/>
          <a:lstStyle/>
          <a:p>
            <a:pPr>
              <a:defRPr sz="1400" baseline="0"/>
            </a:pPr>
            <a:endParaRPr lang="fr-FR"/>
          </a:p>
        </c:txPr>
      </c:legendEntry>
      <c:legendEntry>
        <c:idx val="3"/>
        <c:txPr>
          <a:bodyPr/>
          <a:lstStyle/>
          <a:p>
            <a:pPr>
              <a:defRPr sz="1400" baseline="0"/>
            </a:pPr>
            <a:endParaRPr lang="fr-FR"/>
          </a:p>
        </c:txPr>
      </c:legendEntry>
      <c:layout>
        <c:manualLayout>
          <c:xMode val="edge"/>
          <c:yMode val="edge"/>
          <c:x val="9.0266576526419062E-2"/>
          <c:y val="5.3648516393077966E-2"/>
          <c:w val="0.27139214515685517"/>
          <c:h val="0.35660514767669854"/>
        </c:manualLayout>
      </c:layout>
      <c:spPr>
        <a:solidFill>
          <a:schemeClr val="bg1"/>
        </a:solidFill>
        <a:ln>
          <a:solidFill>
            <a:schemeClr val="tx1"/>
          </a:solidFill>
        </a:ln>
        <a:effectLst>
          <a:outerShdw blurRad="50800" dist="38100" dir="2700000" algn="tl" rotWithShape="0">
            <a:prstClr val="black">
              <a:alpha val="40000"/>
            </a:prstClr>
          </a:outerShdw>
        </a:effectLst>
      </c:spPr>
    </c:legend>
    <c:plotVisOnly val="1"/>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fr-FR"/>
  <c:chart>
    <c:plotArea>
      <c:layout>
        <c:manualLayout>
          <c:layoutTarget val="inner"/>
          <c:xMode val="edge"/>
          <c:yMode val="edge"/>
          <c:x val="7.1244305949698147E-2"/>
          <c:y val="3.7160789683898202E-2"/>
          <c:w val="0.87249753647429085"/>
          <c:h val="0.87725063023248706"/>
        </c:manualLayout>
      </c:layout>
      <c:scatterChart>
        <c:scatterStyle val="lineMarker"/>
        <c:ser>
          <c:idx val="0"/>
          <c:order val="0"/>
          <c:tx>
            <c:v>DP26 Sfc/Prf Data</c:v>
          </c:tx>
          <c:spPr>
            <a:ln w="28575">
              <a:noFill/>
            </a:ln>
          </c:spPr>
          <c:marker>
            <c:symbol val="diamond"/>
            <c:size val="10"/>
            <c:spPr>
              <a:solidFill>
                <a:schemeClr val="tx1"/>
              </a:solidFill>
            </c:spPr>
          </c:marker>
          <c:xVal>
            <c:numRef>
              <c:f>'DP26 Profile'!$B$1:$B$42</c:f>
              <c:numCache>
                <c:formatCode>General</c:formatCode>
                <c:ptCount val="42"/>
                <c:pt idx="0">
                  <c:v>0.6000000000000002</c:v>
                </c:pt>
                <c:pt idx="1">
                  <c:v>2.6</c:v>
                </c:pt>
                <c:pt idx="2">
                  <c:v>3.6</c:v>
                </c:pt>
                <c:pt idx="3">
                  <c:v>4.5999999999999996</c:v>
                </c:pt>
                <c:pt idx="4">
                  <c:v>4.5999999999999996</c:v>
                </c:pt>
                <c:pt idx="5">
                  <c:v>4.0999999999999996</c:v>
                </c:pt>
                <c:pt idx="6">
                  <c:v>4.0999999999999996</c:v>
                </c:pt>
                <c:pt idx="7">
                  <c:v>4.0999999999999996</c:v>
                </c:pt>
                <c:pt idx="8">
                  <c:v>4.5999999999999996</c:v>
                </c:pt>
                <c:pt idx="9">
                  <c:v>4.0999999999999996</c:v>
                </c:pt>
                <c:pt idx="10">
                  <c:v>4.0999999999999996</c:v>
                </c:pt>
                <c:pt idx="11">
                  <c:v>4.0999999999999996</c:v>
                </c:pt>
                <c:pt idx="12">
                  <c:v>4.0999999999999996</c:v>
                </c:pt>
                <c:pt idx="13">
                  <c:v>4.0999999999999996</c:v>
                </c:pt>
                <c:pt idx="14">
                  <c:v>4.0999999999999996</c:v>
                </c:pt>
                <c:pt idx="15">
                  <c:v>4.0999999999999996</c:v>
                </c:pt>
                <c:pt idx="16">
                  <c:v>4.5999999999999996</c:v>
                </c:pt>
                <c:pt idx="17">
                  <c:v>5.0999999999999996</c:v>
                </c:pt>
                <c:pt idx="18">
                  <c:v>5.7</c:v>
                </c:pt>
                <c:pt idx="19">
                  <c:v>5.0999999999999996</c:v>
                </c:pt>
                <c:pt idx="20">
                  <c:v>4.5999999999999996</c:v>
                </c:pt>
                <c:pt idx="21">
                  <c:v>4.5999999999999996</c:v>
                </c:pt>
                <c:pt idx="22">
                  <c:v>4.5999999999999996</c:v>
                </c:pt>
                <c:pt idx="23">
                  <c:v>5.0999999999999996</c:v>
                </c:pt>
                <c:pt idx="24">
                  <c:v>5.7</c:v>
                </c:pt>
                <c:pt idx="25">
                  <c:v>5.7</c:v>
                </c:pt>
                <c:pt idx="26">
                  <c:v>5.7</c:v>
                </c:pt>
                <c:pt idx="27">
                  <c:v>5.7</c:v>
                </c:pt>
                <c:pt idx="28">
                  <c:v>5.7</c:v>
                </c:pt>
                <c:pt idx="29">
                  <c:v>5.7</c:v>
                </c:pt>
                <c:pt idx="30">
                  <c:v>6.2</c:v>
                </c:pt>
                <c:pt idx="31">
                  <c:v>6.7</c:v>
                </c:pt>
                <c:pt idx="32">
                  <c:v>7.2</c:v>
                </c:pt>
                <c:pt idx="33">
                  <c:v>7.7</c:v>
                </c:pt>
                <c:pt idx="34">
                  <c:v>7.2</c:v>
                </c:pt>
                <c:pt idx="35">
                  <c:v>7.2</c:v>
                </c:pt>
                <c:pt idx="36">
                  <c:v>7.7</c:v>
                </c:pt>
                <c:pt idx="37">
                  <c:v>8.7000000000000011</c:v>
                </c:pt>
                <c:pt idx="38">
                  <c:v>9.3000000000000007</c:v>
                </c:pt>
                <c:pt idx="39">
                  <c:v>9.3000000000000007</c:v>
                </c:pt>
                <c:pt idx="40">
                  <c:v>9.3000000000000007</c:v>
                </c:pt>
                <c:pt idx="41">
                  <c:v>9.3000000000000007</c:v>
                </c:pt>
              </c:numCache>
            </c:numRef>
          </c:xVal>
          <c:yVal>
            <c:numRef>
              <c:f>'DP26 Profile'!$A$1:$A$42</c:f>
              <c:numCache>
                <c:formatCode>General</c:formatCode>
                <c:ptCount val="42"/>
                <c:pt idx="0">
                  <c:v>2</c:v>
                </c:pt>
                <c:pt idx="1">
                  <c:v>503</c:v>
                </c:pt>
                <c:pt idx="2">
                  <c:v>603</c:v>
                </c:pt>
                <c:pt idx="3">
                  <c:v>703</c:v>
                </c:pt>
                <c:pt idx="4">
                  <c:v>803</c:v>
                </c:pt>
                <c:pt idx="5">
                  <c:v>903</c:v>
                </c:pt>
                <c:pt idx="6">
                  <c:v>1003</c:v>
                </c:pt>
                <c:pt idx="7">
                  <c:v>1103</c:v>
                </c:pt>
                <c:pt idx="8">
                  <c:v>1203</c:v>
                </c:pt>
                <c:pt idx="9">
                  <c:v>1303</c:v>
                </c:pt>
                <c:pt idx="10">
                  <c:v>1403</c:v>
                </c:pt>
                <c:pt idx="11">
                  <c:v>1503</c:v>
                </c:pt>
                <c:pt idx="12">
                  <c:v>1603</c:v>
                </c:pt>
                <c:pt idx="13">
                  <c:v>1703</c:v>
                </c:pt>
                <c:pt idx="14">
                  <c:v>1803</c:v>
                </c:pt>
                <c:pt idx="15">
                  <c:v>1903</c:v>
                </c:pt>
                <c:pt idx="16">
                  <c:v>2003</c:v>
                </c:pt>
                <c:pt idx="17">
                  <c:v>2103</c:v>
                </c:pt>
                <c:pt idx="18">
                  <c:v>2203</c:v>
                </c:pt>
                <c:pt idx="19">
                  <c:v>2303</c:v>
                </c:pt>
                <c:pt idx="20">
                  <c:v>2403</c:v>
                </c:pt>
                <c:pt idx="21">
                  <c:v>2503</c:v>
                </c:pt>
                <c:pt idx="22">
                  <c:v>2603</c:v>
                </c:pt>
                <c:pt idx="23">
                  <c:v>2703</c:v>
                </c:pt>
                <c:pt idx="24">
                  <c:v>2803</c:v>
                </c:pt>
                <c:pt idx="25">
                  <c:v>2903</c:v>
                </c:pt>
                <c:pt idx="26">
                  <c:v>3003</c:v>
                </c:pt>
                <c:pt idx="27">
                  <c:v>3103</c:v>
                </c:pt>
                <c:pt idx="28">
                  <c:v>3203</c:v>
                </c:pt>
                <c:pt idx="29">
                  <c:v>3303</c:v>
                </c:pt>
                <c:pt idx="30">
                  <c:v>3403</c:v>
                </c:pt>
                <c:pt idx="31">
                  <c:v>3503</c:v>
                </c:pt>
                <c:pt idx="32">
                  <c:v>3603</c:v>
                </c:pt>
                <c:pt idx="33">
                  <c:v>3703</c:v>
                </c:pt>
                <c:pt idx="34">
                  <c:v>3803</c:v>
                </c:pt>
                <c:pt idx="35">
                  <c:v>3903</c:v>
                </c:pt>
                <c:pt idx="36">
                  <c:v>4003</c:v>
                </c:pt>
                <c:pt idx="37">
                  <c:v>4103</c:v>
                </c:pt>
                <c:pt idx="38">
                  <c:v>4203</c:v>
                </c:pt>
                <c:pt idx="39">
                  <c:v>4303</c:v>
                </c:pt>
                <c:pt idx="40">
                  <c:v>4403</c:v>
                </c:pt>
                <c:pt idx="41">
                  <c:v>4503</c:v>
                </c:pt>
              </c:numCache>
            </c:numRef>
          </c:yVal>
        </c:ser>
        <c:ser>
          <c:idx val="3"/>
          <c:order val="1"/>
          <c:tx>
            <c:v>No blending</c:v>
          </c:tx>
          <c:spPr>
            <a:ln w="28575">
              <a:solidFill>
                <a:srgbClr val="00B050"/>
              </a:solidFill>
            </a:ln>
          </c:spPr>
          <c:marker>
            <c:symbol val="none"/>
          </c:marker>
          <c:xVal>
            <c:numRef>
              <c:f>'0m blending'!$B$1:$B$52</c:f>
              <c:numCache>
                <c:formatCode>General</c:formatCode>
                <c:ptCount val="52"/>
                <c:pt idx="0">
                  <c:v>0.3000000000000001</c:v>
                </c:pt>
                <c:pt idx="1">
                  <c:v>0.89</c:v>
                </c:pt>
                <c:pt idx="2">
                  <c:v>1.46</c:v>
                </c:pt>
                <c:pt idx="3">
                  <c:v>1.59</c:v>
                </c:pt>
                <c:pt idx="4">
                  <c:v>1.6800000000000004</c:v>
                </c:pt>
                <c:pt idx="5">
                  <c:v>1.73</c:v>
                </c:pt>
                <c:pt idx="6">
                  <c:v>1.9400000000000004</c:v>
                </c:pt>
                <c:pt idx="7">
                  <c:v>2.16</c:v>
                </c:pt>
                <c:pt idx="8">
                  <c:v>2.29</c:v>
                </c:pt>
                <c:pt idx="9">
                  <c:v>2.38</c:v>
                </c:pt>
                <c:pt idx="10">
                  <c:v>2.65</c:v>
                </c:pt>
                <c:pt idx="11">
                  <c:v>3.52</c:v>
                </c:pt>
                <c:pt idx="12">
                  <c:v>4.29</c:v>
                </c:pt>
                <c:pt idx="13">
                  <c:v>4.4800000000000004</c:v>
                </c:pt>
                <c:pt idx="14">
                  <c:v>4.13</c:v>
                </c:pt>
                <c:pt idx="15">
                  <c:v>4.04</c:v>
                </c:pt>
                <c:pt idx="16">
                  <c:v>4.04</c:v>
                </c:pt>
                <c:pt idx="17">
                  <c:v>4.08</c:v>
                </c:pt>
                <c:pt idx="18">
                  <c:v>4.1099999999999985</c:v>
                </c:pt>
                <c:pt idx="19">
                  <c:v>4.07</c:v>
                </c:pt>
                <c:pt idx="20">
                  <c:v>4.03</c:v>
                </c:pt>
                <c:pt idx="21">
                  <c:v>4.01</c:v>
                </c:pt>
                <c:pt idx="22">
                  <c:v>4</c:v>
                </c:pt>
                <c:pt idx="23">
                  <c:v>4.0599999999999996</c:v>
                </c:pt>
                <c:pt idx="24">
                  <c:v>4.28</c:v>
                </c:pt>
                <c:pt idx="25">
                  <c:v>4.57</c:v>
                </c:pt>
                <c:pt idx="26">
                  <c:v>4.76</c:v>
                </c:pt>
                <c:pt idx="27">
                  <c:v>4.6499999999999995</c:v>
                </c:pt>
                <c:pt idx="28">
                  <c:v>4.55</c:v>
                </c:pt>
                <c:pt idx="29">
                  <c:v>4.4700000000000015</c:v>
                </c:pt>
                <c:pt idx="30">
                  <c:v>4.45</c:v>
                </c:pt>
                <c:pt idx="31">
                  <c:v>4.45</c:v>
                </c:pt>
                <c:pt idx="32">
                  <c:v>4.45</c:v>
                </c:pt>
                <c:pt idx="33">
                  <c:v>4.45</c:v>
                </c:pt>
                <c:pt idx="34">
                  <c:v>4.45</c:v>
                </c:pt>
                <c:pt idx="35">
                  <c:v>4.45</c:v>
                </c:pt>
                <c:pt idx="36">
                  <c:v>4.45</c:v>
                </c:pt>
                <c:pt idx="37">
                  <c:v>4.45</c:v>
                </c:pt>
                <c:pt idx="38">
                  <c:v>4.45</c:v>
                </c:pt>
                <c:pt idx="39">
                  <c:v>4.45</c:v>
                </c:pt>
                <c:pt idx="40">
                  <c:v>4.45</c:v>
                </c:pt>
                <c:pt idx="41">
                  <c:v>4.45</c:v>
                </c:pt>
                <c:pt idx="42">
                  <c:v>4.45</c:v>
                </c:pt>
                <c:pt idx="43">
                  <c:v>4.45</c:v>
                </c:pt>
                <c:pt idx="44">
                  <c:v>4.45</c:v>
                </c:pt>
                <c:pt idx="45">
                  <c:v>4.45</c:v>
                </c:pt>
                <c:pt idx="46">
                  <c:v>4.45</c:v>
                </c:pt>
                <c:pt idx="47">
                  <c:v>4.45</c:v>
                </c:pt>
                <c:pt idx="48">
                  <c:v>4.45</c:v>
                </c:pt>
                <c:pt idx="49">
                  <c:v>4.45</c:v>
                </c:pt>
                <c:pt idx="50">
                  <c:v>4.45</c:v>
                </c:pt>
                <c:pt idx="51">
                  <c:v>4.45</c:v>
                </c:pt>
              </c:numCache>
            </c:numRef>
          </c:xVal>
          <c:yVal>
            <c:numRef>
              <c:f>'0m blending'!$A$1:$A$52</c:f>
              <c:numCache>
                <c:formatCode>General</c:formatCode>
                <c:ptCount val="52"/>
                <c:pt idx="0">
                  <c:v>2</c:v>
                </c:pt>
                <c:pt idx="1">
                  <c:v>13</c:v>
                </c:pt>
                <c:pt idx="2">
                  <c:v>23</c:v>
                </c:pt>
                <c:pt idx="3">
                  <c:v>33</c:v>
                </c:pt>
                <c:pt idx="4">
                  <c:v>43</c:v>
                </c:pt>
                <c:pt idx="5">
                  <c:v>53</c:v>
                </c:pt>
                <c:pt idx="6">
                  <c:v>103</c:v>
                </c:pt>
                <c:pt idx="7">
                  <c:v>203</c:v>
                </c:pt>
                <c:pt idx="8">
                  <c:v>303</c:v>
                </c:pt>
                <c:pt idx="9">
                  <c:v>403</c:v>
                </c:pt>
                <c:pt idx="10">
                  <c:v>503</c:v>
                </c:pt>
                <c:pt idx="11">
                  <c:v>603</c:v>
                </c:pt>
                <c:pt idx="12">
                  <c:v>703</c:v>
                </c:pt>
                <c:pt idx="13">
                  <c:v>803</c:v>
                </c:pt>
                <c:pt idx="14">
                  <c:v>903</c:v>
                </c:pt>
                <c:pt idx="15">
                  <c:v>1003</c:v>
                </c:pt>
                <c:pt idx="16">
                  <c:v>1103</c:v>
                </c:pt>
                <c:pt idx="17">
                  <c:v>1203</c:v>
                </c:pt>
                <c:pt idx="18">
                  <c:v>1303</c:v>
                </c:pt>
                <c:pt idx="19">
                  <c:v>1403</c:v>
                </c:pt>
                <c:pt idx="20">
                  <c:v>1503</c:v>
                </c:pt>
                <c:pt idx="21">
                  <c:v>1603</c:v>
                </c:pt>
                <c:pt idx="22">
                  <c:v>1703</c:v>
                </c:pt>
                <c:pt idx="23">
                  <c:v>1803</c:v>
                </c:pt>
                <c:pt idx="24">
                  <c:v>1903</c:v>
                </c:pt>
                <c:pt idx="25">
                  <c:v>2003</c:v>
                </c:pt>
                <c:pt idx="26">
                  <c:v>2103</c:v>
                </c:pt>
                <c:pt idx="27">
                  <c:v>2203</c:v>
                </c:pt>
                <c:pt idx="28">
                  <c:v>2303</c:v>
                </c:pt>
                <c:pt idx="29">
                  <c:v>2403</c:v>
                </c:pt>
                <c:pt idx="30">
                  <c:v>2503</c:v>
                </c:pt>
                <c:pt idx="31">
                  <c:v>2603</c:v>
                </c:pt>
                <c:pt idx="32">
                  <c:v>2703</c:v>
                </c:pt>
                <c:pt idx="33">
                  <c:v>2803</c:v>
                </c:pt>
                <c:pt idx="34">
                  <c:v>2903</c:v>
                </c:pt>
                <c:pt idx="35">
                  <c:v>3003</c:v>
                </c:pt>
                <c:pt idx="36">
                  <c:v>3103</c:v>
                </c:pt>
                <c:pt idx="37">
                  <c:v>3203</c:v>
                </c:pt>
                <c:pt idx="38">
                  <c:v>3303</c:v>
                </c:pt>
                <c:pt idx="39">
                  <c:v>3403</c:v>
                </c:pt>
                <c:pt idx="40">
                  <c:v>3503</c:v>
                </c:pt>
                <c:pt idx="41">
                  <c:v>3603</c:v>
                </c:pt>
                <c:pt idx="42">
                  <c:v>3703</c:v>
                </c:pt>
                <c:pt idx="43">
                  <c:v>3803</c:v>
                </c:pt>
                <c:pt idx="44">
                  <c:v>3903</c:v>
                </c:pt>
                <c:pt idx="45">
                  <c:v>4003</c:v>
                </c:pt>
                <c:pt idx="46">
                  <c:v>4103</c:v>
                </c:pt>
                <c:pt idx="47">
                  <c:v>4203</c:v>
                </c:pt>
                <c:pt idx="48">
                  <c:v>4303</c:v>
                </c:pt>
                <c:pt idx="49">
                  <c:v>4403</c:v>
                </c:pt>
                <c:pt idx="50">
                  <c:v>4503</c:v>
                </c:pt>
                <c:pt idx="51">
                  <c:v>4603</c:v>
                </c:pt>
              </c:numCache>
            </c:numRef>
          </c:yVal>
        </c:ser>
        <c:ser>
          <c:idx val="2"/>
          <c:order val="2"/>
          <c:tx>
            <c:v>50m blending</c:v>
          </c:tx>
          <c:spPr>
            <a:ln w="28575">
              <a:solidFill>
                <a:srgbClr val="FFFF00"/>
              </a:solidFill>
            </a:ln>
          </c:spPr>
          <c:marker>
            <c:symbol val="none"/>
          </c:marker>
          <c:xVal>
            <c:numRef>
              <c:f>'50m blending'!$B$1:$B$52</c:f>
              <c:numCache>
                <c:formatCode>General</c:formatCode>
                <c:ptCount val="52"/>
                <c:pt idx="0">
                  <c:v>0.29000000000000009</c:v>
                </c:pt>
                <c:pt idx="1">
                  <c:v>0.79</c:v>
                </c:pt>
                <c:pt idx="2">
                  <c:v>0.89</c:v>
                </c:pt>
                <c:pt idx="3">
                  <c:v>1.03</c:v>
                </c:pt>
                <c:pt idx="4">
                  <c:v>1.1599999999999995</c:v>
                </c:pt>
                <c:pt idx="5">
                  <c:v>1.29</c:v>
                </c:pt>
                <c:pt idx="6">
                  <c:v>1.74</c:v>
                </c:pt>
                <c:pt idx="7">
                  <c:v>2.12</c:v>
                </c:pt>
                <c:pt idx="8">
                  <c:v>2.2799999999999998</c:v>
                </c:pt>
                <c:pt idx="9">
                  <c:v>2.38</c:v>
                </c:pt>
                <c:pt idx="10">
                  <c:v>2.64</c:v>
                </c:pt>
                <c:pt idx="11">
                  <c:v>3.51</c:v>
                </c:pt>
                <c:pt idx="12">
                  <c:v>4.2699999999999996</c:v>
                </c:pt>
                <c:pt idx="13">
                  <c:v>4.4700000000000015</c:v>
                </c:pt>
                <c:pt idx="14">
                  <c:v>4.1199999999999983</c:v>
                </c:pt>
                <c:pt idx="15">
                  <c:v>4.03</c:v>
                </c:pt>
                <c:pt idx="16">
                  <c:v>4.03</c:v>
                </c:pt>
                <c:pt idx="17">
                  <c:v>4.07</c:v>
                </c:pt>
                <c:pt idx="18">
                  <c:v>4.0999999999999996</c:v>
                </c:pt>
                <c:pt idx="19">
                  <c:v>4.0599999999999996</c:v>
                </c:pt>
                <c:pt idx="20">
                  <c:v>4.0199999999999996</c:v>
                </c:pt>
                <c:pt idx="21">
                  <c:v>4</c:v>
                </c:pt>
                <c:pt idx="22">
                  <c:v>3.9899999999999998</c:v>
                </c:pt>
                <c:pt idx="23">
                  <c:v>4.0599999999999996</c:v>
                </c:pt>
                <c:pt idx="24">
                  <c:v>4.28</c:v>
                </c:pt>
                <c:pt idx="25">
                  <c:v>4.57</c:v>
                </c:pt>
                <c:pt idx="26">
                  <c:v>4.76</c:v>
                </c:pt>
                <c:pt idx="27">
                  <c:v>4.6499999999999995</c:v>
                </c:pt>
                <c:pt idx="28">
                  <c:v>4.5599999999999996</c:v>
                </c:pt>
                <c:pt idx="29">
                  <c:v>4.4700000000000015</c:v>
                </c:pt>
                <c:pt idx="30">
                  <c:v>4.45</c:v>
                </c:pt>
                <c:pt idx="31">
                  <c:v>4.45</c:v>
                </c:pt>
                <c:pt idx="32">
                  <c:v>4.45</c:v>
                </c:pt>
                <c:pt idx="33">
                  <c:v>4.45</c:v>
                </c:pt>
                <c:pt idx="34">
                  <c:v>4.45</c:v>
                </c:pt>
                <c:pt idx="35">
                  <c:v>4.45</c:v>
                </c:pt>
                <c:pt idx="36">
                  <c:v>4.45</c:v>
                </c:pt>
                <c:pt idx="37">
                  <c:v>4.45</c:v>
                </c:pt>
                <c:pt idx="38">
                  <c:v>4.45</c:v>
                </c:pt>
                <c:pt idx="39">
                  <c:v>4.45</c:v>
                </c:pt>
                <c:pt idx="40">
                  <c:v>4.45</c:v>
                </c:pt>
                <c:pt idx="41">
                  <c:v>4.45</c:v>
                </c:pt>
                <c:pt idx="42">
                  <c:v>4.45</c:v>
                </c:pt>
                <c:pt idx="43">
                  <c:v>4.45</c:v>
                </c:pt>
                <c:pt idx="44">
                  <c:v>4.45</c:v>
                </c:pt>
                <c:pt idx="45">
                  <c:v>4.45</c:v>
                </c:pt>
                <c:pt idx="46">
                  <c:v>4.45</c:v>
                </c:pt>
                <c:pt idx="47">
                  <c:v>4.45</c:v>
                </c:pt>
                <c:pt idx="48">
                  <c:v>4.45</c:v>
                </c:pt>
                <c:pt idx="49">
                  <c:v>4.45</c:v>
                </c:pt>
                <c:pt idx="50">
                  <c:v>4.45</c:v>
                </c:pt>
                <c:pt idx="51">
                  <c:v>4.45</c:v>
                </c:pt>
              </c:numCache>
            </c:numRef>
          </c:xVal>
          <c:yVal>
            <c:numRef>
              <c:f>'50m blending'!$A$1:$A$52</c:f>
              <c:numCache>
                <c:formatCode>General</c:formatCode>
                <c:ptCount val="52"/>
                <c:pt idx="0">
                  <c:v>2</c:v>
                </c:pt>
                <c:pt idx="1">
                  <c:v>13</c:v>
                </c:pt>
                <c:pt idx="2">
                  <c:v>23</c:v>
                </c:pt>
                <c:pt idx="3">
                  <c:v>33</c:v>
                </c:pt>
                <c:pt idx="4">
                  <c:v>43</c:v>
                </c:pt>
                <c:pt idx="5">
                  <c:v>53</c:v>
                </c:pt>
                <c:pt idx="6">
                  <c:v>103</c:v>
                </c:pt>
                <c:pt idx="7">
                  <c:v>203</c:v>
                </c:pt>
                <c:pt idx="8">
                  <c:v>303</c:v>
                </c:pt>
                <c:pt idx="9">
                  <c:v>403</c:v>
                </c:pt>
                <c:pt idx="10">
                  <c:v>503</c:v>
                </c:pt>
                <c:pt idx="11">
                  <c:v>603</c:v>
                </c:pt>
                <c:pt idx="12">
                  <c:v>703</c:v>
                </c:pt>
                <c:pt idx="13">
                  <c:v>803</c:v>
                </c:pt>
                <c:pt idx="14">
                  <c:v>903</c:v>
                </c:pt>
                <c:pt idx="15">
                  <c:v>1003</c:v>
                </c:pt>
                <c:pt idx="16">
                  <c:v>1103</c:v>
                </c:pt>
                <c:pt idx="17">
                  <c:v>1203</c:v>
                </c:pt>
                <c:pt idx="18">
                  <c:v>1303</c:v>
                </c:pt>
                <c:pt idx="19">
                  <c:v>1403</c:v>
                </c:pt>
                <c:pt idx="20">
                  <c:v>1503</c:v>
                </c:pt>
                <c:pt idx="21">
                  <c:v>1603</c:v>
                </c:pt>
                <c:pt idx="22">
                  <c:v>1703</c:v>
                </c:pt>
                <c:pt idx="23">
                  <c:v>1803</c:v>
                </c:pt>
                <c:pt idx="24">
                  <c:v>1903</c:v>
                </c:pt>
                <c:pt idx="25">
                  <c:v>2003</c:v>
                </c:pt>
                <c:pt idx="26">
                  <c:v>2103</c:v>
                </c:pt>
                <c:pt idx="27">
                  <c:v>2203</c:v>
                </c:pt>
                <c:pt idx="28">
                  <c:v>2303</c:v>
                </c:pt>
                <c:pt idx="29">
                  <c:v>2403</c:v>
                </c:pt>
                <c:pt idx="30">
                  <c:v>2503</c:v>
                </c:pt>
                <c:pt idx="31">
                  <c:v>2603</c:v>
                </c:pt>
                <c:pt idx="32">
                  <c:v>2703</c:v>
                </c:pt>
                <c:pt idx="33">
                  <c:v>2803</c:v>
                </c:pt>
                <c:pt idx="34">
                  <c:v>2903</c:v>
                </c:pt>
                <c:pt idx="35">
                  <c:v>3003</c:v>
                </c:pt>
                <c:pt idx="36">
                  <c:v>3103</c:v>
                </c:pt>
                <c:pt idx="37">
                  <c:v>3203</c:v>
                </c:pt>
                <c:pt idx="38">
                  <c:v>3303</c:v>
                </c:pt>
                <c:pt idx="39">
                  <c:v>3403</c:v>
                </c:pt>
                <c:pt idx="40">
                  <c:v>3503</c:v>
                </c:pt>
                <c:pt idx="41">
                  <c:v>3603</c:v>
                </c:pt>
                <c:pt idx="42">
                  <c:v>3703</c:v>
                </c:pt>
                <c:pt idx="43">
                  <c:v>3803</c:v>
                </c:pt>
                <c:pt idx="44">
                  <c:v>3903</c:v>
                </c:pt>
                <c:pt idx="45">
                  <c:v>4003</c:v>
                </c:pt>
                <c:pt idx="46">
                  <c:v>4103</c:v>
                </c:pt>
                <c:pt idx="47">
                  <c:v>4203</c:v>
                </c:pt>
                <c:pt idx="48">
                  <c:v>4303</c:v>
                </c:pt>
                <c:pt idx="49">
                  <c:v>4403</c:v>
                </c:pt>
                <c:pt idx="50">
                  <c:v>4503</c:v>
                </c:pt>
                <c:pt idx="51">
                  <c:v>4603</c:v>
                </c:pt>
              </c:numCache>
            </c:numRef>
          </c:yVal>
        </c:ser>
        <c:ser>
          <c:idx val="1"/>
          <c:order val="3"/>
          <c:tx>
            <c:v>500m blending</c:v>
          </c:tx>
          <c:spPr>
            <a:ln w="28575">
              <a:solidFill>
                <a:srgbClr val="FF0066"/>
              </a:solidFill>
            </a:ln>
          </c:spPr>
          <c:marker>
            <c:symbol val="none"/>
          </c:marker>
          <c:xVal>
            <c:numRef>
              <c:f>'500m blending'!$B$28:$B$79</c:f>
              <c:numCache>
                <c:formatCode>General</c:formatCode>
                <c:ptCount val="52"/>
                <c:pt idx="0">
                  <c:v>0.23</c:v>
                </c:pt>
                <c:pt idx="1">
                  <c:v>0.62000000000000022</c:v>
                </c:pt>
                <c:pt idx="2">
                  <c:v>0.62000000000000022</c:v>
                </c:pt>
                <c:pt idx="3">
                  <c:v>0.65000000000000024</c:v>
                </c:pt>
                <c:pt idx="4">
                  <c:v>0.67000000000000026</c:v>
                </c:pt>
                <c:pt idx="5">
                  <c:v>0.68</c:v>
                </c:pt>
                <c:pt idx="6">
                  <c:v>0.81</c:v>
                </c:pt>
                <c:pt idx="7">
                  <c:v>1.08</c:v>
                </c:pt>
                <c:pt idx="8">
                  <c:v>1.32</c:v>
                </c:pt>
                <c:pt idx="9">
                  <c:v>1.54</c:v>
                </c:pt>
                <c:pt idx="10">
                  <c:v>1.85</c:v>
                </c:pt>
                <c:pt idx="11">
                  <c:v>2.59</c:v>
                </c:pt>
                <c:pt idx="12">
                  <c:v>3.3</c:v>
                </c:pt>
                <c:pt idx="13">
                  <c:v>3.62</c:v>
                </c:pt>
                <c:pt idx="14">
                  <c:v>3.46</c:v>
                </c:pt>
                <c:pt idx="15">
                  <c:v>3.48</c:v>
                </c:pt>
                <c:pt idx="16">
                  <c:v>3.57</c:v>
                </c:pt>
                <c:pt idx="17">
                  <c:v>3.67</c:v>
                </c:pt>
                <c:pt idx="18">
                  <c:v>3.75</c:v>
                </c:pt>
                <c:pt idx="19">
                  <c:v>3.7600000000000002</c:v>
                </c:pt>
                <c:pt idx="20">
                  <c:v>3.77</c:v>
                </c:pt>
                <c:pt idx="21">
                  <c:v>3.7800000000000002</c:v>
                </c:pt>
                <c:pt idx="22">
                  <c:v>3.8099999999999992</c:v>
                </c:pt>
                <c:pt idx="23">
                  <c:v>3.9099999999999997</c:v>
                </c:pt>
                <c:pt idx="24">
                  <c:v>4.17</c:v>
                </c:pt>
                <c:pt idx="25">
                  <c:v>4.49</c:v>
                </c:pt>
                <c:pt idx="26">
                  <c:v>4.7</c:v>
                </c:pt>
                <c:pt idx="27">
                  <c:v>4.6199999999999983</c:v>
                </c:pt>
                <c:pt idx="28">
                  <c:v>4.54</c:v>
                </c:pt>
                <c:pt idx="29">
                  <c:v>4.4700000000000015</c:v>
                </c:pt>
                <c:pt idx="30">
                  <c:v>4.46</c:v>
                </c:pt>
                <c:pt idx="31">
                  <c:v>4.46</c:v>
                </c:pt>
                <c:pt idx="32">
                  <c:v>4.46</c:v>
                </c:pt>
                <c:pt idx="33">
                  <c:v>4.46</c:v>
                </c:pt>
                <c:pt idx="34">
                  <c:v>4.46</c:v>
                </c:pt>
                <c:pt idx="35">
                  <c:v>4.46</c:v>
                </c:pt>
                <c:pt idx="36">
                  <c:v>4.46</c:v>
                </c:pt>
                <c:pt idx="37">
                  <c:v>4.46</c:v>
                </c:pt>
                <c:pt idx="38">
                  <c:v>4.46</c:v>
                </c:pt>
                <c:pt idx="39">
                  <c:v>4.46</c:v>
                </c:pt>
                <c:pt idx="40">
                  <c:v>4.46</c:v>
                </c:pt>
                <c:pt idx="41">
                  <c:v>4.46</c:v>
                </c:pt>
                <c:pt idx="42">
                  <c:v>4.46</c:v>
                </c:pt>
                <c:pt idx="43">
                  <c:v>4.46</c:v>
                </c:pt>
                <c:pt idx="44">
                  <c:v>4.46</c:v>
                </c:pt>
                <c:pt idx="45">
                  <c:v>4.46</c:v>
                </c:pt>
                <c:pt idx="46">
                  <c:v>4.46</c:v>
                </c:pt>
                <c:pt idx="47">
                  <c:v>4.46</c:v>
                </c:pt>
                <c:pt idx="48">
                  <c:v>4.46</c:v>
                </c:pt>
                <c:pt idx="49">
                  <c:v>4.46</c:v>
                </c:pt>
                <c:pt idx="50">
                  <c:v>4.46</c:v>
                </c:pt>
                <c:pt idx="51">
                  <c:v>4.46</c:v>
                </c:pt>
              </c:numCache>
            </c:numRef>
          </c:xVal>
          <c:yVal>
            <c:numRef>
              <c:f>'500m blending'!$A$28:$A$79</c:f>
              <c:numCache>
                <c:formatCode>General</c:formatCode>
                <c:ptCount val="52"/>
                <c:pt idx="0">
                  <c:v>2</c:v>
                </c:pt>
                <c:pt idx="1">
                  <c:v>13</c:v>
                </c:pt>
                <c:pt idx="2">
                  <c:v>23</c:v>
                </c:pt>
                <c:pt idx="3">
                  <c:v>33</c:v>
                </c:pt>
                <c:pt idx="4">
                  <c:v>43</c:v>
                </c:pt>
                <c:pt idx="5">
                  <c:v>53</c:v>
                </c:pt>
                <c:pt idx="6">
                  <c:v>103</c:v>
                </c:pt>
                <c:pt idx="7">
                  <c:v>203</c:v>
                </c:pt>
                <c:pt idx="8">
                  <c:v>303</c:v>
                </c:pt>
                <c:pt idx="9">
                  <c:v>403</c:v>
                </c:pt>
                <c:pt idx="10">
                  <c:v>503</c:v>
                </c:pt>
                <c:pt idx="11">
                  <c:v>603</c:v>
                </c:pt>
                <c:pt idx="12">
                  <c:v>703</c:v>
                </c:pt>
                <c:pt idx="13">
                  <c:v>803</c:v>
                </c:pt>
                <c:pt idx="14">
                  <c:v>903</c:v>
                </c:pt>
                <c:pt idx="15">
                  <c:v>1003</c:v>
                </c:pt>
                <c:pt idx="16">
                  <c:v>1103</c:v>
                </c:pt>
                <c:pt idx="17">
                  <c:v>1203</c:v>
                </c:pt>
                <c:pt idx="18">
                  <c:v>1303</c:v>
                </c:pt>
                <c:pt idx="19">
                  <c:v>1403</c:v>
                </c:pt>
                <c:pt idx="20">
                  <c:v>1503</c:v>
                </c:pt>
                <c:pt idx="21">
                  <c:v>1603</c:v>
                </c:pt>
                <c:pt idx="22">
                  <c:v>1703</c:v>
                </c:pt>
                <c:pt idx="23">
                  <c:v>1803</c:v>
                </c:pt>
                <c:pt idx="24">
                  <c:v>1903</c:v>
                </c:pt>
                <c:pt idx="25">
                  <c:v>2003</c:v>
                </c:pt>
                <c:pt idx="26">
                  <c:v>2103</c:v>
                </c:pt>
                <c:pt idx="27">
                  <c:v>2203</c:v>
                </c:pt>
                <c:pt idx="28">
                  <c:v>2303</c:v>
                </c:pt>
                <c:pt idx="29">
                  <c:v>2403</c:v>
                </c:pt>
                <c:pt idx="30">
                  <c:v>2503</c:v>
                </c:pt>
                <c:pt idx="31">
                  <c:v>2603</c:v>
                </c:pt>
                <c:pt idx="32">
                  <c:v>2703</c:v>
                </c:pt>
                <c:pt idx="33">
                  <c:v>2803</c:v>
                </c:pt>
                <c:pt idx="34">
                  <c:v>2903</c:v>
                </c:pt>
                <c:pt idx="35">
                  <c:v>3003</c:v>
                </c:pt>
                <c:pt idx="36">
                  <c:v>3103</c:v>
                </c:pt>
                <c:pt idx="37">
                  <c:v>3203</c:v>
                </c:pt>
                <c:pt idx="38">
                  <c:v>3303</c:v>
                </c:pt>
                <c:pt idx="39">
                  <c:v>3403</c:v>
                </c:pt>
                <c:pt idx="40">
                  <c:v>3503</c:v>
                </c:pt>
                <c:pt idx="41">
                  <c:v>3603</c:v>
                </c:pt>
                <c:pt idx="42">
                  <c:v>3703</c:v>
                </c:pt>
                <c:pt idx="43">
                  <c:v>3803</c:v>
                </c:pt>
                <c:pt idx="44">
                  <c:v>3903</c:v>
                </c:pt>
                <c:pt idx="45">
                  <c:v>4003</c:v>
                </c:pt>
                <c:pt idx="46">
                  <c:v>4103</c:v>
                </c:pt>
                <c:pt idx="47">
                  <c:v>4203</c:v>
                </c:pt>
                <c:pt idx="48">
                  <c:v>4303</c:v>
                </c:pt>
                <c:pt idx="49">
                  <c:v>4403</c:v>
                </c:pt>
                <c:pt idx="50">
                  <c:v>4503</c:v>
                </c:pt>
                <c:pt idx="51">
                  <c:v>4603</c:v>
                </c:pt>
              </c:numCache>
            </c:numRef>
          </c:yVal>
        </c:ser>
        <c:axId val="74282880"/>
        <c:axId val="74284416"/>
      </c:scatterChart>
      <c:valAx>
        <c:axId val="74282880"/>
        <c:scaling>
          <c:orientation val="minMax"/>
          <c:max val="2.5"/>
        </c:scaling>
        <c:axPos val="b"/>
        <c:majorGridlines>
          <c:spPr>
            <a:ln>
              <a:solidFill>
                <a:srgbClr val="FF0000"/>
              </a:solidFill>
              <a:prstDash val="sysDash"/>
            </a:ln>
          </c:spPr>
        </c:majorGridlines>
        <c:numFmt formatCode="General" sourceLinked="1"/>
        <c:tickLblPos val="nextTo"/>
        <c:txPr>
          <a:bodyPr/>
          <a:lstStyle/>
          <a:p>
            <a:pPr>
              <a:defRPr sz="1400" baseline="0"/>
            </a:pPr>
            <a:endParaRPr lang="fr-FR"/>
          </a:p>
        </c:txPr>
        <c:crossAx val="74284416"/>
        <c:crosses val="autoZero"/>
        <c:crossBetween val="midCat"/>
      </c:valAx>
      <c:valAx>
        <c:axId val="74284416"/>
        <c:scaling>
          <c:orientation val="minMax"/>
          <c:max val="250"/>
        </c:scaling>
        <c:axPos val="l"/>
        <c:majorGridlines>
          <c:spPr>
            <a:ln>
              <a:solidFill>
                <a:srgbClr val="FF0000"/>
              </a:solidFill>
              <a:prstDash val="sysDash"/>
            </a:ln>
          </c:spPr>
        </c:majorGridlines>
        <c:numFmt formatCode="General" sourceLinked="1"/>
        <c:tickLblPos val="nextTo"/>
        <c:txPr>
          <a:bodyPr/>
          <a:lstStyle/>
          <a:p>
            <a:pPr>
              <a:defRPr sz="1400" baseline="0"/>
            </a:pPr>
            <a:endParaRPr lang="fr-FR"/>
          </a:p>
        </c:txPr>
        <c:crossAx val="74282880"/>
        <c:crosses val="autoZero"/>
        <c:crossBetween val="midCat"/>
      </c:valAx>
      <c:spPr>
        <a:solidFill>
          <a:schemeClr val="bg1"/>
        </a:solidFill>
        <a:ln>
          <a:solidFill>
            <a:schemeClr val="tx1"/>
          </a:solidFill>
        </a:ln>
      </c:spPr>
    </c:plotArea>
    <c:legend>
      <c:legendPos val="r"/>
      <c:legendEntry>
        <c:idx val="0"/>
        <c:txPr>
          <a:bodyPr/>
          <a:lstStyle/>
          <a:p>
            <a:pPr>
              <a:defRPr sz="1400" baseline="0"/>
            </a:pPr>
            <a:endParaRPr lang="fr-FR"/>
          </a:p>
        </c:txPr>
      </c:legendEntry>
      <c:legendEntry>
        <c:idx val="1"/>
        <c:txPr>
          <a:bodyPr/>
          <a:lstStyle/>
          <a:p>
            <a:pPr>
              <a:defRPr sz="1400" baseline="0"/>
            </a:pPr>
            <a:endParaRPr lang="fr-FR"/>
          </a:p>
        </c:txPr>
      </c:legendEntry>
      <c:legendEntry>
        <c:idx val="2"/>
        <c:txPr>
          <a:bodyPr/>
          <a:lstStyle/>
          <a:p>
            <a:pPr>
              <a:defRPr sz="1400" baseline="0"/>
            </a:pPr>
            <a:endParaRPr lang="fr-FR"/>
          </a:p>
        </c:txPr>
      </c:legendEntry>
      <c:legendEntry>
        <c:idx val="3"/>
        <c:txPr>
          <a:bodyPr/>
          <a:lstStyle/>
          <a:p>
            <a:pPr>
              <a:defRPr sz="1400" baseline="0"/>
            </a:pPr>
            <a:endParaRPr lang="fr-FR"/>
          </a:p>
        </c:txPr>
      </c:legendEntry>
      <c:layout>
        <c:manualLayout>
          <c:xMode val="edge"/>
          <c:yMode val="edge"/>
          <c:x val="7.6500481648727414E-2"/>
          <c:y val="4.2411781860600829E-2"/>
          <c:w val="0.23687444828114998"/>
          <c:h val="0.29800466608340653"/>
        </c:manualLayout>
      </c:layout>
      <c:spPr>
        <a:solidFill>
          <a:schemeClr val="bg1"/>
        </a:solidFill>
        <a:ln>
          <a:solidFill>
            <a:schemeClr val="tx1"/>
          </a:solidFill>
        </a:ln>
        <a:effectLst>
          <a:outerShdw blurRad="50800" dist="38100" dir="2700000" algn="tl" rotWithShape="0">
            <a:prstClr val="black">
              <a:alpha val="40000"/>
            </a:prstClr>
          </a:outerShdw>
        </a:effectLst>
      </c:spPr>
    </c:legend>
    <c:plotVisOnly val="1"/>
  </c:chart>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9616195-4969-4B48-8049-86E3A1587CA9}" type="datetimeFigureOut">
              <a:rPr lang="fr-FR" smtClean="0"/>
              <a:pPr/>
              <a:t>14/07/2011</a:t>
            </a:fld>
            <a:endParaRPr lang="fr-F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DDBA592-2B42-430E-9058-0C9262CA3421}" type="slidenum">
              <a:rPr lang="fr-FR" smtClean="0"/>
              <a:pPr/>
              <a:t>‹#›</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51B624AE-FF42-49F2-9865-D81B9AE78107}" type="slidenum">
              <a:rPr lang="en-US" smtClean="0"/>
              <a:pPr/>
              <a:t>16</a:t>
            </a:fld>
            <a:endParaRPr lang="en-US" smtClean="0"/>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p:spPr>
        <p:txBody>
          <a:bodyPr/>
          <a:lstStyle/>
          <a:p>
            <a:endParaRPr lang="fr-FR"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51B624AE-FF42-49F2-9865-D81B9AE78107}" type="slidenum">
              <a:rPr lang="en-US" smtClean="0"/>
              <a:pPr/>
              <a:t>17</a:t>
            </a:fld>
            <a:endParaRPr lang="en-US" smtClean="0"/>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p:spPr>
        <p:txBody>
          <a:bodyPr/>
          <a:lstStyle/>
          <a:p>
            <a:endParaRPr lang="fr-FR"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51B624AE-FF42-49F2-9865-D81B9AE78107}" type="slidenum">
              <a:rPr lang="en-US" smtClean="0"/>
              <a:pPr/>
              <a:t>18</a:t>
            </a:fld>
            <a:endParaRPr lang="en-US" smtClean="0"/>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p:spPr>
        <p:txBody>
          <a:bodyPr/>
          <a:lstStyle/>
          <a:p>
            <a:endParaRPr lang="fr-FR"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51B624AE-FF42-49F2-9865-D81B9AE78107}" type="slidenum">
              <a:rPr lang="en-US" smtClean="0"/>
              <a:pPr/>
              <a:t>19</a:t>
            </a:fld>
            <a:endParaRPr lang="en-US" smtClean="0"/>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p:spPr>
        <p:txBody>
          <a:bodyPr/>
          <a:lstStyle/>
          <a:p>
            <a:endParaRPr lang="fr-FR"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98E9AF68-FF0B-4EEE-A39E-82815BC256E8}" type="slidenum">
              <a:rPr lang="en-US" smtClean="0"/>
              <a:pPr/>
              <a:t>21</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endParaRPr lang="fr-FR"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98E9AF68-FF0B-4EEE-A39E-82815BC256E8}" type="slidenum">
              <a:rPr lang="en-US" smtClean="0"/>
              <a:pPr/>
              <a:t>22</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endParaRPr lang="fr-FR"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98E9AF68-FF0B-4EEE-A39E-82815BC256E8}" type="slidenum">
              <a:rPr lang="en-US" smtClean="0"/>
              <a:pPr/>
              <a:t>23</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endParaRPr lang="fr-FR"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grpSp>
        <p:nvGrpSpPr>
          <p:cNvPr id="7" name="Group 6"/>
          <p:cNvGrpSpPr>
            <a:grpSpLocks/>
          </p:cNvGrpSpPr>
          <p:nvPr userDrawn="1"/>
        </p:nvGrpSpPr>
        <p:grpSpPr bwMode="auto">
          <a:xfrm>
            <a:off x="152400" y="1295400"/>
            <a:ext cx="8991600" cy="152400"/>
            <a:chOff x="0" y="576"/>
            <a:chExt cx="5282" cy="189"/>
          </a:xfrm>
        </p:grpSpPr>
        <p:grpSp>
          <p:nvGrpSpPr>
            <p:cNvPr id="8" name="Group 8"/>
            <p:cNvGrpSpPr>
              <a:grpSpLocks/>
            </p:cNvGrpSpPr>
            <p:nvPr userDrawn="1"/>
          </p:nvGrpSpPr>
          <p:grpSpPr bwMode="auto">
            <a:xfrm>
              <a:off x="5158" y="576"/>
              <a:ext cx="124" cy="189"/>
              <a:chOff x="5158" y="576"/>
              <a:chExt cx="124" cy="189"/>
            </a:xfrm>
          </p:grpSpPr>
          <p:sp>
            <p:nvSpPr>
              <p:cNvPr id="23" name="Rectangle 9"/>
              <p:cNvSpPr>
                <a:spLocks noChangeArrowheads="1"/>
              </p:cNvSpPr>
              <p:nvPr userDrawn="1"/>
            </p:nvSpPr>
            <p:spPr bwMode="auto">
              <a:xfrm>
                <a:off x="5252" y="576"/>
                <a:ext cx="30" cy="189"/>
              </a:xfrm>
              <a:prstGeom prst="rect">
                <a:avLst/>
              </a:prstGeom>
              <a:gradFill rotWithShape="0">
                <a:gsLst>
                  <a:gs pos="0">
                    <a:srgbClr val="3232DE"/>
                  </a:gs>
                  <a:gs pos="100000">
                    <a:srgbClr val="3232DE">
                      <a:gamma/>
                      <a:shade val="40000"/>
                      <a:invGamma/>
                    </a:srgbClr>
                  </a:gs>
                </a:gsLst>
                <a:lin ang="0" scaled="1"/>
              </a:gradFill>
              <a:ln w="9525">
                <a:noFill/>
                <a:miter lim="800000"/>
                <a:headEnd/>
                <a:tailEnd/>
              </a:ln>
              <a:effectLst/>
            </p:spPr>
            <p:txBody>
              <a:bodyPr wrap="none" anchor="ctr"/>
              <a:lstStyle/>
              <a:p>
                <a:pPr>
                  <a:defRPr/>
                </a:pPr>
                <a:endParaRPr lang="en-US">
                  <a:latin typeface="Arial" charset="0"/>
                </a:endParaRPr>
              </a:p>
            </p:txBody>
          </p:sp>
          <p:sp>
            <p:nvSpPr>
              <p:cNvPr id="24" name="Rectangle 10"/>
              <p:cNvSpPr>
                <a:spLocks noChangeArrowheads="1"/>
              </p:cNvSpPr>
              <p:nvPr userDrawn="1"/>
            </p:nvSpPr>
            <p:spPr bwMode="auto">
              <a:xfrm>
                <a:off x="5158" y="576"/>
                <a:ext cx="60" cy="189"/>
              </a:xfrm>
              <a:prstGeom prst="rect">
                <a:avLst/>
              </a:prstGeom>
              <a:gradFill rotWithShape="0">
                <a:gsLst>
                  <a:gs pos="0">
                    <a:srgbClr val="3232DE"/>
                  </a:gs>
                  <a:gs pos="100000">
                    <a:srgbClr val="3232DE">
                      <a:gamma/>
                      <a:shade val="40000"/>
                      <a:invGamma/>
                    </a:srgbClr>
                  </a:gs>
                </a:gsLst>
                <a:lin ang="0" scaled="1"/>
              </a:gradFill>
              <a:ln w="9525">
                <a:noFill/>
                <a:miter lim="800000"/>
                <a:headEnd/>
                <a:tailEnd/>
              </a:ln>
              <a:effectLst/>
            </p:spPr>
            <p:txBody>
              <a:bodyPr wrap="none" anchor="ctr"/>
              <a:lstStyle/>
              <a:p>
                <a:pPr>
                  <a:defRPr/>
                </a:pPr>
                <a:endParaRPr lang="en-US">
                  <a:latin typeface="Arial" charset="0"/>
                </a:endParaRPr>
              </a:p>
            </p:txBody>
          </p:sp>
        </p:grpSp>
        <p:grpSp>
          <p:nvGrpSpPr>
            <p:cNvPr id="9" name="Group 11"/>
            <p:cNvGrpSpPr>
              <a:grpSpLocks/>
            </p:cNvGrpSpPr>
            <p:nvPr userDrawn="1"/>
          </p:nvGrpSpPr>
          <p:grpSpPr bwMode="auto">
            <a:xfrm>
              <a:off x="4848" y="576"/>
              <a:ext cx="263" cy="189"/>
              <a:chOff x="4848" y="576"/>
              <a:chExt cx="263" cy="189"/>
            </a:xfrm>
          </p:grpSpPr>
          <p:sp>
            <p:nvSpPr>
              <p:cNvPr id="21" name="Rectangle 12"/>
              <p:cNvSpPr>
                <a:spLocks noChangeArrowheads="1"/>
              </p:cNvSpPr>
              <p:nvPr userDrawn="1"/>
            </p:nvSpPr>
            <p:spPr bwMode="auto">
              <a:xfrm>
                <a:off x="5018" y="576"/>
                <a:ext cx="93" cy="189"/>
              </a:xfrm>
              <a:prstGeom prst="rect">
                <a:avLst/>
              </a:prstGeom>
              <a:gradFill rotWithShape="0">
                <a:gsLst>
                  <a:gs pos="0">
                    <a:srgbClr val="3232DE"/>
                  </a:gs>
                  <a:gs pos="100000">
                    <a:srgbClr val="3232DE">
                      <a:gamma/>
                      <a:shade val="40000"/>
                      <a:invGamma/>
                    </a:srgbClr>
                  </a:gs>
                </a:gsLst>
                <a:lin ang="0" scaled="1"/>
              </a:gradFill>
              <a:ln w="9525">
                <a:noFill/>
                <a:miter lim="800000"/>
                <a:headEnd/>
                <a:tailEnd/>
              </a:ln>
              <a:effectLst/>
            </p:spPr>
            <p:txBody>
              <a:bodyPr wrap="none" anchor="ctr"/>
              <a:lstStyle/>
              <a:p>
                <a:pPr>
                  <a:defRPr/>
                </a:pPr>
                <a:endParaRPr lang="en-US">
                  <a:latin typeface="Arial" charset="0"/>
                </a:endParaRPr>
              </a:p>
            </p:txBody>
          </p:sp>
          <p:sp>
            <p:nvSpPr>
              <p:cNvPr id="22" name="Rectangle 13"/>
              <p:cNvSpPr>
                <a:spLocks noChangeArrowheads="1"/>
              </p:cNvSpPr>
              <p:nvPr userDrawn="1"/>
            </p:nvSpPr>
            <p:spPr bwMode="auto">
              <a:xfrm>
                <a:off x="4848" y="576"/>
                <a:ext cx="126" cy="189"/>
              </a:xfrm>
              <a:prstGeom prst="rect">
                <a:avLst/>
              </a:prstGeom>
              <a:gradFill rotWithShape="0">
                <a:gsLst>
                  <a:gs pos="0">
                    <a:srgbClr val="3232DE"/>
                  </a:gs>
                  <a:gs pos="100000">
                    <a:srgbClr val="3232DE">
                      <a:gamma/>
                      <a:shade val="40000"/>
                      <a:invGamma/>
                    </a:srgbClr>
                  </a:gs>
                </a:gsLst>
                <a:lin ang="0" scaled="1"/>
              </a:gradFill>
              <a:ln w="9525">
                <a:noFill/>
                <a:miter lim="800000"/>
                <a:headEnd/>
                <a:tailEnd/>
              </a:ln>
              <a:effectLst/>
            </p:spPr>
            <p:txBody>
              <a:bodyPr wrap="none" anchor="ctr"/>
              <a:lstStyle/>
              <a:p>
                <a:pPr>
                  <a:defRPr/>
                </a:pPr>
                <a:endParaRPr lang="en-US">
                  <a:latin typeface="Arial" charset="0"/>
                </a:endParaRPr>
              </a:p>
            </p:txBody>
          </p:sp>
        </p:grpSp>
        <p:grpSp>
          <p:nvGrpSpPr>
            <p:cNvPr id="10" name="Group 14"/>
            <p:cNvGrpSpPr>
              <a:grpSpLocks/>
            </p:cNvGrpSpPr>
            <p:nvPr userDrawn="1"/>
          </p:nvGrpSpPr>
          <p:grpSpPr bwMode="auto">
            <a:xfrm>
              <a:off x="4418" y="576"/>
              <a:ext cx="386" cy="189"/>
              <a:chOff x="4418" y="576"/>
              <a:chExt cx="386" cy="189"/>
            </a:xfrm>
          </p:grpSpPr>
          <p:sp>
            <p:nvSpPr>
              <p:cNvPr id="19" name="Rectangle 15"/>
              <p:cNvSpPr>
                <a:spLocks noChangeArrowheads="1"/>
              </p:cNvSpPr>
              <p:nvPr userDrawn="1"/>
            </p:nvSpPr>
            <p:spPr bwMode="auto">
              <a:xfrm>
                <a:off x="4650" y="576"/>
                <a:ext cx="154" cy="189"/>
              </a:xfrm>
              <a:prstGeom prst="rect">
                <a:avLst/>
              </a:prstGeom>
              <a:gradFill rotWithShape="0">
                <a:gsLst>
                  <a:gs pos="0">
                    <a:srgbClr val="3232DE"/>
                  </a:gs>
                  <a:gs pos="100000">
                    <a:srgbClr val="3232DE">
                      <a:gamma/>
                      <a:shade val="40000"/>
                      <a:invGamma/>
                    </a:srgbClr>
                  </a:gs>
                </a:gsLst>
                <a:lin ang="0" scaled="1"/>
              </a:gradFill>
              <a:ln w="9525">
                <a:noFill/>
                <a:miter lim="800000"/>
                <a:headEnd/>
                <a:tailEnd/>
              </a:ln>
              <a:effectLst/>
            </p:spPr>
            <p:txBody>
              <a:bodyPr wrap="none" anchor="ctr"/>
              <a:lstStyle/>
              <a:p>
                <a:pPr>
                  <a:defRPr/>
                </a:pPr>
                <a:endParaRPr lang="en-US">
                  <a:latin typeface="Arial" charset="0"/>
                </a:endParaRPr>
              </a:p>
            </p:txBody>
          </p:sp>
          <p:sp>
            <p:nvSpPr>
              <p:cNvPr id="20" name="Rectangle 16"/>
              <p:cNvSpPr>
                <a:spLocks noChangeArrowheads="1"/>
              </p:cNvSpPr>
              <p:nvPr userDrawn="1"/>
            </p:nvSpPr>
            <p:spPr bwMode="auto">
              <a:xfrm>
                <a:off x="4418" y="576"/>
                <a:ext cx="188" cy="189"/>
              </a:xfrm>
              <a:prstGeom prst="rect">
                <a:avLst/>
              </a:prstGeom>
              <a:gradFill rotWithShape="0">
                <a:gsLst>
                  <a:gs pos="0">
                    <a:srgbClr val="3232DE"/>
                  </a:gs>
                  <a:gs pos="100000">
                    <a:srgbClr val="3232DE">
                      <a:gamma/>
                      <a:shade val="40000"/>
                      <a:invGamma/>
                    </a:srgbClr>
                  </a:gs>
                </a:gsLst>
                <a:lin ang="0" scaled="1"/>
              </a:gradFill>
              <a:ln w="9525">
                <a:noFill/>
                <a:miter lim="800000"/>
                <a:headEnd/>
                <a:tailEnd/>
              </a:ln>
              <a:effectLst/>
            </p:spPr>
            <p:txBody>
              <a:bodyPr wrap="none" anchor="ctr"/>
              <a:lstStyle/>
              <a:p>
                <a:pPr>
                  <a:defRPr/>
                </a:pPr>
                <a:endParaRPr lang="en-US">
                  <a:latin typeface="Arial" charset="0"/>
                </a:endParaRPr>
              </a:p>
            </p:txBody>
          </p:sp>
        </p:grpSp>
        <p:grpSp>
          <p:nvGrpSpPr>
            <p:cNvPr id="11" name="Group 17"/>
            <p:cNvGrpSpPr>
              <a:grpSpLocks/>
            </p:cNvGrpSpPr>
            <p:nvPr userDrawn="1"/>
          </p:nvGrpSpPr>
          <p:grpSpPr bwMode="auto">
            <a:xfrm>
              <a:off x="3183" y="576"/>
              <a:ext cx="1190" cy="189"/>
              <a:chOff x="3183" y="576"/>
              <a:chExt cx="1190" cy="189"/>
            </a:xfrm>
          </p:grpSpPr>
          <p:sp>
            <p:nvSpPr>
              <p:cNvPr id="15" name="Rectangle 18"/>
              <p:cNvSpPr>
                <a:spLocks noChangeArrowheads="1"/>
              </p:cNvSpPr>
              <p:nvPr userDrawn="1"/>
            </p:nvSpPr>
            <p:spPr bwMode="auto">
              <a:xfrm>
                <a:off x="3558" y="576"/>
                <a:ext cx="250" cy="189"/>
              </a:xfrm>
              <a:prstGeom prst="rect">
                <a:avLst/>
              </a:prstGeom>
              <a:gradFill rotWithShape="0">
                <a:gsLst>
                  <a:gs pos="0">
                    <a:srgbClr val="3232DE"/>
                  </a:gs>
                  <a:gs pos="100000">
                    <a:srgbClr val="3232DE">
                      <a:gamma/>
                      <a:shade val="40000"/>
                      <a:invGamma/>
                    </a:srgbClr>
                  </a:gs>
                </a:gsLst>
                <a:lin ang="0" scaled="1"/>
              </a:gradFill>
              <a:ln w="9525">
                <a:noFill/>
                <a:miter lim="800000"/>
                <a:headEnd/>
                <a:tailEnd/>
              </a:ln>
              <a:effectLst/>
            </p:spPr>
            <p:txBody>
              <a:bodyPr wrap="none" anchor="ctr"/>
              <a:lstStyle/>
              <a:p>
                <a:pPr>
                  <a:defRPr/>
                </a:pPr>
                <a:endParaRPr lang="en-US">
                  <a:latin typeface="Arial" charset="0"/>
                </a:endParaRPr>
              </a:p>
            </p:txBody>
          </p:sp>
          <p:sp>
            <p:nvSpPr>
              <p:cNvPr id="16" name="Rectangle 19"/>
              <p:cNvSpPr>
                <a:spLocks noChangeArrowheads="1"/>
              </p:cNvSpPr>
              <p:nvPr userDrawn="1"/>
            </p:nvSpPr>
            <p:spPr bwMode="auto">
              <a:xfrm>
                <a:off x="4155" y="576"/>
                <a:ext cx="218" cy="189"/>
              </a:xfrm>
              <a:prstGeom prst="rect">
                <a:avLst/>
              </a:prstGeom>
              <a:gradFill rotWithShape="0">
                <a:gsLst>
                  <a:gs pos="0">
                    <a:srgbClr val="3232DE"/>
                  </a:gs>
                  <a:gs pos="100000">
                    <a:srgbClr val="3232DE">
                      <a:gamma/>
                      <a:shade val="40000"/>
                      <a:invGamma/>
                    </a:srgbClr>
                  </a:gs>
                </a:gsLst>
                <a:lin ang="0" scaled="1"/>
              </a:gradFill>
              <a:ln w="9525">
                <a:noFill/>
                <a:miter lim="800000"/>
                <a:headEnd/>
                <a:tailEnd/>
              </a:ln>
              <a:effectLst/>
            </p:spPr>
            <p:txBody>
              <a:bodyPr wrap="none" anchor="ctr"/>
              <a:lstStyle/>
              <a:p>
                <a:pPr>
                  <a:defRPr/>
                </a:pPr>
                <a:endParaRPr lang="en-US">
                  <a:latin typeface="Arial" charset="0"/>
                </a:endParaRPr>
              </a:p>
            </p:txBody>
          </p:sp>
          <p:sp>
            <p:nvSpPr>
              <p:cNvPr id="17" name="Rectangle 20"/>
              <p:cNvSpPr>
                <a:spLocks noChangeArrowheads="1"/>
              </p:cNvSpPr>
              <p:nvPr userDrawn="1"/>
            </p:nvSpPr>
            <p:spPr bwMode="auto">
              <a:xfrm>
                <a:off x="3864" y="576"/>
                <a:ext cx="250" cy="189"/>
              </a:xfrm>
              <a:prstGeom prst="rect">
                <a:avLst/>
              </a:prstGeom>
              <a:gradFill rotWithShape="0">
                <a:gsLst>
                  <a:gs pos="0">
                    <a:srgbClr val="3232DE"/>
                  </a:gs>
                  <a:gs pos="100000">
                    <a:srgbClr val="3232DE">
                      <a:gamma/>
                      <a:shade val="40000"/>
                      <a:invGamma/>
                    </a:srgbClr>
                  </a:gs>
                </a:gsLst>
                <a:lin ang="0" scaled="1"/>
              </a:gradFill>
              <a:ln w="9525">
                <a:noFill/>
                <a:miter lim="800000"/>
                <a:headEnd/>
                <a:tailEnd/>
              </a:ln>
              <a:effectLst/>
            </p:spPr>
            <p:txBody>
              <a:bodyPr wrap="none" anchor="ctr"/>
              <a:lstStyle/>
              <a:p>
                <a:pPr>
                  <a:defRPr/>
                </a:pPr>
                <a:endParaRPr lang="en-US">
                  <a:latin typeface="Arial" charset="0"/>
                </a:endParaRPr>
              </a:p>
            </p:txBody>
          </p:sp>
          <p:sp>
            <p:nvSpPr>
              <p:cNvPr id="18" name="Rectangle 21"/>
              <p:cNvSpPr>
                <a:spLocks noChangeArrowheads="1"/>
              </p:cNvSpPr>
              <p:nvPr userDrawn="1"/>
            </p:nvSpPr>
            <p:spPr bwMode="auto">
              <a:xfrm>
                <a:off x="3183" y="576"/>
                <a:ext cx="314" cy="189"/>
              </a:xfrm>
              <a:prstGeom prst="rect">
                <a:avLst/>
              </a:prstGeom>
              <a:gradFill rotWithShape="0">
                <a:gsLst>
                  <a:gs pos="0">
                    <a:srgbClr val="3232DE"/>
                  </a:gs>
                  <a:gs pos="100000">
                    <a:srgbClr val="3232DE">
                      <a:gamma/>
                      <a:shade val="40000"/>
                      <a:invGamma/>
                    </a:srgbClr>
                  </a:gs>
                </a:gsLst>
                <a:lin ang="0" scaled="1"/>
              </a:gradFill>
              <a:ln w="9525">
                <a:noFill/>
                <a:miter lim="800000"/>
                <a:headEnd/>
                <a:tailEnd/>
              </a:ln>
              <a:effectLst/>
            </p:spPr>
            <p:txBody>
              <a:bodyPr wrap="none" anchor="ctr"/>
              <a:lstStyle/>
              <a:p>
                <a:pPr>
                  <a:defRPr/>
                </a:pPr>
                <a:endParaRPr lang="en-US">
                  <a:latin typeface="Arial" charset="0"/>
                </a:endParaRPr>
              </a:p>
            </p:txBody>
          </p:sp>
        </p:grpSp>
        <p:grpSp>
          <p:nvGrpSpPr>
            <p:cNvPr id="12" name="Group 22"/>
            <p:cNvGrpSpPr>
              <a:grpSpLocks/>
            </p:cNvGrpSpPr>
            <p:nvPr userDrawn="1"/>
          </p:nvGrpSpPr>
          <p:grpSpPr bwMode="auto">
            <a:xfrm>
              <a:off x="0" y="576"/>
              <a:ext cx="3143" cy="189"/>
              <a:chOff x="0" y="576"/>
              <a:chExt cx="3143" cy="189"/>
            </a:xfrm>
          </p:grpSpPr>
          <p:sp>
            <p:nvSpPr>
              <p:cNvPr id="13" name="Rectangle 23"/>
              <p:cNvSpPr>
                <a:spLocks noChangeArrowheads="1"/>
              </p:cNvSpPr>
              <p:nvPr userDrawn="1"/>
            </p:nvSpPr>
            <p:spPr bwMode="auto">
              <a:xfrm>
                <a:off x="2798" y="576"/>
                <a:ext cx="345" cy="189"/>
              </a:xfrm>
              <a:prstGeom prst="rect">
                <a:avLst/>
              </a:prstGeom>
              <a:gradFill rotWithShape="0">
                <a:gsLst>
                  <a:gs pos="0">
                    <a:srgbClr val="3232DE"/>
                  </a:gs>
                  <a:gs pos="100000">
                    <a:srgbClr val="3232DE">
                      <a:gamma/>
                      <a:shade val="40000"/>
                      <a:invGamma/>
                    </a:srgbClr>
                  </a:gs>
                </a:gsLst>
                <a:lin ang="0" scaled="1"/>
              </a:gradFill>
              <a:ln w="9525">
                <a:noFill/>
                <a:miter lim="800000"/>
                <a:headEnd/>
                <a:tailEnd/>
              </a:ln>
              <a:effectLst/>
            </p:spPr>
            <p:txBody>
              <a:bodyPr wrap="none" anchor="ctr"/>
              <a:lstStyle/>
              <a:p>
                <a:pPr>
                  <a:defRPr/>
                </a:pPr>
                <a:endParaRPr lang="en-US">
                  <a:latin typeface="Arial" charset="0"/>
                </a:endParaRPr>
              </a:p>
            </p:txBody>
          </p:sp>
          <p:sp>
            <p:nvSpPr>
              <p:cNvPr id="14" name="Rectangle 24"/>
              <p:cNvSpPr>
                <a:spLocks noChangeArrowheads="1"/>
              </p:cNvSpPr>
              <p:nvPr userDrawn="1"/>
            </p:nvSpPr>
            <p:spPr bwMode="auto">
              <a:xfrm>
                <a:off x="0" y="576"/>
                <a:ext cx="2756" cy="189"/>
              </a:xfrm>
              <a:prstGeom prst="rect">
                <a:avLst/>
              </a:prstGeom>
              <a:gradFill rotWithShape="0">
                <a:gsLst>
                  <a:gs pos="0">
                    <a:srgbClr val="3232DE"/>
                  </a:gs>
                  <a:gs pos="100000">
                    <a:srgbClr val="3232DE">
                      <a:gamma/>
                      <a:shade val="40000"/>
                      <a:invGamma/>
                    </a:srgbClr>
                  </a:gs>
                </a:gsLst>
                <a:lin ang="0" scaled="1"/>
              </a:gradFill>
              <a:ln w="9525">
                <a:noFill/>
                <a:miter lim="800000"/>
                <a:headEnd/>
                <a:tailEnd/>
              </a:ln>
              <a:effectLst/>
            </p:spPr>
            <p:txBody>
              <a:bodyPr wrap="none" anchor="ctr"/>
              <a:lstStyle/>
              <a:p>
                <a:pPr>
                  <a:defRPr/>
                </a:pPr>
                <a:endParaRPr lang="en-US">
                  <a:latin typeface="Arial" charset="0"/>
                </a:endParaRPr>
              </a:p>
            </p:txBody>
          </p:sp>
        </p:gr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6934200" cy="1020762"/>
          </a:xfrm>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29698" name="Picture 2" descr="http://nunn-lugar.com/img/dtra.gif"/>
          <p:cNvPicPr>
            <a:picLocks noChangeAspect="1" noChangeArrowheads="1"/>
          </p:cNvPicPr>
          <p:nvPr userDrawn="1"/>
        </p:nvPicPr>
        <p:blipFill>
          <a:blip r:embed="rId2" cstate="print"/>
          <a:srcRect/>
          <a:stretch>
            <a:fillRect/>
          </a:stretch>
        </p:blipFill>
        <p:spPr bwMode="auto">
          <a:xfrm>
            <a:off x="8158328" y="1"/>
            <a:ext cx="985672" cy="990600"/>
          </a:xfrm>
          <a:prstGeom prst="rect">
            <a:avLst/>
          </a:prstGeom>
          <a:noFill/>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56068C6F-2B84-429F-A921-05AB8E5A053F}" type="datetimeFigureOut">
              <a:rPr lang="en-US" smtClean="0"/>
              <a:pPr/>
              <a:t>7/14/2011</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AD58CAE4-9410-4E20-B660-03E62A4B21A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grpSp>
        <p:nvGrpSpPr>
          <p:cNvPr id="8" name="Group 7"/>
          <p:cNvGrpSpPr>
            <a:grpSpLocks/>
          </p:cNvGrpSpPr>
          <p:nvPr userDrawn="1"/>
        </p:nvGrpSpPr>
        <p:grpSpPr bwMode="auto">
          <a:xfrm>
            <a:off x="152400" y="1295400"/>
            <a:ext cx="8991600" cy="152400"/>
            <a:chOff x="0" y="576"/>
            <a:chExt cx="5282" cy="189"/>
          </a:xfrm>
        </p:grpSpPr>
        <p:grpSp>
          <p:nvGrpSpPr>
            <p:cNvPr id="9" name="Group 8"/>
            <p:cNvGrpSpPr>
              <a:grpSpLocks/>
            </p:cNvGrpSpPr>
            <p:nvPr userDrawn="1"/>
          </p:nvGrpSpPr>
          <p:grpSpPr bwMode="auto">
            <a:xfrm>
              <a:off x="5158" y="576"/>
              <a:ext cx="124" cy="189"/>
              <a:chOff x="5158" y="576"/>
              <a:chExt cx="124" cy="189"/>
            </a:xfrm>
          </p:grpSpPr>
          <p:sp>
            <p:nvSpPr>
              <p:cNvPr id="24" name="Rectangle 9"/>
              <p:cNvSpPr>
                <a:spLocks noChangeArrowheads="1"/>
              </p:cNvSpPr>
              <p:nvPr userDrawn="1"/>
            </p:nvSpPr>
            <p:spPr bwMode="auto">
              <a:xfrm>
                <a:off x="5252" y="576"/>
                <a:ext cx="30" cy="189"/>
              </a:xfrm>
              <a:prstGeom prst="rect">
                <a:avLst/>
              </a:prstGeom>
              <a:gradFill rotWithShape="0">
                <a:gsLst>
                  <a:gs pos="0">
                    <a:srgbClr val="3232DE"/>
                  </a:gs>
                  <a:gs pos="100000">
                    <a:srgbClr val="3232DE">
                      <a:gamma/>
                      <a:shade val="40000"/>
                      <a:invGamma/>
                    </a:srgbClr>
                  </a:gs>
                </a:gsLst>
                <a:lin ang="0" scaled="1"/>
              </a:gradFill>
              <a:ln w="9525">
                <a:noFill/>
                <a:miter lim="800000"/>
                <a:headEnd/>
                <a:tailEnd/>
              </a:ln>
              <a:effectLst/>
            </p:spPr>
            <p:txBody>
              <a:bodyPr wrap="none" anchor="ctr"/>
              <a:lstStyle/>
              <a:p>
                <a:pPr>
                  <a:defRPr/>
                </a:pPr>
                <a:endParaRPr lang="en-US">
                  <a:latin typeface="Arial" charset="0"/>
                </a:endParaRPr>
              </a:p>
            </p:txBody>
          </p:sp>
          <p:sp>
            <p:nvSpPr>
              <p:cNvPr id="25" name="Rectangle 10"/>
              <p:cNvSpPr>
                <a:spLocks noChangeArrowheads="1"/>
              </p:cNvSpPr>
              <p:nvPr userDrawn="1"/>
            </p:nvSpPr>
            <p:spPr bwMode="auto">
              <a:xfrm>
                <a:off x="5158" y="576"/>
                <a:ext cx="60" cy="189"/>
              </a:xfrm>
              <a:prstGeom prst="rect">
                <a:avLst/>
              </a:prstGeom>
              <a:gradFill rotWithShape="0">
                <a:gsLst>
                  <a:gs pos="0">
                    <a:srgbClr val="3232DE"/>
                  </a:gs>
                  <a:gs pos="100000">
                    <a:srgbClr val="3232DE">
                      <a:gamma/>
                      <a:shade val="40000"/>
                      <a:invGamma/>
                    </a:srgbClr>
                  </a:gs>
                </a:gsLst>
                <a:lin ang="0" scaled="1"/>
              </a:gradFill>
              <a:ln w="9525">
                <a:noFill/>
                <a:miter lim="800000"/>
                <a:headEnd/>
                <a:tailEnd/>
              </a:ln>
              <a:effectLst/>
            </p:spPr>
            <p:txBody>
              <a:bodyPr wrap="none" anchor="ctr"/>
              <a:lstStyle/>
              <a:p>
                <a:pPr>
                  <a:defRPr/>
                </a:pPr>
                <a:endParaRPr lang="en-US">
                  <a:latin typeface="Arial" charset="0"/>
                </a:endParaRPr>
              </a:p>
            </p:txBody>
          </p:sp>
        </p:grpSp>
        <p:grpSp>
          <p:nvGrpSpPr>
            <p:cNvPr id="10" name="Group 11"/>
            <p:cNvGrpSpPr>
              <a:grpSpLocks/>
            </p:cNvGrpSpPr>
            <p:nvPr userDrawn="1"/>
          </p:nvGrpSpPr>
          <p:grpSpPr bwMode="auto">
            <a:xfrm>
              <a:off x="4848" y="576"/>
              <a:ext cx="263" cy="189"/>
              <a:chOff x="4848" y="576"/>
              <a:chExt cx="263" cy="189"/>
            </a:xfrm>
          </p:grpSpPr>
          <p:sp>
            <p:nvSpPr>
              <p:cNvPr id="22" name="Rectangle 12"/>
              <p:cNvSpPr>
                <a:spLocks noChangeArrowheads="1"/>
              </p:cNvSpPr>
              <p:nvPr userDrawn="1"/>
            </p:nvSpPr>
            <p:spPr bwMode="auto">
              <a:xfrm>
                <a:off x="5018" y="576"/>
                <a:ext cx="93" cy="189"/>
              </a:xfrm>
              <a:prstGeom prst="rect">
                <a:avLst/>
              </a:prstGeom>
              <a:gradFill rotWithShape="0">
                <a:gsLst>
                  <a:gs pos="0">
                    <a:srgbClr val="3232DE"/>
                  </a:gs>
                  <a:gs pos="100000">
                    <a:srgbClr val="3232DE">
                      <a:gamma/>
                      <a:shade val="40000"/>
                      <a:invGamma/>
                    </a:srgbClr>
                  </a:gs>
                </a:gsLst>
                <a:lin ang="0" scaled="1"/>
              </a:gradFill>
              <a:ln w="9525">
                <a:noFill/>
                <a:miter lim="800000"/>
                <a:headEnd/>
                <a:tailEnd/>
              </a:ln>
              <a:effectLst/>
            </p:spPr>
            <p:txBody>
              <a:bodyPr wrap="none" anchor="ctr"/>
              <a:lstStyle/>
              <a:p>
                <a:pPr>
                  <a:defRPr/>
                </a:pPr>
                <a:endParaRPr lang="en-US">
                  <a:latin typeface="Arial" charset="0"/>
                </a:endParaRPr>
              </a:p>
            </p:txBody>
          </p:sp>
          <p:sp>
            <p:nvSpPr>
              <p:cNvPr id="23" name="Rectangle 13"/>
              <p:cNvSpPr>
                <a:spLocks noChangeArrowheads="1"/>
              </p:cNvSpPr>
              <p:nvPr userDrawn="1"/>
            </p:nvSpPr>
            <p:spPr bwMode="auto">
              <a:xfrm>
                <a:off x="4848" y="576"/>
                <a:ext cx="126" cy="189"/>
              </a:xfrm>
              <a:prstGeom prst="rect">
                <a:avLst/>
              </a:prstGeom>
              <a:gradFill rotWithShape="0">
                <a:gsLst>
                  <a:gs pos="0">
                    <a:srgbClr val="3232DE"/>
                  </a:gs>
                  <a:gs pos="100000">
                    <a:srgbClr val="3232DE">
                      <a:gamma/>
                      <a:shade val="40000"/>
                      <a:invGamma/>
                    </a:srgbClr>
                  </a:gs>
                </a:gsLst>
                <a:lin ang="0" scaled="1"/>
              </a:gradFill>
              <a:ln w="9525">
                <a:noFill/>
                <a:miter lim="800000"/>
                <a:headEnd/>
                <a:tailEnd/>
              </a:ln>
              <a:effectLst/>
            </p:spPr>
            <p:txBody>
              <a:bodyPr wrap="none" anchor="ctr"/>
              <a:lstStyle/>
              <a:p>
                <a:pPr>
                  <a:defRPr/>
                </a:pPr>
                <a:endParaRPr lang="en-US">
                  <a:latin typeface="Arial" charset="0"/>
                </a:endParaRPr>
              </a:p>
            </p:txBody>
          </p:sp>
        </p:grpSp>
        <p:grpSp>
          <p:nvGrpSpPr>
            <p:cNvPr id="11" name="Group 14"/>
            <p:cNvGrpSpPr>
              <a:grpSpLocks/>
            </p:cNvGrpSpPr>
            <p:nvPr userDrawn="1"/>
          </p:nvGrpSpPr>
          <p:grpSpPr bwMode="auto">
            <a:xfrm>
              <a:off x="4418" y="576"/>
              <a:ext cx="386" cy="189"/>
              <a:chOff x="4418" y="576"/>
              <a:chExt cx="386" cy="189"/>
            </a:xfrm>
          </p:grpSpPr>
          <p:sp>
            <p:nvSpPr>
              <p:cNvPr id="20" name="Rectangle 15"/>
              <p:cNvSpPr>
                <a:spLocks noChangeArrowheads="1"/>
              </p:cNvSpPr>
              <p:nvPr userDrawn="1"/>
            </p:nvSpPr>
            <p:spPr bwMode="auto">
              <a:xfrm>
                <a:off x="4650" y="576"/>
                <a:ext cx="154" cy="189"/>
              </a:xfrm>
              <a:prstGeom prst="rect">
                <a:avLst/>
              </a:prstGeom>
              <a:gradFill rotWithShape="0">
                <a:gsLst>
                  <a:gs pos="0">
                    <a:srgbClr val="3232DE"/>
                  </a:gs>
                  <a:gs pos="100000">
                    <a:srgbClr val="3232DE">
                      <a:gamma/>
                      <a:shade val="40000"/>
                      <a:invGamma/>
                    </a:srgbClr>
                  </a:gs>
                </a:gsLst>
                <a:lin ang="0" scaled="1"/>
              </a:gradFill>
              <a:ln w="9525">
                <a:noFill/>
                <a:miter lim="800000"/>
                <a:headEnd/>
                <a:tailEnd/>
              </a:ln>
              <a:effectLst/>
            </p:spPr>
            <p:txBody>
              <a:bodyPr wrap="none" anchor="ctr"/>
              <a:lstStyle/>
              <a:p>
                <a:pPr>
                  <a:defRPr/>
                </a:pPr>
                <a:endParaRPr lang="en-US">
                  <a:latin typeface="Arial" charset="0"/>
                </a:endParaRPr>
              </a:p>
            </p:txBody>
          </p:sp>
          <p:sp>
            <p:nvSpPr>
              <p:cNvPr id="21" name="Rectangle 16"/>
              <p:cNvSpPr>
                <a:spLocks noChangeArrowheads="1"/>
              </p:cNvSpPr>
              <p:nvPr userDrawn="1"/>
            </p:nvSpPr>
            <p:spPr bwMode="auto">
              <a:xfrm>
                <a:off x="4418" y="576"/>
                <a:ext cx="188" cy="189"/>
              </a:xfrm>
              <a:prstGeom prst="rect">
                <a:avLst/>
              </a:prstGeom>
              <a:gradFill rotWithShape="0">
                <a:gsLst>
                  <a:gs pos="0">
                    <a:srgbClr val="3232DE"/>
                  </a:gs>
                  <a:gs pos="100000">
                    <a:srgbClr val="3232DE">
                      <a:gamma/>
                      <a:shade val="40000"/>
                      <a:invGamma/>
                    </a:srgbClr>
                  </a:gs>
                </a:gsLst>
                <a:lin ang="0" scaled="1"/>
              </a:gradFill>
              <a:ln w="9525">
                <a:noFill/>
                <a:miter lim="800000"/>
                <a:headEnd/>
                <a:tailEnd/>
              </a:ln>
              <a:effectLst/>
            </p:spPr>
            <p:txBody>
              <a:bodyPr wrap="none" anchor="ctr"/>
              <a:lstStyle/>
              <a:p>
                <a:pPr>
                  <a:defRPr/>
                </a:pPr>
                <a:endParaRPr lang="en-US">
                  <a:latin typeface="Arial" charset="0"/>
                </a:endParaRPr>
              </a:p>
            </p:txBody>
          </p:sp>
        </p:grpSp>
        <p:grpSp>
          <p:nvGrpSpPr>
            <p:cNvPr id="12" name="Group 17"/>
            <p:cNvGrpSpPr>
              <a:grpSpLocks/>
            </p:cNvGrpSpPr>
            <p:nvPr userDrawn="1"/>
          </p:nvGrpSpPr>
          <p:grpSpPr bwMode="auto">
            <a:xfrm>
              <a:off x="3183" y="576"/>
              <a:ext cx="1190" cy="189"/>
              <a:chOff x="3183" y="576"/>
              <a:chExt cx="1190" cy="189"/>
            </a:xfrm>
          </p:grpSpPr>
          <p:sp>
            <p:nvSpPr>
              <p:cNvPr id="16" name="Rectangle 18"/>
              <p:cNvSpPr>
                <a:spLocks noChangeArrowheads="1"/>
              </p:cNvSpPr>
              <p:nvPr userDrawn="1"/>
            </p:nvSpPr>
            <p:spPr bwMode="auto">
              <a:xfrm>
                <a:off x="3558" y="576"/>
                <a:ext cx="250" cy="189"/>
              </a:xfrm>
              <a:prstGeom prst="rect">
                <a:avLst/>
              </a:prstGeom>
              <a:gradFill rotWithShape="0">
                <a:gsLst>
                  <a:gs pos="0">
                    <a:srgbClr val="3232DE"/>
                  </a:gs>
                  <a:gs pos="100000">
                    <a:srgbClr val="3232DE">
                      <a:gamma/>
                      <a:shade val="40000"/>
                      <a:invGamma/>
                    </a:srgbClr>
                  </a:gs>
                </a:gsLst>
                <a:lin ang="0" scaled="1"/>
              </a:gradFill>
              <a:ln w="9525">
                <a:noFill/>
                <a:miter lim="800000"/>
                <a:headEnd/>
                <a:tailEnd/>
              </a:ln>
              <a:effectLst/>
            </p:spPr>
            <p:txBody>
              <a:bodyPr wrap="none" anchor="ctr"/>
              <a:lstStyle/>
              <a:p>
                <a:pPr>
                  <a:defRPr/>
                </a:pPr>
                <a:endParaRPr lang="en-US">
                  <a:latin typeface="Arial" charset="0"/>
                </a:endParaRPr>
              </a:p>
            </p:txBody>
          </p:sp>
          <p:sp>
            <p:nvSpPr>
              <p:cNvPr id="17" name="Rectangle 19"/>
              <p:cNvSpPr>
                <a:spLocks noChangeArrowheads="1"/>
              </p:cNvSpPr>
              <p:nvPr userDrawn="1"/>
            </p:nvSpPr>
            <p:spPr bwMode="auto">
              <a:xfrm>
                <a:off x="4155" y="576"/>
                <a:ext cx="218" cy="189"/>
              </a:xfrm>
              <a:prstGeom prst="rect">
                <a:avLst/>
              </a:prstGeom>
              <a:gradFill rotWithShape="0">
                <a:gsLst>
                  <a:gs pos="0">
                    <a:srgbClr val="3232DE"/>
                  </a:gs>
                  <a:gs pos="100000">
                    <a:srgbClr val="3232DE">
                      <a:gamma/>
                      <a:shade val="40000"/>
                      <a:invGamma/>
                    </a:srgbClr>
                  </a:gs>
                </a:gsLst>
                <a:lin ang="0" scaled="1"/>
              </a:gradFill>
              <a:ln w="9525">
                <a:noFill/>
                <a:miter lim="800000"/>
                <a:headEnd/>
                <a:tailEnd/>
              </a:ln>
              <a:effectLst/>
            </p:spPr>
            <p:txBody>
              <a:bodyPr wrap="none" anchor="ctr"/>
              <a:lstStyle/>
              <a:p>
                <a:pPr>
                  <a:defRPr/>
                </a:pPr>
                <a:endParaRPr lang="en-US">
                  <a:latin typeface="Arial" charset="0"/>
                </a:endParaRPr>
              </a:p>
            </p:txBody>
          </p:sp>
          <p:sp>
            <p:nvSpPr>
              <p:cNvPr id="18" name="Rectangle 20"/>
              <p:cNvSpPr>
                <a:spLocks noChangeArrowheads="1"/>
              </p:cNvSpPr>
              <p:nvPr userDrawn="1"/>
            </p:nvSpPr>
            <p:spPr bwMode="auto">
              <a:xfrm>
                <a:off x="3864" y="576"/>
                <a:ext cx="250" cy="189"/>
              </a:xfrm>
              <a:prstGeom prst="rect">
                <a:avLst/>
              </a:prstGeom>
              <a:gradFill rotWithShape="0">
                <a:gsLst>
                  <a:gs pos="0">
                    <a:srgbClr val="3232DE"/>
                  </a:gs>
                  <a:gs pos="100000">
                    <a:srgbClr val="3232DE">
                      <a:gamma/>
                      <a:shade val="40000"/>
                      <a:invGamma/>
                    </a:srgbClr>
                  </a:gs>
                </a:gsLst>
                <a:lin ang="0" scaled="1"/>
              </a:gradFill>
              <a:ln w="9525">
                <a:noFill/>
                <a:miter lim="800000"/>
                <a:headEnd/>
                <a:tailEnd/>
              </a:ln>
              <a:effectLst/>
            </p:spPr>
            <p:txBody>
              <a:bodyPr wrap="none" anchor="ctr"/>
              <a:lstStyle/>
              <a:p>
                <a:pPr>
                  <a:defRPr/>
                </a:pPr>
                <a:endParaRPr lang="en-US">
                  <a:latin typeface="Arial" charset="0"/>
                </a:endParaRPr>
              </a:p>
            </p:txBody>
          </p:sp>
          <p:sp>
            <p:nvSpPr>
              <p:cNvPr id="19" name="Rectangle 21"/>
              <p:cNvSpPr>
                <a:spLocks noChangeArrowheads="1"/>
              </p:cNvSpPr>
              <p:nvPr userDrawn="1"/>
            </p:nvSpPr>
            <p:spPr bwMode="auto">
              <a:xfrm>
                <a:off x="3183" y="576"/>
                <a:ext cx="314" cy="189"/>
              </a:xfrm>
              <a:prstGeom prst="rect">
                <a:avLst/>
              </a:prstGeom>
              <a:gradFill rotWithShape="0">
                <a:gsLst>
                  <a:gs pos="0">
                    <a:srgbClr val="3232DE"/>
                  </a:gs>
                  <a:gs pos="100000">
                    <a:srgbClr val="3232DE">
                      <a:gamma/>
                      <a:shade val="40000"/>
                      <a:invGamma/>
                    </a:srgbClr>
                  </a:gs>
                </a:gsLst>
                <a:lin ang="0" scaled="1"/>
              </a:gradFill>
              <a:ln w="9525">
                <a:noFill/>
                <a:miter lim="800000"/>
                <a:headEnd/>
                <a:tailEnd/>
              </a:ln>
              <a:effectLst/>
            </p:spPr>
            <p:txBody>
              <a:bodyPr wrap="none" anchor="ctr"/>
              <a:lstStyle/>
              <a:p>
                <a:pPr>
                  <a:defRPr/>
                </a:pPr>
                <a:endParaRPr lang="en-US">
                  <a:latin typeface="Arial" charset="0"/>
                </a:endParaRPr>
              </a:p>
            </p:txBody>
          </p:sp>
        </p:grpSp>
        <p:grpSp>
          <p:nvGrpSpPr>
            <p:cNvPr id="13" name="Group 22"/>
            <p:cNvGrpSpPr>
              <a:grpSpLocks/>
            </p:cNvGrpSpPr>
            <p:nvPr userDrawn="1"/>
          </p:nvGrpSpPr>
          <p:grpSpPr bwMode="auto">
            <a:xfrm>
              <a:off x="0" y="576"/>
              <a:ext cx="3143" cy="189"/>
              <a:chOff x="0" y="576"/>
              <a:chExt cx="3143" cy="189"/>
            </a:xfrm>
          </p:grpSpPr>
          <p:sp>
            <p:nvSpPr>
              <p:cNvPr id="14" name="Rectangle 23"/>
              <p:cNvSpPr>
                <a:spLocks noChangeArrowheads="1"/>
              </p:cNvSpPr>
              <p:nvPr userDrawn="1"/>
            </p:nvSpPr>
            <p:spPr bwMode="auto">
              <a:xfrm>
                <a:off x="2798" y="576"/>
                <a:ext cx="345" cy="189"/>
              </a:xfrm>
              <a:prstGeom prst="rect">
                <a:avLst/>
              </a:prstGeom>
              <a:gradFill rotWithShape="0">
                <a:gsLst>
                  <a:gs pos="0">
                    <a:srgbClr val="3232DE"/>
                  </a:gs>
                  <a:gs pos="100000">
                    <a:srgbClr val="3232DE">
                      <a:gamma/>
                      <a:shade val="40000"/>
                      <a:invGamma/>
                    </a:srgbClr>
                  </a:gs>
                </a:gsLst>
                <a:lin ang="0" scaled="1"/>
              </a:gradFill>
              <a:ln w="9525">
                <a:noFill/>
                <a:miter lim="800000"/>
                <a:headEnd/>
                <a:tailEnd/>
              </a:ln>
              <a:effectLst/>
            </p:spPr>
            <p:txBody>
              <a:bodyPr wrap="none" anchor="ctr"/>
              <a:lstStyle/>
              <a:p>
                <a:pPr>
                  <a:defRPr/>
                </a:pPr>
                <a:endParaRPr lang="en-US">
                  <a:latin typeface="Arial" charset="0"/>
                </a:endParaRPr>
              </a:p>
            </p:txBody>
          </p:sp>
          <p:sp>
            <p:nvSpPr>
              <p:cNvPr id="15" name="Rectangle 24"/>
              <p:cNvSpPr>
                <a:spLocks noChangeArrowheads="1"/>
              </p:cNvSpPr>
              <p:nvPr userDrawn="1"/>
            </p:nvSpPr>
            <p:spPr bwMode="auto">
              <a:xfrm>
                <a:off x="0" y="576"/>
                <a:ext cx="2756" cy="189"/>
              </a:xfrm>
              <a:prstGeom prst="rect">
                <a:avLst/>
              </a:prstGeom>
              <a:gradFill rotWithShape="0">
                <a:gsLst>
                  <a:gs pos="0">
                    <a:srgbClr val="3232DE"/>
                  </a:gs>
                  <a:gs pos="100000">
                    <a:srgbClr val="3232DE">
                      <a:gamma/>
                      <a:shade val="40000"/>
                      <a:invGamma/>
                    </a:srgbClr>
                  </a:gs>
                </a:gsLst>
                <a:lin ang="0" scaled="1"/>
              </a:gradFill>
              <a:ln w="9525">
                <a:noFill/>
                <a:miter lim="800000"/>
                <a:headEnd/>
                <a:tailEnd/>
              </a:ln>
              <a:effectLst/>
            </p:spPr>
            <p:txBody>
              <a:bodyPr wrap="none" anchor="ctr"/>
              <a:lstStyle/>
              <a:p>
                <a:pPr>
                  <a:defRPr/>
                </a:pPr>
                <a:endParaRPr lang="en-US">
                  <a:latin typeface="Arial" charset="0"/>
                </a:endParaRPr>
              </a:p>
            </p:txBody>
          </p:sp>
        </p:gr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56068C6F-2B84-429F-A921-05AB8E5A053F}" type="datetimeFigureOut">
              <a:rPr lang="en-US" smtClean="0"/>
              <a:pPr/>
              <a:t>7/14/2011</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AD58CAE4-9410-4E20-B660-03E62A4B21A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56068C6F-2B84-429F-A921-05AB8E5A053F}" type="datetimeFigureOut">
              <a:rPr lang="en-US" smtClean="0"/>
              <a:pPr/>
              <a:t>7/14/2011</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AD58CAE4-9410-4E20-B660-03E62A4B21A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56068C6F-2B84-429F-A921-05AB8E5A053F}" type="datetimeFigureOut">
              <a:rPr lang="en-US" smtClean="0"/>
              <a:pPr/>
              <a:t>7/14/2011</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AD58CAE4-9410-4E20-B660-03E62A4B21A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56068C6F-2B84-429F-A921-05AB8E5A053F}" type="datetimeFigureOut">
              <a:rPr lang="en-US" smtClean="0"/>
              <a:pPr/>
              <a:t>7/14/2011</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AD58CAE4-9410-4E20-B660-03E62A4B21A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56068C6F-2B84-429F-A921-05AB8E5A053F}" type="datetimeFigureOut">
              <a:rPr lang="en-US" smtClean="0"/>
              <a:pPr/>
              <a:t>7/14/2011</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AD58CAE4-9410-4E20-B660-03E62A4B21A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56068C6F-2B84-429F-A921-05AB8E5A053F}" type="datetimeFigureOut">
              <a:rPr lang="en-US" smtClean="0"/>
              <a:pPr/>
              <a:t>7/14/2011</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AD58CAE4-9410-4E20-B660-03E62A4B21A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56068C6F-2B84-429F-A921-05AB8E5A053F}" type="datetimeFigureOut">
              <a:rPr lang="en-US" smtClean="0"/>
              <a:pPr/>
              <a:t>7/14/2011</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AD58CAE4-9410-4E20-B660-03E62A4B21A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gi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6800" y="274638"/>
            <a:ext cx="70104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7" name="Picture 26" descr="small_saicblue"/>
          <p:cNvPicPr>
            <a:picLocks noChangeAspect="1" noChangeArrowheads="1"/>
          </p:cNvPicPr>
          <p:nvPr/>
        </p:nvPicPr>
        <p:blipFill>
          <a:blip r:embed="rId13" cstate="print"/>
          <a:srcRect/>
          <a:stretch>
            <a:fillRect/>
          </a:stretch>
        </p:blipFill>
        <p:spPr bwMode="auto">
          <a:xfrm>
            <a:off x="1" y="6133390"/>
            <a:ext cx="1295399" cy="724609"/>
          </a:xfrm>
          <a:prstGeom prst="rect">
            <a:avLst/>
          </a:prstGeom>
          <a:noFill/>
          <a:ln w="9525">
            <a:noFill/>
            <a:miter lim="800000"/>
            <a:headEnd/>
            <a:tailEnd/>
          </a:ln>
        </p:spPr>
      </p:pic>
      <p:pic>
        <p:nvPicPr>
          <p:cNvPr id="8" name="Picture 27" descr="newlogo"/>
          <p:cNvPicPr>
            <a:picLocks noChangeAspect="1" noChangeArrowheads="1"/>
          </p:cNvPicPr>
          <p:nvPr/>
        </p:nvPicPr>
        <p:blipFill>
          <a:blip r:embed="rId14" cstate="print"/>
          <a:srcRect/>
          <a:stretch>
            <a:fillRect/>
          </a:stretch>
        </p:blipFill>
        <p:spPr bwMode="auto">
          <a:xfrm>
            <a:off x="7927975" y="6135687"/>
            <a:ext cx="1216025" cy="722313"/>
          </a:xfrm>
          <a:prstGeom prst="rect">
            <a:avLst/>
          </a:prstGeom>
          <a:noFill/>
          <a:ln w="12700">
            <a:noFill/>
            <a:miter lim="800000"/>
            <a:headEnd/>
            <a:tailEnd/>
          </a:ln>
        </p:spPr>
      </p:pic>
      <p:pic>
        <p:nvPicPr>
          <p:cNvPr id="9" name="Picture 25" descr="New Information Systems (CB) Logo"/>
          <p:cNvPicPr>
            <a:picLocks noChangeAspect="1" noChangeArrowheads="1"/>
          </p:cNvPicPr>
          <p:nvPr/>
        </p:nvPicPr>
        <p:blipFill>
          <a:blip r:embed="rId15" cstate="print"/>
          <a:srcRect/>
          <a:stretch>
            <a:fillRect/>
          </a:stretch>
        </p:blipFill>
        <p:spPr bwMode="auto">
          <a:xfrm>
            <a:off x="0" y="0"/>
            <a:ext cx="1014412" cy="998538"/>
          </a:xfrm>
          <a:prstGeom prst="rect">
            <a:avLst/>
          </a:prstGeom>
          <a:noFill/>
          <a:ln w="9525">
            <a:noFill/>
            <a:miter lim="800000"/>
            <a:headEnd/>
            <a:tailEnd/>
          </a:ln>
        </p:spPr>
      </p:pic>
      <p:pic>
        <p:nvPicPr>
          <p:cNvPr id="31746" name="Picture 2" descr="http://nunn-lugar.com/img/dtra.gif"/>
          <p:cNvPicPr>
            <a:picLocks noChangeAspect="1" noChangeArrowheads="1"/>
          </p:cNvPicPr>
          <p:nvPr/>
        </p:nvPicPr>
        <p:blipFill>
          <a:blip r:embed="rId16" cstate="print"/>
          <a:srcRect/>
          <a:stretch>
            <a:fillRect/>
          </a:stretch>
        </p:blipFill>
        <p:spPr bwMode="auto">
          <a:xfrm>
            <a:off x="8153400" y="0"/>
            <a:ext cx="990600" cy="995553"/>
          </a:xfrm>
          <a:prstGeom prst="rect">
            <a:avLst/>
          </a:prstGeom>
          <a:noFill/>
        </p:spPr>
      </p:pic>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0.png"/><Relationship Id="rId4" Type="http://schemas.openxmlformats.org/officeDocument/2006/relationships/oleObject" Target="../embeddings/oleObject1.bin"/></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12.png"/><Relationship Id="rId4" Type="http://schemas.openxmlformats.org/officeDocument/2006/relationships/oleObject" Target="../embeddings/oleObject2.bin"/></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14.png"/><Relationship Id="rId4" Type="http://schemas.openxmlformats.org/officeDocument/2006/relationships/oleObject" Target="../embeddings/oleObject3.bin"/></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image" Target="../media/image19.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1676400"/>
            <a:ext cx="6705600" cy="2697162"/>
          </a:xfrm>
          <a:ln>
            <a:solidFill>
              <a:schemeClr val="tx1"/>
            </a:solidFill>
          </a:ln>
          <a:effectLst>
            <a:innerShdw blurRad="63500" dist="50800" dir="2700000">
              <a:prstClr val="black">
                <a:alpha val="50000"/>
              </a:prstClr>
            </a:innerShdw>
          </a:effectLst>
        </p:spPr>
        <p:txBody>
          <a:bodyPr>
            <a:normAutofit fontScale="90000"/>
          </a:bodyPr>
          <a:lstStyle/>
          <a:p>
            <a:r>
              <a:rPr lang="en-US" dirty="0" smtClean="0"/>
              <a:t>A Review of the Critical Updates to Swift and MSS During the Previous HPAC Maintenance Build</a:t>
            </a:r>
            <a:endParaRPr lang="en-US" dirty="0"/>
          </a:p>
        </p:txBody>
      </p:sp>
      <p:sp>
        <p:nvSpPr>
          <p:cNvPr id="3" name="TextBox 2"/>
          <p:cNvSpPr txBox="1"/>
          <p:nvPr/>
        </p:nvSpPr>
        <p:spPr>
          <a:xfrm>
            <a:off x="1447800" y="4800600"/>
            <a:ext cx="6096000" cy="830997"/>
          </a:xfrm>
          <a:prstGeom prst="rect">
            <a:avLst/>
          </a:prstGeom>
          <a:noFill/>
          <a:ln>
            <a:solidFill>
              <a:schemeClr val="tx1"/>
            </a:solidFill>
          </a:ln>
        </p:spPr>
        <p:txBody>
          <a:bodyPr wrap="square" rtlCol="0">
            <a:spAutoFit/>
          </a:bodyPr>
          <a:lstStyle/>
          <a:p>
            <a:r>
              <a:rPr lang="en-US" sz="2400" dirty="0" smtClean="0"/>
              <a:t>D. </a:t>
            </a:r>
            <a:r>
              <a:rPr lang="en-US" sz="2400" dirty="0" err="1" smtClean="0"/>
              <a:t>Buty</a:t>
            </a:r>
            <a:r>
              <a:rPr lang="en-US" sz="2400" dirty="0" smtClean="0"/>
              <a:t>, C. </a:t>
            </a:r>
            <a:r>
              <a:rPr lang="en-US" sz="2400" dirty="0" err="1" smtClean="0"/>
              <a:t>Olry</a:t>
            </a:r>
            <a:r>
              <a:rPr lang="en-US" sz="2400" dirty="0" smtClean="0"/>
              <a:t> , J. </a:t>
            </a:r>
            <a:r>
              <a:rPr lang="en-US" sz="2400" dirty="0" err="1" smtClean="0"/>
              <a:t>Moussafir</a:t>
            </a:r>
            <a:r>
              <a:rPr lang="en-US" sz="2400" dirty="0" smtClean="0"/>
              <a:t> (Aria), O. </a:t>
            </a:r>
            <a:r>
              <a:rPr lang="en-US" sz="2400" dirty="0" err="1" smtClean="0"/>
              <a:t>Oldrini</a:t>
            </a:r>
            <a:r>
              <a:rPr lang="en-US" sz="2400" dirty="0" smtClean="0"/>
              <a:t> (</a:t>
            </a:r>
            <a:r>
              <a:rPr lang="en-US" sz="2400" dirty="0" err="1" smtClean="0"/>
              <a:t>Mokili</a:t>
            </a:r>
            <a:r>
              <a:rPr lang="en-US" sz="2400" dirty="0" smtClean="0"/>
              <a:t>), *J. Beale (SAIC)</a:t>
            </a:r>
            <a:endParaRPr lang="fr-FR" sz="2400" dirty="0"/>
          </a:p>
        </p:txBody>
      </p:sp>
      <p:sp>
        <p:nvSpPr>
          <p:cNvPr id="4" name="TextBox 3"/>
          <p:cNvSpPr txBox="1"/>
          <p:nvPr/>
        </p:nvSpPr>
        <p:spPr>
          <a:xfrm>
            <a:off x="1371600" y="6334780"/>
            <a:ext cx="6400800" cy="523220"/>
          </a:xfrm>
          <a:prstGeom prst="rect">
            <a:avLst/>
          </a:prstGeom>
          <a:noFill/>
        </p:spPr>
        <p:txBody>
          <a:bodyPr wrap="square" rtlCol="0">
            <a:spAutoFit/>
          </a:bodyPr>
          <a:lstStyle/>
          <a:p>
            <a:pPr algn="ctr"/>
            <a:r>
              <a:rPr lang="en-US" sz="1400" dirty="0" smtClean="0"/>
              <a:t>Presented at the 15</a:t>
            </a:r>
            <a:r>
              <a:rPr lang="en-US" sz="1400" baseline="30000" dirty="0" smtClean="0"/>
              <a:t>th</a:t>
            </a:r>
            <a:r>
              <a:rPr lang="en-US" sz="1400" dirty="0" smtClean="0"/>
              <a:t> Annual George Mason University Conference on Atmospheric Transport and Dispersion Modeling</a:t>
            </a:r>
            <a:endParaRPr lang="fr-FR"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smtClean="0"/>
              <a:t>Swift</a:t>
            </a:r>
            <a:endParaRPr lang="en-US" dirty="0"/>
          </a:p>
        </p:txBody>
      </p:sp>
      <p:sp>
        <p:nvSpPr>
          <p:cNvPr id="4" name="Content Placeholder 3"/>
          <p:cNvSpPr>
            <a:spLocks noGrp="1"/>
          </p:cNvSpPr>
          <p:nvPr>
            <p:ph sz="half" idx="1"/>
          </p:nvPr>
        </p:nvSpPr>
        <p:spPr>
          <a:xfrm>
            <a:off x="685800" y="1752600"/>
            <a:ext cx="7696200" cy="4221163"/>
          </a:xfrm>
        </p:spPr>
        <p:txBody>
          <a:bodyPr>
            <a:normAutofit lnSpcReduction="10000"/>
          </a:bodyPr>
          <a:lstStyle/>
          <a:p>
            <a:r>
              <a:rPr lang="en-US" dirty="0" smtClean="0"/>
              <a:t>Swift is a rural wind model which accounts for variation in terrain by satisfying the continuity equation to generate vertical velocities resulting in a mass consistent wind field.</a:t>
            </a:r>
          </a:p>
          <a:p>
            <a:r>
              <a:rPr lang="en-US" dirty="0" smtClean="0"/>
              <a:t>A nested capability has been incorporated into HPAC which allows for improved handling of terrain and met data in inner regions</a:t>
            </a:r>
          </a:p>
          <a:p>
            <a:r>
              <a:rPr lang="en-US" dirty="0" smtClean="0"/>
              <a:t>The code base for nested Swift and </a:t>
            </a:r>
            <a:r>
              <a:rPr lang="en-US" dirty="0" err="1" smtClean="0"/>
              <a:t>MSwift</a:t>
            </a:r>
            <a:r>
              <a:rPr lang="en-US" dirty="0" smtClean="0"/>
              <a:t> has been made identical to minimize maintenance and allow for a future nesting enhancement.</a:t>
            </a:r>
            <a:endParaRPr lang="fr-FR" dirty="0"/>
          </a:p>
        </p:txBody>
      </p:sp>
      <p:sp>
        <p:nvSpPr>
          <p:cNvPr id="3" name="Title 1"/>
          <p:cNvSpPr txBox="1">
            <a:spLocks/>
          </p:cNvSpPr>
          <p:nvPr/>
        </p:nvSpPr>
        <p:spPr>
          <a:xfrm>
            <a:off x="609600" y="1447800"/>
            <a:ext cx="8229600" cy="4876800"/>
          </a:xfrm>
          <a:prstGeom prst="rect">
            <a:avLst/>
          </a:prstGeom>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MicroSwift</a:t>
            </a:r>
            <a:endParaRPr lang="en-US" dirty="0"/>
          </a:p>
        </p:txBody>
      </p:sp>
      <p:sp>
        <p:nvSpPr>
          <p:cNvPr id="4" name="Content Placeholder 3"/>
          <p:cNvSpPr>
            <a:spLocks noGrp="1"/>
          </p:cNvSpPr>
          <p:nvPr>
            <p:ph sz="half" idx="1"/>
          </p:nvPr>
        </p:nvSpPr>
        <p:spPr>
          <a:xfrm>
            <a:off x="533400" y="1722437"/>
            <a:ext cx="8001000" cy="4525963"/>
          </a:xfrm>
        </p:spPr>
        <p:txBody>
          <a:bodyPr>
            <a:normAutofit fontScale="92500" lnSpcReduction="10000"/>
          </a:bodyPr>
          <a:lstStyle/>
          <a:p>
            <a:r>
              <a:rPr lang="en-US" dirty="0" err="1" smtClean="0"/>
              <a:t>MicroSwift</a:t>
            </a:r>
            <a:r>
              <a:rPr lang="en-US" dirty="0" smtClean="0"/>
              <a:t> is identical to </a:t>
            </a:r>
            <a:r>
              <a:rPr lang="en-US" dirty="0" err="1" smtClean="0"/>
              <a:t>NSwift</a:t>
            </a:r>
            <a:r>
              <a:rPr lang="en-US" dirty="0" smtClean="0"/>
              <a:t>  but is specifically tailored for use in urban environments through clever selection of input parameters.  </a:t>
            </a:r>
          </a:p>
          <a:p>
            <a:r>
              <a:rPr lang="en-US" dirty="0" smtClean="0"/>
              <a:t>The model takes into account variations due to terrain and properly accounts for boundary conditions due to building walls.</a:t>
            </a:r>
          </a:p>
          <a:p>
            <a:r>
              <a:rPr lang="en-US" dirty="0" err="1" smtClean="0"/>
              <a:t>Röckle</a:t>
            </a:r>
            <a:r>
              <a:rPr lang="en-US" dirty="0" smtClean="0"/>
              <a:t> zones are used to model the flow around the buildings including roof-top zones.</a:t>
            </a:r>
          </a:p>
          <a:p>
            <a:r>
              <a:rPr lang="en-US" dirty="0" smtClean="0"/>
              <a:t>An iterative approach is employed to satisfy the continuity equation to produce a mass-consistent wind field which accurately models flow around buildings.</a:t>
            </a:r>
            <a:endParaRPr lang="fr-FR" dirty="0"/>
          </a:p>
        </p:txBody>
      </p:sp>
      <p:sp>
        <p:nvSpPr>
          <p:cNvPr id="3" name="Title 1"/>
          <p:cNvSpPr txBox="1">
            <a:spLocks/>
          </p:cNvSpPr>
          <p:nvPr/>
        </p:nvSpPr>
        <p:spPr>
          <a:xfrm>
            <a:off x="609600" y="1447800"/>
            <a:ext cx="8229600" cy="4876800"/>
          </a:xfrm>
          <a:prstGeom prst="rect">
            <a:avLst/>
          </a:prstGeom>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Micro Spray</a:t>
            </a:r>
            <a:endParaRPr lang="en-US" dirty="0"/>
          </a:p>
        </p:txBody>
      </p:sp>
      <p:sp>
        <p:nvSpPr>
          <p:cNvPr id="4" name="Content Placeholder 3"/>
          <p:cNvSpPr>
            <a:spLocks noGrp="1"/>
          </p:cNvSpPr>
          <p:nvPr>
            <p:ph sz="half" idx="1"/>
          </p:nvPr>
        </p:nvSpPr>
        <p:spPr>
          <a:xfrm>
            <a:off x="457200" y="1722437"/>
            <a:ext cx="4343400" cy="4525963"/>
          </a:xfrm>
        </p:spPr>
        <p:txBody>
          <a:bodyPr>
            <a:normAutofit fontScale="92500"/>
          </a:bodyPr>
          <a:lstStyle/>
          <a:p>
            <a:r>
              <a:rPr lang="en-US" dirty="0" smtClean="0"/>
              <a:t>Micro Spray is a </a:t>
            </a:r>
            <a:r>
              <a:rPr lang="en-US" dirty="0" err="1" smtClean="0"/>
              <a:t>Lagrangian</a:t>
            </a:r>
            <a:r>
              <a:rPr lang="en-US" dirty="0" smtClean="0"/>
              <a:t> particle-based method.</a:t>
            </a:r>
          </a:p>
          <a:p>
            <a:r>
              <a:rPr lang="en-US" dirty="0" smtClean="0"/>
              <a:t>Particles are transported in accordance with the mean local flow as predicted by Micro Swift and local turbulent fluctuations</a:t>
            </a:r>
          </a:p>
          <a:p>
            <a:r>
              <a:rPr lang="en-US" dirty="0" smtClean="0"/>
              <a:t>Model treats wet &amp; dry deposition and radioactive decay of particles.</a:t>
            </a:r>
            <a:endParaRPr lang="fr-FR" dirty="0"/>
          </a:p>
        </p:txBody>
      </p:sp>
      <p:pic>
        <p:nvPicPr>
          <p:cNvPr id="6" name="Content Placeholder 5" descr="msg_update_3D.png"/>
          <p:cNvPicPr>
            <a:picLocks noGrp="1" noChangeAspect="1"/>
          </p:cNvPicPr>
          <p:nvPr>
            <p:ph sz="half" idx="2"/>
          </p:nvPr>
        </p:nvPicPr>
        <p:blipFill>
          <a:blip r:embed="rId2" cstate="print"/>
          <a:stretch>
            <a:fillRect/>
          </a:stretch>
        </p:blipFill>
        <p:spPr>
          <a:xfrm>
            <a:off x="5556617" y="1828800"/>
            <a:ext cx="2520583" cy="2438400"/>
          </a:xfrm>
        </p:spPr>
      </p:pic>
      <p:sp>
        <p:nvSpPr>
          <p:cNvPr id="3" name="Title 1"/>
          <p:cNvSpPr txBox="1">
            <a:spLocks/>
          </p:cNvSpPr>
          <p:nvPr/>
        </p:nvSpPr>
        <p:spPr>
          <a:xfrm>
            <a:off x="609600" y="1447800"/>
            <a:ext cx="8229600" cy="4876800"/>
          </a:xfrm>
          <a:prstGeom prst="rect">
            <a:avLst/>
          </a:prstGeom>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pic>
        <p:nvPicPr>
          <p:cNvPr id="7" name="Picture 6" descr="msg_ref_2D.png"/>
          <p:cNvPicPr>
            <a:picLocks noChangeAspect="1"/>
          </p:cNvPicPr>
          <p:nvPr/>
        </p:nvPicPr>
        <p:blipFill>
          <a:blip r:embed="rId3" cstate="print"/>
          <a:stretch>
            <a:fillRect/>
          </a:stretch>
        </p:blipFill>
        <p:spPr>
          <a:xfrm>
            <a:off x="4934373" y="4343400"/>
            <a:ext cx="2838027" cy="2280557"/>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0"/>
            <a:ext cx="7772400" cy="838200"/>
          </a:xfrm>
        </p:spPr>
        <p:txBody>
          <a:bodyPr/>
          <a:lstStyle/>
          <a:p>
            <a:r>
              <a:rPr lang="en-US" dirty="0" smtClean="0"/>
              <a:t>Concentration Data Storage</a:t>
            </a:r>
            <a:endParaRPr lang="en-US" dirty="0"/>
          </a:p>
        </p:txBody>
      </p:sp>
      <p:sp>
        <p:nvSpPr>
          <p:cNvPr id="3" name="Subtitle 2"/>
          <p:cNvSpPr>
            <a:spLocks noGrp="1"/>
          </p:cNvSpPr>
          <p:nvPr>
            <p:ph type="subTitle" idx="1"/>
          </p:nvPr>
        </p:nvSpPr>
        <p:spPr>
          <a:xfrm>
            <a:off x="838200" y="1752600"/>
            <a:ext cx="7391400" cy="4267200"/>
          </a:xfrm>
        </p:spPr>
        <p:txBody>
          <a:bodyPr>
            <a:normAutofit fontScale="77500" lnSpcReduction="20000"/>
          </a:bodyPr>
          <a:lstStyle/>
          <a:p>
            <a:pPr algn="l">
              <a:buFont typeface="Arial" pitchFamily="34" charset="0"/>
              <a:buChar char="•"/>
            </a:pPr>
            <a:r>
              <a:rPr lang="en-US" dirty="0"/>
              <a:t> </a:t>
            </a:r>
            <a:r>
              <a:rPr lang="en-US" dirty="0" smtClean="0">
                <a:solidFill>
                  <a:schemeClr val="tx1"/>
                </a:solidFill>
              </a:rPr>
              <a:t>MSS formerly used a “least common multiple” of the internal time-step and the SCIPUFF time-step to make sure that data was saved at each output time.</a:t>
            </a:r>
          </a:p>
          <a:p>
            <a:pPr algn="l"/>
            <a:endParaRPr lang="en-US" dirty="0" smtClean="0">
              <a:solidFill>
                <a:schemeClr val="tx1"/>
              </a:solidFill>
            </a:endParaRPr>
          </a:p>
          <a:p>
            <a:pPr algn="l">
              <a:buFont typeface="Arial" pitchFamily="34" charset="0"/>
              <a:buChar char="•"/>
            </a:pPr>
            <a:r>
              <a:rPr lang="en-US" dirty="0">
                <a:solidFill>
                  <a:schemeClr val="tx1"/>
                </a:solidFill>
              </a:rPr>
              <a:t> </a:t>
            </a:r>
            <a:r>
              <a:rPr lang="en-US" dirty="0" smtClean="0">
                <a:solidFill>
                  <a:schemeClr val="tx1"/>
                </a:solidFill>
              </a:rPr>
              <a:t>This resulted in huge result files of which 75-85% of the space could never be accessed through HPAC because the times didn’t correspond to a SCIPUFF save time.</a:t>
            </a:r>
          </a:p>
          <a:p>
            <a:pPr algn="l"/>
            <a:endParaRPr lang="en-US" dirty="0" smtClean="0">
              <a:solidFill>
                <a:schemeClr val="tx1"/>
              </a:solidFill>
            </a:endParaRPr>
          </a:p>
          <a:p>
            <a:pPr algn="l">
              <a:buFont typeface="Arial" pitchFamily="34" charset="0"/>
              <a:buChar char="•"/>
            </a:pPr>
            <a:r>
              <a:rPr lang="en-US" dirty="0">
                <a:solidFill>
                  <a:schemeClr val="tx1"/>
                </a:solidFill>
              </a:rPr>
              <a:t> </a:t>
            </a:r>
            <a:r>
              <a:rPr lang="en-US" dirty="0" smtClean="0">
                <a:solidFill>
                  <a:schemeClr val="tx1"/>
                </a:solidFill>
              </a:rPr>
              <a:t>We implemented the SCIPUFF “save-on-demand” interface and were able to reduce the size of the concentration file by a factor of 5-8.</a:t>
            </a:r>
            <a:endParaRPr lang="en-US" dirty="0">
              <a:solidFill>
                <a:schemeClr val="tx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Multiple Releases/Materials</a:t>
            </a:r>
            <a:endParaRPr lang="en-US" dirty="0"/>
          </a:p>
        </p:txBody>
      </p:sp>
      <p:sp>
        <p:nvSpPr>
          <p:cNvPr id="3" name="Content Placeholder 2"/>
          <p:cNvSpPr>
            <a:spLocks noGrp="1"/>
          </p:cNvSpPr>
          <p:nvPr>
            <p:ph idx="1"/>
          </p:nvPr>
        </p:nvSpPr>
        <p:spPr>
          <a:xfrm>
            <a:off x="533400" y="1752600"/>
            <a:ext cx="8153400" cy="4373563"/>
          </a:xfrm>
        </p:spPr>
        <p:txBody>
          <a:bodyPr>
            <a:normAutofit fontScale="92500" lnSpcReduction="10000"/>
          </a:bodyPr>
          <a:lstStyle/>
          <a:p>
            <a:r>
              <a:rPr lang="en-US" dirty="0" smtClean="0"/>
              <a:t>Previously, MSS in HPAC was limited to a single release of a single substance.  This limitation has been removed for </a:t>
            </a:r>
            <a:r>
              <a:rPr lang="en-US" b="1" i="1" dirty="0" smtClean="0"/>
              <a:t>non-dense gases</a:t>
            </a:r>
            <a:r>
              <a:rPr lang="en-US" dirty="0" smtClean="0"/>
              <a:t>.  </a:t>
            </a:r>
          </a:p>
          <a:p>
            <a:r>
              <a:rPr lang="en-US" dirty="0" smtClean="0"/>
              <a:t>For non-dense gases, the current limit is 10 materials and 10 release locations.</a:t>
            </a:r>
          </a:p>
          <a:p>
            <a:r>
              <a:rPr lang="en-US" dirty="0" smtClean="0"/>
              <a:t>Domain size is an issue.  If the distance between the releases is ~ domain size, MSS may not be able to handle the release. User discretion is advised.</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smtClean="0"/>
              <a:t>Multiple Releases/Materials</a:t>
            </a:r>
            <a:endParaRPr lang="fr-FR" dirty="0"/>
          </a:p>
        </p:txBody>
      </p:sp>
      <p:pic>
        <p:nvPicPr>
          <p:cNvPr id="2050" name="Picture 2"/>
          <p:cNvPicPr>
            <a:picLocks noChangeAspect="1" noChangeArrowheads="1"/>
          </p:cNvPicPr>
          <p:nvPr/>
        </p:nvPicPr>
        <p:blipFill>
          <a:blip r:embed="rId2" cstate="print"/>
          <a:srcRect/>
          <a:stretch>
            <a:fillRect/>
          </a:stretch>
        </p:blipFill>
        <p:spPr bwMode="auto">
          <a:xfrm>
            <a:off x="3733800" y="1524000"/>
            <a:ext cx="5029200" cy="4792317"/>
          </a:xfrm>
          <a:prstGeom prst="rect">
            <a:avLst/>
          </a:prstGeom>
          <a:noFill/>
          <a:ln w="9525">
            <a:noFill/>
            <a:miter lim="800000"/>
            <a:headEnd/>
            <a:tailEnd/>
          </a:ln>
        </p:spPr>
      </p:pic>
      <p:sp>
        <p:nvSpPr>
          <p:cNvPr id="5" name="Title 1"/>
          <p:cNvSpPr txBox="1">
            <a:spLocks/>
          </p:cNvSpPr>
          <p:nvPr/>
        </p:nvSpPr>
        <p:spPr>
          <a:xfrm>
            <a:off x="304800" y="1524000"/>
            <a:ext cx="3352800" cy="4495800"/>
          </a:xfrm>
          <a:prstGeom prst="rect">
            <a:avLst/>
          </a:prstGeom>
        </p:spPr>
        <p:txBody>
          <a:bodyPr vert="horz" lIns="91440" tIns="45720" rIns="91440" bIns="45720" rtlCol="0" anchor="t">
            <a:noAutofit/>
          </a:bodyPr>
          <a:lstStyle/>
          <a:p>
            <a:pPr marL="0" marR="0" lvl="0" indent="0" defTabSz="914400" rtl="0" eaLnBrk="1" fontAlgn="auto" latinLnBrk="0" hangingPunct="1">
              <a:lnSpc>
                <a:spcPct val="100000"/>
              </a:lnSpc>
              <a:spcBef>
                <a:spcPct val="0"/>
              </a:spcBef>
              <a:spcAft>
                <a:spcPts val="0"/>
              </a:spcAft>
              <a:buClrTx/>
              <a:buSzTx/>
              <a:buFont typeface="Arial" pitchFamily="34" charset="0"/>
              <a:buChar char="•"/>
              <a:tabLst/>
              <a:defRPr/>
            </a:pPr>
            <a:r>
              <a:rPr kumimoji="0" lang="en-US" sz="2200" b="0" i="0" u="none" strike="noStrike" kern="1200" cap="none" spc="0" normalizeH="0" noProof="0" dirty="0" smtClean="0">
                <a:ln>
                  <a:noFill/>
                </a:ln>
                <a:solidFill>
                  <a:schemeClr val="tx1"/>
                </a:solidFill>
                <a:effectLst/>
                <a:uLnTx/>
                <a:uFillTx/>
                <a:ea typeface="+mj-ea"/>
                <a:cs typeface="+mj-cs"/>
              </a:rPr>
              <a:t> </a:t>
            </a:r>
            <a:r>
              <a:rPr lang="en-US" sz="2200" dirty="0" smtClean="0">
                <a:ea typeface="+mj-ea"/>
                <a:cs typeface="+mj-cs"/>
              </a:rPr>
              <a:t>S</a:t>
            </a:r>
            <a:r>
              <a:rPr kumimoji="0" lang="en-US" sz="2200" b="0" i="0" u="none" strike="noStrike" kern="1200" cap="none" spc="0" normalizeH="0" noProof="0" dirty="0" err="1" smtClean="0">
                <a:ln>
                  <a:noFill/>
                </a:ln>
                <a:solidFill>
                  <a:schemeClr val="tx1"/>
                </a:solidFill>
                <a:effectLst/>
                <a:uLnTx/>
                <a:uFillTx/>
                <a:ea typeface="+mj-ea"/>
                <a:cs typeface="+mj-cs"/>
              </a:rPr>
              <a:t>imultaneous</a:t>
            </a:r>
            <a:r>
              <a:rPr kumimoji="0" lang="en-US" sz="2200" b="0" i="0" u="none" strike="noStrike" kern="1200" cap="none" spc="0" normalizeH="0" noProof="0" dirty="0" smtClean="0">
                <a:ln>
                  <a:noFill/>
                </a:ln>
                <a:solidFill>
                  <a:schemeClr val="tx1"/>
                </a:solidFill>
                <a:effectLst/>
                <a:uLnTx/>
                <a:uFillTx/>
                <a:ea typeface="+mj-ea"/>
                <a:cs typeface="+mj-cs"/>
              </a:rPr>
              <a:t> release of SF6 and GENG</a:t>
            </a:r>
          </a:p>
          <a:p>
            <a:pPr marL="0" marR="0" lvl="0" indent="0" defTabSz="914400" rtl="0" eaLnBrk="1" fontAlgn="auto" latinLnBrk="0" hangingPunct="1">
              <a:lnSpc>
                <a:spcPct val="100000"/>
              </a:lnSpc>
              <a:spcBef>
                <a:spcPct val="0"/>
              </a:spcBef>
              <a:spcAft>
                <a:spcPts val="0"/>
              </a:spcAft>
              <a:buClrTx/>
              <a:buSzTx/>
              <a:buFont typeface="Arial" pitchFamily="34" charset="0"/>
              <a:buChar char="•"/>
              <a:tabLst/>
              <a:defRPr/>
            </a:pPr>
            <a:r>
              <a:rPr lang="en-US" sz="2200" dirty="0" smtClean="0">
                <a:ea typeface="+mj-ea"/>
                <a:cs typeface="+mj-cs"/>
              </a:rPr>
              <a:t> </a:t>
            </a:r>
            <a:r>
              <a:rPr lang="en-US" sz="2200" dirty="0" smtClean="0">
                <a:ea typeface="+mj-ea"/>
                <a:cs typeface="+mj-cs"/>
              </a:rPr>
              <a:t>1000 particles released every 5 seconds for 30 min</a:t>
            </a:r>
            <a:endParaRPr lang="en-US" sz="2200" dirty="0" smtClean="0">
              <a:ea typeface="+mj-ea"/>
              <a:cs typeface="+mj-cs"/>
            </a:endParaRPr>
          </a:p>
          <a:p>
            <a:pPr marL="0" marR="0" lvl="0" indent="0" defTabSz="914400" rtl="0" eaLnBrk="1" fontAlgn="auto" latinLnBrk="0" hangingPunct="1">
              <a:lnSpc>
                <a:spcPct val="100000"/>
              </a:lnSpc>
              <a:spcBef>
                <a:spcPct val="0"/>
              </a:spcBef>
              <a:spcAft>
                <a:spcPts val="0"/>
              </a:spcAft>
              <a:buClrTx/>
              <a:buSzTx/>
              <a:buFont typeface="Arial" pitchFamily="34" charset="0"/>
              <a:buChar char="•"/>
              <a:tabLst/>
              <a:defRPr/>
            </a:pPr>
            <a:r>
              <a:rPr lang="en-US" sz="2200" dirty="0" smtClean="0">
                <a:ea typeface="+mj-ea"/>
                <a:cs typeface="+mj-cs"/>
              </a:rPr>
              <a:t> </a:t>
            </a:r>
            <a:r>
              <a:rPr lang="en-US" sz="2200" dirty="0" smtClean="0">
                <a:ea typeface="+mj-ea"/>
                <a:cs typeface="+mj-cs"/>
              </a:rPr>
              <a:t>T</a:t>
            </a:r>
            <a:r>
              <a:rPr lang="en-US" sz="2200" dirty="0" smtClean="0">
                <a:ea typeface="+mj-ea"/>
                <a:cs typeface="+mj-cs"/>
              </a:rPr>
              <a:t>he </a:t>
            </a:r>
            <a:r>
              <a:rPr lang="en-US" sz="2200" dirty="0" smtClean="0">
                <a:ea typeface="+mj-ea"/>
                <a:cs typeface="+mj-cs"/>
              </a:rPr>
              <a:t>number of particles is allocated to a release proportional to the mass flow ratio</a:t>
            </a:r>
          </a:p>
          <a:p>
            <a:pPr lvl="0">
              <a:spcBef>
                <a:spcPct val="0"/>
              </a:spcBef>
              <a:buFont typeface="Arial" pitchFamily="34" charset="0"/>
              <a:buChar char="•"/>
            </a:pPr>
            <a:r>
              <a:rPr lang="en-US" sz="2200" dirty="0" smtClean="0"/>
              <a:t> The combined </a:t>
            </a:r>
            <a:r>
              <a:rPr lang="en-US" sz="2200" dirty="0" err="1" smtClean="0"/>
              <a:t>conc</a:t>
            </a:r>
            <a:r>
              <a:rPr lang="en-US" sz="2200" dirty="0" smtClean="0"/>
              <a:t> </a:t>
            </a:r>
            <a:r>
              <a:rPr lang="en-US" sz="2200" dirty="0" smtClean="0"/>
              <a:t>field is shown at 25 minutes.</a:t>
            </a:r>
          </a:p>
          <a:p>
            <a:pPr lvl="0">
              <a:spcBef>
                <a:spcPct val="0"/>
              </a:spcBef>
              <a:buFont typeface="Arial" pitchFamily="34" charset="0"/>
              <a:buChar char="•"/>
            </a:pPr>
            <a:r>
              <a:rPr kumimoji="0" lang="en-US" sz="2200" b="0" i="0" u="none" strike="noStrike" kern="1200" cap="none" spc="0" normalizeH="0" baseline="0" noProof="0" dirty="0" smtClean="0">
                <a:ln>
                  <a:noFill/>
                </a:ln>
                <a:solidFill>
                  <a:schemeClr val="tx1"/>
                </a:solidFill>
                <a:effectLst/>
                <a:uLnTx/>
                <a:uFillTx/>
                <a:ea typeface="+mj-ea"/>
                <a:cs typeface="+mj-cs"/>
              </a:rPr>
              <a:t> A key</a:t>
            </a:r>
            <a:r>
              <a:rPr kumimoji="0" lang="en-US" sz="2200" b="0" i="0" u="none" strike="noStrike" kern="1200" cap="none" spc="0" normalizeH="0" noProof="0" dirty="0" smtClean="0">
                <a:ln>
                  <a:noFill/>
                </a:ln>
                <a:solidFill>
                  <a:schemeClr val="tx1"/>
                </a:solidFill>
                <a:effectLst/>
                <a:uLnTx/>
                <a:uFillTx/>
                <a:ea typeface="+mj-ea"/>
                <a:cs typeface="+mj-cs"/>
              </a:rPr>
              <a:t> HPAC configuration </a:t>
            </a:r>
            <a:r>
              <a:rPr kumimoji="0" lang="en-US" sz="2200" b="0" i="0" u="none" strike="noStrike" kern="1200" cap="none" spc="0" normalizeH="0" noProof="0" dirty="0" smtClean="0">
                <a:ln>
                  <a:noFill/>
                </a:ln>
                <a:solidFill>
                  <a:schemeClr val="tx1"/>
                </a:solidFill>
                <a:effectLst/>
                <a:uLnTx/>
                <a:uFillTx/>
                <a:ea typeface="+mj-ea"/>
                <a:cs typeface="+mj-cs"/>
              </a:rPr>
              <a:t> </a:t>
            </a:r>
            <a:r>
              <a:rPr kumimoji="0" lang="en-US" sz="2200" b="0" i="0" u="none" strike="noStrike" kern="1200" cap="none" spc="0" normalizeH="0" noProof="0" dirty="0" smtClean="0">
                <a:ln>
                  <a:noFill/>
                </a:ln>
                <a:solidFill>
                  <a:schemeClr val="tx1"/>
                </a:solidFill>
                <a:effectLst/>
                <a:uLnTx/>
                <a:uFillTx/>
                <a:ea typeface="+mj-ea"/>
                <a:cs typeface="+mj-cs"/>
              </a:rPr>
              <a:t>-  see the next slide -&gt;</a:t>
            </a:r>
            <a:endParaRPr kumimoji="0" lang="fr-FR" sz="2200" b="0" i="0" u="none" strike="noStrike" kern="1200" cap="none" spc="0" normalizeH="0" baseline="0" noProof="0" dirty="0">
              <a:ln>
                <a:noFill/>
              </a:ln>
              <a:solidFill>
                <a:schemeClr val="tx1"/>
              </a:solidFill>
              <a:effectLst/>
              <a:uLnTx/>
              <a:uFillTx/>
              <a:ea typeface="+mj-ea"/>
              <a:cs typeface="+mj-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smtClean="0"/>
              <a:t>Multiple Releases/Materials</a:t>
            </a:r>
            <a:endParaRPr lang="fr-FR" dirty="0"/>
          </a:p>
        </p:txBody>
      </p:sp>
      <p:sp>
        <p:nvSpPr>
          <p:cNvPr id="5" name="Title 1"/>
          <p:cNvSpPr txBox="1">
            <a:spLocks/>
          </p:cNvSpPr>
          <p:nvPr/>
        </p:nvSpPr>
        <p:spPr>
          <a:xfrm>
            <a:off x="304800" y="1371600"/>
            <a:ext cx="3200400" cy="4800600"/>
          </a:xfrm>
          <a:prstGeom prst="rect">
            <a:avLst/>
          </a:prstGeom>
        </p:spPr>
        <p:txBody>
          <a:bodyPr vert="horz" lIns="91440" tIns="45720" rIns="91440" bIns="45720" rtlCol="0" anchor="t">
            <a:normAutofit lnSpcReduction="10000"/>
          </a:bodyPr>
          <a:lstStyle/>
          <a:p>
            <a:pPr marL="0" marR="0" lvl="0" indent="0" defTabSz="914400" rtl="0" eaLnBrk="1" fontAlgn="auto" latinLnBrk="0" hangingPunct="1">
              <a:lnSpc>
                <a:spcPct val="100000"/>
              </a:lnSpc>
              <a:spcBef>
                <a:spcPct val="0"/>
              </a:spcBef>
              <a:spcAft>
                <a:spcPts val="0"/>
              </a:spcAft>
              <a:buClrTx/>
              <a:buSzTx/>
              <a:buFont typeface="Arial" pitchFamily="34" charset="0"/>
              <a:buChar char="•"/>
              <a:tabLst/>
              <a:defRPr/>
            </a:pPr>
            <a:r>
              <a:rPr lang="en-US" sz="2400" dirty="0" smtClean="0">
                <a:ea typeface="+mj-ea"/>
                <a:cs typeface="+mj-cs"/>
              </a:rPr>
              <a:t> In order to run MSS with multiple releases and/or multiple materials, it is necessary to uncheck the Puff Dynamics and the Dense Gas boxes under SCIPUFF Method.</a:t>
            </a:r>
          </a:p>
          <a:p>
            <a:pPr marL="0" marR="0" lvl="0" indent="0" defTabSz="914400" rtl="0" eaLnBrk="1" fontAlgn="auto" latinLnBrk="0" hangingPunct="1">
              <a:lnSpc>
                <a:spcPct val="100000"/>
              </a:lnSpc>
              <a:spcBef>
                <a:spcPct val="0"/>
              </a:spcBef>
              <a:spcAft>
                <a:spcPts val="0"/>
              </a:spcAft>
              <a:buClrTx/>
              <a:buSzTx/>
              <a:tabLst/>
              <a:defRPr/>
            </a:pPr>
            <a:endParaRPr lang="en-US" sz="2400" dirty="0" smtClean="0">
              <a:ea typeface="+mj-ea"/>
              <a:cs typeface="+mj-cs"/>
            </a:endParaRPr>
          </a:p>
          <a:p>
            <a:pPr marL="0" marR="0" lvl="0" indent="0" defTabSz="914400" rtl="0" eaLnBrk="1" fontAlgn="auto" latinLnBrk="0" hangingPunct="1">
              <a:lnSpc>
                <a:spcPct val="100000"/>
              </a:lnSpc>
              <a:spcBef>
                <a:spcPct val="0"/>
              </a:spcBef>
              <a:spcAft>
                <a:spcPts val="0"/>
              </a:spcAft>
              <a:buClrTx/>
              <a:buSzTx/>
              <a:buFont typeface="Arial" pitchFamily="34" charset="0"/>
              <a:buChar char="•"/>
              <a:tabLst/>
              <a:defRPr/>
            </a:pPr>
            <a:r>
              <a:rPr kumimoji="0" lang="en-US" sz="2400" b="0" i="0" u="none" strike="noStrike" kern="1200" cap="none" spc="0" normalizeH="0" noProof="0" dirty="0" smtClean="0">
                <a:ln>
                  <a:noFill/>
                </a:ln>
                <a:solidFill>
                  <a:schemeClr val="tx1"/>
                </a:solidFill>
                <a:effectLst/>
                <a:uLnTx/>
                <a:uFillTx/>
                <a:ea typeface="+mj-ea"/>
                <a:cs typeface="+mj-cs"/>
              </a:rPr>
              <a:t> These are checked by default.  This is the only way to specify a passive gas analysis.</a:t>
            </a:r>
            <a:endParaRPr kumimoji="0" lang="fr-FR" sz="2400" b="0" i="0" u="none" strike="noStrike" kern="1200" cap="none" spc="0" normalizeH="0" baseline="0" noProof="0" dirty="0">
              <a:ln>
                <a:noFill/>
              </a:ln>
              <a:solidFill>
                <a:schemeClr val="tx1"/>
              </a:solidFill>
              <a:effectLst/>
              <a:uLnTx/>
              <a:uFillTx/>
              <a:ea typeface="+mj-ea"/>
              <a:cs typeface="+mj-cs"/>
            </a:endParaRPr>
          </a:p>
        </p:txBody>
      </p:sp>
      <p:pic>
        <p:nvPicPr>
          <p:cNvPr id="1027" name="Picture 3"/>
          <p:cNvPicPr>
            <a:picLocks noChangeAspect="1" noChangeArrowheads="1"/>
          </p:cNvPicPr>
          <p:nvPr/>
        </p:nvPicPr>
        <p:blipFill>
          <a:blip r:embed="rId2" cstate="print"/>
          <a:srcRect/>
          <a:stretch>
            <a:fillRect/>
          </a:stretch>
        </p:blipFill>
        <p:spPr bwMode="auto">
          <a:xfrm>
            <a:off x="3733800" y="1524000"/>
            <a:ext cx="5162550" cy="4200525"/>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dirty="0" smtClean="0"/>
              <a:t>Upper Air </a:t>
            </a:r>
            <a:r>
              <a:rPr lang="en-US" dirty="0" err="1" smtClean="0"/>
              <a:t>Climo</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Swift directly reads the new NCAR upper air </a:t>
            </a:r>
            <a:r>
              <a:rPr lang="en-US" dirty="0" err="1" smtClean="0"/>
              <a:t>climo</a:t>
            </a:r>
            <a:r>
              <a:rPr lang="en-US" dirty="0" smtClean="0"/>
              <a:t> database to provide higher resolution data for historical weather.</a:t>
            </a:r>
          </a:p>
          <a:p>
            <a:r>
              <a:rPr lang="en-US" dirty="0" smtClean="0"/>
              <a:t>The API developed by Doug Henn of Sage provides a single code base for ease of maintenance within HPAC</a:t>
            </a:r>
          </a:p>
          <a:p>
            <a:r>
              <a:rPr lang="en-US" dirty="0" smtClean="0"/>
              <a:t>There is a performance degradation but it isn’t dramatic.  Roughly 15-20% additional time is taken in the data access.</a:t>
            </a:r>
          </a:p>
          <a:p>
            <a:r>
              <a:rPr lang="en-US" dirty="0" smtClean="0"/>
              <a:t> However, the code itself is much simpler. :)</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dirty="0" smtClean="0"/>
              <a:t>Swift Canopy Treatment</a:t>
            </a:r>
            <a:endParaRPr lang="en-US" dirty="0"/>
          </a:p>
        </p:txBody>
      </p:sp>
      <p:sp>
        <p:nvSpPr>
          <p:cNvPr id="3" name="Content Placeholder 2"/>
          <p:cNvSpPr>
            <a:spLocks noGrp="1"/>
          </p:cNvSpPr>
          <p:nvPr>
            <p:ph idx="1"/>
          </p:nvPr>
        </p:nvSpPr>
        <p:spPr>
          <a:xfrm>
            <a:off x="457200" y="1600201"/>
            <a:ext cx="8229600" cy="3733800"/>
          </a:xfrm>
        </p:spPr>
        <p:txBody>
          <a:bodyPr>
            <a:normAutofit/>
          </a:bodyPr>
          <a:lstStyle/>
          <a:p>
            <a:r>
              <a:rPr lang="en-US" dirty="0" smtClean="0"/>
              <a:t>Doug </a:t>
            </a:r>
            <a:r>
              <a:rPr lang="en-US" dirty="0" err="1" smtClean="0"/>
              <a:t>Henn’s</a:t>
            </a:r>
            <a:r>
              <a:rPr lang="en-US" dirty="0" smtClean="0"/>
              <a:t> canopy formulation has been implemented in Swift to correct the previous approach of moving the measurements above the canopy.</a:t>
            </a:r>
          </a:p>
          <a:p>
            <a:r>
              <a:rPr lang="en-US" dirty="0" smtClean="0"/>
              <a:t>Swift has been validated against SCIPUFF and produces the correct results</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MSS Robustness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One of our primary goals in the current release of MSS was to fix the errors which prevented MSS from running in a number of cases.</a:t>
            </a:r>
          </a:p>
          <a:p>
            <a:r>
              <a:rPr lang="en-US" dirty="0" smtClean="0"/>
              <a:t>One error was the inability to handle releases at zero height above ground.  Unfortunately, that is the default so … MSS would fail by default.</a:t>
            </a:r>
          </a:p>
          <a:p>
            <a:r>
              <a:rPr lang="en-US" dirty="0" smtClean="0"/>
              <a:t>Another problem was in creating many puffs which were very small. </a:t>
            </a:r>
          </a:p>
          <a:p>
            <a:r>
              <a:rPr lang="en-US" dirty="0" smtClean="0"/>
              <a:t>Not every case in which MSS does not run is a bona fide error</a:t>
            </a:r>
          </a:p>
          <a:p>
            <a:r>
              <a:rPr lang="en-US" dirty="0" smtClean="0"/>
              <a:t>Error handling was improved so that if an error occurs, the message passed to the user is more informative.</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Rectangle 4"/>
          <p:cNvSpPr>
            <a:spLocks noGrp="1" noChangeArrowheads="1"/>
          </p:cNvSpPr>
          <p:nvPr>
            <p:ph type="title"/>
          </p:nvPr>
        </p:nvSpPr>
        <p:spPr/>
        <p:txBody>
          <a:bodyPr/>
          <a:lstStyle/>
          <a:p>
            <a:r>
              <a:rPr lang="en-US" dirty="0" smtClean="0"/>
              <a:t>Swift Blending </a:t>
            </a:r>
            <a:r>
              <a:rPr lang="en-US" dirty="0"/>
              <a:t>History</a:t>
            </a:r>
          </a:p>
        </p:txBody>
      </p:sp>
      <p:sp>
        <p:nvSpPr>
          <p:cNvPr id="26629" name="Rectangle 5"/>
          <p:cNvSpPr>
            <a:spLocks noGrp="1" noChangeArrowheads="1"/>
          </p:cNvSpPr>
          <p:nvPr>
            <p:ph type="body" idx="1"/>
          </p:nvPr>
        </p:nvSpPr>
        <p:spPr/>
        <p:txBody>
          <a:bodyPr>
            <a:normAutofit fontScale="85000" lnSpcReduction="10000"/>
          </a:bodyPr>
          <a:lstStyle/>
          <a:p>
            <a:r>
              <a:rPr lang="en-US" b="1" dirty="0"/>
              <a:t>HPAC Build 82 Blending</a:t>
            </a:r>
          </a:p>
          <a:p>
            <a:pPr lvl="1"/>
            <a:r>
              <a:rPr lang="en-US" dirty="0"/>
              <a:t>In 1997, Dr. </a:t>
            </a:r>
            <a:r>
              <a:rPr lang="en-US" dirty="0" err="1"/>
              <a:t>Sontowski</a:t>
            </a:r>
            <a:r>
              <a:rPr lang="en-US" dirty="0"/>
              <a:t> proposed an exponential blending option that used a scaling parameter of 500 m.</a:t>
            </a:r>
          </a:p>
          <a:p>
            <a:r>
              <a:rPr lang="en-US" b="1" dirty="0" smtClean="0"/>
              <a:t>HPAC </a:t>
            </a:r>
            <a:r>
              <a:rPr lang="en-US" b="1" dirty="0"/>
              <a:t>Build </a:t>
            </a:r>
            <a:r>
              <a:rPr lang="en-US" b="1" dirty="0" smtClean="0"/>
              <a:t>84 No blending</a:t>
            </a:r>
            <a:endParaRPr lang="en-US" b="1" dirty="0"/>
          </a:p>
          <a:p>
            <a:pPr lvl="1"/>
            <a:r>
              <a:rPr lang="en-US" dirty="0"/>
              <a:t>2008 validation studies showed that HPAC/MSS produced high concentration levels and low wind speeds.  </a:t>
            </a:r>
          </a:p>
          <a:p>
            <a:pPr lvl="1"/>
            <a:r>
              <a:rPr lang="en-US" dirty="0" smtClean="0"/>
              <a:t>The </a:t>
            </a:r>
            <a:r>
              <a:rPr lang="en-US" dirty="0"/>
              <a:t>‘quick fix’ was to disable the blending function (circa Build 84</a:t>
            </a:r>
            <a:r>
              <a:rPr lang="en-US" dirty="0" smtClean="0"/>
              <a:t>).</a:t>
            </a:r>
          </a:p>
          <a:p>
            <a:r>
              <a:rPr lang="en-US" dirty="0" smtClean="0"/>
              <a:t> HPAC 2010 MB</a:t>
            </a:r>
          </a:p>
          <a:p>
            <a:pPr lvl="1"/>
            <a:r>
              <a:rPr lang="en-US" dirty="0" smtClean="0"/>
              <a:t>The choice was made to use exponential blending with a parameter of 50m.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idx="4294967295"/>
          </p:nvPr>
        </p:nvSpPr>
        <p:spPr>
          <a:xfrm>
            <a:off x="685800" y="76200"/>
            <a:ext cx="7772400" cy="1143000"/>
          </a:xfrm>
        </p:spPr>
        <p:txBody>
          <a:bodyPr>
            <a:noAutofit/>
          </a:bodyPr>
          <a:lstStyle/>
          <a:p>
            <a:r>
              <a:rPr lang="en-US" dirty="0"/>
              <a:t>SWIFT </a:t>
            </a:r>
            <a:r>
              <a:rPr lang="en-US" dirty="0" smtClean="0"/>
              <a:t>Blending </a:t>
            </a:r>
            <a:r>
              <a:rPr lang="en-US" dirty="0"/>
              <a:t>procedure </a:t>
            </a:r>
          </a:p>
        </p:txBody>
      </p:sp>
      <p:sp>
        <p:nvSpPr>
          <p:cNvPr id="63491" name="Rectangle 3"/>
          <p:cNvSpPr>
            <a:spLocks noGrp="1" noChangeArrowheads="1"/>
          </p:cNvSpPr>
          <p:nvPr>
            <p:ph type="body" idx="4294967295"/>
          </p:nvPr>
        </p:nvSpPr>
        <p:spPr>
          <a:xfrm>
            <a:off x="457200" y="1295400"/>
            <a:ext cx="7772400" cy="4495800"/>
          </a:xfrm>
        </p:spPr>
        <p:txBody>
          <a:bodyPr/>
          <a:lstStyle/>
          <a:p>
            <a:pPr>
              <a:spcBef>
                <a:spcPts val="300"/>
              </a:spcBef>
            </a:pPr>
            <a:r>
              <a:rPr lang="en-US" dirty="0"/>
              <a:t>Formulation:</a:t>
            </a:r>
          </a:p>
          <a:p>
            <a:pPr>
              <a:spcBef>
                <a:spcPts val="300"/>
              </a:spcBef>
              <a:buFontTx/>
              <a:buNone/>
            </a:pPr>
            <a:r>
              <a:rPr lang="en-US" dirty="0"/>
              <a:t>	</a:t>
            </a:r>
            <a:r>
              <a:rPr lang="en-US" dirty="0" err="1" smtClean="0"/>
              <a:t>ub</a:t>
            </a:r>
            <a:r>
              <a:rPr lang="en-US" dirty="0" smtClean="0"/>
              <a:t>(</a:t>
            </a:r>
            <a:r>
              <a:rPr lang="en-US" dirty="0" err="1" smtClean="0"/>
              <a:t>i,j,k</a:t>
            </a:r>
            <a:r>
              <a:rPr lang="en-US" dirty="0"/>
              <a:t>)  = w(k) </a:t>
            </a:r>
            <a:r>
              <a:rPr lang="en-US" dirty="0" smtClean="0"/>
              <a:t>u(i,j,2</a:t>
            </a:r>
            <a:r>
              <a:rPr lang="en-US" dirty="0"/>
              <a:t>) + (1 – w(k</a:t>
            </a:r>
            <a:r>
              <a:rPr lang="en-US" dirty="0" smtClean="0"/>
              <a:t>))</a:t>
            </a:r>
            <a:r>
              <a:rPr lang="en-US" dirty="0"/>
              <a:t> </a:t>
            </a:r>
            <a:r>
              <a:rPr lang="en-US" dirty="0" smtClean="0"/>
              <a:t>u(</a:t>
            </a:r>
            <a:r>
              <a:rPr lang="en-US" dirty="0" err="1" smtClean="0"/>
              <a:t>i,j,k</a:t>
            </a:r>
            <a:r>
              <a:rPr lang="en-US" dirty="0"/>
              <a:t>)</a:t>
            </a:r>
          </a:p>
        </p:txBody>
      </p:sp>
      <p:cxnSp>
        <p:nvCxnSpPr>
          <p:cNvPr id="63492" name="Connecteur droit avec flèche 25"/>
          <p:cNvCxnSpPr>
            <a:cxnSpLocks noChangeShapeType="1"/>
          </p:cNvCxnSpPr>
          <p:nvPr/>
        </p:nvCxnSpPr>
        <p:spPr bwMode="auto">
          <a:xfrm rot="5400000" flipH="1" flipV="1">
            <a:off x="4229101" y="4381500"/>
            <a:ext cx="3124200" cy="3175"/>
          </a:xfrm>
          <a:prstGeom prst="straightConnector1">
            <a:avLst/>
          </a:prstGeom>
          <a:ln>
            <a:headEnd/>
            <a:tailEnd type="arrow" w="med" len="med"/>
          </a:ln>
        </p:spPr>
        <p:style>
          <a:lnRef idx="1">
            <a:schemeClr val="dk1"/>
          </a:lnRef>
          <a:fillRef idx="0">
            <a:schemeClr val="dk1"/>
          </a:fillRef>
          <a:effectRef idx="0">
            <a:schemeClr val="dk1"/>
          </a:effectRef>
          <a:fontRef idx="minor">
            <a:schemeClr val="tx1"/>
          </a:fontRef>
        </p:style>
      </p:cxnSp>
      <p:grpSp>
        <p:nvGrpSpPr>
          <p:cNvPr id="2" name="Groupe 42"/>
          <p:cNvGrpSpPr>
            <a:grpSpLocks/>
          </p:cNvGrpSpPr>
          <p:nvPr/>
        </p:nvGrpSpPr>
        <p:grpSpPr bwMode="auto">
          <a:xfrm>
            <a:off x="609600" y="2514600"/>
            <a:ext cx="8077200" cy="3353594"/>
            <a:chOff x="609600" y="2514600"/>
            <a:chExt cx="8077200" cy="3353594"/>
          </a:xfrm>
        </p:grpSpPr>
        <p:cxnSp>
          <p:nvCxnSpPr>
            <p:cNvPr id="63508" name="Connecteur droit 30"/>
            <p:cNvCxnSpPr>
              <a:cxnSpLocks noChangeShapeType="1"/>
            </p:cNvCxnSpPr>
            <p:nvPr/>
          </p:nvCxnSpPr>
          <p:spPr bwMode="auto">
            <a:xfrm>
              <a:off x="609600" y="4343400"/>
              <a:ext cx="7086600" cy="1588"/>
            </a:xfrm>
            <a:prstGeom prst="line">
              <a:avLst/>
            </a:prstGeom>
            <a:ln>
              <a:prstDash val="dash"/>
              <a:headEnd/>
              <a:tailEnd/>
            </a:ln>
          </p:spPr>
          <p:style>
            <a:lnRef idx="1">
              <a:schemeClr val="accent6"/>
            </a:lnRef>
            <a:fillRef idx="0">
              <a:schemeClr val="accent6"/>
            </a:fillRef>
            <a:effectRef idx="0">
              <a:schemeClr val="accent6"/>
            </a:effectRef>
            <a:fontRef idx="minor">
              <a:schemeClr val="tx1"/>
            </a:fontRef>
          </p:style>
        </p:cxnSp>
        <p:cxnSp>
          <p:nvCxnSpPr>
            <p:cNvPr id="63494" name="Connecteur droit avec flèche 4"/>
            <p:cNvCxnSpPr>
              <a:cxnSpLocks noChangeShapeType="1"/>
            </p:cNvCxnSpPr>
            <p:nvPr/>
          </p:nvCxnSpPr>
          <p:spPr bwMode="auto">
            <a:xfrm>
              <a:off x="1905000" y="5715000"/>
              <a:ext cx="2057400" cy="1588"/>
            </a:xfrm>
            <a:prstGeom prst="straightConnector1">
              <a:avLst/>
            </a:prstGeom>
            <a:ln>
              <a:headEnd/>
              <a:tailEnd type="arrow" w="med" len="med"/>
            </a:ln>
          </p:spPr>
          <p:style>
            <a:lnRef idx="1">
              <a:schemeClr val="dk1"/>
            </a:lnRef>
            <a:fillRef idx="0">
              <a:schemeClr val="dk1"/>
            </a:fillRef>
            <a:effectRef idx="0">
              <a:schemeClr val="dk1"/>
            </a:effectRef>
            <a:fontRef idx="minor">
              <a:schemeClr val="tx1"/>
            </a:fontRef>
          </p:style>
        </p:cxnSp>
        <p:cxnSp>
          <p:nvCxnSpPr>
            <p:cNvPr id="63495" name="Connecteur droit avec flèche 6"/>
            <p:cNvCxnSpPr>
              <a:cxnSpLocks noChangeShapeType="1"/>
            </p:cNvCxnSpPr>
            <p:nvPr/>
          </p:nvCxnSpPr>
          <p:spPr bwMode="auto">
            <a:xfrm rot="5400000" flipH="1" flipV="1">
              <a:off x="532605" y="4343400"/>
              <a:ext cx="3048000" cy="1588"/>
            </a:xfrm>
            <a:prstGeom prst="straightConnector1">
              <a:avLst/>
            </a:prstGeom>
            <a:ln>
              <a:headEnd/>
              <a:tailEnd type="arrow" w="med" len="med"/>
            </a:ln>
          </p:spPr>
          <p:style>
            <a:lnRef idx="1">
              <a:schemeClr val="dk1"/>
            </a:lnRef>
            <a:fillRef idx="0">
              <a:schemeClr val="dk1"/>
            </a:fillRef>
            <a:effectRef idx="0">
              <a:schemeClr val="dk1"/>
            </a:effectRef>
            <a:fontRef idx="minor">
              <a:schemeClr val="tx1"/>
            </a:fontRef>
          </p:style>
        </p:cxnSp>
        <p:cxnSp>
          <p:nvCxnSpPr>
            <p:cNvPr id="63496" name="Connecteur droit avec flèche 8"/>
            <p:cNvCxnSpPr>
              <a:cxnSpLocks noChangeShapeType="1"/>
            </p:cNvCxnSpPr>
            <p:nvPr/>
          </p:nvCxnSpPr>
          <p:spPr bwMode="auto">
            <a:xfrm>
              <a:off x="2057400" y="5410200"/>
              <a:ext cx="1447800" cy="1588"/>
            </a:xfrm>
            <a:prstGeom prst="straightConnector1">
              <a:avLst/>
            </a:prstGeom>
            <a:noFill/>
            <a:ln w="28575" algn="ctr">
              <a:solidFill>
                <a:srgbClr val="FF0000"/>
              </a:solidFill>
              <a:round/>
              <a:headEnd/>
              <a:tailEnd type="arrow" w="med" len="med"/>
            </a:ln>
          </p:spPr>
        </p:cxnSp>
        <p:sp>
          <p:nvSpPr>
            <p:cNvPr id="63497" name="ZoneTexte 10"/>
            <p:cNvSpPr txBox="1">
              <a:spLocks noChangeArrowheads="1"/>
            </p:cNvSpPr>
            <p:nvPr/>
          </p:nvSpPr>
          <p:spPr bwMode="auto">
            <a:xfrm>
              <a:off x="3657600" y="5181600"/>
              <a:ext cx="825867" cy="369332"/>
            </a:xfrm>
            <a:prstGeom prst="rect">
              <a:avLst/>
            </a:prstGeom>
            <a:noFill/>
            <a:ln w="9525">
              <a:solidFill>
                <a:srgbClr val="FF0000"/>
              </a:solidFill>
              <a:miter lim="800000"/>
              <a:headEnd/>
              <a:tailEnd/>
            </a:ln>
          </p:spPr>
          <p:txBody>
            <a:bodyPr wrap="none">
              <a:spAutoFit/>
            </a:bodyPr>
            <a:lstStyle/>
            <a:p>
              <a:r>
                <a:rPr lang="en-US" sz="1800">
                  <a:solidFill>
                    <a:srgbClr val="FF0000"/>
                  </a:solidFill>
                </a:rPr>
                <a:t>u(i,j,2)</a:t>
              </a:r>
              <a:endParaRPr lang="fr-FR">
                <a:solidFill>
                  <a:srgbClr val="FF0000"/>
                </a:solidFill>
              </a:endParaRPr>
            </a:p>
          </p:txBody>
        </p:sp>
        <p:cxnSp>
          <p:nvCxnSpPr>
            <p:cNvPr id="63498" name="Connecteur droit avec flèche 12"/>
            <p:cNvCxnSpPr>
              <a:cxnSpLocks noChangeShapeType="1"/>
            </p:cNvCxnSpPr>
            <p:nvPr/>
          </p:nvCxnSpPr>
          <p:spPr bwMode="auto">
            <a:xfrm>
              <a:off x="2057400" y="4953000"/>
              <a:ext cx="685800" cy="1588"/>
            </a:xfrm>
            <a:prstGeom prst="straightConnector1">
              <a:avLst/>
            </a:prstGeom>
            <a:ln>
              <a:headEnd/>
              <a:tailEnd type="arrow" w="med" len="med"/>
            </a:ln>
          </p:spPr>
          <p:style>
            <a:lnRef idx="1">
              <a:schemeClr val="dk1"/>
            </a:lnRef>
            <a:fillRef idx="0">
              <a:schemeClr val="dk1"/>
            </a:fillRef>
            <a:effectRef idx="0">
              <a:schemeClr val="dk1"/>
            </a:effectRef>
            <a:fontRef idx="minor">
              <a:schemeClr val="tx1"/>
            </a:fontRef>
          </p:style>
        </p:cxnSp>
        <p:cxnSp>
          <p:nvCxnSpPr>
            <p:cNvPr id="63499" name="Connecteur droit avec flèche 13"/>
            <p:cNvCxnSpPr>
              <a:cxnSpLocks noChangeShapeType="1"/>
            </p:cNvCxnSpPr>
            <p:nvPr/>
          </p:nvCxnSpPr>
          <p:spPr bwMode="auto">
            <a:xfrm>
              <a:off x="2057400" y="4572000"/>
              <a:ext cx="1371600" cy="1588"/>
            </a:xfrm>
            <a:prstGeom prst="straightConnector1">
              <a:avLst/>
            </a:prstGeom>
            <a:ln>
              <a:headEnd/>
              <a:tailEnd type="arrow" w="med" len="med"/>
            </a:ln>
          </p:spPr>
          <p:style>
            <a:lnRef idx="1">
              <a:schemeClr val="dk1"/>
            </a:lnRef>
            <a:fillRef idx="0">
              <a:schemeClr val="dk1"/>
            </a:fillRef>
            <a:effectRef idx="0">
              <a:schemeClr val="dk1"/>
            </a:effectRef>
            <a:fontRef idx="minor">
              <a:schemeClr val="tx1"/>
            </a:fontRef>
          </p:style>
        </p:cxnSp>
        <p:cxnSp>
          <p:nvCxnSpPr>
            <p:cNvPr id="63500" name="Connecteur droit avec flèche 15"/>
            <p:cNvCxnSpPr>
              <a:cxnSpLocks noChangeShapeType="1"/>
            </p:cNvCxnSpPr>
            <p:nvPr/>
          </p:nvCxnSpPr>
          <p:spPr bwMode="auto">
            <a:xfrm>
              <a:off x="2057400" y="4191000"/>
              <a:ext cx="1524000" cy="1588"/>
            </a:xfrm>
            <a:prstGeom prst="straightConnector1">
              <a:avLst/>
            </a:prstGeom>
            <a:ln>
              <a:headEnd/>
              <a:tailEnd type="arrow" w="med" len="med"/>
            </a:ln>
          </p:spPr>
          <p:style>
            <a:lnRef idx="1">
              <a:schemeClr val="dk1"/>
            </a:lnRef>
            <a:fillRef idx="0">
              <a:schemeClr val="dk1"/>
            </a:fillRef>
            <a:effectRef idx="0">
              <a:schemeClr val="dk1"/>
            </a:effectRef>
            <a:fontRef idx="minor">
              <a:schemeClr val="tx1"/>
            </a:fontRef>
          </p:style>
        </p:cxnSp>
        <p:cxnSp>
          <p:nvCxnSpPr>
            <p:cNvPr id="63501" name="Connecteur droit avec flèche 16"/>
            <p:cNvCxnSpPr>
              <a:cxnSpLocks noChangeShapeType="1"/>
            </p:cNvCxnSpPr>
            <p:nvPr/>
          </p:nvCxnSpPr>
          <p:spPr bwMode="auto">
            <a:xfrm>
              <a:off x="2057400" y="3810000"/>
              <a:ext cx="1371600" cy="1588"/>
            </a:xfrm>
            <a:prstGeom prst="straightConnector1">
              <a:avLst/>
            </a:prstGeom>
            <a:ln>
              <a:headEnd/>
              <a:tailEnd type="arrow" w="med" len="med"/>
            </a:ln>
          </p:spPr>
          <p:style>
            <a:lnRef idx="1">
              <a:schemeClr val="dk1"/>
            </a:lnRef>
            <a:fillRef idx="0">
              <a:schemeClr val="dk1"/>
            </a:fillRef>
            <a:effectRef idx="0">
              <a:schemeClr val="dk1"/>
            </a:effectRef>
            <a:fontRef idx="minor">
              <a:schemeClr val="tx1"/>
            </a:fontRef>
          </p:style>
        </p:cxnSp>
        <p:cxnSp>
          <p:nvCxnSpPr>
            <p:cNvPr id="63502" name="Connecteur droit avec flèche 17"/>
            <p:cNvCxnSpPr>
              <a:cxnSpLocks noChangeShapeType="1"/>
            </p:cNvCxnSpPr>
            <p:nvPr/>
          </p:nvCxnSpPr>
          <p:spPr bwMode="auto">
            <a:xfrm>
              <a:off x="2057400" y="3429000"/>
              <a:ext cx="2057400" cy="1588"/>
            </a:xfrm>
            <a:prstGeom prst="straightConnector1">
              <a:avLst/>
            </a:prstGeom>
            <a:ln>
              <a:headEnd/>
              <a:tailEnd type="arrow" w="med" len="med"/>
            </a:ln>
          </p:spPr>
          <p:style>
            <a:lnRef idx="1">
              <a:schemeClr val="dk1"/>
            </a:lnRef>
            <a:fillRef idx="0">
              <a:schemeClr val="dk1"/>
            </a:fillRef>
            <a:effectRef idx="0">
              <a:schemeClr val="dk1"/>
            </a:effectRef>
            <a:fontRef idx="minor">
              <a:schemeClr val="tx1"/>
            </a:fontRef>
          </p:style>
        </p:cxnSp>
        <p:cxnSp>
          <p:nvCxnSpPr>
            <p:cNvPr id="63503" name="Connecteur droit avec flèche 18"/>
            <p:cNvCxnSpPr>
              <a:cxnSpLocks noChangeShapeType="1"/>
            </p:cNvCxnSpPr>
            <p:nvPr/>
          </p:nvCxnSpPr>
          <p:spPr bwMode="auto">
            <a:xfrm>
              <a:off x="2057400" y="3048000"/>
              <a:ext cx="2438400" cy="1588"/>
            </a:xfrm>
            <a:prstGeom prst="straightConnector1">
              <a:avLst/>
            </a:prstGeom>
            <a:ln>
              <a:headEnd/>
              <a:tailEnd type="arrow" w="med" len="med"/>
            </a:ln>
          </p:spPr>
          <p:style>
            <a:lnRef idx="1">
              <a:schemeClr val="dk1"/>
            </a:lnRef>
            <a:fillRef idx="0">
              <a:schemeClr val="dk1"/>
            </a:fillRef>
            <a:effectRef idx="0">
              <a:schemeClr val="dk1"/>
            </a:effectRef>
            <a:fontRef idx="minor">
              <a:schemeClr val="tx1"/>
            </a:fontRef>
          </p:style>
        </p:cxnSp>
        <p:sp>
          <p:nvSpPr>
            <p:cNvPr id="63504" name="ZoneTexte 22"/>
            <p:cNvSpPr txBox="1">
              <a:spLocks noChangeArrowheads="1"/>
            </p:cNvSpPr>
            <p:nvPr/>
          </p:nvSpPr>
          <p:spPr bwMode="auto">
            <a:xfrm>
              <a:off x="990600" y="5257800"/>
              <a:ext cx="562975" cy="369332"/>
            </a:xfrm>
            <a:prstGeom prst="rect">
              <a:avLst/>
            </a:prstGeom>
            <a:noFill/>
            <a:ln w="9525">
              <a:solidFill>
                <a:srgbClr val="FF0000"/>
              </a:solidFill>
              <a:miter lim="800000"/>
              <a:headEnd/>
              <a:tailEnd/>
            </a:ln>
          </p:spPr>
          <p:txBody>
            <a:bodyPr wrap="none">
              <a:spAutoFit/>
            </a:bodyPr>
            <a:lstStyle/>
            <a:p>
              <a:r>
                <a:rPr lang="en-US" sz="1800">
                  <a:solidFill>
                    <a:srgbClr val="FF0000"/>
                  </a:solidFill>
                </a:rPr>
                <a:t>k=2</a:t>
              </a:r>
              <a:endParaRPr lang="fr-FR">
                <a:solidFill>
                  <a:srgbClr val="FF0000"/>
                </a:solidFill>
              </a:endParaRPr>
            </a:p>
          </p:txBody>
        </p:sp>
        <p:sp>
          <p:nvSpPr>
            <p:cNvPr id="63505" name="Forme libre 23"/>
            <p:cNvSpPr>
              <a:spLocks noChangeArrowheads="1"/>
            </p:cNvSpPr>
            <p:nvPr/>
          </p:nvSpPr>
          <p:spPr bwMode="auto">
            <a:xfrm>
              <a:off x="2721935" y="3083442"/>
              <a:ext cx="1743739" cy="1892595"/>
            </a:xfrm>
            <a:custGeom>
              <a:avLst/>
              <a:gdLst>
                <a:gd name="T0" fmla="*/ 1743739 w 1743739"/>
                <a:gd name="T1" fmla="*/ 0 h 1892595"/>
                <a:gd name="T2" fmla="*/ 1584251 w 1743739"/>
                <a:gd name="T3" fmla="*/ 255181 h 1892595"/>
                <a:gd name="T4" fmla="*/ 1541721 w 1743739"/>
                <a:gd name="T5" fmla="*/ 276446 h 1892595"/>
                <a:gd name="T6" fmla="*/ 1477925 w 1743739"/>
                <a:gd name="T7" fmla="*/ 297711 h 1892595"/>
                <a:gd name="T8" fmla="*/ 1424763 w 1743739"/>
                <a:gd name="T9" fmla="*/ 350874 h 1892595"/>
                <a:gd name="T10" fmla="*/ 1392865 w 1743739"/>
                <a:gd name="T11" fmla="*/ 372139 h 1892595"/>
                <a:gd name="T12" fmla="*/ 1371600 w 1743739"/>
                <a:gd name="T13" fmla="*/ 393405 h 1892595"/>
                <a:gd name="T14" fmla="*/ 1339702 w 1743739"/>
                <a:gd name="T15" fmla="*/ 404037 h 1892595"/>
                <a:gd name="T16" fmla="*/ 669851 w 1743739"/>
                <a:gd name="T17" fmla="*/ 754911 h 1892595"/>
                <a:gd name="T18" fmla="*/ 818707 w 1743739"/>
                <a:gd name="T19" fmla="*/ 1137684 h 1892595"/>
                <a:gd name="T20" fmla="*/ 691116 w 1743739"/>
                <a:gd name="T21" fmla="*/ 1499191 h 1892595"/>
                <a:gd name="T22" fmla="*/ 0 w 1743739"/>
                <a:gd name="T23" fmla="*/ 1892595 h 189259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43739"/>
                <a:gd name="T37" fmla="*/ 0 h 1892595"/>
                <a:gd name="T38" fmla="*/ 1743739 w 1743739"/>
                <a:gd name="T39" fmla="*/ 1892595 h 189259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43739" h="1892595">
                  <a:moveTo>
                    <a:pt x="1743739" y="0"/>
                  </a:moveTo>
                  <a:cubicBezTo>
                    <a:pt x="1690576" y="85060"/>
                    <a:pt x="1673968" y="210322"/>
                    <a:pt x="1584251" y="255181"/>
                  </a:cubicBezTo>
                  <a:cubicBezTo>
                    <a:pt x="1570074" y="262269"/>
                    <a:pt x="1556437" y="270560"/>
                    <a:pt x="1541721" y="276446"/>
                  </a:cubicBezTo>
                  <a:cubicBezTo>
                    <a:pt x="1520909" y="284771"/>
                    <a:pt x="1477925" y="297711"/>
                    <a:pt x="1477925" y="297711"/>
                  </a:cubicBezTo>
                  <a:cubicBezTo>
                    <a:pt x="1392858" y="354426"/>
                    <a:pt x="1495654" y="279984"/>
                    <a:pt x="1424763" y="350874"/>
                  </a:cubicBezTo>
                  <a:cubicBezTo>
                    <a:pt x="1415727" y="359910"/>
                    <a:pt x="1402844" y="364156"/>
                    <a:pt x="1392865" y="372139"/>
                  </a:cubicBezTo>
                  <a:cubicBezTo>
                    <a:pt x="1385037" y="378401"/>
                    <a:pt x="1380196" y="388247"/>
                    <a:pt x="1371600" y="393405"/>
                  </a:cubicBezTo>
                  <a:cubicBezTo>
                    <a:pt x="1361989" y="399171"/>
                    <a:pt x="1339702" y="404037"/>
                    <a:pt x="1339702" y="404037"/>
                  </a:cubicBezTo>
                  <a:lnTo>
                    <a:pt x="669851" y="754911"/>
                  </a:lnTo>
                  <a:lnTo>
                    <a:pt x="818707" y="1137684"/>
                  </a:lnTo>
                  <a:lnTo>
                    <a:pt x="691116" y="1499191"/>
                  </a:lnTo>
                  <a:lnTo>
                    <a:pt x="0" y="1892595"/>
                  </a:lnTo>
                </a:path>
              </a:pathLst>
            </a:custGeom>
            <a:ln>
              <a:headEnd/>
              <a:tailEnd/>
            </a:ln>
          </p:spPr>
          <p:style>
            <a:lnRef idx="1">
              <a:schemeClr val="dk1"/>
            </a:lnRef>
            <a:fillRef idx="0">
              <a:schemeClr val="dk1"/>
            </a:fillRef>
            <a:effectRef idx="0">
              <a:schemeClr val="dk1"/>
            </a:effectRef>
            <a:fontRef idx="minor">
              <a:schemeClr val="tx1"/>
            </a:fontRef>
          </p:style>
          <p:txBody>
            <a:bodyPr/>
            <a:lstStyle/>
            <a:p>
              <a:endParaRPr lang="fr-FR"/>
            </a:p>
          </p:txBody>
        </p:sp>
        <p:cxnSp>
          <p:nvCxnSpPr>
            <p:cNvPr id="63506" name="Connecteur droit avec flèche 27"/>
            <p:cNvCxnSpPr>
              <a:cxnSpLocks noChangeShapeType="1"/>
            </p:cNvCxnSpPr>
            <p:nvPr/>
          </p:nvCxnSpPr>
          <p:spPr bwMode="auto">
            <a:xfrm>
              <a:off x="5638800" y="5715000"/>
              <a:ext cx="2133600" cy="1588"/>
            </a:xfrm>
            <a:prstGeom prst="straightConnector1">
              <a:avLst/>
            </a:prstGeom>
            <a:ln>
              <a:headEnd/>
              <a:tailEnd type="arrow" w="med" len="med"/>
            </a:ln>
          </p:spPr>
          <p:style>
            <a:lnRef idx="1">
              <a:schemeClr val="dk1"/>
            </a:lnRef>
            <a:fillRef idx="0">
              <a:schemeClr val="dk1"/>
            </a:fillRef>
            <a:effectRef idx="0">
              <a:schemeClr val="dk1"/>
            </a:effectRef>
            <a:fontRef idx="minor">
              <a:schemeClr val="tx1"/>
            </a:fontRef>
          </p:style>
        </p:cxnSp>
        <p:sp>
          <p:nvSpPr>
            <p:cNvPr id="63507" name="Forme libre 28"/>
            <p:cNvSpPr>
              <a:spLocks noChangeArrowheads="1"/>
            </p:cNvSpPr>
            <p:nvPr/>
          </p:nvSpPr>
          <p:spPr bwMode="auto">
            <a:xfrm>
              <a:off x="5826642" y="3211033"/>
              <a:ext cx="1201479" cy="2509283"/>
            </a:xfrm>
            <a:custGeom>
              <a:avLst/>
              <a:gdLst>
                <a:gd name="T0" fmla="*/ 1201479 w 1201479"/>
                <a:gd name="T1" fmla="*/ 2509283 h 2509283"/>
                <a:gd name="T2" fmla="*/ 786809 w 1201479"/>
                <a:gd name="T3" fmla="*/ 2371061 h 2509283"/>
                <a:gd name="T4" fmla="*/ 499730 w 1201479"/>
                <a:gd name="T5" fmla="*/ 2158409 h 2509283"/>
                <a:gd name="T6" fmla="*/ 297711 w 1201479"/>
                <a:gd name="T7" fmla="*/ 1871332 h 2509283"/>
                <a:gd name="T8" fmla="*/ 138223 w 1201479"/>
                <a:gd name="T9" fmla="*/ 1414132 h 2509283"/>
                <a:gd name="T10" fmla="*/ 42530 w 1201479"/>
                <a:gd name="T11" fmla="*/ 691116 h 2509283"/>
                <a:gd name="T12" fmla="*/ 0 w 1201479"/>
                <a:gd name="T13" fmla="*/ 0 h 2509283"/>
                <a:gd name="T14" fmla="*/ 0 60000 65536"/>
                <a:gd name="T15" fmla="*/ 0 60000 65536"/>
                <a:gd name="T16" fmla="*/ 0 60000 65536"/>
                <a:gd name="T17" fmla="*/ 0 60000 65536"/>
                <a:gd name="T18" fmla="*/ 0 60000 65536"/>
                <a:gd name="T19" fmla="*/ 0 60000 65536"/>
                <a:gd name="T20" fmla="*/ 0 60000 65536"/>
                <a:gd name="T21" fmla="*/ 0 w 1201479"/>
                <a:gd name="T22" fmla="*/ 0 h 2509283"/>
                <a:gd name="T23" fmla="*/ 1201479 w 1201479"/>
                <a:gd name="T24" fmla="*/ 2509283 h 250928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01479" h="2509283">
                  <a:moveTo>
                    <a:pt x="1201479" y="2509283"/>
                  </a:moveTo>
                  <a:lnTo>
                    <a:pt x="786809" y="2371060"/>
                  </a:lnTo>
                  <a:lnTo>
                    <a:pt x="499730" y="2158409"/>
                  </a:lnTo>
                  <a:lnTo>
                    <a:pt x="297711" y="1871330"/>
                  </a:lnTo>
                  <a:lnTo>
                    <a:pt x="138223" y="1414130"/>
                  </a:lnTo>
                  <a:lnTo>
                    <a:pt x="42530" y="691116"/>
                  </a:lnTo>
                  <a:lnTo>
                    <a:pt x="0" y="0"/>
                  </a:lnTo>
                </a:path>
              </a:pathLst>
            </a:custGeom>
            <a:ln>
              <a:headEnd/>
              <a:tailEnd/>
            </a:ln>
          </p:spPr>
          <p:style>
            <a:lnRef idx="2">
              <a:schemeClr val="accent6"/>
            </a:lnRef>
            <a:fillRef idx="0">
              <a:schemeClr val="accent6"/>
            </a:fillRef>
            <a:effectRef idx="1">
              <a:schemeClr val="accent6"/>
            </a:effectRef>
            <a:fontRef idx="minor">
              <a:schemeClr val="tx1"/>
            </a:fontRef>
          </p:style>
          <p:txBody>
            <a:bodyPr/>
            <a:lstStyle/>
            <a:p>
              <a:endParaRPr lang="fr-FR"/>
            </a:p>
          </p:txBody>
        </p:sp>
        <p:sp>
          <p:nvSpPr>
            <p:cNvPr id="63509" name="ZoneTexte 33"/>
            <p:cNvSpPr txBox="1">
              <a:spLocks noChangeArrowheads="1"/>
            </p:cNvSpPr>
            <p:nvPr/>
          </p:nvSpPr>
          <p:spPr bwMode="auto">
            <a:xfrm>
              <a:off x="914400" y="3810000"/>
              <a:ext cx="300082" cy="369332"/>
            </a:xfrm>
            <a:prstGeom prst="rect">
              <a:avLst/>
            </a:prstGeom>
            <a:noFill/>
            <a:ln w="9525">
              <a:solidFill>
                <a:srgbClr val="0070C0"/>
              </a:solidFill>
              <a:miter lim="800000"/>
              <a:headEnd/>
              <a:tailEnd/>
            </a:ln>
          </p:spPr>
          <p:txBody>
            <a:bodyPr wrap="none">
              <a:spAutoFit/>
            </a:bodyPr>
            <a:lstStyle/>
            <a:p>
              <a:r>
                <a:rPr lang="en-US" sz="1800" dirty="0">
                  <a:solidFill>
                    <a:schemeClr val="bg1"/>
                  </a:solidFill>
                </a:rPr>
                <a:t>k</a:t>
              </a:r>
              <a:endParaRPr lang="fr-FR" dirty="0">
                <a:solidFill>
                  <a:schemeClr val="bg1"/>
                </a:solidFill>
              </a:endParaRPr>
            </a:p>
          </p:txBody>
        </p:sp>
        <p:sp>
          <p:nvSpPr>
            <p:cNvPr id="63510" name="ZoneTexte 34"/>
            <p:cNvSpPr txBox="1">
              <a:spLocks noChangeArrowheads="1"/>
            </p:cNvSpPr>
            <p:nvPr/>
          </p:nvSpPr>
          <p:spPr bwMode="auto">
            <a:xfrm flipH="1">
              <a:off x="2514600" y="2514600"/>
              <a:ext cx="914400" cy="369332"/>
            </a:xfrm>
            <a:prstGeom prst="rect">
              <a:avLst/>
            </a:prstGeom>
            <a:noFill/>
            <a:ln w="9525">
              <a:solidFill>
                <a:srgbClr val="0070C0"/>
              </a:solidFill>
              <a:miter lim="800000"/>
              <a:headEnd/>
              <a:tailEnd/>
            </a:ln>
          </p:spPr>
          <p:txBody>
            <a:bodyPr>
              <a:spAutoFit/>
            </a:bodyPr>
            <a:lstStyle/>
            <a:p>
              <a:pPr algn="ctr"/>
              <a:r>
                <a:rPr lang="en-US" sz="1800" dirty="0">
                  <a:solidFill>
                    <a:schemeClr val="bg1"/>
                  </a:solidFill>
                </a:rPr>
                <a:t>u(</a:t>
              </a:r>
              <a:r>
                <a:rPr lang="en-US" sz="1800" dirty="0" err="1">
                  <a:solidFill>
                    <a:schemeClr val="bg1"/>
                  </a:solidFill>
                </a:rPr>
                <a:t>i,j,k</a:t>
              </a:r>
              <a:r>
                <a:rPr lang="en-US" sz="1800" dirty="0"/>
                <a:t>)</a:t>
              </a:r>
              <a:endParaRPr lang="fr-FR" dirty="0"/>
            </a:p>
          </p:txBody>
        </p:sp>
        <p:sp>
          <p:nvSpPr>
            <p:cNvPr id="63511" name="Forme libre 36"/>
            <p:cNvSpPr>
              <a:spLocks noChangeArrowheads="1"/>
            </p:cNvSpPr>
            <p:nvPr/>
          </p:nvSpPr>
          <p:spPr bwMode="auto">
            <a:xfrm>
              <a:off x="3349256" y="3062177"/>
              <a:ext cx="1137684" cy="2371060"/>
            </a:xfrm>
            <a:custGeom>
              <a:avLst/>
              <a:gdLst>
                <a:gd name="T0" fmla="*/ 1137684 w 1137684"/>
                <a:gd name="T1" fmla="*/ 0 h 2371060"/>
                <a:gd name="T2" fmla="*/ 818707 w 1137684"/>
                <a:gd name="T3" fmla="*/ 435935 h 2371060"/>
                <a:gd name="T4" fmla="*/ 180753 w 1137684"/>
                <a:gd name="T5" fmla="*/ 776176 h 2371060"/>
                <a:gd name="T6" fmla="*/ 318977 w 1137684"/>
                <a:gd name="T7" fmla="*/ 1116418 h 2371060"/>
                <a:gd name="T8" fmla="*/ 212651 w 1137684"/>
                <a:gd name="T9" fmla="*/ 1573618 h 2371060"/>
                <a:gd name="T10" fmla="*/ 0 w 1137684"/>
                <a:gd name="T11" fmla="*/ 1967023 h 2371060"/>
                <a:gd name="T12" fmla="*/ 127591 w 1137684"/>
                <a:gd name="T13" fmla="*/ 2371060 h 2371060"/>
                <a:gd name="T14" fmla="*/ 0 60000 65536"/>
                <a:gd name="T15" fmla="*/ 0 60000 65536"/>
                <a:gd name="T16" fmla="*/ 0 60000 65536"/>
                <a:gd name="T17" fmla="*/ 0 60000 65536"/>
                <a:gd name="T18" fmla="*/ 0 60000 65536"/>
                <a:gd name="T19" fmla="*/ 0 60000 65536"/>
                <a:gd name="T20" fmla="*/ 0 60000 65536"/>
                <a:gd name="T21" fmla="*/ 0 w 1137684"/>
                <a:gd name="T22" fmla="*/ 0 h 2371060"/>
                <a:gd name="T23" fmla="*/ 1137684 w 1137684"/>
                <a:gd name="T24" fmla="*/ 2371060 h 23710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37684" h="2371060">
                  <a:moveTo>
                    <a:pt x="1137684" y="0"/>
                  </a:moveTo>
                  <a:lnTo>
                    <a:pt x="818707" y="435935"/>
                  </a:lnTo>
                  <a:lnTo>
                    <a:pt x="180753" y="776176"/>
                  </a:lnTo>
                  <a:lnTo>
                    <a:pt x="318977" y="1116418"/>
                  </a:lnTo>
                  <a:lnTo>
                    <a:pt x="212651" y="1573618"/>
                  </a:lnTo>
                  <a:lnTo>
                    <a:pt x="0" y="1967023"/>
                  </a:lnTo>
                  <a:lnTo>
                    <a:pt x="127591" y="2371060"/>
                  </a:lnTo>
                </a:path>
              </a:pathLst>
            </a:custGeom>
            <a:noFill/>
            <a:ln w="28575" algn="ctr">
              <a:solidFill>
                <a:srgbClr val="FF0000"/>
              </a:solidFill>
              <a:round/>
              <a:headEnd/>
              <a:tailEnd/>
            </a:ln>
          </p:spPr>
          <p:txBody>
            <a:bodyPr/>
            <a:lstStyle/>
            <a:p>
              <a:endParaRPr lang="fr-FR"/>
            </a:p>
          </p:txBody>
        </p:sp>
        <p:sp>
          <p:nvSpPr>
            <p:cNvPr id="63512" name="ZoneTexte 37"/>
            <p:cNvSpPr txBox="1">
              <a:spLocks noChangeArrowheads="1"/>
            </p:cNvSpPr>
            <p:nvPr/>
          </p:nvSpPr>
          <p:spPr bwMode="auto">
            <a:xfrm flipH="1">
              <a:off x="4343400" y="2514600"/>
              <a:ext cx="1143000" cy="369332"/>
            </a:xfrm>
            <a:prstGeom prst="rect">
              <a:avLst/>
            </a:prstGeom>
            <a:noFill/>
            <a:ln w="9525">
              <a:solidFill>
                <a:srgbClr val="FF0000"/>
              </a:solidFill>
              <a:miter lim="800000"/>
              <a:headEnd/>
              <a:tailEnd/>
            </a:ln>
          </p:spPr>
          <p:txBody>
            <a:bodyPr>
              <a:spAutoFit/>
            </a:bodyPr>
            <a:lstStyle/>
            <a:p>
              <a:pPr algn="ctr"/>
              <a:r>
                <a:rPr lang="en-US" sz="1800">
                  <a:solidFill>
                    <a:srgbClr val="FF0000"/>
                  </a:solidFill>
                </a:rPr>
                <a:t>ub(i,j,k)</a:t>
              </a:r>
              <a:endParaRPr lang="fr-FR">
                <a:solidFill>
                  <a:srgbClr val="FF0000"/>
                </a:solidFill>
              </a:endParaRPr>
            </a:p>
          </p:txBody>
        </p:sp>
        <p:sp>
          <p:nvSpPr>
            <p:cNvPr id="63513" name="ZoneTexte 38"/>
            <p:cNvSpPr txBox="1">
              <a:spLocks noChangeArrowheads="1"/>
            </p:cNvSpPr>
            <p:nvPr/>
          </p:nvSpPr>
          <p:spPr bwMode="auto">
            <a:xfrm flipH="1">
              <a:off x="6096000" y="2514600"/>
              <a:ext cx="1143000" cy="369332"/>
            </a:xfrm>
            <a:prstGeom prst="rect">
              <a:avLst/>
            </a:prstGeom>
            <a:noFill/>
            <a:ln>
              <a:headEnd/>
              <a:tailEnd/>
            </a:ln>
          </p:spPr>
          <p:style>
            <a:lnRef idx="2">
              <a:schemeClr val="accent6"/>
            </a:lnRef>
            <a:fillRef idx="1">
              <a:schemeClr val="lt1"/>
            </a:fillRef>
            <a:effectRef idx="0">
              <a:schemeClr val="accent6"/>
            </a:effectRef>
            <a:fontRef idx="minor">
              <a:schemeClr val="dk1"/>
            </a:fontRef>
          </p:style>
          <p:txBody>
            <a:bodyPr>
              <a:spAutoFit/>
            </a:bodyPr>
            <a:lstStyle/>
            <a:p>
              <a:pPr algn="ctr"/>
              <a:r>
                <a:rPr lang="en-US" sz="1800">
                  <a:ln>
                    <a:solidFill>
                      <a:srgbClr val="FFFF00"/>
                    </a:solidFill>
                  </a:ln>
                  <a:solidFill>
                    <a:srgbClr val="00B050"/>
                  </a:solidFill>
                </a:rPr>
                <a:t>w(k)</a:t>
              </a:r>
              <a:endParaRPr lang="fr-FR">
                <a:ln>
                  <a:solidFill>
                    <a:srgbClr val="FFFF00"/>
                  </a:solidFill>
                </a:ln>
                <a:solidFill>
                  <a:srgbClr val="00B050"/>
                </a:solidFill>
              </a:endParaRPr>
            </a:p>
          </p:txBody>
        </p:sp>
        <p:cxnSp>
          <p:nvCxnSpPr>
            <p:cNvPr id="63514" name="Connecteur droit avec flèche 40"/>
            <p:cNvCxnSpPr>
              <a:cxnSpLocks noChangeShapeType="1"/>
            </p:cNvCxnSpPr>
            <p:nvPr/>
          </p:nvCxnSpPr>
          <p:spPr bwMode="auto">
            <a:xfrm rot="5400000">
              <a:off x="5334794" y="5104606"/>
              <a:ext cx="1219200" cy="1588"/>
            </a:xfrm>
            <a:prstGeom prst="straightConnector1">
              <a:avLst/>
            </a:prstGeom>
            <a:ln>
              <a:headEnd type="triangle" w="med" len="med"/>
              <a:tailEnd type="triangle" w="med" len="med"/>
            </a:ln>
          </p:spPr>
          <p:style>
            <a:lnRef idx="2">
              <a:schemeClr val="accent6"/>
            </a:lnRef>
            <a:fillRef idx="0">
              <a:schemeClr val="accent6"/>
            </a:fillRef>
            <a:effectRef idx="1">
              <a:schemeClr val="accent6"/>
            </a:effectRef>
            <a:fontRef idx="minor">
              <a:schemeClr val="tx1"/>
            </a:fontRef>
          </p:style>
        </p:cxnSp>
        <p:sp>
          <p:nvSpPr>
            <p:cNvPr id="63515" name="ZoneTexte 41"/>
            <p:cNvSpPr txBox="1">
              <a:spLocks noChangeArrowheads="1"/>
            </p:cNvSpPr>
            <p:nvPr/>
          </p:nvSpPr>
          <p:spPr bwMode="auto">
            <a:xfrm flipH="1">
              <a:off x="6172200" y="4419600"/>
              <a:ext cx="2514600" cy="369332"/>
            </a:xfrm>
            <a:prstGeom prst="rect">
              <a:avLst/>
            </a:prstGeom>
            <a:noFill/>
            <a:ln w="9525">
              <a:solidFill>
                <a:srgbClr val="00B050"/>
              </a:solidFill>
              <a:miter lim="800000"/>
              <a:headEnd/>
              <a:tailEnd/>
            </a:ln>
          </p:spPr>
          <p:txBody>
            <a:bodyPr>
              <a:spAutoFit/>
            </a:bodyPr>
            <a:lstStyle/>
            <a:p>
              <a:pPr algn="ctr"/>
              <a:r>
                <a:rPr lang="en-US" sz="1800" dirty="0" err="1">
                  <a:solidFill>
                    <a:srgbClr val="FFFF00"/>
                  </a:solidFill>
                </a:rPr>
                <a:t>Hb</a:t>
              </a:r>
              <a:r>
                <a:rPr lang="en-US" sz="1800" dirty="0">
                  <a:solidFill>
                    <a:srgbClr val="FFFF00"/>
                  </a:solidFill>
                </a:rPr>
                <a:t>: blending scale</a:t>
              </a:r>
              <a:endParaRPr lang="fr-FR" dirty="0">
                <a:solidFill>
                  <a:srgbClr val="FFFF00"/>
                </a:solidFill>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Swift Blending (DP26)</a:t>
            </a:r>
            <a:endParaRPr lang="en-US" dirty="0"/>
          </a:p>
        </p:txBody>
      </p:sp>
      <p:graphicFrame>
        <p:nvGraphicFramePr>
          <p:cNvPr id="4" name="Chart 3"/>
          <p:cNvGraphicFramePr/>
          <p:nvPr/>
        </p:nvGraphicFramePr>
        <p:xfrm>
          <a:off x="1066800" y="1676400"/>
          <a:ext cx="7543800" cy="4495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Swift Blending (DP26)</a:t>
            </a:r>
            <a:endParaRPr lang="fr-FR" dirty="0"/>
          </a:p>
        </p:txBody>
      </p:sp>
      <p:graphicFrame>
        <p:nvGraphicFramePr>
          <p:cNvPr id="4" name="Chart 3"/>
          <p:cNvGraphicFramePr/>
          <p:nvPr/>
        </p:nvGraphicFramePr>
        <p:xfrm>
          <a:off x="990600" y="1752600"/>
          <a:ext cx="7772400" cy="43815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844" name="Rectangle 12"/>
          <p:cNvSpPr>
            <a:spLocks noChangeArrowheads="1"/>
          </p:cNvSpPr>
          <p:nvPr/>
        </p:nvSpPr>
        <p:spPr bwMode="auto">
          <a:xfrm>
            <a:off x="1219200" y="304800"/>
            <a:ext cx="6702669" cy="762000"/>
          </a:xfrm>
          <a:prstGeom prst="rect">
            <a:avLst/>
          </a:prstGeom>
          <a:noFill/>
          <a:ln w="9525">
            <a:noFill/>
            <a:miter lim="800000"/>
            <a:headEnd/>
            <a:tailEnd/>
          </a:ln>
          <a:effectLst/>
        </p:spPr>
        <p:txBody>
          <a:bodyPr/>
          <a:lstStyle/>
          <a:p>
            <a:pPr algn="ctr" eaLnBrk="0" hangingPunct="0">
              <a:spcBef>
                <a:spcPct val="20000"/>
              </a:spcBef>
              <a:buClr>
                <a:srgbClr val="009900"/>
              </a:buClr>
              <a:buSzPct val="70000"/>
              <a:defRPr/>
            </a:pPr>
            <a:r>
              <a:rPr lang="en-US" sz="4400" dirty="0" smtClean="0">
                <a:ln w="18415" cmpd="sng">
                  <a:solidFill>
                    <a:srgbClr val="FFFFFF"/>
                  </a:solidFill>
                  <a:prstDash val="solid"/>
                </a:ln>
                <a:solidFill>
                  <a:srgbClr val="FFFFFF"/>
                </a:solidFill>
                <a:latin typeface="+mj-lt"/>
              </a:rPr>
              <a:t>Dense Gas Model</a:t>
            </a:r>
            <a:endParaRPr lang="en-US" sz="4400" dirty="0">
              <a:ln w="18415" cmpd="sng">
                <a:solidFill>
                  <a:srgbClr val="FFFFFF"/>
                </a:solidFill>
                <a:prstDash val="solid"/>
              </a:ln>
              <a:solidFill>
                <a:srgbClr val="FFFFFF"/>
              </a:solidFill>
              <a:latin typeface="+mj-lt"/>
            </a:endParaRPr>
          </a:p>
          <a:p>
            <a:pPr algn="ctr" eaLnBrk="0" hangingPunct="0">
              <a:spcBef>
                <a:spcPct val="20000"/>
              </a:spcBef>
              <a:buClr>
                <a:srgbClr val="009900"/>
              </a:buClr>
              <a:buSzPct val="70000"/>
              <a:buFont typeface="Wingdings" pitchFamily="2" charset="2"/>
              <a:buNone/>
              <a:defRPr/>
            </a:pPr>
            <a:endParaRPr lang="en-US" sz="2800" b="1" i="1" dirty="0">
              <a:solidFill>
                <a:srgbClr val="4281C0"/>
              </a:solidFill>
              <a:effectLst>
                <a:outerShdw blurRad="38100" dist="38100" dir="2700000" algn="tl">
                  <a:srgbClr val="C0C0C0"/>
                </a:outerShdw>
              </a:effectLst>
              <a:latin typeface="Tahoma" pitchFamily="34" charset="0"/>
            </a:endParaRPr>
          </a:p>
        </p:txBody>
      </p:sp>
      <p:sp>
        <p:nvSpPr>
          <p:cNvPr id="4" name="TextBox 3"/>
          <p:cNvSpPr txBox="1"/>
          <p:nvPr/>
        </p:nvSpPr>
        <p:spPr>
          <a:xfrm>
            <a:off x="381000" y="1600200"/>
            <a:ext cx="8458200" cy="4524315"/>
          </a:xfrm>
          <a:prstGeom prst="rect">
            <a:avLst/>
          </a:prstGeom>
          <a:noFill/>
        </p:spPr>
        <p:txBody>
          <a:bodyPr wrap="square" rtlCol="0">
            <a:spAutoFit/>
          </a:bodyPr>
          <a:lstStyle/>
          <a:p>
            <a:pPr>
              <a:buFont typeface="Arial" pitchFamily="34" charset="0"/>
              <a:buChar char="•"/>
            </a:pPr>
            <a:r>
              <a:rPr lang="en-US" sz="2400" dirty="0" smtClean="0"/>
              <a:t> The MSS dense gas capability has been integrated into HPAC.</a:t>
            </a:r>
          </a:p>
          <a:p>
            <a:endParaRPr lang="en-US" sz="2400" dirty="0" smtClean="0"/>
          </a:p>
          <a:p>
            <a:pPr>
              <a:buFont typeface="Arial" pitchFamily="34" charset="0"/>
              <a:buChar char="•"/>
            </a:pPr>
            <a:r>
              <a:rPr lang="en-US" sz="2400" dirty="0" smtClean="0"/>
              <a:t> The ratio of RHO(release)/RHO(air) drives the </a:t>
            </a:r>
            <a:r>
              <a:rPr lang="en-US" sz="2400" dirty="0" err="1" smtClean="0"/>
              <a:t>Glendening</a:t>
            </a:r>
            <a:r>
              <a:rPr lang="en-US" sz="2400" dirty="0" smtClean="0"/>
              <a:t> equations so, starting from the release characteristics (buoyancy</a:t>
            </a:r>
          </a:p>
          <a:p>
            <a:r>
              <a:rPr lang="en-US" sz="2400" dirty="0" smtClean="0"/>
              <a:t>and momentum for instantaneous release, continuous and moving sources), exit temperature and emission velocity for Stack Release,  we compute a temperature perturbation and update the density, using the ideal gas law. </a:t>
            </a:r>
          </a:p>
          <a:p>
            <a:endParaRPr lang="en-US" sz="2400" dirty="0" smtClean="0"/>
          </a:p>
          <a:p>
            <a:pPr>
              <a:buFont typeface="Arial" pitchFamily="34" charset="0"/>
              <a:buChar char="•"/>
            </a:pPr>
            <a:r>
              <a:rPr lang="en-US" sz="2400" dirty="0" smtClean="0"/>
              <a:t> Certain assumptions have been made as to how to interpret the user-specified parameters in the GUI.  A description of how the UI parameters affect the model follows.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844" name="Rectangle 12"/>
          <p:cNvSpPr>
            <a:spLocks noChangeArrowheads="1"/>
          </p:cNvSpPr>
          <p:nvPr/>
        </p:nvSpPr>
        <p:spPr bwMode="auto">
          <a:xfrm>
            <a:off x="1219200" y="304800"/>
            <a:ext cx="6702669" cy="762000"/>
          </a:xfrm>
          <a:prstGeom prst="rect">
            <a:avLst/>
          </a:prstGeom>
          <a:noFill/>
          <a:ln w="9525">
            <a:noFill/>
            <a:miter lim="800000"/>
            <a:headEnd/>
            <a:tailEnd/>
          </a:ln>
          <a:effectLst/>
        </p:spPr>
        <p:txBody>
          <a:bodyPr/>
          <a:lstStyle/>
          <a:p>
            <a:pPr algn="ctr" eaLnBrk="0" hangingPunct="0">
              <a:spcBef>
                <a:spcPct val="20000"/>
              </a:spcBef>
              <a:buClr>
                <a:srgbClr val="009900"/>
              </a:buClr>
              <a:buSzPct val="70000"/>
              <a:defRPr/>
            </a:pPr>
            <a:r>
              <a:rPr lang="en-US" sz="4400" dirty="0" smtClean="0">
                <a:ln w="18415" cmpd="sng">
                  <a:solidFill>
                    <a:srgbClr val="FFFFFF"/>
                  </a:solidFill>
                  <a:prstDash val="solid"/>
                </a:ln>
                <a:solidFill>
                  <a:srgbClr val="FFFFFF"/>
                </a:solidFill>
                <a:latin typeface="+mj-lt"/>
              </a:rPr>
              <a:t>Dense Gas Model</a:t>
            </a:r>
            <a:endParaRPr lang="en-US" sz="4400" dirty="0">
              <a:ln w="18415" cmpd="sng">
                <a:solidFill>
                  <a:srgbClr val="FFFFFF"/>
                </a:solidFill>
                <a:prstDash val="solid"/>
              </a:ln>
              <a:solidFill>
                <a:srgbClr val="FFFFFF"/>
              </a:solidFill>
              <a:latin typeface="+mj-lt"/>
            </a:endParaRPr>
          </a:p>
          <a:p>
            <a:pPr algn="ctr" eaLnBrk="0" hangingPunct="0">
              <a:spcBef>
                <a:spcPct val="20000"/>
              </a:spcBef>
              <a:buClr>
                <a:srgbClr val="009900"/>
              </a:buClr>
              <a:buSzPct val="70000"/>
              <a:buFont typeface="Wingdings" pitchFamily="2" charset="2"/>
              <a:buNone/>
              <a:defRPr/>
            </a:pPr>
            <a:endParaRPr lang="en-US" sz="2800" b="1" i="1" dirty="0">
              <a:solidFill>
                <a:srgbClr val="4281C0"/>
              </a:solidFill>
              <a:effectLst>
                <a:outerShdw blurRad="38100" dist="38100" dir="2700000" algn="tl">
                  <a:srgbClr val="C0C0C0"/>
                </a:outerShdw>
              </a:effectLst>
              <a:latin typeface="Tahoma" pitchFamily="34" charset="0"/>
            </a:endParaRPr>
          </a:p>
        </p:txBody>
      </p:sp>
      <p:sp>
        <p:nvSpPr>
          <p:cNvPr id="4" name="TextBox 3"/>
          <p:cNvSpPr txBox="1"/>
          <p:nvPr/>
        </p:nvSpPr>
        <p:spPr>
          <a:xfrm>
            <a:off x="381000" y="1600200"/>
            <a:ext cx="8458200" cy="3785652"/>
          </a:xfrm>
          <a:prstGeom prst="rect">
            <a:avLst/>
          </a:prstGeom>
          <a:noFill/>
        </p:spPr>
        <p:txBody>
          <a:bodyPr wrap="square" rtlCol="0">
            <a:spAutoFit/>
          </a:bodyPr>
          <a:lstStyle/>
          <a:p>
            <a:pPr>
              <a:buFont typeface="Arial" pitchFamily="34" charset="0"/>
              <a:buChar char="•"/>
            </a:pPr>
            <a:r>
              <a:rPr lang="en-US" sz="2400" dirty="0" smtClean="0"/>
              <a:t> In an </a:t>
            </a:r>
            <a:r>
              <a:rPr lang="en-US" sz="2400" b="1" u="sng" dirty="0" smtClean="0"/>
              <a:t>instantaneous release</a:t>
            </a:r>
            <a:r>
              <a:rPr lang="en-US" sz="2400" dirty="0" smtClean="0"/>
              <a:t>, the density of the gas is adjusted by a temperature perturbation based on the buoyancy divided by the initial volume, which is defined by the Gaussian spread terms:</a:t>
            </a:r>
          </a:p>
          <a:p>
            <a:pPr>
              <a:buFont typeface="Arial" pitchFamily="34" charset="0"/>
              <a:buChar char="•"/>
            </a:pPr>
            <a:endParaRPr lang="en-US" sz="2400" dirty="0" smtClean="0"/>
          </a:p>
          <a:p>
            <a:pPr>
              <a:buFont typeface="Arial" pitchFamily="34" charset="0"/>
              <a:buChar char="•"/>
            </a:pPr>
            <a:endParaRPr lang="en-US" sz="2400" dirty="0" smtClean="0"/>
          </a:p>
          <a:p>
            <a:pPr>
              <a:buFont typeface="Arial" pitchFamily="34" charset="0"/>
              <a:buChar char="•"/>
            </a:pPr>
            <a:endParaRPr lang="en-US" sz="2400" dirty="0" smtClean="0"/>
          </a:p>
          <a:p>
            <a:pPr>
              <a:buFont typeface="Arial" pitchFamily="34" charset="0"/>
              <a:buChar char="•"/>
            </a:pPr>
            <a:endParaRPr lang="en-US" sz="2400" dirty="0" smtClean="0"/>
          </a:p>
          <a:p>
            <a:pPr>
              <a:buFont typeface="Arial" pitchFamily="34" charset="0"/>
              <a:buChar char="•"/>
            </a:pPr>
            <a:endParaRPr lang="en-US" sz="2400" dirty="0" smtClean="0"/>
          </a:p>
          <a:p>
            <a:pPr>
              <a:buFont typeface="Arial" pitchFamily="34" charset="0"/>
              <a:buChar char="•"/>
            </a:pPr>
            <a:endParaRPr lang="en-US" sz="2400" dirty="0" smtClean="0"/>
          </a:p>
          <a:p>
            <a:endParaRPr lang="fr-FR" sz="2400" dirty="0" smtClean="0"/>
          </a:p>
        </p:txBody>
      </p:sp>
      <p:graphicFrame>
        <p:nvGraphicFramePr>
          <p:cNvPr id="5" name="Object 4"/>
          <p:cNvGraphicFramePr>
            <a:graphicFrameLocks noChangeAspect="1"/>
          </p:cNvGraphicFramePr>
          <p:nvPr/>
        </p:nvGraphicFramePr>
        <p:xfrm>
          <a:off x="609600" y="3238500"/>
          <a:ext cx="4906963" cy="2286000"/>
        </p:xfrm>
        <a:graphic>
          <a:graphicData uri="http://schemas.openxmlformats.org/presentationml/2006/ole">
            <p:oleObj spid="_x0000_s4098" name="Equation" r:id="rId4" imgW="2108160" imgH="1143000" progId="Equation.3">
              <p:embed/>
            </p:oleObj>
          </a:graphicData>
        </a:graphic>
      </p:graphicFrame>
      <p:pic>
        <p:nvPicPr>
          <p:cNvPr id="4100" name="Picture 4"/>
          <p:cNvPicPr>
            <a:picLocks noChangeAspect="1" noChangeArrowheads="1"/>
          </p:cNvPicPr>
          <p:nvPr/>
        </p:nvPicPr>
        <p:blipFill>
          <a:blip r:embed="rId5" cstate="print"/>
          <a:srcRect/>
          <a:stretch>
            <a:fillRect/>
          </a:stretch>
        </p:blipFill>
        <p:spPr bwMode="auto">
          <a:xfrm>
            <a:off x="5791200" y="3048000"/>
            <a:ext cx="2609850" cy="29813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844" name="Rectangle 12"/>
          <p:cNvSpPr>
            <a:spLocks noChangeArrowheads="1"/>
          </p:cNvSpPr>
          <p:nvPr/>
        </p:nvSpPr>
        <p:spPr bwMode="auto">
          <a:xfrm>
            <a:off x="1219200" y="304800"/>
            <a:ext cx="6702669" cy="762000"/>
          </a:xfrm>
          <a:prstGeom prst="rect">
            <a:avLst/>
          </a:prstGeom>
          <a:noFill/>
          <a:ln w="9525">
            <a:noFill/>
            <a:miter lim="800000"/>
            <a:headEnd/>
            <a:tailEnd/>
          </a:ln>
          <a:effectLst/>
        </p:spPr>
        <p:txBody>
          <a:bodyPr/>
          <a:lstStyle/>
          <a:p>
            <a:pPr algn="ctr" eaLnBrk="0" hangingPunct="0">
              <a:spcBef>
                <a:spcPct val="20000"/>
              </a:spcBef>
              <a:buClr>
                <a:srgbClr val="009900"/>
              </a:buClr>
              <a:buSzPct val="70000"/>
              <a:defRPr/>
            </a:pPr>
            <a:r>
              <a:rPr lang="en-US" sz="4400" dirty="0" smtClean="0">
                <a:ln w="18415" cmpd="sng">
                  <a:solidFill>
                    <a:srgbClr val="FFFFFF"/>
                  </a:solidFill>
                  <a:prstDash val="solid"/>
                </a:ln>
                <a:solidFill>
                  <a:srgbClr val="FFFFFF"/>
                </a:solidFill>
                <a:latin typeface="+mj-lt"/>
              </a:rPr>
              <a:t>Dense Gas Model </a:t>
            </a:r>
            <a:endParaRPr lang="en-US" sz="4400" dirty="0">
              <a:ln w="18415" cmpd="sng">
                <a:solidFill>
                  <a:srgbClr val="FFFFFF"/>
                </a:solidFill>
                <a:prstDash val="solid"/>
              </a:ln>
              <a:solidFill>
                <a:srgbClr val="FFFFFF"/>
              </a:solidFill>
              <a:latin typeface="+mj-lt"/>
            </a:endParaRPr>
          </a:p>
          <a:p>
            <a:pPr algn="ctr" eaLnBrk="0" hangingPunct="0">
              <a:spcBef>
                <a:spcPct val="20000"/>
              </a:spcBef>
              <a:buClr>
                <a:srgbClr val="009900"/>
              </a:buClr>
              <a:buSzPct val="70000"/>
              <a:buFont typeface="Wingdings" pitchFamily="2" charset="2"/>
              <a:buNone/>
              <a:defRPr/>
            </a:pPr>
            <a:endParaRPr lang="en-US" sz="2800" b="1" i="1" dirty="0">
              <a:solidFill>
                <a:srgbClr val="4281C0"/>
              </a:solidFill>
              <a:effectLst>
                <a:outerShdw blurRad="38100" dist="38100" dir="2700000" algn="tl">
                  <a:srgbClr val="C0C0C0"/>
                </a:outerShdw>
              </a:effectLst>
              <a:latin typeface="Tahoma" pitchFamily="34" charset="0"/>
            </a:endParaRPr>
          </a:p>
        </p:txBody>
      </p:sp>
      <p:sp>
        <p:nvSpPr>
          <p:cNvPr id="4" name="TextBox 3"/>
          <p:cNvSpPr txBox="1"/>
          <p:nvPr/>
        </p:nvSpPr>
        <p:spPr>
          <a:xfrm>
            <a:off x="381000" y="1600200"/>
            <a:ext cx="8458200" cy="5262979"/>
          </a:xfrm>
          <a:prstGeom prst="rect">
            <a:avLst/>
          </a:prstGeom>
          <a:noFill/>
        </p:spPr>
        <p:txBody>
          <a:bodyPr wrap="square" rtlCol="0">
            <a:spAutoFit/>
          </a:bodyPr>
          <a:lstStyle/>
          <a:p>
            <a:pPr>
              <a:buFont typeface="Arial" pitchFamily="34" charset="0"/>
              <a:buChar char="•"/>
            </a:pPr>
            <a:r>
              <a:rPr lang="en-US" sz="2400" dirty="0" smtClean="0"/>
              <a:t> In a </a:t>
            </a:r>
            <a:r>
              <a:rPr lang="en-US" sz="2400" b="1" u="sng" dirty="0" smtClean="0"/>
              <a:t>continuous release</a:t>
            </a:r>
            <a:r>
              <a:rPr lang="en-US" sz="2400" dirty="0" smtClean="0"/>
              <a:t>, </a:t>
            </a:r>
            <a:r>
              <a:rPr lang="en-US" sz="2400" dirty="0" smtClean="0"/>
              <a:t>we use the specified buoyancy and the initial momentum to solve simultaneously for the temperature perturbation and the vertical velocity component:</a:t>
            </a:r>
            <a:endParaRPr lang="en-US" sz="2400" dirty="0" smtClean="0"/>
          </a:p>
          <a:p>
            <a:endParaRPr lang="en-US" sz="2400" dirty="0" smtClean="0"/>
          </a:p>
          <a:p>
            <a:endParaRPr lang="en-US" sz="2400" dirty="0" smtClean="0"/>
          </a:p>
          <a:p>
            <a:endParaRPr lang="en-US" sz="2400" dirty="0" smtClean="0"/>
          </a:p>
          <a:p>
            <a:endParaRPr lang="en-US" sz="2400" dirty="0" smtClean="0"/>
          </a:p>
          <a:p>
            <a:endParaRPr lang="en-US" sz="2400" dirty="0" smtClean="0"/>
          </a:p>
          <a:p>
            <a:endParaRPr lang="en-US" sz="2400" dirty="0" smtClean="0"/>
          </a:p>
          <a:p>
            <a:r>
              <a:rPr lang="en-US" sz="2400" dirty="0" smtClean="0"/>
              <a:t>Note: The horizontal component of </a:t>
            </a:r>
          </a:p>
          <a:p>
            <a:r>
              <a:rPr lang="en-US" sz="2400" dirty="0" smtClean="0"/>
              <a:t>velocity </a:t>
            </a:r>
            <a:r>
              <a:rPr lang="en-US" sz="2400" dirty="0" smtClean="0"/>
              <a:t>is </a:t>
            </a:r>
            <a:r>
              <a:rPr lang="en-US" sz="2400" dirty="0" smtClean="0"/>
              <a:t>unknown, assumed </a:t>
            </a:r>
            <a:endParaRPr lang="en-US" sz="2400" dirty="0" smtClean="0"/>
          </a:p>
          <a:p>
            <a:r>
              <a:rPr lang="en-US" sz="2400" dirty="0" smtClean="0"/>
              <a:t>to </a:t>
            </a:r>
            <a:r>
              <a:rPr lang="en-US" sz="2400" dirty="0" smtClean="0"/>
              <a:t>be 1.2 </a:t>
            </a:r>
            <a:r>
              <a:rPr lang="en-US" sz="2400" dirty="0" smtClean="0"/>
              <a:t>m/s.</a:t>
            </a:r>
            <a:endParaRPr lang="en-US" sz="2400" dirty="0" smtClean="0"/>
          </a:p>
          <a:p>
            <a:endParaRPr lang="en-US" sz="2400" dirty="0" smtClean="0"/>
          </a:p>
          <a:p>
            <a:endParaRPr lang="fr-FR" sz="2400" dirty="0" smtClean="0"/>
          </a:p>
        </p:txBody>
      </p:sp>
      <p:graphicFrame>
        <p:nvGraphicFramePr>
          <p:cNvPr id="5" name="Object 4"/>
          <p:cNvGraphicFramePr>
            <a:graphicFrameLocks noChangeAspect="1"/>
          </p:cNvGraphicFramePr>
          <p:nvPr/>
        </p:nvGraphicFramePr>
        <p:xfrm>
          <a:off x="533400" y="2859088"/>
          <a:ext cx="4191000" cy="1873250"/>
        </p:xfrm>
        <a:graphic>
          <a:graphicData uri="http://schemas.openxmlformats.org/presentationml/2006/ole">
            <p:oleObj spid="_x0000_s3074" name="Equation" r:id="rId4" imgW="2222280" imgH="952200" progId="Equation.3">
              <p:embed/>
            </p:oleObj>
          </a:graphicData>
        </a:graphic>
      </p:graphicFrame>
      <p:pic>
        <p:nvPicPr>
          <p:cNvPr id="3075" name="Picture 3"/>
          <p:cNvPicPr>
            <a:picLocks noChangeAspect="1" noChangeArrowheads="1"/>
          </p:cNvPicPr>
          <p:nvPr/>
        </p:nvPicPr>
        <p:blipFill>
          <a:blip r:embed="rId5" cstate="print"/>
          <a:srcRect/>
          <a:stretch>
            <a:fillRect/>
          </a:stretch>
        </p:blipFill>
        <p:spPr bwMode="auto">
          <a:xfrm>
            <a:off x="5334000" y="2819400"/>
            <a:ext cx="3048000" cy="319347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844" name="Rectangle 12"/>
          <p:cNvSpPr>
            <a:spLocks noChangeArrowheads="1"/>
          </p:cNvSpPr>
          <p:nvPr/>
        </p:nvSpPr>
        <p:spPr bwMode="auto">
          <a:xfrm>
            <a:off x="1219200" y="304800"/>
            <a:ext cx="6702669" cy="762000"/>
          </a:xfrm>
          <a:prstGeom prst="rect">
            <a:avLst/>
          </a:prstGeom>
          <a:noFill/>
          <a:ln w="9525">
            <a:noFill/>
            <a:miter lim="800000"/>
            <a:headEnd/>
            <a:tailEnd/>
          </a:ln>
          <a:effectLst/>
        </p:spPr>
        <p:txBody>
          <a:bodyPr/>
          <a:lstStyle/>
          <a:p>
            <a:pPr algn="ctr" eaLnBrk="0" hangingPunct="0">
              <a:spcBef>
                <a:spcPct val="20000"/>
              </a:spcBef>
              <a:buClr>
                <a:srgbClr val="009900"/>
              </a:buClr>
              <a:buSzPct val="70000"/>
              <a:defRPr/>
            </a:pPr>
            <a:r>
              <a:rPr lang="en-US" sz="4400" dirty="0" smtClean="0">
                <a:ln w="18415" cmpd="sng">
                  <a:solidFill>
                    <a:srgbClr val="FFFFFF"/>
                  </a:solidFill>
                  <a:prstDash val="solid"/>
                </a:ln>
                <a:solidFill>
                  <a:srgbClr val="FFFFFF"/>
                </a:solidFill>
                <a:latin typeface="+mj-lt"/>
              </a:rPr>
              <a:t>Dense Gas Model </a:t>
            </a:r>
            <a:endParaRPr lang="en-US" sz="4400" dirty="0">
              <a:ln w="18415" cmpd="sng">
                <a:solidFill>
                  <a:srgbClr val="FFFFFF"/>
                </a:solidFill>
                <a:prstDash val="solid"/>
              </a:ln>
              <a:solidFill>
                <a:srgbClr val="FFFFFF"/>
              </a:solidFill>
              <a:latin typeface="+mj-lt"/>
            </a:endParaRPr>
          </a:p>
          <a:p>
            <a:pPr algn="ctr" eaLnBrk="0" hangingPunct="0">
              <a:spcBef>
                <a:spcPct val="20000"/>
              </a:spcBef>
              <a:buClr>
                <a:srgbClr val="009900"/>
              </a:buClr>
              <a:buSzPct val="70000"/>
              <a:buFont typeface="Wingdings" pitchFamily="2" charset="2"/>
              <a:buNone/>
              <a:defRPr/>
            </a:pPr>
            <a:endParaRPr lang="en-US" sz="2800" b="1" i="1" dirty="0">
              <a:solidFill>
                <a:srgbClr val="4281C0"/>
              </a:solidFill>
              <a:effectLst>
                <a:outerShdw blurRad="38100" dist="38100" dir="2700000" algn="tl">
                  <a:srgbClr val="C0C0C0"/>
                </a:outerShdw>
              </a:effectLst>
              <a:latin typeface="Tahoma" pitchFamily="34" charset="0"/>
            </a:endParaRPr>
          </a:p>
        </p:txBody>
      </p:sp>
      <p:sp>
        <p:nvSpPr>
          <p:cNvPr id="4" name="TextBox 3"/>
          <p:cNvSpPr txBox="1"/>
          <p:nvPr/>
        </p:nvSpPr>
        <p:spPr>
          <a:xfrm>
            <a:off x="381000" y="1600200"/>
            <a:ext cx="8458200" cy="4154984"/>
          </a:xfrm>
          <a:prstGeom prst="rect">
            <a:avLst/>
          </a:prstGeom>
          <a:noFill/>
        </p:spPr>
        <p:txBody>
          <a:bodyPr wrap="square" rtlCol="0">
            <a:spAutoFit/>
          </a:bodyPr>
          <a:lstStyle/>
          <a:p>
            <a:pPr>
              <a:buFont typeface="Arial" pitchFamily="34" charset="0"/>
              <a:buChar char="•"/>
            </a:pPr>
            <a:r>
              <a:rPr lang="en-US" sz="2400" dirty="0" smtClean="0"/>
              <a:t> In a </a:t>
            </a:r>
            <a:r>
              <a:rPr lang="en-US" sz="2400" b="1" u="sng" dirty="0" smtClean="0"/>
              <a:t>stack release</a:t>
            </a:r>
            <a:r>
              <a:rPr lang="en-US" sz="2400" dirty="0" smtClean="0"/>
              <a:t>, the </a:t>
            </a:r>
            <a:r>
              <a:rPr lang="en-US" sz="2400" dirty="0" smtClean="0"/>
              <a:t>exit temperature is specified directly along with the velocity and diameter of the source, so there is no need to massage the parameters.  We simply update the density of the gas in accordance with the ideal gas equation:</a:t>
            </a:r>
          </a:p>
          <a:p>
            <a:pPr>
              <a:buFont typeface="Arial" pitchFamily="34" charset="0"/>
              <a:buChar char="•"/>
            </a:pPr>
            <a:endParaRPr lang="en-US" sz="2400" dirty="0" smtClean="0"/>
          </a:p>
          <a:p>
            <a:endParaRPr lang="en-US" sz="2400" dirty="0" smtClean="0"/>
          </a:p>
          <a:p>
            <a:endParaRPr lang="en-US" sz="2400" dirty="0" smtClean="0"/>
          </a:p>
          <a:p>
            <a:endParaRPr lang="en-US" sz="2400" dirty="0" smtClean="0"/>
          </a:p>
          <a:p>
            <a:endParaRPr lang="en-US" sz="2400" dirty="0" smtClean="0"/>
          </a:p>
          <a:p>
            <a:endParaRPr lang="en-US" sz="2400" dirty="0" smtClean="0"/>
          </a:p>
          <a:p>
            <a:endParaRPr lang="en-US" sz="2400" dirty="0" smtClean="0"/>
          </a:p>
        </p:txBody>
      </p:sp>
      <p:graphicFrame>
        <p:nvGraphicFramePr>
          <p:cNvPr id="5" name="Object 4"/>
          <p:cNvGraphicFramePr>
            <a:graphicFrameLocks noChangeAspect="1"/>
          </p:cNvGraphicFramePr>
          <p:nvPr/>
        </p:nvGraphicFramePr>
        <p:xfrm>
          <a:off x="1447800" y="3886200"/>
          <a:ext cx="1938338" cy="881062"/>
        </p:xfrm>
        <a:graphic>
          <a:graphicData uri="http://schemas.openxmlformats.org/presentationml/2006/ole">
            <p:oleObj spid="_x0000_s5122" name="Equation" r:id="rId4" imgW="1028520" imgH="419040" progId="Equation.3">
              <p:embed/>
            </p:oleObj>
          </a:graphicData>
        </a:graphic>
      </p:graphicFrame>
      <p:pic>
        <p:nvPicPr>
          <p:cNvPr id="5123" name="Picture 3"/>
          <p:cNvPicPr>
            <a:picLocks noChangeAspect="1" noChangeArrowheads="1"/>
          </p:cNvPicPr>
          <p:nvPr/>
        </p:nvPicPr>
        <p:blipFill>
          <a:blip r:embed="rId5" cstate="print"/>
          <a:srcRect/>
          <a:stretch>
            <a:fillRect/>
          </a:stretch>
        </p:blipFill>
        <p:spPr bwMode="auto">
          <a:xfrm>
            <a:off x="4953000" y="3810000"/>
            <a:ext cx="2867025" cy="1476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Dense Gas Test Cases</a:t>
            </a:r>
            <a:endParaRPr lang="fr-FR" dirty="0"/>
          </a:p>
        </p:txBody>
      </p:sp>
      <p:sp>
        <p:nvSpPr>
          <p:cNvPr id="3" name="Content Placeholder 2"/>
          <p:cNvSpPr>
            <a:spLocks noGrp="1"/>
          </p:cNvSpPr>
          <p:nvPr>
            <p:ph idx="1"/>
          </p:nvPr>
        </p:nvSpPr>
        <p:spPr>
          <a:xfrm>
            <a:off x="457200" y="1752601"/>
            <a:ext cx="8229600" cy="4038599"/>
          </a:xfrm>
        </p:spPr>
        <p:txBody>
          <a:bodyPr>
            <a:normAutofit fontScale="92500" lnSpcReduction="10000"/>
          </a:bodyPr>
          <a:lstStyle/>
          <a:p>
            <a:r>
              <a:rPr lang="en-US" dirty="0" smtClean="0"/>
              <a:t>Most dense gas </a:t>
            </a:r>
            <a:r>
              <a:rPr lang="en-US" dirty="0" smtClean="0"/>
              <a:t>tests are not </a:t>
            </a:r>
            <a:r>
              <a:rPr lang="en-US" dirty="0" smtClean="0"/>
              <a:t>urban so it is difficult to directly validate in </a:t>
            </a:r>
            <a:r>
              <a:rPr lang="en-US" dirty="0" smtClean="0"/>
              <a:t>HPAC.  </a:t>
            </a:r>
            <a:r>
              <a:rPr lang="en-US" dirty="0" smtClean="0"/>
              <a:t>We adopt a two-step approach.</a:t>
            </a:r>
          </a:p>
          <a:p>
            <a:r>
              <a:rPr lang="en-US" dirty="0" smtClean="0"/>
              <a:t>Comparison </a:t>
            </a:r>
            <a:r>
              <a:rPr lang="en-US" dirty="0" smtClean="0"/>
              <a:t>of MSS in HPAC with stand-alone version to show that </a:t>
            </a:r>
            <a:r>
              <a:rPr lang="en-US" dirty="0" smtClean="0"/>
              <a:t>MSS </a:t>
            </a:r>
            <a:r>
              <a:rPr lang="en-US" dirty="0" smtClean="0"/>
              <a:t>in HPAC produces the same results as the stand-alone.</a:t>
            </a:r>
            <a:endParaRPr lang="en-US" dirty="0" smtClean="0"/>
          </a:p>
          <a:p>
            <a:r>
              <a:rPr lang="en-US" dirty="0" smtClean="0"/>
              <a:t>Validation of stand-alone has been performed against </a:t>
            </a:r>
            <a:r>
              <a:rPr lang="en-US" dirty="0" err="1" smtClean="0"/>
              <a:t>Thorney</a:t>
            </a:r>
            <a:r>
              <a:rPr lang="en-US" dirty="0" smtClean="0"/>
              <a:t> Island, Burro and Coyote, Kit Fox, </a:t>
            </a:r>
            <a:r>
              <a:rPr lang="en-US" dirty="0" err="1" smtClean="0"/>
              <a:t>Macdona</a:t>
            </a:r>
            <a:r>
              <a:rPr lang="en-US" dirty="0" smtClean="0"/>
              <a:t> rail car accident</a:t>
            </a:r>
            <a:r>
              <a:rPr lang="en-US" dirty="0" smtClean="0"/>
              <a:t>.</a:t>
            </a:r>
            <a:endParaRPr lang="en-US" dirty="0" smtClean="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1" name="Picture 3" descr="D:\HPAC\Comparaison_SPRAY_HPAC\NYC_dense\MSS_iso1E-4.png"/>
          <p:cNvPicPr>
            <a:picLocks noChangeAspect="1" noChangeArrowheads="1"/>
          </p:cNvPicPr>
          <p:nvPr/>
        </p:nvPicPr>
        <p:blipFill>
          <a:blip r:embed="rId3" cstate="print"/>
          <a:srcRect/>
          <a:stretch>
            <a:fillRect/>
          </a:stretch>
        </p:blipFill>
        <p:spPr bwMode="auto">
          <a:xfrm>
            <a:off x="4626929" y="1696861"/>
            <a:ext cx="4270887" cy="3922829"/>
          </a:xfrm>
          <a:prstGeom prst="rect">
            <a:avLst/>
          </a:prstGeom>
          <a:noFill/>
        </p:spPr>
      </p:pic>
      <p:pic>
        <p:nvPicPr>
          <p:cNvPr id="68610" name="Picture 2" descr="D:\HPAC\Comparaison_SPRAY_HPAC\NYC_dense\HPAC_iso1E-4.png"/>
          <p:cNvPicPr>
            <a:picLocks noChangeAspect="1" noChangeArrowheads="1"/>
          </p:cNvPicPr>
          <p:nvPr/>
        </p:nvPicPr>
        <p:blipFill>
          <a:blip r:embed="rId4" cstate="print"/>
          <a:srcRect/>
          <a:stretch>
            <a:fillRect/>
          </a:stretch>
        </p:blipFill>
        <p:spPr bwMode="auto">
          <a:xfrm>
            <a:off x="219571" y="1691955"/>
            <a:ext cx="4276229" cy="3927735"/>
          </a:xfrm>
          <a:prstGeom prst="rect">
            <a:avLst/>
          </a:prstGeom>
          <a:noFill/>
        </p:spPr>
      </p:pic>
      <p:sp>
        <p:nvSpPr>
          <p:cNvPr id="9" name="ZoneTexte 9"/>
          <p:cNvSpPr txBox="1">
            <a:spLocks noChangeArrowheads="1"/>
          </p:cNvSpPr>
          <p:nvPr/>
        </p:nvSpPr>
        <p:spPr bwMode="auto">
          <a:xfrm>
            <a:off x="2057400" y="5695890"/>
            <a:ext cx="742576" cy="400110"/>
          </a:xfrm>
          <a:prstGeom prst="rect">
            <a:avLst/>
          </a:prstGeom>
          <a:noFill/>
          <a:ln w="9525">
            <a:noFill/>
            <a:miter lim="800000"/>
            <a:headEnd/>
            <a:tailEnd/>
          </a:ln>
        </p:spPr>
        <p:txBody>
          <a:bodyPr wrap="none">
            <a:spAutoFit/>
          </a:bodyPr>
          <a:lstStyle/>
          <a:p>
            <a:pPr eaLnBrk="0" hangingPunct="0"/>
            <a:r>
              <a:rPr lang="fr-FR" sz="2000" dirty="0"/>
              <a:t>HPAC</a:t>
            </a:r>
          </a:p>
        </p:txBody>
      </p:sp>
      <p:sp>
        <p:nvSpPr>
          <p:cNvPr id="10" name="ZoneTexte 9"/>
          <p:cNvSpPr txBox="1">
            <a:spLocks noChangeArrowheads="1"/>
          </p:cNvSpPr>
          <p:nvPr/>
        </p:nvSpPr>
        <p:spPr bwMode="auto">
          <a:xfrm>
            <a:off x="5638800" y="5688985"/>
            <a:ext cx="2584875" cy="400110"/>
          </a:xfrm>
          <a:prstGeom prst="rect">
            <a:avLst/>
          </a:prstGeom>
          <a:noFill/>
          <a:ln w="9525">
            <a:noFill/>
            <a:miter lim="800000"/>
            <a:headEnd/>
            <a:tailEnd/>
          </a:ln>
        </p:spPr>
        <p:txBody>
          <a:bodyPr wrap="none">
            <a:spAutoFit/>
          </a:bodyPr>
          <a:lstStyle/>
          <a:p>
            <a:pPr eaLnBrk="0" hangingPunct="0"/>
            <a:r>
              <a:rPr lang="fr-FR" sz="2000" dirty="0" smtClean="0"/>
              <a:t>SPRAY Stand-</a:t>
            </a:r>
            <a:r>
              <a:rPr lang="fr-FR" sz="2000" dirty="0" err="1" smtClean="0"/>
              <a:t>alone</a:t>
            </a:r>
            <a:r>
              <a:rPr lang="fr-FR" sz="2000" dirty="0" smtClean="0"/>
              <a:t> V11</a:t>
            </a:r>
            <a:endParaRPr lang="fr-FR" sz="2000" dirty="0"/>
          </a:p>
        </p:txBody>
      </p:sp>
      <p:sp>
        <p:nvSpPr>
          <p:cNvPr id="12" name="ZoneTexte 9"/>
          <p:cNvSpPr txBox="1">
            <a:spLocks noChangeArrowheads="1"/>
          </p:cNvSpPr>
          <p:nvPr/>
        </p:nvSpPr>
        <p:spPr bwMode="auto">
          <a:xfrm>
            <a:off x="2819400" y="6096000"/>
            <a:ext cx="3715569" cy="400110"/>
          </a:xfrm>
          <a:prstGeom prst="rect">
            <a:avLst/>
          </a:prstGeom>
          <a:noFill/>
          <a:ln w="9525">
            <a:noFill/>
            <a:miter lim="800000"/>
            <a:headEnd/>
            <a:tailEnd/>
          </a:ln>
        </p:spPr>
        <p:txBody>
          <a:bodyPr wrap="none">
            <a:spAutoFit/>
          </a:bodyPr>
          <a:lstStyle/>
          <a:p>
            <a:pPr eaLnBrk="0" hangingPunct="0"/>
            <a:r>
              <a:rPr lang="fr-FR" sz="2000" dirty="0" smtClean="0"/>
              <a:t>Concentrations </a:t>
            </a:r>
            <a:r>
              <a:rPr lang="fr-FR" sz="2000" dirty="0" err="1" smtClean="0"/>
              <a:t>averaged</a:t>
            </a:r>
            <a:r>
              <a:rPr lang="fr-FR" sz="2000" dirty="0" smtClean="0"/>
              <a:t> over 60s</a:t>
            </a:r>
            <a:endParaRPr lang="fr-FR" sz="2000" dirty="0"/>
          </a:p>
        </p:txBody>
      </p:sp>
      <p:sp>
        <p:nvSpPr>
          <p:cNvPr id="13" name="Rectangle 12"/>
          <p:cNvSpPr>
            <a:spLocks noChangeArrowheads="1"/>
          </p:cNvSpPr>
          <p:nvPr/>
        </p:nvSpPr>
        <p:spPr bwMode="auto">
          <a:xfrm>
            <a:off x="762000" y="228600"/>
            <a:ext cx="7696200" cy="890587"/>
          </a:xfrm>
          <a:prstGeom prst="rect">
            <a:avLst/>
          </a:prstGeom>
          <a:noFill/>
          <a:ln w="9525">
            <a:noFill/>
            <a:miter lim="800000"/>
            <a:headEnd/>
            <a:tailEnd/>
          </a:ln>
          <a:effectLst/>
        </p:spPr>
        <p:txBody>
          <a:bodyPr/>
          <a:lstStyle/>
          <a:p>
            <a:pPr algn="ctr" eaLnBrk="0" hangingPunct="0">
              <a:spcBef>
                <a:spcPct val="20000"/>
              </a:spcBef>
              <a:buClr>
                <a:srgbClr val="009900"/>
              </a:buClr>
              <a:buSzPct val="70000"/>
              <a:defRPr/>
            </a:pPr>
            <a:r>
              <a:rPr lang="en-US" sz="4400" dirty="0" err="1" smtClean="0">
                <a:ln w="18415" cmpd="sng">
                  <a:solidFill>
                    <a:srgbClr val="FFFFFF"/>
                  </a:solidFill>
                  <a:prstDash val="solid"/>
                </a:ln>
                <a:solidFill>
                  <a:srgbClr val="FFFFFF"/>
                </a:solidFill>
                <a:latin typeface="+mj-lt"/>
              </a:rPr>
              <a:t>Isosurface</a:t>
            </a:r>
            <a:r>
              <a:rPr lang="en-US" sz="4400" dirty="0" smtClean="0">
                <a:ln w="18415" cmpd="sng">
                  <a:solidFill>
                    <a:srgbClr val="FFFFFF"/>
                  </a:solidFill>
                  <a:prstDash val="solid"/>
                </a:ln>
                <a:solidFill>
                  <a:srgbClr val="FFFFFF"/>
                </a:solidFill>
                <a:latin typeface="+mj-lt"/>
              </a:rPr>
              <a:t> of 1.0E-04 kg/m^3</a:t>
            </a:r>
            <a:endParaRPr lang="en-US" sz="4400" dirty="0">
              <a:ln w="18415" cmpd="sng">
                <a:solidFill>
                  <a:srgbClr val="FFFFFF"/>
                </a:solidFill>
                <a:prstDash val="solid"/>
              </a:ln>
              <a:solidFill>
                <a:srgbClr val="FFFFFF"/>
              </a:solidFill>
              <a:latin typeface="+mj-lt"/>
            </a:endParaRPr>
          </a:p>
          <a:p>
            <a:pPr algn="ctr" eaLnBrk="0" hangingPunct="0">
              <a:spcBef>
                <a:spcPct val="20000"/>
              </a:spcBef>
              <a:buClr>
                <a:srgbClr val="009900"/>
              </a:buClr>
              <a:buSzPct val="70000"/>
              <a:buFont typeface="Wingdings" pitchFamily="2" charset="2"/>
              <a:buNone/>
              <a:defRPr/>
            </a:pPr>
            <a:endParaRPr lang="en-US" sz="2800" b="1" i="1" dirty="0">
              <a:solidFill>
                <a:srgbClr val="4281C0"/>
              </a:solidFill>
              <a:effectLst>
                <a:outerShdw blurRad="38100" dist="38100" dir="2700000" algn="tl">
                  <a:srgbClr val="C0C0C0"/>
                </a:outerShdw>
              </a:effectLst>
              <a:latin typeface="Tahoma"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9"/>
          <p:cNvSpPr txBox="1">
            <a:spLocks noChangeArrowheads="1"/>
          </p:cNvSpPr>
          <p:nvPr/>
        </p:nvSpPr>
        <p:spPr bwMode="auto">
          <a:xfrm>
            <a:off x="2300655" y="5467290"/>
            <a:ext cx="742576" cy="400110"/>
          </a:xfrm>
          <a:prstGeom prst="rect">
            <a:avLst/>
          </a:prstGeom>
          <a:noFill/>
          <a:ln w="9525">
            <a:noFill/>
            <a:miter lim="800000"/>
            <a:headEnd/>
            <a:tailEnd/>
          </a:ln>
        </p:spPr>
        <p:txBody>
          <a:bodyPr wrap="none">
            <a:spAutoFit/>
          </a:bodyPr>
          <a:lstStyle/>
          <a:p>
            <a:pPr eaLnBrk="0" hangingPunct="0"/>
            <a:r>
              <a:rPr lang="fr-FR" sz="2000"/>
              <a:t>HPAC</a:t>
            </a:r>
          </a:p>
        </p:txBody>
      </p:sp>
      <p:pic>
        <p:nvPicPr>
          <p:cNvPr id="69634" name="Picture 2" descr="D:\HPAC\Comparaison_SPRAY_HPAC\NYC_dense\HPAC_K1.png"/>
          <p:cNvPicPr>
            <a:picLocks noChangeAspect="1" noChangeArrowheads="1"/>
          </p:cNvPicPr>
          <p:nvPr/>
        </p:nvPicPr>
        <p:blipFill>
          <a:blip r:embed="rId3" cstate="print"/>
          <a:srcRect/>
          <a:stretch>
            <a:fillRect/>
          </a:stretch>
        </p:blipFill>
        <p:spPr bwMode="auto">
          <a:xfrm>
            <a:off x="502890" y="1728729"/>
            <a:ext cx="3871544" cy="3556030"/>
          </a:xfrm>
          <a:prstGeom prst="rect">
            <a:avLst/>
          </a:prstGeom>
          <a:noFill/>
        </p:spPr>
      </p:pic>
      <p:sp>
        <p:nvSpPr>
          <p:cNvPr id="11" name="ZoneTexte 10"/>
          <p:cNvSpPr txBox="1">
            <a:spLocks noChangeArrowheads="1"/>
          </p:cNvSpPr>
          <p:nvPr/>
        </p:nvSpPr>
        <p:spPr bwMode="auto">
          <a:xfrm>
            <a:off x="5290039" y="5467230"/>
            <a:ext cx="2605713" cy="400110"/>
          </a:xfrm>
          <a:prstGeom prst="rect">
            <a:avLst/>
          </a:prstGeom>
          <a:noFill/>
          <a:ln w="9525">
            <a:noFill/>
            <a:miter lim="800000"/>
            <a:headEnd/>
            <a:tailEnd/>
          </a:ln>
        </p:spPr>
        <p:txBody>
          <a:bodyPr wrap="none">
            <a:spAutoFit/>
          </a:bodyPr>
          <a:lstStyle/>
          <a:p>
            <a:pPr eaLnBrk="0" hangingPunct="0"/>
            <a:r>
              <a:rPr lang="fr-FR" sz="2000" dirty="0" smtClean="0"/>
              <a:t>SPRAY Stand-</a:t>
            </a:r>
            <a:r>
              <a:rPr lang="fr-FR" sz="2000" dirty="0" err="1" smtClean="0"/>
              <a:t>alone</a:t>
            </a:r>
            <a:r>
              <a:rPr lang="fr-FR" sz="2000" dirty="0" smtClean="0"/>
              <a:t> V11</a:t>
            </a:r>
            <a:endParaRPr lang="fr-FR" sz="2000" dirty="0"/>
          </a:p>
        </p:txBody>
      </p:sp>
      <p:sp>
        <p:nvSpPr>
          <p:cNvPr id="13" name="Rectangle 12"/>
          <p:cNvSpPr>
            <a:spLocks noChangeArrowheads="1"/>
          </p:cNvSpPr>
          <p:nvPr/>
        </p:nvSpPr>
        <p:spPr bwMode="auto">
          <a:xfrm>
            <a:off x="762000" y="228600"/>
            <a:ext cx="7696200" cy="890587"/>
          </a:xfrm>
          <a:prstGeom prst="rect">
            <a:avLst/>
          </a:prstGeom>
          <a:noFill/>
          <a:ln w="9525">
            <a:noFill/>
            <a:miter lim="800000"/>
            <a:headEnd/>
            <a:tailEnd/>
          </a:ln>
          <a:effectLst/>
        </p:spPr>
        <p:txBody>
          <a:bodyPr/>
          <a:lstStyle/>
          <a:p>
            <a:pPr algn="ctr" eaLnBrk="0" hangingPunct="0">
              <a:spcBef>
                <a:spcPct val="20000"/>
              </a:spcBef>
              <a:buClr>
                <a:srgbClr val="009900"/>
              </a:buClr>
              <a:buSzPct val="70000"/>
              <a:defRPr/>
            </a:pPr>
            <a:r>
              <a:rPr lang="en-US" sz="4400" dirty="0" smtClean="0">
                <a:ln w="18415" cmpd="sng">
                  <a:solidFill>
                    <a:srgbClr val="FFFFFF"/>
                  </a:solidFill>
                  <a:prstDash val="solid"/>
                </a:ln>
                <a:solidFill>
                  <a:srgbClr val="FFFFFF"/>
                </a:solidFill>
                <a:latin typeface="+mj-lt"/>
              </a:rPr>
              <a:t>Concentration  at Ground Level</a:t>
            </a:r>
            <a:endParaRPr lang="en-US" sz="4400" dirty="0">
              <a:ln w="18415" cmpd="sng">
                <a:solidFill>
                  <a:srgbClr val="FFFFFF"/>
                </a:solidFill>
                <a:prstDash val="solid"/>
              </a:ln>
              <a:solidFill>
                <a:srgbClr val="FFFFFF"/>
              </a:solidFill>
              <a:latin typeface="+mj-lt"/>
            </a:endParaRPr>
          </a:p>
          <a:p>
            <a:pPr algn="ctr" eaLnBrk="0" hangingPunct="0">
              <a:spcBef>
                <a:spcPct val="20000"/>
              </a:spcBef>
              <a:buClr>
                <a:srgbClr val="009900"/>
              </a:buClr>
              <a:buSzPct val="70000"/>
              <a:buFont typeface="Wingdings" pitchFamily="2" charset="2"/>
              <a:buNone/>
              <a:defRPr/>
            </a:pPr>
            <a:endParaRPr lang="en-US" sz="2800" b="1" i="1" dirty="0">
              <a:solidFill>
                <a:srgbClr val="4281C0"/>
              </a:solidFill>
              <a:effectLst>
                <a:outerShdw blurRad="38100" dist="38100" dir="2700000" algn="tl">
                  <a:srgbClr val="C0C0C0"/>
                </a:outerShdw>
              </a:effectLst>
              <a:latin typeface="Tahoma" pitchFamily="34" charset="0"/>
            </a:endParaRPr>
          </a:p>
        </p:txBody>
      </p:sp>
      <p:sp>
        <p:nvSpPr>
          <p:cNvPr id="10" name="ZoneTexte 9"/>
          <p:cNvSpPr txBox="1">
            <a:spLocks noChangeArrowheads="1"/>
          </p:cNvSpPr>
          <p:nvPr/>
        </p:nvSpPr>
        <p:spPr bwMode="auto">
          <a:xfrm>
            <a:off x="2971800" y="6096000"/>
            <a:ext cx="3715569" cy="400110"/>
          </a:xfrm>
          <a:prstGeom prst="rect">
            <a:avLst/>
          </a:prstGeom>
          <a:noFill/>
          <a:ln w="9525">
            <a:noFill/>
            <a:miter lim="800000"/>
            <a:headEnd/>
            <a:tailEnd/>
          </a:ln>
        </p:spPr>
        <p:txBody>
          <a:bodyPr wrap="none">
            <a:spAutoFit/>
          </a:bodyPr>
          <a:lstStyle/>
          <a:p>
            <a:pPr eaLnBrk="0" hangingPunct="0"/>
            <a:r>
              <a:rPr lang="fr-FR" sz="2000" dirty="0" smtClean="0"/>
              <a:t>Concentrations </a:t>
            </a:r>
            <a:r>
              <a:rPr lang="fr-FR" sz="2000" dirty="0" err="1" smtClean="0"/>
              <a:t>averaged</a:t>
            </a:r>
            <a:r>
              <a:rPr lang="fr-FR" sz="2000" dirty="0" smtClean="0"/>
              <a:t> over 60s</a:t>
            </a:r>
            <a:endParaRPr lang="fr-FR" sz="2000" dirty="0"/>
          </a:p>
        </p:txBody>
      </p:sp>
      <p:pic>
        <p:nvPicPr>
          <p:cNvPr id="14" name="Picture 2" descr="D:\HPAC\Comparaison_SPRAY_HPAC\NYC_dense\HPAC_K1.png"/>
          <p:cNvPicPr>
            <a:picLocks noChangeAspect="1" noChangeArrowheads="1"/>
          </p:cNvPicPr>
          <p:nvPr/>
        </p:nvPicPr>
        <p:blipFill>
          <a:blip r:embed="rId3" cstate="print"/>
          <a:srcRect/>
          <a:stretch>
            <a:fillRect/>
          </a:stretch>
        </p:blipFill>
        <p:spPr bwMode="auto">
          <a:xfrm>
            <a:off x="4724400" y="1779558"/>
            <a:ext cx="3871544" cy="3556030"/>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9"/>
          <p:cNvSpPr txBox="1">
            <a:spLocks noChangeArrowheads="1"/>
          </p:cNvSpPr>
          <p:nvPr/>
        </p:nvSpPr>
        <p:spPr bwMode="auto">
          <a:xfrm>
            <a:off x="2133600" y="5619690"/>
            <a:ext cx="742576" cy="400110"/>
          </a:xfrm>
          <a:prstGeom prst="rect">
            <a:avLst/>
          </a:prstGeom>
          <a:noFill/>
          <a:ln w="9525">
            <a:noFill/>
            <a:miter lim="800000"/>
            <a:headEnd/>
            <a:tailEnd/>
          </a:ln>
        </p:spPr>
        <p:txBody>
          <a:bodyPr wrap="none">
            <a:spAutoFit/>
          </a:bodyPr>
          <a:lstStyle/>
          <a:p>
            <a:pPr eaLnBrk="0" hangingPunct="0"/>
            <a:r>
              <a:rPr lang="fr-FR" sz="2000" dirty="0"/>
              <a:t>HPAC</a:t>
            </a:r>
          </a:p>
        </p:txBody>
      </p:sp>
      <p:pic>
        <p:nvPicPr>
          <p:cNvPr id="70659" name="Picture 3" descr="D:\HPAC\Comparaison_SPRAY_HPAC\NYC_dense\HPAC_K1_2.png"/>
          <p:cNvPicPr>
            <a:picLocks noChangeAspect="1" noChangeArrowheads="1"/>
          </p:cNvPicPr>
          <p:nvPr/>
        </p:nvPicPr>
        <p:blipFill>
          <a:blip r:embed="rId3" cstate="print"/>
          <a:srcRect/>
          <a:stretch>
            <a:fillRect/>
          </a:stretch>
        </p:blipFill>
        <p:spPr bwMode="auto">
          <a:xfrm>
            <a:off x="533400" y="1733490"/>
            <a:ext cx="4001139" cy="3675063"/>
          </a:xfrm>
          <a:prstGeom prst="rect">
            <a:avLst/>
          </a:prstGeom>
          <a:noFill/>
        </p:spPr>
      </p:pic>
      <p:sp>
        <p:nvSpPr>
          <p:cNvPr id="11" name="ZoneTexte 10"/>
          <p:cNvSpPr txBox="1">
            <a:spLocks noChangeArrowheads="1"/>
          </p:cNvSpPr>
          <p:nvPr/>
        </p:nvSpPr>
        <p:spPr bwMode="auto">
          <a:xfrm>
            <a:off x="5562600" y="5619690"/>
            <a:ext cx="2605713" cy="400110"/>
          </a:xfrm>
          <a:prstGeom prst="rect">
            <a:avLst/>
          </a:prstGeom>
          <a:noFill/>
          <a:ln w="9525">
            <a:noFill/>
            <a:miter lim="800000"/>
            <a:headEnd/>
            <a:tailEnd/>
          </a:ln>
        </p:spPr>
        <p:txBody>
          <a:bodyPr wrap="none">
            <a:spAutoFit/>
          </a:bodyPr>
          <a:lstStyle/>
          <a:p>
            <a:pPr eaLnBrk="0" hangingPunct="0"/>
            <a:r>
              <a:rPr lang="fr-FR" sz="2000" dirty="0" smtClean="0"/>
              <a:t>SPRAY Stand-</a:t>
            </a:r>
            <a:r>
              <a:rPr lang="fr-FR" sz="2000" dirty="0" err="1" smtClean="0"/>
              <a:t>alone</a:t>
            </a:r>
            <a:r>
              <a:rPr lang="fr-FR" sz="2000" dirty="0" smtClean="0"/>
              <a:t> V11</a:t>
            </a:r>
            <a:endParaRPr lang="fr-FR" sz="2000" dirty="0"/>
          </a:p>
        </p:txBody>
      </p:sp>
      <p:sp>
        <p:nvSpPr>
          <p:cNvPr id="12" name="ZoneTexte 9"/>
          <p:cNvSpPr txBox="1">
            <a:spLocks noChangeArrowheads="1"/>
          </p:cNvSpPr>
          <p:nvPr/>
        </p:nvSpPr>
        <p:spPr bwMode="auto">
          <a:xfrm>
            <a:off x="2971800" y="6096000"/>
            <a:ext cx="3715569" cy="400110"/>
          </a:xfrm>
          <a:prstGeom prst="rect">
            <a:avLst/>
          </a:prstGeom>
          <a:noFill/>
          <a:ln w="9525">
            <a:noFill/>
            <a:miter lim="800000"/>
            <a:headEnd/>
            <a:tailEnd/>
          </a:ln>
        </p:spPr>
        <p:txBody>
          <a:bodyPr wrap="none">
            <a:spAutoFit/>
          </a:bodyPr>
          <a:lstStyle/>
          <a:p>
            <a:pPr eaLnBrk="0" hangingPunct="0"/>
            <a:r>
              <a:rPr lang="fr-FR" sz="2000" dirty="0" smtClean="0"/>
              <a:t>Concentrations </a:t>
            </a:r>
            <a:r>
              <a:rPr lang="fr-FR" sz="2000" dirty="0" err="1" smtClean="0"/>
              <a:t>averaged</a:t>
            </a:r>
            <a:r>
              <a:rPr lang="fr-FR" sz="2000" dirty="0" smtClean="0"/>
              <a:t> over 60s</a:t>
            </a:r>
            <a:endParaRPr lang="fr-FR" sz="2000" dirty="0"/>
          </a:p>
        </p:txBody>
      </p:sp>
      <p:sp>
        <p:nvSpPr>
          <p:cNvPr id="10" name="Rectangle 9"/>
          <p:cNvSpPr>
            <a:spLocks noChangeArrowheads="1"/>
          </p:cNvSpPr>
          <p:nvPr/>
        </p:nvSpPr>
        <p:spPr bwMode="auto">
          <a:xfrm>
            <a:off x="762000" y="228600"/>
            <a:ext cx="7696200" cy="890587"/>
          </a:xfrm>
          <a:prstGeom prst="rect">
            <a:avLst/>
          </a:prstGeom>
          <a:noFill/>
          <a:ln w="9525">
            <a:noFill/>
            <a:miter lim="800000"/>
            <a:headEnd/>
            <a:tailEnd/>
          </a:ln>
          <a:effectLst/>
        </p:spPr>
        <p:txBody>
          <a:bodyPr/>
          <a:lstStyle/>
          <a:p>
            <a:pPr algn="ctr" eaLnBrk="0" hangingPunct="0">
              <a:spcBef>
                <a:spcPct val="20000"/>
              </a:spcBef>
              <a:buClr>
                <a:srgbClr val="009900"/>
              </a:buClr>
              <a:buSzPct val="70000"/>
              <a:defRPr/>
            </a:pPr>
            <a:r>
              <a:rPr lang="en-US" sz="4400" dirty="0" smtClean="0">
                <a:ln w="18415" cmpd="sng">
                  <a:solidFill>
                    <a:srgbClr val="FFFFFF"/>
                  </a:solidFill>
                  <a:prstDash val="solid"/>
                </a:ln>
                <a:solidFill>
                  <a:srgbClr val="FFFFFF"/>
                </a:solidFill>
                <a:latin typeface="+mj-lt"/>
              </a:rPr>
              <a:t>Concentration at Ground Level</a:t>
            </a:r>
            <a:endParaRPr lang="en-US" sz="4400" dirty="0">
              <a:ln w="18415" cmpd="sng">
                <a:solidFill>
                  <a:srgbClr val="FFFFFF"/>
                </a:solidFill>
                <a:prstDash val="solid"/>
              </a:ln>
              <a:solidFill>
                <a:srgbClr val="FFFFFF"/>
              </a:solidFill>
              <a:latin typeface="+mj-lt"/>
            </a:endParaRPr>
          </a:p>
          <a:p>
            <a:pPr algn="ctr" eaLnBrk="0" hangingPunct="0">
              <a:spcBef>
                <a:spcPct val="20000"/>
              </a:spcBef>
              <a:buClr>
                <a:srgbClr val="009900"/>
              </a:buClr>
              <a:buSzPct val="70000"/>
              <a:buFont typeface="Wingdings" pitchFamily="2" charset="2"/>
              <a:buNone/>
              <a:defRPr/>
            </a:pPr>
            <a:endParaRPr lang="en-US" sz="2800" b="1" i="1" dirty="0">
              <a:solidFill>
                <a:srgbClr val="4281C0"/>
              </a:solidFill>
              <a:effectLst>
                <a:outerShdw blurRad="38100" dist="38100" dir="2700000" algn="tl">
                  <a:srgbClr val="C0C0C0"/>
                </a:outerShdw>
              </a:effectLst>
              <a:latin typeface="Tahoma" pitchFamily="34" charset="0"/>
            </a:endParaRPr>
          </a:p>
        </p:txBody>
      </p:sp>
      <p:pic>
        <p:nvPicPr>
          <p:cNvPr id="14" name="Picture 3" descr="D:\HPAC\Comparaison_SPRAY_HPAC\NYC_dense\HPAC_K1_2.png"/>
          <p:cNvPicPr>
            <a:picLocks noChangeAspect="1" noChangeArrowheads="1"/>
          </p:cNvPicPr>
          <p:nvPr/>
        </p:nvPicPr>
        <p:blipFill>
          <a:blip r:embed="rId3" cstate="print"/>
          <a:srcRect/>
          <a:stretch>
            <a:fillRect/>
          </a:stretch>
        </p:blipFill>
        <p:spPr bwMode="auto">
          <a:xfrm>
            <a:off x="4800600" y="1733490"/>
            <a:ext cx="4001139" cy="3675063"/>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Dense Gas vs. Passive Gas</a:t>
            </a:r>
            <a:endParaRPr lang="fr-FR" dirty="0"/>
          </a:p>
        </p:txBody>
      </p:sp>
      <p:pic>
        <p:nvPicPr>
          <p:cNvPr id="6" name="Content Placeholder 5" descr="gmu_denseGas1-normalSpeed.gif"/>
          <p:cNvPicPr>
            <a:picLocks noGrp="1" noChangeAspect="1"/>
          </p:cNvPicPr>
          <p:nvPr>
            <p:ph idx="1"/>
          </p:nvPr>
        </p:nvPicPr>
        <p:blipFill>
          <a:blip r:embed="rId2" cstate="print"/>
          <a:stretch>
            <a:fillRect/>
          </a:stretch>
        </p:blipFill>
        <p:spPr>
          <a:xfrm>
            <a:off x="228600" y="1676400"/>
            <a:ext cx="4267200" cy="2895600"/>
          </a:xfrm>
        </p:spPr>
      </p:pic>
      <p:pic>
        <p:nvPicPr>
          <p:cNvPr id="7" name="Picture 6" descr="gmu_denseGas2.gif"/>
          <p:cNvPicPr>
            <a:picLocks noChangeAspect="1"/>
          </p:cNvPicPr>
          <p:nvPr/>
        </p:nvPicPr>
        <p:blipFill>
          <a:blip r:embed="rId3" cstate="print"/>
          <a:stretch>
            <a:fillRect/>
          </a:stretch>
        </p:blipFill>
        <p:spPr>
          <a:xfrm>
            <a:off x="4648200" y="1676400"/>
            <a:ext cx="4267200" cy="2895600"/>
          </a:xfrm>
          <a:prstGeom prst="rect">
            <a:avLst/>
          </a:prstGeom>
        </p:spPr>
      </p:pic>
      <p:sp>
        <p:nvSpPr>
          <p:cNvPr id="8" name="TextBox 7"/>
          <p:cNvSpPr txBox="1"/>
          <p:nvPr/>
        </p:nvSpPr>
        <p:spPr>
          <a:xfrm>
            <a:off x="1752600" y="4648200"/>
            <a:ext cx="1295400" cy="381000"/>
          </a:xfrm>
          <a:prstGeom prst="rect">
            <a:avLst/>
          </a:prstGeom>
          <a:noFill/>
        </p:spPr>
        <p:txBody>
          <a:bodyPr wrap="square" rtlCol="0">
            <a:spAutoFit/>
          </a:bodyPr>
          <a:lstStyle/>
          <a:p>
            <a:r>
              <a:rPr lang="en-US" dirty="0" smtClean="0"/>
              <a:t>Dense Gas</a:t>
            </a:r>
            <a:endParaRPr lang="fr-FR" dirty="0"/>
          </a:p>
        </p:txBody>
      </p:sp>
      <p:sp>
        <p:nvSpPr>
          <p:cNvPr id="9" name="TextBox 8"/>
          <p:cNvSpPr txBox="1"/>
          <p:nvPr/>
        </p:nvSpPr>
        <p:spPr>
          <a:xfrm>
            <a:off x="6019800" y="4648200"/>
            <a:ext cx="1295400" cy="381000"/>
          </a:xfrm>
          <a:prstGeom prst="rect">
            <a:avLst/>
          </a:prstGeom>
          <a:noFill/>
        </p:spPr>
        <p:txBody>
          <a:bodyPr wrap="square" rtlCol="0">
            <a:spAutoFit/>
          </a:bodyPr>
          <a:lstStyle/>
          <a:p>
            <a:r>
              <a:rPr lang="en-US" dirty="0" smtClean="0"/>
              <a:t>Passive Gas</a:t>
            </a:r>
            <a:endParaRPr lang="fr-FR" dirty="0"/>
          </a:p>
        </p:txBody>
      </p:sp>
      <p:sp>
        <p:nvSpPr>
          <p:cNvPr id="10" name="TextBox 9"/>
          <p:cNvSpPr txBox="1"/>
          <p:nvPr/>
        </p:nvSpPr>
        <p:spPr>
          <a:xfrm>
            <a:off x="1447800" y="5105400"/>
            <a:ext cx="7086600" cy="1477328"/>
          </a:xfrm>
          <a:prstGeom prst="rect">
            <a:avLst/>
          </a:prstGeom>
          <a:noFill/>
        </p:spPr>
        <p:txBody>
          <a:bodyPr wrap="square" rtlCol="0">
            <a:spAutoFit/>
          </a:bodyPr>
          <a:lstStyle/>
          <a:p>
            <a:pPr>
              <a:buFont typeface="Arial" pitchFamily="34" charset="0"/>
              <a:buChar char="•"/>
            </a:pPr>
            <a:r>
              <a:rPr lang="en-US" dirty="0" smtClean="0"/>
              <a:t> The terrain slopes off to the SW, whereas the wind west to east.  </a:t>
            </a:r>
          </a:p>
          <a:p>
            <a:pPr>
              <a:buFont typeface="Arial" pitchFamily="34" charset="0"/>
              <a:buChar char="•"/>
            </a:pPr>
            <a:r>
              <a:rPr lang="en-US" dirty="0" smtClean="0"/>
              <a:t> The dense gas model predicts an initial transport down hill but, with dilution,  the gas quickly transitions to a passive gas with a resulting concentration distribution similar to the passive gas model.</a:t>
            </a:r>
          </a:p>
          <a:p>
            <a:pPr>
              <a:buFont typeface="Arial" pitchFamily="34" charset="0"/>
              <a:buChar char="•"/>
            </a:pPr>
            <a:r>
              <a:rPr lang="en-US" dirty="0" smtClean="0"/>
              <a:t> Run time is substantially longer for the dense gas model.</a:t>
            </a:r>
            <a:endParaRPr lang="fr-FR" dirty="0"/>
          </a:p>
        </p:txBody>
      </p:sp>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7086</TotalTime>
  <Words>1276</Words>
  <Application>Microsoft Office PowerPoint</Application>
  <PresentationFormat>On-screen Show (4:3)</PresentationFormat>
  <Paragraphs>131</Paragraphs>
  <Slides>24</Slides>
  <Notes>7</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24</vt:i4>
      </vt:variant>
    </vt:vector>
  </HeadingPairs>
  <TitlesOfParts>
    <vt:vector size="27" baseType="lpstr">
      <vt:lpstr>Office Theme</vt:lpstr>
      <vt:lpstr>Microsoft Equation 3.0</vt:lpstr>
      <vt:lpstr>Equation</vt:lpstr>
      <vt:lpstr>A Review of the Critical Updates to Swift and MSS During the Previous HPAC Maintenance Build</vt:lpstr>
      <vt:lpstr>Swift</vt:lpstr>
      <vt:lpstr>MicroSwift</vt:lpstr>
      <vt:lpstr>Micro Spray</vt:lpstr>
      <vt:lpstr>Concentration Data Storage</vt:lpstr>
      <vt:lpstr>Multiple Releases/Materials</vt:lpstr>
      <vt:lpstr>Multiple Releases/Materials</vt:lpstr>
      <vt:lpstr>Multiple Releases/Materials</vt:lpstr>
      <vt:lpstr>Upper Air Climo</vt:lpstr>
      <vt:lpstr>Swift Canopy Treatment</vt:lpstr>
      <vt:lpstr>MSS Robustness</vt:lpstr>
      <vt:lpstr>Swift Blending History</vt:lpstr>
      <vt:lpstr>SWIFT Blending procedure </vt:lpstr>
      <vt:lpstr>Swift Blending (DP26)</vt:lpstr>
      <vt:lpstr>Swift Blending (DP26)</vt:lpstr>
      <vt:lpstr>Slide 16</vt:lpstr>
      <vt:lpstr>Slide 17</vt:lpstr>
      <vt:lpstr>Slide 18</vt:lpstr>
      <vt:lpstr>Slide 19</vt:lpstr>
      <vt:lpstr>Dense Gas Test Cases</vt:lpstr>
      <vt:lpstr>Slide 21</vt:lpstr>
      <vt:lpstr>Slide 22</vt:lpstr>
      <vt:lpstr>Slide 23</vt:lpstr>
      <vt:lpstr>Dense Gas vs. Passive Gas</vt:lpstr>
    </vt:vector>
  </TitlesOfParts>
  <Company>SAIC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Jim Beale</dc:creator>
  <cp:lastModifiedBy>Jim Beale</cp:lastModifiedBy>
  <cp:revision>56</cp:revision>
  <dcterms:created xsi:type="dcterms:W3CDTF">2011-07-08T21:49:52Z</dcterms:created>
  <dcterms:modified xsi:type="dcterms:W3CDTF">2011-07-14T17:20:22Z</dcterms:modified>
</cp:coreProperties>
</file>