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tiff" ContentType="image/tif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9" r:id="rId10"/>
    <p:sldId id="268" r:id="rId11"/>
    <p:sldId id="270" r:id="rId12"/>
    <p:sldId id="272" r:id="rId13"/>
    <p:sldId id="271" r:id="rId14"/>
    <p:sldId id="273" r:id="rId15"/>
    <p:sldId id="275" r:id="rId16"/>
    <p:sldId id="274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Font typeface="Symbol" pitchFamily="18" charset="2"/>
      <a:buChar char="¾"/>
      <a:defRPr sz="16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Font typeface="Symbol" pitchFamily="18" charset="2"/>
      <a:buChar char="¾"/>
      <a:defRPr sz="16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Font typeface="Symbol" pitchFamily="18" charset="2"/>
      <a:buChar char="¾"/>
      <a:defRPr sz="16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Font typeface="Symbol" pitchFamily="18" charset="2"/>
      <a:buChar char="¾"/>
      <a:defRPr sz="16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Font typeface="Symbol" pitchFamily="18" charset="2"/>
      <a:buChar char="¾"/>
      <a:defRPr sz="16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CC"/>
    <a:srgbClr val="0000FF"/>
    <a:srgbClr val="A40037"/>
    <a:srgbClr val="990033"/>
    <a:srgbClr val="CC0000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1" autoAdjust="0"/>
    <p:restoredTop sz="94316" autoAdjust="0"/>
  </p:normalViewPr>
  <p:slideViewPr>
    <p:cSldViewPr>
      <p:cViewPr varScale="1">
        <p:scale>
          <a:sx n="69" d="100"/>
          <a:sy n="69" d="100"/>
        </p:scale>
        <p:origin x="-522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000" b="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000" b="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000" b="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000" b="0" i="1" smtClean="0">
                <a:latin typeface="Times New Roman" charset="0"/>
              </a:defRPr>
            </a:lvl1pPr>
          </a:lstStyle>
          <a:p>
            <a:pPr>
              <a:defRPr/>
            </a:pPr>
            <a:fld id="{A5D0A1A2-EA0A-4D94-9840-F2D8012F1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000" b="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000" b="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000" b="0" i="1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000" b="0" i="1" smtClean="0">
                <a:latin typeface="Times New Roman" charset="0"/>
              </a:defRPr>
            </a:lvl1pPr>
          </a:lstStyle>
          <a:p>
            <a:pPr>
              <a:defRPr/>
            </a:pPr>
            <a:fld id="{67CF44BA-F7C8-41E0-A024-C7A822167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1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4D0CDD-143F-497D-83F6-B0348CF4D19C}" type="slidenum">
              <a:rPr lang="en-US"/>
              <a:pPr/>
              <a:t>0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indent="228600" algn="just">
              <a:lnSpc>
                <a:spcPts val="1800"/>
              </a:lnSpc>
              <a:spcBef>
                <a:spcPct val="0"/>
              </a:spcBef>
              <a:spcAft>
                <a:spcPts val="600"/>
              </a:spcAft>
              <a:tabLst>
                <a:tab pos="219075" algn="l"/>
                <a:tab pos="514350" algn="l"/>
              </a:tabLst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E6B528-3AB0-4155-85CE-66CED5DCE94C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25A05-DF66-48AC-893F-891B96472E81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C1B065-F116-4100-8FDD-3A7937873101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FE5082-1080-436A-819D-CCAC233CCD6C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FE5082-1080-436A-819D-CCAC233CCD6C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9898DD-1721-4258-9C5B-E19BD7A32253}" type="slidenum">
              <a:rPr lang="en-US" smtClean="0">
                <a:latin typeface="Arial" pitchFamily="34" charset="0"/>
              </a:rPr>
              <a:pPr/>
              <a:t>6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A5DC88-3040-4A06-8B7B-B0351808BCD4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B456D-E227-4FEA-A66F-04B3694F5E0F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B456D-E227-4FEA-A66F-04B3694F5E0F}" type="slidenum">
              <a:rPr lang="en-US" smtClean="0">
                <a:latin typeface="Arial" pitchFamily="34" charset="0"/>
              </a:rPr>
              <a:pPr/>
              <a:t>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A5DC88-3040-4A06-8B7B-B0351808BCD4}" type="slidenum">
              <a:rPr lang="en-US" smtClean="0">
                <a:latin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B456D-E227-4FEA-A66F-04B3694F5E0F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B456D-E227-4FEA-A66F-04B3694F5E0F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E39972-520A-4D7C-A899-93307A5679B4}" type="slidenum">
              <a:rPr lang="en-US" smtClean="0">
                <a:latin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9898DD-1721-4258-9C5B-E19BD7A32253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B456D-E227-4FEA-A66F-04B3694F5E0F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472A2FA-D44F-4F41-9C47-EE46C6314B7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453E21-324F-41C8-9A71-0399DE88AB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52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965200"/>
            <a:ext cx="3810000" cy="4114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01738-35DA-4F4D-9F74-956A1934C13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14400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28800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2A22C-EEA9-49C9-AF64-50D80DD14E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6E48A-B19C-410C-B10D-D91B68E7F9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E01DE-E9F5-4C08-A65B-2348CE355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195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 b="0" smtClean="0">
                <a:latin typeface="Times New Roman" charset="0"/>
              </a:defRPr>
            </a:lvl1pPr>
          </a:lstStyle>
          <a:p>
            <a:pPr>
              <a:defRPr/>
            </a:pPr>
            <a:fld id="{A0FF39B8-7A7A-4799-8E5F-898826C2E6E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65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 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2193925" y="3276600"/>
            <a:ext cx="27590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sz="1200"/>
              <a:t>	</a:t>
            </a: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-4763"/>
            <a:ext cx="1758950" cy="292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9375" tIns="38100" rIns="79375" bIns="38100">
            <a:spAutoFit/>
          </a:bodyPr>
          <a:lstStyle/>
          <a:p>
            <a:pPr defTabSz="668338">
              <a:spcBef>
                <a:spcPct val="0"/>
              </a:spcBef>
              <a:buFontTx/>
              <a:buNone/>
              <a:defRPr/>
            </a:pPr>
            <a:r>
              <a:rPr lang="en-US" sz="1400" dirty="0"/>
              <a:t>UNCLASSIFIED</a:t>
            </a:r>
            <a:endParaRPr lang="en-US" sz="1400" b="0" i="1" dirty="0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7315200" y="6629400"/>
            <a:ext cx="1905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en-US" sz="1400" i="1" dirty="0"/>
              <a:t>  </a:t>
            </a:r>
            <a:r>
              <a:rPr lang="en-US" sz="1400" dirty="0"/>
              <a:t>UNCLASSIFIED</a:t>
            </a:r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57150">
            <a:solidFill>
              <a:srgbClr val="A4003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6386" name="Picture 2" descr="https://idacms.ida.org/upload/logos/id%20logosmall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47011" y="152400"/>
            <a:ext cx="1144588" cy="5334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2" r:id="rId2"/>
    <p:sldLayoutId id="2147483658" r:id="rId3"/>
    <p:sldLayoutId id="2147483659" r:id="rId4"/>
    <p:sldLayoutId id="2147483660" r:id="rId5"/>
    <p:sldLayoutId id="2147483661" r:id="rId6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—"/>
        <a:defRPr sz="1600" b="1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 b="1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Desdemona" pitchFamily="82" charset="0"/>
        <a:buChar char="–"/>
        <a:defRPr sz="1000" b="1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Desdemona" pitchFamily="82" charset="0"/>
        <a:buChar char="–"/>
        <a:defRPr sz="1200" b="1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Desdemona" pitchFamily="82" charset="0"/>
        <a:buChar char="–"/>
        <a:defRPr sz="1200" b="1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Desdemona" pitchFamily="82" charset="0"/>
        <a:buChar char="–"/>
        <a:defRPr sz="1200" b="1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Desdemona" pitchFamily="82" charset="0"/>
        <a:buChar char="–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5"/>
          <p:cNvSpPr>
            <a:spLocks noGrp="1"/>
          </p:cNvSpPr>
          <p:nvPr>
            <p:ph type="ctrTitle"/>
          </p:nvPr>
        </p:nvSpPr>
        <p:spPr>
          <a:xfrm>
            <a:off x="304800" y="2895600"/>
            <a:ext cx="8686800" cy="1470025"/>
          </a:xfrm>
        </p:spPr>
        <p:txBody>
          <a:bodyPr/>
          <a:lstStyle/>
          <a:p>
            <a:pPr algn="r">
              <a:defRPr/>
            </a:pPr>
            <a:r>
              <a:rPr lang="en-US" dirty="0" smtClean="0">
                <a:solidFill>
                  <a:srgbClr val="0000FF"/>
                </a:solidFill>
              </a:rPr>
              <a:t>15th GMU Conference on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Atmospheric Transport and Dispersion</a:t>
            </a:r>
            <a:r>
              <a:rPr lang="en-US" sz="3600" dirty="0" smtClean="0">
                <a:solidFill>
                  <a:srgbClr val="0000FF"/>
                </a:solidFill>
              </a:rPr>
              <a:t/>
            </a:r>
            <a:br>
              <a:rPr lang="en-US" sz="3600" dirty="0" smtClean="0">
                <a:solidFill>
                  <a:srgbClr val="0000FF"/>
                </a:solidFill>
              </a:rPr>
            </a:br>
            <a:r>
              <a:rPr lang="en-US" sz="2800" i="1" dirty="0" smtClean="0">
                <a:solidFill>
                  <a:srgbClr val="0000FF"/>
                </a:solidFill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</a:rPr>
              <a:t>Fairfax, VA </a:t>
            </a:r>
            <a:r>
              <a:rPr lang="en-US" sz="2000" dirty="0" smtClean="0">
                <a:solidFill>
                  <a:srgbClr val="0000FF"/>
                </a:solidFill>
              </a:rPr>
              <a:t/>
            </a:r>
            <a:br>
              <a:rPr lang="en-US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12-14 July 2011</a:t>
            </a:r>
            <a:r>
              <a:rPr lang="en-US" sz="2800" dirty="0" smtClean="0">
                <a:solidFill>
                  <a:srgbClr val="0000FF"/>
                </a:solidFill>
              </a:rPr>
              <a:t/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/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HPAC Urban Model Validation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Comparison of Madison Square Garden 2005 </a:t>
            </a:r>
            <a:b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Experiments with latest HPAC Builds 99, 125</a:t>
            </a:r>
            <a:b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Daniel Nakada</a:t>
            </a:r>
            <a:b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400" i="1" dirty="0" smtClean="0">
                <a:solidFill>
                  <a:srgbClr val="0000FF"/>
                </a:solidFill>
              </a:rPr>
              <a:t>dnakada@ida.org</a:t>
            </a:r>
            <a:br>
              <a:rPr lang="en-US" sz="1400" i="1" dirty="0" smtClean="0">
                <a:solidFill>
                  <a:srgbClr val="0000FF"/>
                </a:solidFill>
              </a:rPr>
            </a:br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Nathan Platt</a:t>
            </a:r>
            <a:b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400" i="1" dirty="0" smtClean="0">
                <a:solidFill>
                  <a:srgbClr val="0000FF"/>
                </a:solidFill>
              </a:rPr>
              <a:t>nplatt@ida.org</a:t>
            </a:r>
            <a:br>
              <a:rPr lang="en-US" sz="1400" i="1" dirty="0" smtClean="0">
                <a:solidFill>
                  <a:srgbClr val="0000FF"/>
                </a:solidFill>
              </a:rPr>
            </a:b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dirty="0" smtClean="0"/>
          </a:p>
        </p:txBody>
      </p:sp>
      <p:pic>
        <p:nvPicPr>
          <p:cNvPr id="5" name="Picture 3" descr="TitleMap.tif"/>
          <p:cNvPicPr>
            <a:picLocks noChangeAspect="1"/>
          </p:cNvPicPr>
          <p:nvPr/>
        </p:nvPicPr>
        <p:blipFill>
          <a:blip r:embed="rId3" cstate="print"/>
          <a:srcRect l="3379" t="9508" b="15221"/>
          <a:stretch>
            <a:fillRect/>
          </a:stretch>
        </p:blipFill>
        <p:spPr bwMode="auto">
          <a:xfrm>
            <a:off x="1714538" y="4038600"/>
            <a:ext cx="521966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Background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84188" y="1349375"/>
            <a:ext cx="7662862" cy="4365625"/>
          </a:xfrm>
        </p:spPr>
        <p:txBody>
          <a:bodyPr/>
          <a:lstStyle/>
          <a:p>
            <a:pPr algn="just"/>
            <a:r>
              <a:rPr lang="en-US" sz="2400" b="0" dirty="0" smtClean="0"/>
              <a:t>This briefing presents a comparison of field trial data with predictions from recent HPAC Releases –  Build </a:t>
            </a:r>
            <a:r>
              <a:rPr lang="en-US" sz="2400" dirty="0" smtClean="0">
                <a:solidFill>
                  <a:srgbClr val="0000FF"/>
                </a:solidFill>
              </a:rPr>
              <a:t>99</a:t>
            </a:r>
            <a:r>
              <a:rPr lang="en-US" sz="2400" b="0" dirty="0" smtClean="0"/>
              <a:t> and Build </a:t>
            </a:r>
            <a:r>
              <a:rPr lang="en-US" sz="2400" dirty="0" smtClean="0">
                <a:solidFill>
                  <a:srgbClr val="0000FF"/>
                </a:solidFill>
              </a:rPr>
              <a:t>125</a:t>
            </a:r>
            <a:r>
              <a:rPr lang="en-US" sz="2400" b="0" dirty="0" smtClean="0"/>
              <a:t> (Maintenance Build) – within an urban environment (Madison Square Garden 2005 experiments). We compared predictions with observations using a Measure of Effectiveness (MOE) that compares the “hazardous” region above a concentration threshold of interest.</a:t>
            </a:r>
          </a:p>
          <a:p>
            <a:pPr algn="just"/>
            <a:r>
              <a:rPr lang="en-US" sz="2400" b="0" dirty="0" smtClean="0"/>
              <a:t>Steve </a:t>
            </a:r>
            <a:r>
              <a:rPr lang="en-US" sz="2400" b="0" dirty="0" smtClean="0"/>
              <a:t>H</a:t>
            </a:r>
            <a:r>
              <a:rPr lang="en-US" sz="2400" b="0" dirty="0" smtClean="0"/>
              <a:t>anna (Sage Management) et al. provided the HPAC p</a:t>
            </a:r>
            <a:r>
              <a:rPr lang="en-US" sz="2400" b="0" dirty="0" smtClean="0"/>
              <a:t>roject file inputs used in this analysis.</a:t>
            </a:r>
            <a:endParaRPr lang="en-US" sz="1400" b="0" dirty="0" smtClean="0"/>
          </a:p>
          <a:p>
            <a:pPr algn="just"/>
            <a:endParaRPr lang="en-US" sz="2000" b="0" dirty="0" smtClean="0"/>
          </a:p>
          <a:p>
            <a:pPr algn="just"/>
            <a:endParaRPr lang="en-US" sz="2000" b="0" dirty="0" smtClean="0"/>
          </a:p>
          <a:p>
            <a:pPr algn="just"/>
            <a:endParaRPr lang="en-US" sz="2000" b="0" dirty="0" smtClean="0"/>
          </a:p>
          <a:p>
            <a:pPr algn="just"/>
            <a:endParaRPr lang="en-US" sz="20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 descr="MSG05Analyses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133475"/>
            <a:ext cx="7069137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249238" y="6589713"/>
            <a:ext cx="203613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b="0" dirty="0"/>
              <a:t>Imagery Source: U.S. Geological Survey</a:t>
            </a:r>
          </a:p>
        </p:txBody>
      </p:sp>
      <p:pic>
        <p:nvPicPr>
          <p:cNvPr id="9" name="Picture 8" descr="MSG05Legend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30175" y="5203825"/>
            <a:ext cx="1679575" cy="1425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5562600" y="838200"/>
            <a:ext cx="3509963" cy="904863"/>
          </a:xfrm>
          <a:prstGeom prst="rect">
            <a:avLst/>
          </a:prstGeom>
          <a:solidFill>
            <a:schemeClr val="bg1">
              <a:alpha val="90195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 ~1-km-by-1-km Area in Midtown Manhattan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 6 </a:t>
            </a:r>
            <a:r>
              <a:rPr lang="en-US" sz="1200" dirty="0" err="1">
                <a:solidFill>
                  <a:srgbClr val="000000"/>
                </a:solidFill>
              </a:rPr>
              <a:t>Perfluorocarbon</a:t>
            </a:r>
            <a:r>
              <a:rPr lang="en-US" sz="1200" dirty="0">
                <a:solidFill>
                  <a:srgbClr val="000000"/>
                </a:solidFill>
              </a:rPr>
              <a:t>  Tracers simultaneously released at 5 sites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 26 </a:t>
            </a:r>
            <a:r>
              <a:rPr lang="en-US" sz="1200" dirty="0" err="1">
                <a:solidFill>
                  <a:srgbClr val="000000"/>
                </a:solidFill>
              </a:rPr>
              <a:t>Perfluorocarbon</a:t>
            </a:r>
            <a:r>
              <a:rPr lang="en-US" sz="1200" dirty="0">
                <a:solidFill>
                  <a:srgbClr val="000000"/>
                </a:solidFill>
              </a:rPr>
              <a:t> Tracer samplers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562600" y="1767841"/>
          <a:ext cx="3433762" cy="105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757362"/>
              </a:tblGrid>
              <a:tr h="44443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Intensive Operating Period 1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Intensive Operating Period 2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90000"/>
                      </a:schemeClr>
                    </a:solidFill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March 10, 2005</a:t>
                      </a:r>
                      <a:br>
                        <a:rPr lang="en-US" sz="1100" dirty="0" smtClean="0"/>
                      </a:br>
                      <a:r>
                        <a:rPr lang="en-US" sz="1100" dirty="0" smtClean="0"/>
                        <a:t>     </a:t>
                      </a:r>
                      <a:r>
                        <a:rPr lang="en-US" sz="1100" dirty="0" err="1" smtClean="0"/>
                        <a:t>Rel</a:t>
                      </a:r>
                      <a:r>
                        <a:rPr lang="en-US" sz="1100" dirty="0" smtClean="0"/>
                        <a:t> 1: 0900 – 1100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     </a:t>
                      </a:r>
                      <a:r>
                        <a:rPr lang="en-US" sz="1100" dirty="0" err="1" smtClean="0"/>
                        <a:t>Rel</a:t>
                      </a:r>
                      <a:r>
                        <a:rPr lang="en-US" sz="1100" dirty="0" smtClean="0"/>
                        <a:t> 2: 1130 – 1330</a:t>
                      </a: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 smtClean="0">
                          <a:ea typeface="PMingLiU" charset="-120"/>
                        </a:rPr>
                        <a:t>March 14, 2005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 smtClean="0">
                          <a:ea typeface="PMingLiU" charset="-120"/>
                        </a:rPr>
                        <a:t>     </a:t>
                      </a:r>
                      <a:r>
                        <a:rPr lang="en-US" altLang="zh-TW" sz="1100" dirty="0" err="1" smtClean="0">
                          <a:ea typeface="PMingLiU" charset="-120"/>
                        </a:rPr>
                        <a:t>Rel</a:t>
                      </a:r>
                      <a:r>
                        <a:rPr lang="en-US" altLang="zh-TW" sz="1100" dirty="0" smtClean="0">
                          <a:ea typeface="PMingLiU" charset="-120"/>
                        </a:rPr>
                        <a:t> 1: 0900 – 1100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 smtClean="0">
                          <a:ea typeface="PMingLiU" charset="-120"/>
                        </a:rPr>
                        <a:t>     </a:t>
                      </a:r>
                      <a:r>
                        <a:rPr lang="en-US" altLang="zh-TW" sz="1100" dirty="0" err="1" smtClean="0">
                          <a:ea typeface="PMingLiU" charset="-120"/>
                        </a:rPr>
                        <a:t>Rel</a:t>
                      </a:r>
                      <a:r>
                        <a:rPr lang="en-US" altLang="zh-TW" sz="1100" dirty="0" smtClean="0">
                          <a:ea typeface="PMingLiU" charset="-120"/>
                        </a:rPr>
                        <a:t> 2: 1130 – 1330</a:t>
                      </a: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Picture 12" descr="MSG05_GIS_SmallMap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6038" y="841375"/>
            <a:ext cx="2671762" cy="2709862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817678" y="1412875"/>
            <a:ext cx="954107" cy="49859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none">
            <a:spAutoFit/>
          </a:bodyPr>
          <a:lstStyle/>
          <a:p>
            <a:pPr algn="ctr">
              <a:buNone/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Midtown</a:t>
            </a:r>
          </a:p>
          <a:p>
            <a:pPr algn="ctr">
              <a:buNone/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Manhattan</a:t>
            </a:r>
          </a:p>
        </p:txBody>
      </p:sp>
      <p:sp>
        <p:nvSpPr>
          <p:cNvPr id="14" name="TextBox 13"/>
          <p:cNvSpPr txBox="1"/>
          <p:nvPr/>
        </p:nvSpPr>
        <p:spPr>
          <a:xfrm rot="17768341">
            <a:off x="0" y="1398587"/>
            <a:ext cx="1184275" cy="2762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none">
            <a:spAutoFit/>
          </a:bodyPr>
          <a:lstStyle/>
          <a:p>
            <a:pPr>
              <a:buNone/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Hudson River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85800" y="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MSG 2005 Field Study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" descr="MSG05AnalysesBuffer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130300"/>
            <a:ext cx="7072313" cy="557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Box 12"/>
          <p:cNvSpPr txBox="1">
            <a:spLocks noChangeArrowheads="1"/>
          </p:cNvSpPr>
          <p:nvPr/>
        </p:nvSpPr>
        <p:spPr bwMode="auto">
          <a:xfrm>
            <a:off x="6094413" y="5711825"/>
            <a:ext cx="962123" cy="56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rgbClr val="FFFF00"/>
                </a:solidFill>
              </a:rPr>
              <a:t>400m </a:t>
            </a:r>
            <a:r>
              <a:rPr lang="en-US" sz="1400" b="1" dirty="0" smtClean="0">
                <a:solidFill>
                  <a:srgbClr val="FFFF00"/>
                </a:solidFill>
              </a:rPr>
              <a:t>arc</a:t>
            </a:r>
          </a:p>
          <a:p>
            <a:pPr>
              <a:buNone/>
            </a:pPr>
            <a:r>
              <a:rPr lang="en-US" sz="1400" dirty="0" smtClean="0">
                <a:solidFill>
                  <a:srgbClr val="FFFF00"/>
                </a:solidFill>
              </a:rPr>
              <a:t>(Far)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5125" name="TextBox 13"/>
          <p:cNvSpPr txBox="1">
            <a:spLocks noChangeArrowheads="1"/>
          </p:cNvSpPr>
          <p:nvPr/>
        </p:nvSpPr>
        <p:spPr bwMode="auto">
          <a:xfrm>
            <a:off x="4764088" y="4949825"/>
            <a:ext cx="962123" cy="56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rgbClr val="FFFF00"/>
                </a:solidFill>
              </a:rPr>
              <a:t>200m </a:t>
            </a:r>
            <a:r>
              <a:rPr lang="en-US" sz="1400" b="1" dirty="0" smtClean="0">
                <a:solidFill>
                  <a:srgbClr val="FFFF00"/>
                </a:solidFill>
              </a:rPr>
              <a:t>arc</a:t>
            </a:r>
          </a:p>
          <a:p>
            <a:pPr>
              <a:buNone/>
            </a:pPr>
            <a:r>
              <a:rPr lang="en-US" sz="1400" dirty="0" smtClean="0">
                <a:solidFill>
                  <a:srgbClr val="FFFF00"/>
                </a:solidFill>
              </a:rPr>
              <a:t>(Near)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4246563" y="2698750"/>
            <a:ext cx="962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  <a:defRPr/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oc-PDCH</a:t>
            </a:r>
          </a:p>
        </p:txBody>
      </p:sp>
      <p:sp>
        <p:nvSpPr>
          <p:cNvPr id="5128" name="TextBox 9"/>
          <p:cNvSpPr txBox="1">
            <a:spLocks noChangeArrowheads="1"/>
          </p:cNvSpPr>
          <p:nvPr/>
        </p:nvSpPr>
        <p:spPr bwMode="auto">
          <a:xfrm>
            <a:off x="5410200" y="3457575"/>
            <a:ext cx="6286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PMCP</a:t>
            </a:r>
          </a:p>
        </p:txBody>
      </p:sp>
      <p:sp>
        <p:nvSpPr>
          <p:cNvPr id="5129" name="TextBox 9"/>
          <p:cNvSpPr txBox="1">
            <a:spLocks noChangeArrowheads="1"/>
          </p:cNvSpPr>
          <p:nvPr/>
        </p:nvSpPr>
        <p:spPr bwMode="auto">
          <a:xfrm>
            <a:off x="5038725" y="4170363"/>
            <a:ext cx="12350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PMCH, </a:t>
            </a:r>
            <a:r>
              <a:rPr lang="en-US" sz="1200" b="1" dirty="0" err="1">
                <a:solidFill>
                  <a:schemeClr val="bg1"/>
                </a:solidFill>
              </a:rPr>
              <a:t>i</a:t>
            </a:r>
            <a:r>
              <a:rPr lang="en-US" sz="1200" b="1" dirty="0">
                <a:solidFill>
                  <a:schemeClr val="bg1"/>
                </a:solidFill>
              </a:rPr>
              <a:t>-PPCH</a:t>
            </a:r>
          </a:p>
        </p:txBody>
      </p:sp>
      <p:sp>
        <p:nvSpPr>
          <p:cNvPr id="5130" name="TextBox 9"/>
          <p:cNvSpPr txBox="1">
            <a:spLocks noChangeArrowheads="1"/>
          </p:cNvSpPr>
          <p:nvPr/>
        </p:nvSpPr>
        <p:spPr bwMode="auto">
          <a:xfrm>
            <a:off x="3986213" y="3914775"/>
            <a:ext cx="6111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PECH</a:t>
            </a:r>
          </a:p>
        </p:txBody>
      </p:sp>
      <p:sp>
        <p:nvSpPr>
          <p:cNvPr id="5131" name="TextBox 9"/>
          <p:cNvSpPr txBox="1">
            <a:spLocks noChangeArrowheads="1"/>
          </p:cNvSpPr>
          <p:nvPr/>
        </p:nvSpPr>
        <p:spPr bwMode="auto">
          <a:xfrm>
            <a:off x="5483225" y="2695575"/>
            <a:ext cx="6889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1PTCH</a:t>
            </a:r>
          </a:p>
        </p:txBody>
      </p:sp>
      <p:sp>
        <p:nvSpPr>
          <p:cNvPr id="5132" name="Rectangle 4"/>
          <p:cNvSpPr>
            <a:spLocks noChangeArrowheads="1"/>
          </p:cNvSpPr>
          <p:nvPr/>
        </p:nvSpPr>
        <p:spPr bwMode="auto">
          <a:xfrm>
            <a:off x="249238" y="6589713"/>
            <a:ext cx="203613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800" b="0" dirty="0"/>
              <a:t>Imagery Source: U.S. Geological Survey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85800" y="-76200"/>
            <a:ext cx="77724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MSG 2005 Field Study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Intensive Operating Period 1</a:t>
            </a: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Picture 16" descr="MSG05Legend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30175" y="5203825"/>
            <a:ext cx="1679575" cy="1425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MSG05_GIS_SmallMap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6038" y="841375"/>
            <a:ext cx="2671762" cy="2709862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1817678" y="1412875"/>
            <a:ext cx="954107" cy="49859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none">
            <a:spAutoFit/>
          </a:bodyPr>
          <a:lstStyle/>
          <a:p>
            <a:pPr algn="ctr">
              <a:buNone/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Midtown</a:t>
            </a:r>
          </a:p>
          <a:p>
            <a:pPr algn="ctr">
              <a:buNone/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Manhattan</a:t>
            </a:r>
          </a:p>
        </p:txBody>
      </p:sp>
      <p:sp>
        <p:nvSpPr>
          <p:cNvPr id="23" name="TextBox 22"/>
          <p:cNvSpPr txBox="1"/>
          <p:nvPr/>
        </p:nvSpPr>
        <p:spPr>
          <a:xfrm rot="17768341">
            <a:off x="0" y="1398587"/>
            <a:ext cx="1184275" cy="27622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none">
            <a:spAutoFit/>
          </a:bodyPr>
          <a:lstStyle/>
          <a:p>
            <a:pPr>
              <a:buNone/>
              <a:defRPr/>
            </a:pPr>
            <a:r>
              <a:rPr lang="en-US" sz="1200" b="1" dirty="0">
                <a:solidFill>
                  <a:schemeClr val="bg1"/>
                </a:solidFill>
                <a:latin typeface="Arial" charset="0"/>
              </a:rPr>
              <a:t>Hudson River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A8EF3B-144E-421E-85DE-5061E67FF04B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41248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HPAC Comparison Approach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18187" y="990600"/>
            <a:ext cx="8086725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ts val="1200"/>
              </a:spcBef>
              <a:buFontTx/>
              <a:buChar char="•"/>
              <a:defRPr/>
            </a:pPr>
            <a:r>
              <a:rPr lang="en-US" sz="2400" b="0" kern="0" dirty="0">
                <a:latin typeface="+mn-lt"/>
              </a:rPr>
              <a:t>HPAC simulations used 1 sec time step; concentrations were averaged over 30 minutes </a:t>
            </a:r>
            <a:r>
              <a:rPr lang="en-US" sz="2400" b="0" kern="0" dirty="0" smtClean="0">
                <a:latin typeface="+mn-lt"/>
              </a:rPr>
              <a:t>with </a:t>
            </a:r>
            <a:r>
              <a:rPr lang="en-US" sz="2400" b="0" kern="0" dirty="0">
                <a:latin typeface="+mn-lt"/>
              </a:rPr>
              <a:t>background concentration </a:t>
            </a:r>
            <a:r>
              <a:rPr lang="en-US" sz="2400" b="0" kern="0" dirty="0" smtClean="0">
                <a:latin typeface="+mn-lt"/>
              </a:rPr>
              <a:t>levels added</a:t>
            </a:r>
            <a:endParaRPr lang="en-US" sz="2400" b="0" kern="0" dirty="0">
              <a:latin typeface="+mn-lt"/>
            </a:endParaRPr>
          </a:p>
          <a:p>
            <a:pPr marL="342900" indent="-342900" algn="just">
              <a:lnSpc>
                <a:spcPct val="90000"/>
              </a:lnSpc>
              <a:spcBef>
                <a:spcPts val="1200"/>
              </a:spcBef>
              <a:buFontTx/>
              <a:buChar char="•"/>
              <a:defRPr/>
            </a:pPr>
            <a:r>
              <a:rPr lang="en-US" sz="2400" b="0" kern="0" dirty="0">
                <a:latin typeface="+mn-lt"/>
              </a:rPr>
              <a:t>Used 5 Perfluorocarbon Tracers with sufficient data</a:t>
            </a:r>
          </a:p>
          <a:p>
            <a:pPr marL="342900" indent="-342900" algn="just">
              <a:lnSpc>
                <a:spcPct val="90000"/>
              </a:lnSpc>
              <a:spcBef>
                <a:spcPts val="1200"/>
              </a:spcBef>
              <a:buFontTx/>
              <a:buChar char="•"/>
              <a:defRPr/>
            </a:pPr>
            <a:r>
              <a:rPr lang="en-US" sz="2400" b="0" kern="0" dirty="0">
                <a:latin typeface="+mn-lt"/>
              </a:rPr>
              <a:t>To be included in the quantitative </a:t>
            </a:r>
            <a:r>
              <a:rPr lang="en-US" sz="2400" b="0" kern="0" dirty="0" smtClean="0">
                <a:latin typeface="+mn-lt"/>
              </a:rPr>
              <a:t>evaluation, </a:t>
            </a:r>
            <a:r>
              <a:rPr lang="en-US" sz="2400" b="0" kern="0" dirty="0">
                <a:latin typeface="+mn-lt"/>
              </a:rPr>
              <a:t>a data pair must have </a:t>
            </a:r>
            <a:r>
              <a:rPr lang="en-US" sz="2400" b="0" i="1" kern="0" dirty="0">
                <a:latin typeface="+mn-lt"/>
              </a:rPr>
              <a:t>either</a:t>
            </a:r>
            <a:r>
              <a:rPr lang="en-US" sz="2400" b="0" kern="0" dirty="0">
                <a:latin typeface="+mn-lt"/>
              </a:rPr>
              <a:t> </a:t>
            </a:r>
            <a:r>
              <a:rPr lang="en-US" sz="2400" b="0" kern="0" dirty="0" smtClean="0">
                <a:latin typeface="+mn-lt"/>
              </a:rPr>
              <a:t>the </a:t>
            </a:r>
            <a:r>
              <a:rPr lang="en-US" sz="2400" b="0" kern="0" dirty="0">
                <a:latin typeface="+mn-lt"/>
              </a:rPr>
              <a:t>predicted </a:t>
            </a:r>
            <a:r>
              <a:rPr lang="en-US" sz="2400" b="0" kern="0" dirty="0" smtClean="0">
                <a:latin typeface="+mn-lt"/>
              </a:rPr>
              <a:t>concentration </a:t>
            </a:r>
            <a:r>
              <a:rPr lang="en-US" sz="2400" b="0" i="1" kern="0" dirty="0" smtClean="0">
                <a:latin typeface="+mn-lt"/>
              </a:rPr>
              <a:t>or</a:t>
            </a:r>
            <a:r>
              <a:rPr lang="en-US" sz="2400" b="0" kern="0" dirty="0" smtClean="0">
                <a:latin typeface="+mn-lt"/>
              </a:rPr>
              <a:t> observed concentration </a:t>
            </a:r>
            <a:r>
              <a:rPr lang="en-US" sz="2400" b="0" i="1" kern="0" dirty="0" smtClean="0">
                <a:latin typeface="+mn-lt"/>
              </a:rPr>
              <a:t>exceed</a:t>
            </a:r>
            <a:r>
              <a:rPr lang="en-US" sz="2400" b="0" kern="0" dirty="0" smtClean="0">
                <a:latin typeface="+mn-lt"/>
              </a:rPr>
              <a:t>  a threshold </a:t>
            </a:r>
            <a:r>
              <a:rPr lang="en-US" sz="2400" b="0" kern="0" dirty="0">
                <a:latin typeface="+mn-lt"/>
              </a:rPr>
              <a:t>concentration </a:t>
            </a:r>
          </a:p>
          <a:p>
            <a:pPr marL="342900" indent="-342900" algn="just">
              <a:lnSpc>
                <a:spcPct val="90000"/>
              </a:lnSpc>
              <a:spcBef>
                <a:spcPts val="1200"/>
              </a:spcBef>
              <a:buFontTx/>
              <a:buChar char="•"/>
              <a:defRPr/>
            </a:pPr>
            <a:r>
              <a:rPr lang="en-US" sz="2400" b="0" kern="0" dirty="0" smtClean="0">
                <a:latin typeface="+mn-lt"/>
              </a:rPr>
              <a:t>For a brief look, </a:t>
            </a:r>
            <a:r>
              <a:rPr lang="en-US" sz="2400" b="0" kern="0" dirty="0" smtClean="0">
                <a:solidFill>
                  <a:srgbClr val="0000FF"/>
                </a:solidFill>
                <a:latin typeface="+mn-lt"/>
              </a:rPr>
              <a:t>2</a:t>
            </a:r>
            <a:r>
              <a:rPr lang="en-US" sz="2400" b="0" kern="0" dirty="0" smtClean="0">
                <a:latin typeface="+mn-lt"/>
              </a:rPr>
              <a:t> </a:t>
            </a:r>
            <a:r>
              <a:rPr lang="en-US" sz="2400" b="0" kern="0" dirty="0">
                <a:latin typeface="+mn-lt"/>
              </a:rPr>
              <a:t>Meteorological Input Options / </a:t>
            </a:r>
            <a:r>
              <a:rPr lang="en-US" sz="2400" b="0" kern="0" dirty="0" smtClean="0">
                <a:solidFill>
                  <a:srgbClr val="0000FF"/>
                </a:solidFill>
                <a:latin typeface="+mn-lt"/>
              </a:rPr>
              <a:t>2</a:t>
            </a:r>
            <a:r>
              <a:rPr lang="en-US" sz="2400" b="0" kern="0" dirty="0" smtClean="0">
                <a:latin typeface="+mn-lt"/>
              </a:rPr>
              <a:t> </a:t>
            </a:r>
            <a:r>
              <a:rPr lang="en-US" sz="2400" b="0" kern="0" dirty="0">
                <a:latin typeface="+mn-lt"/>
              </a:rPr>
              <a:t>Urban Model </a:t>
            </a:r>
            <a:r>
              <a:rPr lang="en-US" sz="2400" b="0" kern="0" dirty="0" smtClean="0">
                <a:latin typeface="+mn-lt"/>
              </a:rPr>
              <a:t>Options were examined:</a:t>
            </a:r>
            <a:endParaRPr lang="en-US" sz="1600" b="0" i="1" kern="0" dirty="0">
              <a:latin typeface="+mn-lt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14400" y="4895850"/>
          <a:ext cx="7082833" cy="1504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5272"/>
                <a:gridCol w="2947561"/>
              </a:tblGrid>
              <a:tr h="33784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Meteorological Input Options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HPAC Urban Model Options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61426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Single (SNG) </a:t>
                      </a:r>
                      <a:r>
                        <a:rPr lang="en-US" sz="1600" dirty="0" smtClean="0"/>
                        <a:t>– Wind speed and direction at rooftop, averaged over several sites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 smtClean="0">
                          <a:ea typeface="PMingLiU" charset="-120"/>
                        </a:rPr>
                        <a:t>UC</a:t>
                      </a:r>
                      <a:r>
                        <a:rPr lang="en-US" altLang="zh-TW" sz="1600" dirty="0" smtClean="0">
                          <a:ea typeface="PMingLiU" charset="-120"/>
                        </a:rPr>
                        <a:t> </a:t>
                      </a:r>
                      <a:r>
                        <a:rPr lang="en-US" sz="1400" dirty="0" smtClean="0"/>
                        <a:t>– </a:t>
                      </a:r>
                      <a:r>
                        <a:rPr lang="en-US" altLang="zh-TW" sz="1400" dirty="0" smtClean="0">
                          <a:ea typeface="PMingLiU" charset="-120"/>
                        </a:rPr>
                        <a:t> Urban Canopy in SCIPUFF 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283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/>
                        <a:t>MEDOC (MED) </a:t>
                      </a:r>
                      <a:r>
                        <a:rPr lang="en-US" sz="1400" dirty="0" smtClean="0"/>
                        <a:t>– MM5 MEDOC outputs using 4 km resolution runs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1" dirty="0" smtClean="0">
                          <a:ea typeface="PMingLiU" charset="-120"/>
                        </a:rPr>
                        <a:t>UDM</a:t>
                      </a:r>
                      <a:r>
                        <a:rPr lang="en-US" altLang="zh-TW" sz="1600" dirty="0" smtClean="0">
                          <a:ea typeface="PMingLiU" charset="-120"/>
                        </a:rPr>
                        <a:t> </a:t>
                      </a:r>
                      <a:r>
                        <a:rPr lang="en-US" sz="1400" dirty="0" smtClean="0"/>
                        <a:t>– </a:t>
                      </a:r>
                      <a:r>
                        <a:rPr lang="en-US" altLang="zh-TW" sz="1400" dirty="0" smtClean="0">
                          <a:ea typeface="PMingLiU" charset="-120"/>
                        </a:rPr>
                        <a:t> Urban Dispersion Model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A8EF3B-144E-421E-85DE-5061E67FF04B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41248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Measure of Effectiveness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0075" y="1008018"/>
            <a:ext cx="8086725" cy="118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ts val="1200"/>
              </a:spcBef>
              <a:buFontTx/>
              <a:buChar char="•"/>
              <a:defRPr/>
            </a:pPr>
            <a:r>
              <a:rPr lang="en-US" sz="2400" b="0" kern="0" dirty="0" smtClean="0">
                <a:latin typeface="+mn-lt"/>
              </a:rPr>
              <a:t>Determine threshold </a:t>
            </a:r>
            <a:r>
              <a:rPr lang="en-US" sz="2400" b="0" i="1" kern="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0" kern="0" dirty="0" smtClean="0">
                <a:latin typeface="+mn-lt"/>
              </a:rPr>
              <a:t> </a:t>
            </a:r>
            <a:r>
              <a:rPr lang="en-US" sz="2400" b="0" kern="0" dirty="0" err="1" smtClean="0">
                <a:latin typeface="+mn-lt"/>
              </a:rPr>
              <a:t>exceedance</a:t>
            </a:r>
            <a:r>
              <a:rPr lang="en-US" sz="2400" b="0" kern="0" dirty="0" smtClean="0">
                <a:latin typeface="+mn-lt"/>
              </a:rPr>
              <a:t> quantities for each Tracer Gas and Release Period, then grouped by Regime (Near, Far and All Surface).</a:t>
            </a:r>
            <a:endParaRPr lang="en-US" sz="2400" b="0" kern="0" dirty="0">
              <a:latin typeface="+mn-lt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316570" y="2350732"/>
          <a:ext cx="1485420" cy="510649"/>
        </p:xfrm>
        <a:graphic>
          <a:graphicData uri="http://schemas.openxmlformats.org/presentationml/2006/ole">
            <p:oleObj spid="_x0000_s1026" name="Equation" r:id="rId4" imgW="698400" imgH="241200" progId="Equation.3">
              <p:embed/>
            </p:oleObj>
          </a:graphicData>
        </a:graphic>
      </p:graphicFrame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4113100" y="2122488"/>
          <a:ext cx="3870325" cy="787400"/>
        </p:xfrm>
        <a:graphic>
          <a:graphicData uri="http://schemas.openxmlformats.org/presentationml/2006/ole">
            <p:oleObj spid="_x0000_s1027" name="Equation" r:id="rId5" imgW="2247840" imgH="4572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640672" y="3018332"/>
          <a:ext cx="2201006" cy="562437"/>
        </p:xfrm>
        <a:graphic>
          <a:graphicData uri="http://schemas.openxmlformats.org/presentationml/2006/ole">
            <p:oleObj spid="_x0000_s1028" name="Equation" r:id="rId6" imgW="939600" imgH="241200" progId="Equation.3">
              <p:embed/>
            </p:oleObj>
          </a:graphicData>
        </a:graphic>
      </p:graphicFrame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4113100" y="2857500"/>
          <a:ext cx="3870325" cy="787400"/>
        </p:xfrm>
        <a:graphic>
          <a:graphicData uri="http://schemas.openxmlformats.org/presentationml/2006/ole">
            <p:oleObj spid="_x0000_s1029" name="Equation" r:id="rId7" imgW="2247840" imgH="457200" progId="Equation.3">
              <p:embed/>
            </p:oleObj>
          </a:graphicData>
        </a:graphic>
      </p:graphicFrame>
      <p:sp>
        <p:nvSpPr>
          <p:cNvPr id="17" name="Left Brace 16"/>
          <p:cNvSpPr/>
          <p:nvPr/>
        </p:nvSpPr>
        <p:spPr>
          <a:xfrm>
            <a:off x="3828030" y="2203836"/>
            <a:ext cx="235570" cy="6848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8" name="Object 3"/>
          <p:cNvGraphicFramePr>
            <a:graphicFrameLocks noChangeAspect="1"/>
          </p:cNvGraphicFramePr>
          <p:nvPr/>
        </p:nvGraphicFramePr>
        <p:xfrm>
          <a:off x="4113100" y="3576638"/>
          <a:ext cx="3870325" cy="788987"/>
        </p:xfrm>
        <a:graphic>
          <a:graphicData uri="http://schemas.openxmlformats.org/presentationml/2006/ole">
            <p:oleObj spid="_x0000_s1030" name="Equation" r:id="rId8" imgW="2247840" imgH="457200" progId="Equation.3">
              <p:embed/>
            </p:oleObj>
          </a:graphicData>
        </a:graphic>
      </p:graphicFrame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1680360" y="3778341"/>
          <a:ext cx="2161318" cy="560249"/>
        </p:xfrm>
        <a:graphic>
          <a:graphicData uri="http://schemas.openxmlformats.org/presentationml/2006/ole">
            <p:oleObj spid="_x0000_s1031" name="Equation" r:id="rId9" imgW="927000" imgH="241200" progId="Equation.3">
              <p:embed/>
            </p:oleObj>
          </a:graphicData>
        </a:graphic>
      </p:graphicFrame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611809" y="5147006"/>
          <a:ext cx="7759866" cy="1478356"/>
        </p:xfrm>
        <a:graphic>
          <a:graphicData uri="http://schemas.openxmlformats.org/presentationml/2006/ole">
            <p:oleObj spid="_x0000_s1032" name="Equation" r:id="rId10" imgW="4508280" imgH="863280" progId="Equation.3">
              <p:embed/>
            </p:oleObj>
          </a:graphicData>
        </a:graphic>
      </p:graphicFrame>
      <p:sp>
        <p:nvSpPr>
          <p:cNvPr id="22" name="Left Brace 21"/>
          <p:cNvSpPr/>
          <p:nvPr/>
        </p:nvSpPr>
        <p:spPr>
          <a:xfrm>
            <a:off x="3836631" y="2929621"/>
            <a:ext cx="235570" cy="6848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Left Brace 22"/>
          <p:cNvSpPr/>
          <p:nvPr/>
        </p:nvSpPr>
        <p:spPr>
          <a:xfrm>
            <a:off x="3855326" y="3667396"/>
            <a:ext cx="235570" cy="68484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570865" y="4447921"/>
            <a:ext cx="8086725" cy="793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ts val="1200"/>
              </a:spcBef>
              <a:buFontTx/>
              <a:buChar char="•"/>
              <a:defRPr/>
            </a:pPr>
            <a:r>
              <a:rPr lang="en-US" sz="2400" b="0" kern="0" dirty="0" smtClean="0">
                <a:latin typeface="+mn-lt"/>
              </a:rPr>
              <a:t>MOE </a:t>
            </a:r>
            <a:r>
              <a:rPr lang="en-US" sz="2400" b="0" kern="0" dirty="0">
                <a:latin typeface="+mn-lt"/>
              </a:rPr>
              <a:t>yields up to </a:t>
            </a:r>
            <a:r>
              <a:rPr lang="en-US" sz="2400" b="0" kern="0" dirty="0" smtClean="0">
                <a:latin typeface="+mn-lt"/>
              </a:rPr>
              <a:t>20 </a:t>
            </a:r>
            <a:r>
              <a:rPr lang="en-US" sz="2400" b="0" kern="0" dirty="0">
                <a:latin typeface="+mn-lt"/>
              </a:rPr>
              <a:t>data points </a:t>
            </a:r>
            <a:r>
              <a:rPr lang="en-US" sz="1600" b="0" i="1" kern="0" dirty="0">
                <a:latin typeface="+mn-lt"/>
              </a:rPr>
              <a:t>(5 Gases x 4 </a:t>
            </a:r>
            <a:r>
              <a:rPr lang="en-US" sz="1600" b="0" i="1" kern="0" dirty="0" smtClean="0">
                <a:latin typeface="+mn-lt"/>
              </a:rPr>
              <a:t>Releases) </a:t>
            </a:r>
            <a:r>
              <a:rPr lang="en-US" sz="2400" b="0" kern="0" dirty="0" smtClean="0">
                <a:latin typeface="+mn-lt"/>
              </a:rPr>
              <a:t>for each of 3 Regimes</a:t>
            </a:r>
            <a:r>
              <a:rPr lang="en-US" sz="1600" b="0" i="1" kern="0" dirty="0" smtClean="0">
                <a:latin typeface="+mn-lt"/>
              </a:rPr>
              <a:t> (Near, Far, ALL)</a:t>
            </a:r>
            <a:r>
              <a:rPr lang="en-US" sz="2400" b="0" kern="0" dirty="0" smtClean="0">
                <a:latin typeface="+mn-lt"/>
              </a:rPr>
              <a:t>.</a:t>
            </a:r>
            <a:endParaRPr lang="en-US" sz="2400" b="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4371540" y="2244725"/>
            <a:ext cx="477246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buNone/>
              <a:defRPr/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HPAC Contour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/ </a:t>
            </a:r>
          </a:p>
          <a:p>
            <a:pPr algn="r">
              <a:buNone/>
              <a:defRPr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MOE Comparisons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>
              <a:buFont typeface="Arial" pitchFamily="34" charset="0"/>
              <a:buChar char="•"/>
              <a:defRPr/>
            </a:pP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>
              <a:defRPr/>
            </a:pP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500049" y="3673475"/>
          <a:ext cx="33437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7306"/>
                <a:gridCol w="926394"/>
              </a:tblGrid>
              <a:tr h="40234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 Single Wind /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UDM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2349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 MEDOC      /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UC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67500" y="6245225"/>
            <a:ext cx="2133600" cy="476250"/>
          </a:xfrm>
          <a:noFill/>
        </p:spPr>
        <p:txBody>
          <a:bodyPr/>
          <a:lstStyle/>
          <a:p>
            <a:fld id="{AF8BC501-9A68-479C-BFCA-5228CF211D65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-49213" y="-14288"/>
            <a:ext cx="9096376" cy="776288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HPAC 5 Contour Comparisons</a:t>
            </a:r>
            <a:b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7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Example</a:t>
            </a: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MSG 2005  IOP1 Release 1 of PMCH – </a:t>
            </a:r>
            <a:r>
              <a:rPr lang="en-US" sz="1700" b="1" i="1" dirty="0" smtClean="0">
                <a:solidFill>
                  <a:srgbClr val="0000FF"/>
                </a:solidFill>
              </a:rPr>
              <a:t>SNG</a:t>
            </a: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/ </a:t>
            </a:r>
            <a:r>
              <a:rPr lang="en-US" sz="1700" b="1" i="1" dirty="0" smtClean="0">
                <a:solidFill>
                  <a:srgbClr val="C00000"/>
                </a:solidFill>
              </a:rPr>
              <a:t>UDM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pic>
        <p:nvPicPr>
          <p:cNvPr id="12" name="Picture 14" descr="HPAC MB MSG05_IOP1R1_SNG_DM_PMCH_1430_Map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5337" y="1447800"/>
            <a:ext cx="450303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HPAC 99 MSG05_IOP1R1_SNG_DM_PMCH_1430_Map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" y="1447800"/>
            <a:ext cx="450303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22"/>
          <p:cNvSpPr txBox="1">
            <a:spLocks noChangeArrowheads="1"/>
          </p:cNvSpPr>
          <p:nvPr/>
        </p:nvSpPr>
        <p:spPr bwMode="auto">
          <a:xfrm>
            <a:off x="45421" y="863985"/>
            <a:ext cx="2255746" cy="597087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HPAC Build </a:t>
            </a:r>
            <a:r>
              <a:rPr lang="en-US" b="1" dirty="0" smtClean="0">
                <a:solidFill>
                  <a:schemeClr val="bg1"/>
                </a:solidFill>
              </a:rPr>
              <a:t>99</a:t>
            </a:r>
          </a:p>
          <a:p>
            <a:pPr>
              <a:buNone/>
            </a:pPr>
            <a:r>
              <a:rPr lang="en-US" sz="1400" b="1" i="1" dirty="0" smtClean="0">
                <a:solidFill>
                  <a:schemeClr val="bg1"/>
                </a:solidFill>
              </a:rPr>
              <a:t>PMCH </a:t>
            </a:r>
            <a:r>
              <a:rPr lang="en-US" sz="1200" b="1" i="1" dirty="0" smtClean="0">
                <a:solidFill>
                  <a:schemeClr val="bg1"/>
                </a:solidFill>
              </a:rPr>
              <a:t>(30min after release)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15" name="TextBox 23"/>
          <p:cNvSpPr txBox="1">
            <a:spLocks noChangeArrowheads="1"/>
          </p:cNvSpPr>
          <p:nvPr/>
        </p:nvSpPr>
        <p:spPr bwMode="auto">
          <a:xfrm>
            <a:off x="4548458" y="863985"/>
            <a:ext cx="2255746" cy="597087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HPAC MB</a:t>
            </a:r>
          </a:p>
          <a:p>
            <a:pPr>
              <a:buNone/>
            </a:pPr>
            <a:r>
              <a:rPr lang="en-US" sz="1400" b="1" i="1" dirty="0">
                <a:solidFill>
                  <a:schemeClr val="bg1"/>
                </a:solidFill>
              </a:rPr>
              <a:t>PMCH </a:t>
            </a:r>
            <a:r>
              <a:rPr lang="en-US" sz="1200" b="1" i="1" dirty="0">
                <a:solidFill>
                  <a:schemeClr val="bg1"/>
                </a:solidFill>
              </a:rPr>
              <a:t>(30min after release)</a:t>
            </a:r>
          </a:p>
        </p:txBody>
      </p:sp>
      <p:pic>
        <p:nvPicPr>
          <p:cNvPr id="16" name="Picture 15" descr="Legend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309179" y="4913599"/>
            <a:ext cx="1436688" cy="1903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25"/>
          <p:cNvSpPr txBox="1">
            <a:spLocks noChangeArrowheads="1"/>
          </p:cNvSpPr>
          <p:nvPr/>
        </p:nvSpPr>
        <p:spPr bwMode="auto">
          <a:xfrm>
            <a:off x="4569005" y="5622540"/>
            <a:ext cx="503664" cy="126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-8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-9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-10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-11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-12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-13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07536" y="6245225"/>
            <a:ext cx="2133600" cy="476250"/>
          </a:xfrm>
          <a:noFill/>
        </p:spPr>
        <p:txBody>
          <a:bodyPr/>
          <a:lstStyle/>
          <a:p>
            <a:fld id="{9A506C73-6A3D-4B2D-A1F6-EC3520EFCBC1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-49213" y="-14288"/>
            <a:ext cx="9096376" cy="792163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Comparison with Tracer Data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IOP1 / IOP 2 –</a:t>
            </a:r>
            <a:r>
              <a:rPr lang="en-US" sz="1700" b="1" i="1" dirty="0" smtClean="0">
                <a:solidFill>
                  <a:srgbClr val="0000FF"/>
                </a:solidFill>
              </a:rPr>
              <a:t>SNG</a:t>
            </a: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/ </a:t>
            </a:r>
            <a:r>
              <a:rPr lang="en-US" sz="1700" b="1" i="1" dirty="0" smtClean="0">
                <a:solidFill>
                  <a:srgbClr val="C00000"/>
                </a:solidFill>
              </a:rPr>
              <a:t>UDM</a:t>
            </a:r>
            <a:endParaRPr lang="en-US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5" name="Picture 44" descr="METRICSPMCH_HPAC99IOP1_SNG_DM.tif"/>
          <p:cNvPicPr>
            <a:picLocks noChangeAspect="1"/>
          </p:cNvPicPr>
          <p:nvPr/>
        </p:nvPicPr>
        <p:blipFill>
          <a:blip r:embed="rId3" cstate="print"/>
          <a:srcRect l="22384" t="12406" r="15988" b="2068"/>
          <a:stretch>
            <a:fillRect/>
          </a:stretch>
        </p:blipFill>
        <p:spPr>
          <a:xfrm>
            <a:off x="594360" y="1371600"/>
            <a:ext cx="3751870" cy="4023360"/>
          </a:xfrm>
          <a:prstGeom prst="rect">
            <a:avLst/>
          </a:prstGeom>
        </p:spPr>
      </p:pic>
      <p:pic>
        <p:nvPicPr>
          <p:cNvPr id="46" name="Picture 45" descr="METRICSPMCH_HPACMBIOP1_SNG_DM.tif"/>
          <p:cNvPicPr>
            <a:picLocks noChangeAspect="1"/>
          </p:cNvPicPr>
          <p:nvPr/>
        </p:nvPicPr>
        <p:blipFill>
          <a:blip r:embed="rId4" cstate="print"/>
          <a:srcRect l="23085" t="8967" r="13851" b="1495"/>
          <a:stretch>
            <a:fillRect/>
          </a:stretch>
        </p:blipFill>
        <p:spPr>
          <a:xfrm>
            <a:off x="4571999" y="1371600"/>
            <a:ext cx="3667110" cy="4023360"/>
          </a:xfrm>
          <a:prstGeom prst="rect">
            <a:avLst/>
          </a:prstGeom>
        </p:spPr>
      </p:pic>
      <p:sp>
        <p:nvSpPr>
          <p:cNvPr id="47" name="TextBox 43"/>
          <p:cNvSpPr txBox="1">
            <a:spLocks noChangeArrowheads="1"/>
          </p:cNvSpPr>
          <p:nvPr/>
        </p:nvSpPr>
        <p:spPr bwMode="auto">
          <a:xfrm>
            <a:off x="582904" y="837043"/>
            <a:ext cx="3233578" cy="529376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chemeClr val="bg1"/>
                </a:solidFill>
              </a:rPr>
              <a:t>HPAC </a:t>
            </a:r>
            <a:r>
              <a:rPr lang="en-US" sz="1400" b="1" dirty="0" smtClean="0">
                <a:solidFill>
                  <a:schemeClr val="bg1"/>
                </a:solidFill>
              </a:rPr>
              <a:t>99</a:t>
            </a:r>
          </a:p>
          <a:p>
            <a:pPr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PMCH – after 30 minutes (IOP1 Release 1)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48" name="TextBox 43"/>
          <p:cNvSpPr txBox="1">
            <a:spLocks noChangeArrowheads="1"/>
          </p:cNvSpPr>
          <p:nvPr/>
        </p:nvSpPr>
        <p:spPr bwMode="auto">
          <a:xfrm>
            <a:off x="4544695" y="837043"/>
            <a:ext cx="3233578" cy="529376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chemeClr val="bg1"/>
                </a:solidFill>
              </a:rPr>
              <a:t>HPAC </a:t>
            </a:r>
            <a:r>
              <a:rPr lang="en-US" sz="1400" b="1" dirty="0" smtClean="0">
                <a:solidFill>
                  <a:schemeClr val="bg1"/>
                </a:solidFill>
              </a:rPr>
              <a:t>MB</a:t>
            </a:r>
          </a:p>
          <a:p>
            <a:pPr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PMCH – after 30 minutes (IOP1 Release 1)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909496" y="5397095"/>
            <a:ext cx="1607428" cy="140038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Sampler</a:t>
            </a:r>
          </a:p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Release Location</a:t>
            </a:r>
          </a:p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FALSE NEGATIVE</a:t>
            </a:r>
          </a:p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FALSE POSITIVE</a:t>
            </a:r>
          </a:p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OVERLAP</a:t>
            </a:r>
            <a:endParaRPr lang="en-US" sz="1300" b="0" dirty="0"/>
          </a:p>
        </p:txBody>
      </p:sp>
      <p:sp>
        <p:nvSpPr>
          <p:cNvPr id="50" name="5-Point Star 49"/>
          <p:cNvSpPr/>
          <p:nvPr/>
        </p:nvSpPr>
        <p:spPr>
          <a:xfrm>
            <a:off x="3713648" y="5680371"/>
            <a:ext cx="274320" cy="274320"/>
          </a:xfrm>
          <a:prstGeom prst="star5">
            <a:avLst/>
          </a:prstGeom>
          <a:solidFill>
            <a:srgbClr val="FFC00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3759368" y="6019036"/>
            <a:ext cx="182880" cy="1828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51"/>
          <p:cNvSpPr/>
          <p:nvPr/>
        </p:nvSpPr>
        <p:spPr>
          <a:xfrm>
            <a:off x="3759368" y="5472906"/>
            <a:ext cx="182880" cy="182880"/>
          </a:xfrm>
          <a:prstGeom prst="triangle">
            <a:avLst/>
          </a:prstGeom>
          <a:solidFill>
            <a:srgbClr val="0066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759368" y="6565891"/>
            <a:ext cx="182880" cy="1828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3759368" y="6286169"/>
            <a:ext cx="182880" cy="182880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94361" y="5486401"/>
            <a:ext cx="2453640" cy="523220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Note: </a:t>
            </a:r>
            <a:r>
              <a:rPr lang="en-US" sz="1400" b="0" i="1" dirty="0" smtClean="0"/>
              <a:t>Logarithmic Scale is shown for Concentration</a:t>
            </a:r>
            <a:endParaRPr lang="en-US" sz="14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3" cstate="print"/>
          <a:srcRect l="19716" t="46128" r="13407" b="46923"/>
          <a:stretch>
            <a:fillRect/>
          </a:stretch>
        </p:blipFill>
        <p:spPr bwMode="auto">
          <a:xfrm>
            <a:off x="1038342" y="5032248"/>
            <a:ext cx="3609858" cy="30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 l="19716" t="53285" r="13407" b="39765"/>
          <a:stretch>
            <a:fillRect/>
          </a:stretch>
        </p:blipFill>
        <p:spPr bwMode="auto">
          <a:xfrm>
            <a:off x="4648200" y="5013960"/>
            <a:ext cx="3828445" cy="32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7680" t="11134" r="20480" b="7953"/>
          <a:stretch>
            <a:fillRect/>
          </a:stretch>
        </p:blipFill>
        <p:spPr bwMode="auto">
          <a:xfrm>
            <a:off x="4754880" y="832104"/>
            <a:ext cx="4138037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l="7680" t="11134" r="20480" b="7953"/>
          <a:stretch>
            <a:fillRect/>
          </a:stretch>
        </p:blipFill>
        <p:spPr bwMode="auto">
          <a:xfrm>
            <a:off x="228600" y="832104"/>
            <a:ext cx="4138017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30" descr="HPAC 99 MSG05_IOP1R1_SNG_DM_PMCH_1430_Map.tif"/>
          <p:cNvPicPr>
            <a:picLocks noChangeAspect="1"/>
          </p:cNvPicPr>
          <p:nvPr/>
        </p:nvPicPr>
        <p:blipFill>
          <a:blip r:embed="rId6" cstate="print"/>
          <a:srcRect b="6250"/>
          <a:stretch>
            <a:fillRect/>
          </a:stretch>
        </p:blipFill>
        <p:spPr bwMode="auto">
          <a:xfrm>
            <a:off x="2386584" y="5409600"/>
            <a:ext cx="2146300" cy="13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1" descr="HPAC MB MSG05_IOP1R1_SNG_DM_PMCH_1430_Map.tif"/>
          <p:cNvPicPr>
            <a:picLocks noChangeAspect="1"/>
          </p:cNvPicPr>
          <p:nvPr/>
        </p:nvPicPr>
        <p:blipFill>
          <a:blip r:embed="rId7" cstate="print"/>
          <a:srcRect b="6250"/>
          <a:stretch>
            <a:fillRect/>
          </a:stretch>
        </p:blipFill>
        <p:spPr bwMode="auto">
          <a:xfrm>
            <a:off x="4599432" y="5409600"/>
            <a:ext cx="2146300" cy="137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506C73-6A3D-4B2D-A1F6-EC3520EFCBC1}" type="slidenum">
              <a:rPr lang="en-US" smtClean="0">
                <a:latin typeface="Arial" pitchFamily="34" charset="0"/>
              </a:rPr>
              <a:pPr/>
              <a:t>9</a:t>
            </a:fld>
            <a:endParaRPr lang="en-US" dirty="0" smtClean="0">
              <a:latin typeface="Arial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-49213" y="-14288"/>
            <a:ext cx="9096376" cy="792163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Comparison with Tracer Data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IOP1 / IOP 2 –</a:t>
            </a:r>
            <a:r>
              <a:rPr lang="en-US" sz="1700" b="1" i="1" dirty="0" smtClean="0">
                <a:solidFill>
                  <a:srgbClr val="0000FF"/>
                </a:solidFill>
              </a:rPr>
              <a:t>SNG</a:t>
            </a: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/ </a:t>
            </a:r>
            <a:r>
              <a:rPr lang="en-US" sz="1700" b="1" i="1" dirty="0" smtClean="0">
                <a:solidFill>
                  <a:srgbClr val="C00000"/>
                </a:solidFill>
              </a:rPr>
              <a:t>UDM</a:t>
            </a:r>
            <a:endParaRPr lang="en-US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8" name="TextBox 42"/>
          <p:cNvSpPr txBox="1">
            <a:spLocks noChangeArrowheads="1"/>
          </p:cNvSpPr>
          <p:nvPr/>
        </p:nvSpPr>
        <p:spPr bwMode="auto">
          <a:xfrm>
            <a:off x="2373313" y="5449570"/>
            <a:ext cx="1250950" cy="276225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HPAC Build 99</a:t>
            </a:r>
          </a:p>
        </p:txBody>
      </p:sp>
      <p:sp>
        <p:nvSpPr>
          <p:cNvPr id="29" name="TextBox 43"/>
          <p:cNvSpPr txBox="1">
            <a:spLocks noChangeArrowheads="1"/>
          </p:cNvSpPr>
          <p:nvPr/>
        </p:nvSpPr>
        <p:spPr bwMode="auto">
          <a:xfrm>
            <a:off x="4576763" y="5427345"/>
            <a:ext cx="890587" cy="277813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HPAC MB</a:t>
            </a:r>
          </a:p>
        </p:txBody>
      </p:sp>
      <p:sp>
        <p:nvSpPr>
          <p:cNvPr id="32" name="TextBox 30"/>
          <p:cNvSpPr txBox="1">
            <a:spLocks noChangeArrowheads="1"/>
          </p:cNvSpPr>
          <p:nvPr/>
        </p:nvSpPr>
        <p:spPr bwMode="auto">
          <a:xfrm rot="-5400000">
            <a:off x="-838300" y="2324964"/>
            <a:ext cx="1957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Positive</a:t>
            </a:r>
          </a:p>
        </p:txBody>
      </p:sp>
      <p:sp>
        <p:nvSpPr>
          <p:cNvPr id="33" name="TextBox 31"/>
          <p:cNvSpPr txBox="1">
            <a:spLocks noChangeArrowheads="1"/>
          </p:cNvSpPr>
          <p:nvPr/>
        </p:nvSpPr>
        <p:spPr bwMode="auto">
          <a:xfrm rot="-5400000">
            <a:off x="3674963" y="2324964"/>
            <a:ext cx="1957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Positive</a:t>
            </a:r>
          </a:p>
        </p:txBody>
      </p:sp>
      <p:sp>
        <p:nvSpPr>
          <p:cNvPr id="34" name="TextBox 32"/>
          <p:cNvSpPr txBox="1">
            <a:spLocks noChangeArrowheads="1"/>
          </p:cNvSpPr>
          <p:nvPr/>
        </p:nvSpPr>
        <p:spPr bwMode="auto">
          <a:xfrm>
            <a:off x="6021297" y="4544377"/>
            <a:ext cx="20249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Negative</a:t>
            </a:r>
          </a:p>
        </p:txBody>
      </p:sp>
      <p:sp>
        <p:nvSpPr>
          <p:cNvPr id="35" name="TextBox 43"/>
          <p:cNvSpPr txBox="1">
            <a:spLocks noChangeArrowheads="1"/>
          </p:cNvSpPr>
          <p:nvPr/>
        </p:nvSpPr>
        <p:spPr bwMode="auto">
          <a:xfrm>
            <a:off x="4648200" y="4767590"/>
            <a:ext cx="845103" cy="261610"/>
          </a:xfrm>
          <a:prstGeom prst="rect">
            <a:avLst/>
          </a:prstGeom>
          <a:solidFill>
            <a:srgbClr val="000066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100" b="1" dirty="0">
                <a:solidFill>
                  <a:schemeClr val="bg1"/>
                </a:solidFill>
              </a:rPr>
              <a:t>HPAC MB</a:t>
            </a:r>
          </a:p>
        </p:txBody>
      </p:sp>
      <p:sp>
        <p:nvSpPr>
          <p:cNvPr id="36" name="TextBox 22"/>
          <p:cNvSpPr txBox="1">
            <a:spLocks noChangeArrowheads="1"/>
          </p:cNvSpPr>
          <p:nvPr/>
        </p:nvSpPr>
        <p:spPr bwMode="auto">
          <a:xfrm>
            <a:off x="548398" y="939138"/>
            <a:ext cx="1426994" cy="276999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 smtClean="0">
                <a:solidFill>
                  <a:schemeClr val="bg1"/>
                </a:solidFill>
              </a:rPr>
              <a:t>Lower Threshold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37" name="TextBox 22"/>
          <p:cNvSpPr txBox="1">
            <a:spLocks noChangeArrowheads="1"/>
          </p:cNvSpPr>
          <p:nvPr/>
        </p:nvSpPr>
        <p:spPr bwMode="auto">
          <a:xfrm>
            <a:off x="5079447" y="939138"/>
            <a:ext cx="1460656" cy="276999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 smtClean="0">
                <a:solidFill>
                  <a:schemeClr val="bg1"/>
                </a:solidFill>
              </a:rPr>
              <a:t>Higher Threshold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40" name="TextBox 29"/>
          <p:cNvSpPr txBox="1">
            <a:spLocks noChangeArrowheads="1"/>
          </p:cNvSpPr>
          <p:nvPr/>
        </p:nvSpPr>
        <p:spPr bwMode="auto">
          <a:xfrm>
            <a:off x="1360856" y="4521907"/>
            <a:ext cx="20249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Negative</a:t>
            </a:r>
          </a:p>
        </p:txBody>
      </p:sp>
      <p:sp>
        <p:nvSpPr>
          <p:cNvPr id="41" name="TextBox 42"/>
          <p:cNvSpPr txBox="1">
            <a:spLocks noChangeArrowheads="1"/>
          </p:cNvSpPr>
          <p:nvPr/>
        </p:nvSpPr>
        <p:spPr bwMode="auto">
          <a:xfrm>
            <a:off x="1122413" y="4767590"/>
            <a:ext cx="782587" cy="261610"/>
          </a:xfrm>
          <a:prstGeom prst="rect">
            <a:avLst/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HPAC 99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914400" y="4757928"/>
            <a:ext cx="7696200" cy="57607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itchFamily="18" charset="2"/>
              <a:buChar char="¾"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" y="5720715"/>
            <a:ext cx="2194560" cy="984885"/>
          </a:xfrm>
          <a:prstGeom prst="rect">
            <a:avLst/>
          </a:prstGeom>
          <a:solidFill>
            <a:srgbClr val="FFFF9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dirty="0" smtClean="0"/>
              <a:t>UDM</a:t>
            </a:r>
            <a:r>
              <a:rPr lang="en-US" sz="1400" dirty="0" smtClean="0"/>
              <a:t>: HPAC 99 shows better</a:t>
            </a:r>
            <a:r>
              <a:rPr lang="en-US" sz="1400" dirty="0" smtClean="0"/>
              <a:t> </a:t>
            </a:r>
            <a:r>
              <a:rPr lang="en-US" sz="1400" dirty="0" smtClean="0"/>
              <a:t>performance for hazard area </a:t>
            </a:r>
            <a:r>
              <a:rPr lang="en-US" sz="1400" dirty="0" smtClean="0"/>
              <a:t>estimation than HPAC MB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4" descr="HPAC MB MSG05_IOP1R1_MED_UC_PMCH_1430_Map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0787" y="1447800"/>
            <a:ext cx="450303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24" descr="HPAC 99 MSG05_IOP1R1_MED_UC_PMCH_1430_Map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21" y="1447800"/>
            <a:ext cx="450303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67500" y="6245225"/>
            <a:ext cx="2133600" cy="476250"/>
          </a:xfrm>
          <a:noFill/>
        </p:spPr>
        <p:txBody>
          <a:bodyPr/>
          <a:lstStyle/>
          <a:p>
            <a:fld id="{AF8BC501-9A68-479C-BFCA-5228CF211D65}" type="slidenum">
              <a:rPr lang="en-US" smtClean="0">
                <a:latin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-49213" y="-14288"/>
            <a:ext cx="9096376" cy="638176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HPAC 5 Contour Comparisons</a:t>
            </a:r>
            <a:b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7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Example</a:t>
            </a: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MSG 2005  IOP1 Release 1 of PMCH – </a:t>
            </a:r>
            <a:r>
              <a:rPr lang="en-US" sz="1700" b="1" i="1" dirty="0" smtClean="0">
                <a:solidFill>
                  <a:srgbClr val="0000FF"/>
                </a:solidFill>
              </a:rPr>
              <a:t>MEDOC</a:t>
            </a: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/ </a:t>
            </a:r>
            <a:r>
              <a:rPr lang="en-US" sz="1700" b="1" i="1" dirty="0" smtClean="0">
                <a:solidFill>
                  <a:srgbClr val="C00000"/>
                </a:solidFill>
              </a:rPr>
              <a:t>UC</a:t>
            </a:r>
            <a:endParaRPr lang="en-US" sz="1700" b="1" i="1" dirty="0">
              <a:solidFill>
                <a:srgbClr val="C00000"/>
              </a:solidFill>
            </a:endParaRPr>
          </a:p>
        </p:txBody>
      </p:sp>
      <p:pic>
        <p:nvPicPr>
          <p:cNvPr id="30" name="Picture 29" descr="Legend.t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309179" y="4913599"/>
            <a:ext cx="1436688" cy="1903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250" name="TextBox 25"/>
          <p:cNvSpPr txBox="1">
            <a:spLocks noChangeArrowheads="1"/>
          </p:cNvSpPr>
          <p:nvPr/>
        </p:nvSpPr>
        <p:spPr bwMode="auto">
          <a:xfrm>
            <a:off x="4569005" y="5622540"/>
            <a:ext cx="503664" cy="1264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-8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-9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-10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-11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-12</a:t>
            </a:r>
            <a:endParaRPr lang="en-US" sz="1200" b="0" dirty="0"/>
          </a:p>
          <a:p>
            <a:pPr>
              <a:spcBef>
                <a:spcPts val="100"/>
              </a:spcBef>
              <a:buNone/>
            </a:pPr>
            <a:r>
              <a:rPr lang="en-US" sz="1200" b="0" dirty="0"/>
              <a:t>10</a:t>
            </a:r>
            <a:r>
              <a:rPr lang="en-US" sz="1200" b="0" baseline="30000" dirty="0"/>
              <a:t>-13</a:t>
            </a:r>
            <a:endParaRPr lang="en-US" sz="1200" b="0" dirty="0"/>
          </a:p>
        </p:txBody>
      </p:sp>
      <p:sp>
        <p:nvSpPr>
          <p:cNvPr id="10253" name="TextBox 22"/>
          <p:cNvSpPr txBox="1">
            <a:spLocks noChangeArrowheads="1"/>
          </p:cNvSpPr>
          <p:nvPr/>
        </p:nvSpPr>
        <p:spPr bwMode="auto">
          <a:xfrm>
            <a:off x="45421" y="862013"/>
            <a:ext cx="2255746" cy="597087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HPAC Build 99</a:t>
            </a:r>
          </a:p>
          <a:p>
            <a:pPr>
              <a:buNone/>
            </a:pPr>
            <a:r>
              <a:rPr lang="en-US" sz="1400" b="1" i="1" dirty="0">
                <a:solidFill>
                  <a:schemeClr val="bg1"/>
                </a:solidFill>
              </a:rPr>
              <a:t>PMCH </a:t>
            </a:r>
            <a:r>
              <a:rPr lang="en-US" sz="1200" b="1" i="1" dirty="0">
                <a:solidFill>
                  <a:schemeClr val="bg1"/>
                </a:solidFill>
              </a:rPr>
              <a:t>(30min after release)</a:t>
            </a:r>
          </a:p>
        </p:txBody>
      </p:sp>
      <p:sp>
        <p:nvSpPr>
          <p:cNvPr id="10254" name="TextBox 23"/>
          <p:cNvSpPr txBox="1">
            <a:spLocks noChangeArrowheads="1"/>
          </p:cNvSpPr>
          <p:nvPr/>
        </p:nvSpPr>
        <p:spPr bwMode="auto">
          <a:xfrm>
            <a:off x="4548458" y="862013"/>
            <a:ext cx="2255746" cy="597087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HPAC MB</a:t>
            </a:r>
          </a:p>
          <a:p>
            <a:pPr>
              <a:buNone/>
            </a:pPr>
            <a:r>
              <a:rPr lang="en-US" sz="1400" b="1" i="1" dirty="0">
                <a:solidFill>
                  <a:schemeClr val="bg1"/>
                </a:solidFill>
              </a:rPr>
              <a:t>PMCH </a:t>
            </a:r>
            <a:r>
              <a:rPr lang="en-US" sz="1200" b="1" i="1" dirty="0">
                <a:solidFill>
                  <a:schemeClr val="bg1"/>
                </a:solidFill>
              </a:rPr>
              <a:t>(30min after release)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" y="5640693"/>
            <a:ext cx="3581400" cy="1064907"/>
          </a:xfrm>
          <a:prstGeom prst="rect">
            <a:avLst/>
          </a:prstGeom>
          <a:solidFill>
            <a:srgbClr val="FFFF9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dirty="0" smtClean="0"/>
              <a:t>HPAC 99</a:t>
            </a:r>
            <a:r>
              <a:rPr lang="en-US" sz="1400" dirty="0" smtClean="0"/>
              <a:t>: </a:t>
            </a:r>
            <a:r>
              <a:rPr lang="en-US" sz="1400" dirty="0" smtClean="0"/>
              <a:t>MEDOC winds were used as read from the </a:t>
            </a:r>
            <a:r>
              <a:rPr lang="en-US" sz="1400" dirty="0" smtClean="0"/>
              <a:t>file</a:t>
            </a:r>
            <a:endParaRPr lang="en-US" sz="1400" dirty="0" smtClean="0"/>
          </a:p>
          <a:p>
            <a:pPr algn="just">
              <a:buNone/>
            </a:pPr>
            <a:r>
              <a:rPr lang="en-US" dirty="0" smtClean="0"/>
              <a:t>HPAC MB</a:t>
            </a:r>
            <a:r>
              <a:rPr lang="en-US" sz="1400" dirty="0" smtClean="0"/>
              <a:t>: MEDOC </a:t>
            </a:r>
            <a:r>
              <a:rPr lang="en-US" sz="1400" dirty="0" smtClean="0"/>
              <a:t>winds </a:t>
            </a:r>
            <a:r>
              <a:rPr lang="en-US" sz="1400" dirty="0" smtClean="0"/>
              <a:t>reset within </a:t>
            </a:r>
            <a:r>
              <a:rPr lang="en-US" sz="1400" dirty="0" smtClean="0"/>
              <a:t>the canopy.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07536" y="6245225"/>
            <a:ext cx="2133600" cy="476250"/>
          </a:xfrm>
          <a:noFill/>
        </p:spPr>
        <p:txBody>
          <a:bodyPr/>
          <a:lstStyle/>
          <a:p>
            <a:fld id="{9A506C73-6A3D-4B2D-A1F6-EC3520EFCBC1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-49213" y="-14288"/>
            <a:ext cx="9096376" cy="792163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Comparison with Tracer Data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IOP1 / IOP 2 –</a:t>
            </a:r>
            <a:r>
              <a:rPr lang="en-US" sz="1700" b="1" i="1" dirty="0" smtClean="0">
                <a:solidFill>
                  <a:srgbClr val="0000FF"/>
                </a:solidFill>
              </a:rPr>
              <a:t>MEDOC</a:t>
            </a: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/ </a:t>
            </a:r>
            <a:r>
              <a:rPr lang="en-US" sz="1700" b="1" i="1" dirty="0" smtClean="0">
                <a:solidFill>
                  <a:srgbClr val="C00000"/>
                </a:solidFill>
              </a:rPr>
              <a:t>UC</a:t>
            </a:r>
            <a:endParaRPr lang="en-US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275" name="TextBox 43"/>
          <p:cNvSpPr txBox="1">
            <a:spLocks noChangeArrowheads="1"/>
          </p:cNvSpPr>
          <p:nvPr/>
        </p:nvSpPr>
        <p:spPr bwMode="auto">
          <a:xfrm>
            <a:off x="582904" y="837043"/>
            <a:ext cx="3233578" cy="529376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chemeClr val="bg1"/>
                </a:solidFill>
              </a:rPr>
              <a:t>HPAC </a:t>
            </a:r>
            <a:r>
              <a:rPr lang="en-US" sz="1400" b="1" dirty="0" smtClean="0">
                <a:solidFill>
                  <a:schemeClr val="bg1"/>
                </a:solidFill>
              </a:rPr>
              <a:t>99</a:t>
            </a:r>
          </a:p>
          <a:p>
            <a:pPr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PMCH – after 30 minutes (IOP1 Release 1)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09496" y="5397095"/>
            <a:ext cx="1607428" cy="140038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Sampler</a:t>
            </a:r>
          </a:p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Release Location</a:t>
            </a:r>
          </a:p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FALSE NEGATIVE</a:t>
            </a:r>
          </a:p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FALSE POSITIVE</a:t>
            </a:r>
          </a:p>
          <a:p>
            <a:pPr>
              <a:spcBef>
                <a:spcPts val="600"/>
              </a:spcBef>
              <a:buNone/>
            </a:pPr>
            <a:r>
              <a:rPr lang="en-US" sz="1300" b="0" dirty="0" smtClean="0"/>
              <a:t>OVERLAP</a:t>
            </a:r>
            <a:endParaRPr lang="en-US" sz="1300" b="0" dirty="0"/>
          </a:p>
        </p:txBody>
      </p:sp>
      <p:sp>
        <p:nvSpPr>
          <p:cNvPr id="27" name="5-Point Star 26"/>
          <p:cNvSpPr/>
          <p:nvPr/>
        </p:nvSpPr>
        <p:spPr>
          <a:xfrm>
            <a:off x="3713648" y="5680371"/>
            <a:ext cx="274320" cy="274320"/>
          </a:xfrm>
          <a:prstGeom prst="star5">
            <a:avLst/>
          </a:prstGeom>
          <a:solidFill>
            <a:srgbClr val="FFC000"/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759368" y="6019036"/>
            <a:ext cx="182880" cy="1828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>
            <a:off x="3759368" y="5472906"/>
            <a:ext cx="182880" cy="182880"/>
          </a:xfrm>
          <a:prstGeom prst="triangle">
            <a:avLst/>
          </a:prstGeom>
          <a:solidFill>
            <a:srgbClr val="0066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759368" y="6565891"/>
            <a:ext cx="182880" cy="18288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3"/>
          <p:cNvSpPr txBox="1">
            <a:spLocks noChangeArrowheads="1"/>
          </p:cNvSpPr>
          <p:nvPr/>
        </p:nvSpPr>
        <p:spPr bwMode="auto">
          <a:xfrm>
            <a:off x="4544695" y="837043"/>
            <a:ext cx="3233578" cy="529376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chemeClr val="bg1"/>
                </a:solidFill>
              </a:rPr>
              <a:t>HPAC </a:t>
            </a:r>
            <a:r>
              <a:rPr lang="en-US" sz="1400" b="1" dirty="0" smtClean="0">
                <a:solidFill>
                  <a:schemeClr val="bg1"/>
                </a:solidFill>
              </a:rPr>
              <a:t>MB</a:t>
            </a:r>
          </a:p>
          <a:p>
            <a:pPr>
              <a:buNone/>
            </a:pPr>
            <a:r>
              <a:rPr lang="en-US" sz="1200" b="1" i="1" dirty="0" smtClean="0">
                <a:solidFill>
                  <a:schemeClr val="bg1"/>
                </a:solidFill>
              </a:rPr>
              <a:t>PMCH – after 30 minutes (IOP1 Release 1)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759368" y="6286169"/>
            <a:ext cx="182880" cy="182880"/>
          </a:xfrm>
          <a:prstGeom prst="rect">
            <a:avLst/>
          </a:prstGeom>
          <a:solidFill>
            <a:srgbClr val="FFFF00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 descr="METRICSPMCH_HPAC99IOP1_MED_UC.tif"/>
          <p:cNvPicPr>
            <a:picLocks noChangeAspect="1"/>
          </p:cNvPicPr>
          <p:nvPr/>
        </p:nvPicPr>
        <p:blipFill>
          <a:blip r:embed="rId3" cstate="print"/>
          <a:srcRect l="21448" t="11892" r="15320" b="1982"/>
          <a:stretch>
            <a:fillRect/>
          </a:stretch>
        </p:blipFill>
        <p:spPr>
          <a:xfrm>
            <a:off x="596552" y="1371600"/>
            <a:ext cx="3822363" cy="4023360"/>
          </a:xfrm>
          <a:prstGeom prst="rect">
            <a:avLst/>
          </a:prstGeom>
        </p:spPr>
      </p:pic>
      <p:pic>
        <p:nvPicPr>
          <p:cNvPr id="49" name="Picture 48" descr="METRICSPMCH_HPACMBIOP1_MED_UC.tif"/>
          <p:cNvPicPr>
            <a:picLocks noChangeAspect="1"/>
          </p:cNvPicPr>
          <p:nvPr/>
        </p:nvPicPr>
        <p:blipFill>
          <a:blip r:embed="rId4" cstate="print"/>
          <a:srcRect l="20026" t="11111" r="14304" b="1852"/>
          <a:stretch>
            <a:fillRect/>
          </a:stretch>
        </p:blipFill>
        <p:spPr>
          <a:xfrm>
            <a:off x="4572000" y="1371600"/>
            <a:ext cx="3928318" cy="402336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94361" y="5486401"/>
            <a:ext cx="2453640" cy="523220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 smtClean="0"/>
              <a:t>Note: </a:t>
            </a:r>
            <a:r>
              <a:rPr lang="en-US" sz="1400" b="0" i="1" dirty="0" smtClean="0"/>
              <a:t>Logarithmic Scale is shown for Concentration</a:t>
            </a:r>
            <a:endParaRPr lang="en-US" sz="1400" b="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7680" t="11134" r="20480" b="7953"/>
          <a:stretch>
            <a:fillRect/>
          </a:stretch>
        </p:blipFill>
        <p:spPr bwMode="auto">
          <a:xfrm>
            <a:off x="4754880" y="832104"/>
            <a:ext cx="4138030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7680" t="11134" r="20480" b="7953"/>
          <a:stretch>
            <a:fillRect/>
          </a:stretch>
        </p:blipFill>
        <p:spPr bwMode="auto">
          <a:xfrm>
            <a:off x="228600" y="832104"/>
            <a:ext cx="4138030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27" descr="HPAC 99 MSG05_IOP1R1_MED_UC_PMCH_1430_Map.tif"/>
          <p:cNvPicPr>
            <a:picLocks noChangeAspect="1"/>
          </p:cNvPicPr>
          <p:nvPr/>
        </p:nvPicPr>
        <p:blipFill>
          <a:blip r:embed="rId5" cstate="print"/>
          <a:srcRect b="6250"/>
          <a:stretch>
            <a:fillRect/>
          </a:stretch>
        </p:blipFill>
        <p:spPr bwMode="auto">
          <a:xfrm>
            <a:off x="2386013" y="5409600"/>
            <a:ext cx="2146300" cy="13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6" descr="HPAC MB MSG05_IOP1R1_MED_UC_PMCH_1430_Map.tif"/>
          <p:cNvPicPr>
            <a:picLocks noChangeAspect="1"/>
          </p:cNvPicPr>
          <p:nvPr/>
        </p:nvPicPr>
        <p:blipFill>
          <a:blip r:embed="rId6" cstate="print"/>
          <a:srcRect b="6250"/>
          <a:stretch>
            <a:fillRect/>
          </a:stretch>
        </p:blipFill>
        <p:spPr bwMode="auto">
          <a:xfrm>
            <a:off x="4598988" y="5409600"/>
            <a:ext cx="2146300" cy="1372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506C73-6A3D-4B2D-A1F6-EC3520EFCBC1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-49213" y="-14288"/>
            <a:ext cx="9096376" cy="792163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Comparison with Tracer Data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IOP1 / IOP 2 –</a:t>
            </a:r>
            <a:r>
              <a:rPr lang="en-US" sz="1700" b="1" i="1" dirty="0" smtClean="0">
                <a:solidFill>
                  <a:srgbClr val="0000FF"/>
                </a:solidFill>
              </a:rPr>
              <a:t>MEDOC</a:t>
            </a: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/ </a:t>
            </a:r>
            <a:r>
              <a:rPr lang="en-US" sz="1700" b="1" i="1" dirty="0" smtClean="0">
                <a:solidFill>
                  <a:srgbClr val="C00000"/>
                </a:solidFill>
              </a:rPr>
              <a:t>UC</a:t>
            </a:r>
            <a:endParaRPr lang="en-US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7" name="TextBox 30"/>
          <p:cNvSpPr txBox="1">
            <a:spLocks noChangeArrowheads="1"/>
          </p:cNvSpPr>
          <p:nvPr/>
        </p:nvSpPr>
        <p:spPr bwMode="auto">
          <a:xfrm rot="-5400000">
            <a:off x="-838300" y="2325824"/>
            <a:ext cx="1957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Positive</a:t>
            </a:r>
          </a:p>
        </p:txBody>
      </p:sp>
      <p:sp>
        <p:nvSpPr>
          <p:cNvPr id="28" name="TextBox 31"/>
          <p:cNvSpPr txBox="1">
            <a:spLocks noChangeArrowheads="1"/>
          </p:cNvSpPr>
          <p:nvPr/>
        </p:nvSpPr>
        <p:spPr bwMode="auto">
          <a:xfrm rot="-5400000">
            <a:off x="3674963" y="2325824"/>
            <a:ext cx="1957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Positive</a:t>
            </a:r>
          </a:p>
        </p:txBody>
      </p:sp>
      <p:sp>
        <p:nvSpPr>
          <p:cNvPr id="29" name="TextBox 32"/>
          <p:cNvSpPr txBox="1">
            <a:spLocks noChangeArrowheads="1"/>
          </p:cNvSpPr>
          <p:nvPr/>
        </p:nvSpPr>
        <p:spPr bwMode="auto">
          <a:xfrm>
            <a:off x="6021297" y="4545237"/>
            <a:ext cx="20249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Negative</a:t>
            </a:r>
          </a:p>
        </p:txBody>
      </p:sp>
      <p:sp>
        <p:nvSpPr>
          <p:cNvPr id="39" name="TextBox 22"/>
          <p:cNvSpPr txBox="1">
            <a:spLocks noChangeArrowheads="1"/>
          </p:cNvSpPr>
          <p:nvPr/>
        </p:nvSpPr>
        <p:spPr bwMode="auto">
          <a:xfrm>
            <a:off x="548398" y="939998"/>
            <a:ext cx="1426994" cy="276999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 smtClean="0">
                <a:solidFill>
                  <a:schemeClr val="bg1"/>
                </a:solidFill>
              </a:rPr>
              <a:t>Lower Threshold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41" name="TextBox 22"/>
          <p:cNvSpPr txBox="1">
            <a:spLocks noChangeArrowheads="1"/>
          </p:cNvSpPr>
          <p:nvPr/>
        </p:nvSpPr>
        <p:spPr bwMode="auto">
          <a:xfrm>
            <a:off x="5079447" y="939998"/>
            <a:ext cx="1460656" cy="276999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 smtClean="0">
                <a:solidFill>
                  <a:schemeClr val="bg1"/>
                </a:solidFill>
              </a:rPr>
              <a:t>Higher Threshold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26" name="TextBox 29"/>
          <p:cNvSpPr txBox="1">
            <a:spLocks noChangeArrowheads="1"/>
          </p:cNvSpPr>
          <p:nvPr/>
        </p:nvSpPr>
        <p:spPr bwMode="auto">
          <a:xfrm>
            <a:off x="1360856" y="4522767"/>
            <a:ext cx="20249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Negative</a:t>
            </a: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7" cstate="print"/>
          <a:srcRect l="19716" t="46128" r="13407" b="46923"/>
          <a:stretch>
            <a:fillRect/>
          </a:stretch>
        </p:blipFill>
        <p:spPr bwMode="auto">
          <a:xfrm>
            <a:off x="1038342" y="5032248"/>
            <a:ext cx="3609858" cy="30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7" cstate="print"/>
          <a:srcRect l="19716" t="53285" r="13407" b="39765"/>
          <a:stretch>
            <a:fillRect/>
          </a:stretch>
        </p:blipFill>
        <p:spPr bwMode="auto">
          <a:xfrm>
            <a:off x="4648200" y="5013960"/>
            <a:ext cx="3828445" cy="32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42"/>
          <p:cNvSpPr txBox="1">
            <a:spLocks noChangeArrowheads="1"/>
          </p:cNvSpPr>
          <p:nvPr/>
        </p:nvSpPr>
        <p:spPr bwMode="auto">
          <a:xfrm>
            <a:off x="2373313" y="5449570"/>
            <a:ext cx="1250950" cy="276225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HPAC Build 99</a:t>
            </a:r>
          </a:p>
        </p:txBody>
      </p:sp>
      <p:sp>
        <p:nvSpPr>
          <p:cNvPr id="25" name="TextBox 43"/>
          <p:cNvSpPr txBox="1">
            <a:spLocks noChangeArrowheads="1"/>
          </p:cNvSpPr>
          <p:nvPr/>
        </p:nvSpPr>
        <p:spPr bwMode="auto">
          <a:xfrm>
            <a:off x="4576763" y="5427345"/>
            <a:ext cx="890587" cy="277813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HPAC MB</a:t>
            </a:r>
          </a:p>
        </p:txBody>
      </p:sp>
      <p:sp>
        <p:nvSpPr>
          <p:cNvPr id="30" name="TextBox 43"/>
          <p:cNvSpPr txBox="1">
            <a:spLocks noChangeArrowheads="1"/>
          </p:cNvSpPr>
          <p:nvPr/>
        </p:nvSpPr>
        <p:spPr bwMode="auto">
          <a:xfrm>
            <a:off x="4648200" y="4767590"/>
            <a:ext cx="845103" cy="261610"/>
          </a:xfrm>
          <a:prstGeom prst="rect">
            <a:avLst/>
          </a:prstGeom>
          <a:solidFill>
            <a:srgbClr val="000066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100" b="1" dirty="0">
                <a:solidFill>
                  <a:schemeClr val="bg1"/>
                </a:solidFill>
              </a:rPr>
              <a:t>HPAC MB</a:t>
            </a:r>
          </a:p>
        </p:txBody>
      </p:sp>
      <p:sp>
        <p:nvSpPr>
          <p:cNvPr id="31" name="TextBox 42"/>
          <p:cNvSpPr txBox="1">
            <a:spLocks noChangeArrowheads="1"/>
          </p:cNvSpPr>
          <p:nvPr/>
        </p:nvSpPr>
        <p:spPr bwMode="auto">
          <a:xfrm>
            <a:off x="1122413" y="4767590"/>
            <a:ext cx="782587" cy="261610"/>
          </a:xfrm>
          <a:prstGeom prst="rect">
            <a:avLst/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HPAC 99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914400" y="4757928"/>
            <a:ext cx="7696200" cy="57607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itchFamily="18" charset="2"/>
              <a:buChar char="¾"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200" y="5562600"/>
            <a:ext cx="2194560" cy="1200329"/>
          </a:xfrm>
          <a:prstGeom prst="rect">
            <a:avLst/>
          </a:prstGeom>
          <a:solidFill>
            <a:srgbClr val="FFFF9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dirty="0" smtClean="0"/>
              <a:t>MEDOC</a:t>
            </a:r>
            <a:r>
              <a:rPr lang="en-US" sz="1400" dirty="0" smtClean="0"/>
              <a:t>: HPAC 99 predicts more false negatives while HPAC MB predicts more false positives.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/>
              <a:t>Conclusions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69900" y="1187450"/>
            <a:ext cx="7732713" cy="5213350"/>
          </a:xfrm>
        </p:spPr>
        <p:txBody>
          <a:bodyPr/>
          <a:lstStyle/>
          <a:p>
            <a:pPr algn="just">
              <a:spcBef>
                <a:spcPts val="1200"/>
              </a:spcBef>
            </a:pPr>
            <a:r>
              <a:rPr lang="en-US" sz="2800" dirty="0" smtClean="0">
                <a:solidFill>
                  <a:srgbClr val="0000FF"/>
                </a:solidFill>
              </a:rPr>
              <a:t>UDM</a:t>
            </a:r>
            <a:r>
              <a:rPr lang="en-US" sz="2800" b="0" dirty="0" smtClean="0"/>
              <a:t> – </a:t>
            </a:r>
            <a:r>
              <a:rPr lang="en-US" sz="2800" b="0" dirty="0" smtClean="0"/>
              <a:t>HPAC </a:t>
            </a:r>
            <a:r>
              <a:rPr lang="en-US" sz="2800" b="0" dirty="0" smtClean="0"/>
              <a:t>99 shows better performance for hazard area estimation than HPAC </a:t>
            </a:r>
            <a:r>
              <a:rPr lang="en-US" sz="2800" b="0" dirty="0" smtClean="0"/>
              <a:t>MB - </a:t>
            </a:r>
            <a:r>
              <a:rPr lang="en-US" sz="2800" b="0" dirty="0" smtClean="0"/>
              <a:t>HPAC MB </a:t>
            </a:r>
            <a:r>
              <a:rPr lang="en-US" sz="2800" b="0" dirty="0" smtClean="0"/>
              <a:t>increases the number of false positives for lower threshold analyses and both false negatives and false positives for higher threshold analyses.</a:t>
            </a:r>
            <a:endParaRPr lang="en-US" sz="2800" b="0" dirty="0" smtClean="0"/>
          </a:p>
          <a:p>
            <a:pPr algn="just">
              <a:spcBef>
                <a:spcPts val="1200"/>
              </a:spcBef>
            </a:pPr>
            <a:endParaRPr lang="en-US" sz="2800" b="0" dirty="0" smtClean="0"/>
          </a:p>
          <a:p>
            <a:pPr algn="just">
              <a:spcBef>
                <a:spcPts val="1200"/>
              </a:spcBef>
            </a:pPr>
            <a:r>
              <a:rPr lang="en-US" sz="2800" dirty="0" smtClean="0">
                <a:solidFill>
                  <a:srgbClr val="0000FF"/>
                </a:solidFill>
              </a:rPr>
              <a:t>MEDOC</a:t>
            </a:r>
            <a:r>
              <a:rPr lang="en-US" sz="2800" b="0" dirty="0" smtClean="0"/>
              <a:t> – Generally produces wider plumes in HPAC MB, therefore predicting more false positives. Plumes in </a:t>
            </a:r>
            <a:r>
              <a:rPr lang="en-US" sz="2800" b="0" dirty="0" smtClean="0"/>
              <a:t>HPAC 99 </a:t>
            </a:r>
            <a:r>
              <a:rPr lang="en-US" sz="2800" b="0" dirty="0" smtClean="0"/>
              <a:t>tend to be </a:t>
            </a:r>
            <a:r>
              <a:rPr lang="en-US" sz="2800" b="0" dirty="0" smtClean="0"/>
              <a:t>narrower, </a:t>
            </a:r>
            <a:r>
              <a:rPr lang="en-US" sz="2800" b="0" dirty="0" smtClean="0"/>
              <a:t>predicting more false </a:t>
            </a:r>
            <a:r>
              <a:rPr lang="en-US" sz="2800" b="0" dirty="0" smtClean="0"/>
              <a:t>negatives.</a:t>
            </a:r>
            <a:endParaRPr lang="en-US" sz="28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3"/>
          <p:cNvSpPr txBox="1">
            <a:spLocks noChangeArrowheads="1"/>
          </p:cNvSpPr>
          <p:nvPr/>
        </p:nvSpPr>
        <p:spPr bwMode="auto">
          <a:xfrm>
            <a:off x="7107866" y="3276600"/>
            <a:ext cx="203613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buNone/>
              <a:defRPr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Backup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7680" t="11134" r="20480" b="7953"/>
          <a:stretch>
            <a:fillRect/>
          </a:stretch>
        </p:blipFill>
        <p:spPr bwMode="auto">
          <a:xfrm>
            <a:off x="4754880" y="832104"/>
            <a:ext cx="4138035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7680" t="11134" r="20480" b="7953"/>
          <a:stretch>
            <a:fillRect/>
          </a:stretch>
        </p:blipFill>
        <p:spPr bwMode="auto">
          <a:xfrm>
            <a:off x="228600" y="832104"/>
            <a:ext cx="4138045" cy="374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27" descr="HPAC 99 MSG05_IOP1R1_MED_UC_PMCH_1430_Map.tif"/>
          <p:cNvPicPr>
            <a:picLocks noChangeAspect="1"/>
          </p:cNvPicPr>
          <p:nvPr/>
        </p:nvPicPr>
        <p:blipFill>
          <a:blip r:embed="rId5" cstate="print"/>
          <a:srcRect b="6250"/>
          <a:stretch>
            <a:fillRect/>
          </a:stretch>
        </p:blipFill>
        <p:spPr bwMode="auto">
          <a:xfrm>
            <a:off x="2386013" y="5409600"/>
            <a:ext cx="2146300" cy="13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6" descr="HPAC MB MSG05_IOP1R1_MED_UC_PMCH_1430_Map.tif"/>
          <p:cNvPicPr>
            <a:picLocks noChangeAspect="1"/>
          </p:cNvPicPr>
          <p:nvPr/>
        </p:nvPicPr>
        <p:blipFill>
          <a:blip r:embed="rId6" cstate="print"/>
          <a:srcRect b="6250"/>
          <a:stretch>
            <a:fillRect/>
          </a:stretch>
        </p:blipFill>
        <p:spPr bwMode="auto">
          <a:xfrm>
            <a:off x="4598988" y="5409600"/>
            <a:ext cx="2146300" cy="1372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A506C73-6A3D-4B2D-A1F6-EC3520EFCBC1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-49213" y="-14288"/>
            <a:ext cx="9096376" cy="792163"/>
          </a:xfrm>
        </p:spPr>
        <p:txBody>
          <a:bodyPr/>
          <a:lstStyle/>
          <a:p>
            <a:pPr>
              <a:defRPr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Comparison with Tracer Data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7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Average Concentration Based MOE Calculations  IOP1 / IOP 2</a:t>
            </a:r>
            <a:endParaRPr lang="en-US" sz="1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7" name="TextBox 30"/>
          <p:cNvSpPr txBox="1">
            <a:spLocks noChangeArrowheads="1"/>
          </p:cNvSpPr>
          <p:nvPr/>
        </p:nvSpPr>
        <p:spPr bwMode="auto">
          <a:xfrm rot="-5400000">
            <a:off x="-838300" y="2325824"/>
            <a:ext cx="1957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Positive</a:t>
            </a:r>
          </a:p>
        </p:txBody>
      </p:sp>
      <p:sp>
        <p:nvSpPr>
          <p:cNvPr id="28" name="TextBox 31"/>
          <p:cNvSpPr txBox="1">
            <a:spLocks noChangeArrowheads="1"/>
          </p:cNvSpPr>
          <p:nvPr/>
        </p:nvSpPr>
        <p:spPr bwMode="auto">
          <a:xfrm rot="-5400000">
            <a:off x="3674963" y="2325824"/>
            <a:ext cx="19575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Positive</a:t>
            </a:r>
          </a:p>
        </p:txBody>
      </p:sp>
      <p:sp>
        <p:nvSpPr>
          <p:cNvPr id="29" name="TextBox 32"/>
          <p:cNvSpPr txBox="1">
            <a:spLocks noChangeArrowheads="1"/>
          </p:cNvSpPr>
          <p:nvPr/>
        </p:nvSpPr>
        <p:spPr bwMode="auto">
          <a:xfrm>
            <a:off x="6021297" y="4545237"/>
            <a:ext cx="20249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Negative</a:t>
            </a:r>
          </a:p>
        </p:txBody>
      </p:sp>
      <p:sp>
        <p:nvSpPr>
          <p:cNvPr id="39" name="TextBox 22"/>
          <p:cNvSpPr txBox="1">
            <a:spLocks noChangeArrowheads="1"/>
          </p:cNvSpPr>
          <p:nvPr/>
        </p:nvSpPr>
        <p:spPr bwMode="auto">
          <a:xfrm>
            <a:off x="548398" y="939998"/>
            <a:ext cx="1005403" cy="276999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 smtClean="0">
                <a:solidFill>
                  <a:schemeClr val="bg1"/>
                </a:solidFill>
              </a:rPr>
              <a:t>SNG - UDM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41" name="TextBox 22"/>
          <p:cNvSpPr txBox="1">
            <a:spLocks noChangeArrowheads="1"/>
          </p:cNvSpPr>
          <p:nvPr/>
        </p:nvSpPr>
        <p:spPr bwMode="auto">
          <a:xfrm>
            <a:off x="5079447" y="939998"/>
            <a:ext cx="1116011" cy="276999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 smtClean="0">
                <a:solidFill>
                  <a:schemeClr val="bg1"/>
                </a:solidFill>
              </a:rPr>
              <a:t>MEDOC - UC</a:t>
            </a:r>
            <a:endParaRPr lang="en-US" sz="1200" b="1" i="1" dirty="0">
              <a:solidFill>
                <a:schemeClr val="bg1"/>
              </a:solidFill>
            </a:endParaRPr>
          </a:p>
        </p:txBody>
      </p:sp>
      <p:sp>
        <p:nvSpPr>
          <p:cNvPr id="26" name="TextBox 29"/>
          <p:cNvSpPr txBox="1">
            <a:spLocks noChangeArrowheads="1"/>
          </p:cNvSpPr>
          <p:nvPr/>
        </p:nvSpPr>
        <p:spPr bwMode="auto">
          <a:xfrm>
            <a:off x="1360856" y="4522767"/>
            <a:ext cx="20249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200" b="0" dirty="0"/>
              <a:t>Decreasing False Negative</a:t>
            </a: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7" cstate="print"/>
          <a:srcRect l="19716" t="46128" r="13407" b="46923"/>
          <a:stretch>
            <a:fillRect/>
          </a:stretch>
        </p:blipFill>
        <p:spPr bwMode="auto">
          <a:xfrm>
            <a:off x="1038342" y="5032248"/>
            <a:ext cx="3609858" cy="301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7" cstate="print"/>
          <a:srcRect l="19716" t="53285" r="13407" b="39765"/>
          <a:stretch>
            <a:fillRect/>
          </a:stretch>
        </p:blipFill>
        <p:spPr bwMode="auto">
          <a:xfrm>
            <a:off x="4648200" y="5013960"/>
            <a:ext cx="3828445" cy="32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42"/>
          <p:cNvSpPr txBox="1">
            <a:spLocks noChangeArrowheads="1"/>
          </p:cNvSpPr>
          <p:nvPr/>
        </p:nvSpPr>
        <p:spPr bwMode="auto">
          <a:xfrm>
            <a:off x="2373313" y="5449570"/>
            <a:ext cx="1250950" cy="276225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HPAC Build 99</a:t>
            </a:r>
          </a:p>
        </p:txBody>
      </p:sp>
      <p:sp>
        <p:nvSpPr>
          <p:cNvPr id="25" name="TextBox 43"/>
          <p:cNvSpPr txBox="1">
            <a:spLocks noChangeArrowheads="1"/>
          </p:cNvSpPr>
          <p:nvPr/>
        </p:nvSpPr>
        <p:spPr bwMode="auto">
          <a:xfrm>
            <a:off x="4576763" y="5427345"/>
            <a:ext cx="890587" cy="277813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</a:rPr>
              <a:t>HPAC MB</a:t>
            </a:r>
          </a:p>
        </p:txBody>
      </p:sp>
      <p:sp>
        <p:nvSpPr>
          <p:cNvPr id="30" name="TextBox 43"/>
          <p:cNvSpPr txBox="1">
            <a:spLocks noChangeArrowheads="1"/>
          </p:cNvSpPr>
          <p:nvPr/>
        </p:nvSpPr>
        <p:spPr bwMode="auto">
          <a:xfrm>
            <a:off x="4648200" y="4767590"/>
            <a:ext cx="845103" cy="261610"/>
          </a:xfrm>
          <a:prstGeom prst="rect">
            <a:avLst/>
          </a:prstGeom>
          <a:solidFill>
            <a:srgbClr val="000066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1100" b="1" dirty="0">
                <a:solidFill>
                  <a:schemeClr val="bg1"/>
                </a:solidFill>
              </a:rPr>
              <a:t>HPAC MB</a:t>
            </a:r>
          </a:p>
        </p:txBody>
      </p:sp>
      <p:sp>
        <p:nvSpPr>
          <p:cNvPr id="31" name="TextBox 42"/>
          <p:cNvSpPr txBox="1">
            <a:spLocks noChangeArrowheads="1"/>
          </p:cNvSpPr>
          <p:nvPr/>
        </p:nvSpPr>
        <p:spPr bwMode="auto">
          <a:xfrm>
            <a:off x="1122413" y="4767590"/>
            <a:ext cx="782587" cy="261610"/>
          </a:xfrm>
          <a:prstGeom prst="rect">
            <a:avLst/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HPAC 99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914400" y="4757928"/>
            <a:ext cx="7696200" cy="576072"/>
          </a:xfrm>
          <a:prstGeom prst="rect">
            <a:avLst/>
          </a:prstGeom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itchFamily="18" charset="2"/>
              <a:buChar char="¾"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-4-02 New SED Slid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-4-02 New SED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Symbol" pitchFamily="18" charset="2"/>
          <a:buChar char="¾"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Symbol" pitchFamily="18" charset="2"/>
          <a:buChar char="¾"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-4-02 New SED Slid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-4-02 New SED Slid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-4-02 New SED Slid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-4-02 New SED Slid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-4-02 New SED Slid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-4-02 New SED Slid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-4-02 New SED Slid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Settings\phatter\Application Data\Microsoft\Templates\2-4-02 New SED Slide.pot</Template>
  <TotalTime>1260</TotalTime>
  <Pages>1</Pages>
  <Words>755</Words>
  <Application>Microsoft Office PowerPoint</Application>
  <PresentationFormat>On-screen Show (4:3)</PresentationFormat>
  <Paragraphs>167</Paragraphs>
  <Slides>16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2-4-02 New SED Slide</vt:lpstr>
      <vt:lpstr>Equation</vt:lpstr>
      <vt:lpstr>15th GMU Conference on  Atmospheric Transport and Dispersion  Fairfax, VA  12-14 July 2011  HPAC Urban Model Validation Comparison of Madison Square Garden 2005  Experiments with latest HPAC Builds 99, 125  Daniel Nakada dnakada@ida.org  Nathan Platt nplatt@ida.org  </vt:lpstr>
      <vt:lpstr>Background</vt:lpstr>
      <vt:lpstr>Slide 2</vt:lpstr>
      <vt:lpstr>Slide 3</vt:lpstr>
      <vt:lpstr>HPAC Comparison Approach</vt:lpstr>
      <vt:lpstr>Measure of Effectiveness</vt:lpstr>
      <vt:lpstr>Slide 6</vt:lpstr>
      <vt:lpstr>HPAC 5 Contour Comparisons Example: MSG 2005  IOP1 Release 1 of PMCH – SNG / UDM</vt:lpstr>
      <vt:lpstr>Comparison with Tracer Data  IOP1 / IOP 2 –SNG / UDM</vt:lpstr>
      <vt:lpstr>Comparison with Tracer Data  IOP1 / IOP 2 –SNG / UDM</vt:lpstr>
      <vt:lpstr>HPAC 5 Contour Comparisons Example: MSG 2005  IOP1 Release 1 of PMCH – MEDOC / UC</vt:lpstr>
      <vt:lpstr>Comparison with Tracer Data  IOP1 / IOP 2 –MEDOC / UC</vt:lpstr>
      <vt:lpstr>Comparison with Tracer Data  IOP1 / IOP 2 –MEDOC / UC</vt:lpstr>
      <vt:lpstr>Conclusions</vt:lpstr>
      <vt:lpstr>Slide 14</vt:lpstr>
      <vt:lpstr>Comparison with Tracer Data  Average Concentration Based MOE Calculations  IOP1 / IOP 2</vt:lpstr>
    </vt:vector>
  </TitlesOfParts>
  <Company>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phatter</dc:creator>
  <cp:lastModifiedBy>dnakada</cp:lastModifiedBy>
  <cp:revision>63</cp:revision>
  <cp:lastPrinted>1998-05-19T16:15:54Z</cp:lastPrinted>
  <dcterms:created xsi:type="dcterms:W3CDTF">2002-02-04T16:50:18Z</dcterms:created>
  <dcterms:modified xsi:type="dcterms:W3CDTF">2011-05-27T15:10:31Z</dcterms:modified>
</cp:coreProperties>
</file>