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6"/>
  </p:notesMasterIdLst>
  <p:sldIdLst>
    <p:sldId id="306" r:id="rId2"/>
    <p:sldId id="317" r:id="rId3"/>
    <p:sldId id="262" r:id="rId4"/>
    <p:sldId id="295" r:id="rId5"/>
    <p:sldId id="296" r:id="rId6"/>
    <p:sldId id="309" r:id="rId7"/>
    <p:sldId id="320" r:id="rId8"/>
    <p:sldId id="321" r:id="rId9"/>
    <p:sldId id="304" r:id="rId10"/>
    <p:sldId id="293" r:id="rId11"/>
    <p:sldId id="292" r:id="rId12"/>
    <p:sldId id="318" r:id="rId13"/>
    <p:sldId id="264" r:id="rId14"/>
    <p:sldId id="31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6" autoAdjust="0"/>
    <p:restoredTop sz="90929"/>
  </p:normalViewPr>
  <p:slideViewPr>
    <p:cSldViewPr snapToGrid="0">
      <p:cViewPr varScale="1">
        <p:scale>
          <a:sx n="71" d="100"/>
          <a:sy n="71" d="100"/>
        </p:scale>
        <p:origin x="-15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9546F5F-382E-4C76-9933-E46158EB968F}" type="datetimeFigureOut">
              <a:rPr lang="en-US"/>
              <a:pPr>
                <a:defRPr/>
              </a:pPr>
              <a:t>7/13/2011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132FBFE-6086-48D5-8019-FAC30C1AB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49D3663-1667-4D08-A761-5FA408DC34AC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A5ABA24-942F-46F0-B11C-E6636EF63ABD}" type="slidenum">
              <a:rPr lang="en-US" sz="1200"/>
              <a:pPr algn="r"/>
              <a:t>7</a:t>
            </a:fld>
            <a:endParaRPr 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9BF0E57-0A7F-4A30-A5D3-0B99BC626A33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4A507B-5E8C-4EF0-8A69-16D634C4ECD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408D56-3FB2-41CD-89C7-F8BA81ECF37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11576-7CEF-4816-88C0-0C107529C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A5B44-E94B-4DDD-9552-3FD232825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EE8BF-3F85-4042-9772-0FE11DC7A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A4306-7D21-466B-B4CB-129CAD302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60407-8EC4-4F54-A8E5-CBE0B28D9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C1E66-AFC6-4902-BD14-90483EF83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0295-4322-4D4B-AA46-65D5D4108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4AB7D-DAE8-4A99-ACC7-9F71CB632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2B276-C84E-415D-B3B8-01A63DFD9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3373D-D7C8-43E9-8403-28D74C316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D8E55-A6B3-4950-A70D-C69D09F20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9D6AE5-9CA9-453A-B7BA-71D2B96C0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       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96" charset="-128"/>
              </a:defRPr>
            </a:lvl1pPr>
          </a:lstStyle>
          <a:p>
            <a:pPr>
              <a:defRPr/>
            </a:pPr>
            <a:fld id="{84A50377-195C-428F-AF89-2126FCAE6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11250"/>
            <a:ext cx="7772400" cy="49847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mtClean="0">
                <a:latin typeface="Times New Roman" pitchFamily="18" charset="0"/>
              </a:rPr>
              <a:t>Decision Support Tool for More Effective </a:t>
            </a:r>
            <a:br>
              <a:rPr lang="en-US" smtClean="0">
                <a:latin typeface="Times New Roman" pitchFamily="18" charset="0"/>
              </a:rPr>
            </a:br>
            <a:r>
              <a:rPr lang="en-US" smtClean="0">
                <a:latin typeface="Times New Roman" pitchFamily="18" charset="0"/>
              </a:rPr>
              <a:t>CB Threat Warning</a:t>
            </a:r>
          </a:p>
          <a:p>
            <a:pPr algn="ctr">
              <a:buFontTx/>
              <a:buNone/>
            </a:pPr>
            <a:endParaRPr lang="en-US" smtClean="0"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en-US" sz="2000" smtClean="0">
                <a:latin typeface="Times New Roman" pitchFamily="18" charset="0"/>
              </a:rPr>
              <a:t>S</a:t>
            </a:r>
            <a:r>
              <a:rPr lang="en-US" sz="1400" smtClean="0">
                <a:latin typeface="Times New Roman" pitchFamily="18" charset="0"/>
              </a:rPr>
              <a:t>.</a:t>
            </a:r>
            <a:r>
              <a:rPr lang="en-US" sz="2000" smtClean="0">
                <a:latin typeface="Times New Roman" pitchFamily="18" charset="0"/>
              </a:rPr>
              <a:t> Masters, S. Rottmann, M. Kienzle, S. Maminakis, </a:t>
            </a:r>
            <a:br>
              <a:rPr lang="en-US" sz="2000" smtClean="0">
                <a:latin typeface="Times New Roman" pitchFamily="18" charset="0"/>
              </a:rPr>
            </a:br>
            <a:r>
              <a:rPr lang="en-US" sz="2000" smtClean="0">
                <a:latin typeface="Times New Roman" pitchFamily="18" charset="0"/>
              </a:rPr>
              <a:t>J. Piotrowski, R. Thomas</a:t>
            </a:r>
          </a:p>
          <a:p>
            <a:pPr algn="ctr">
              <a:buFontTx/>
              <a:buNone/>
            </a:pPr>
            <a:endParaRPr lang="en-US" sz="2000" smtClean="0"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en-US" sz="2000" smtClean="0">
                <a:latin typeface="Times New Roman" pitchFamily="18" charset="0"/>
              </a:rPr>
              <a:t>ENSCO, Inc.</a:t>
            </a:r>
          </a:p>
          <a:p>
            <a:pPr algn="ctr">
              <a:buFontTx/>
              <a:buNone/>
            </a:pPr>
            <a:endParaRPr lang="en-US" sz="2000" smtClean="0">
              <a:latin typeface="Times New Roman" pitchFamily="18" charset="0"/>
            </a:endParaRPr>
          </a:p>
          <a:p>
            <a:pPr algn="ctr">
              <a:buFontTx/>
              <a:buNone/>
            </a:pPr>
            <a:r>
              <a:rPr lang="en-US" sz="2000" smtClean="0">
                <a:latin typeface="Times New Roman" pitchFamily="18" charset="0"/>
              </a:rPr>
              <a:t>15</a:t>
            </a:r>
            <a:r>
              <a:rPr lang="en-US" sz="2000" baseline="30000" smtClean="0">
                <a:latin typeface="Times New Roman" pitchFamily="18" charset="0"/>
              </a:rPr>
              <a:t>th</a:t>
            </a:r>
            <a:r>
              <a:rPr lang="en-US" sz="2000" smtClean="0">
                <a:latin typeface="Times New Roman" pitchFamily="18" charset="0"/>
              </a:rPr>
              <a:t> Annual George Mason University Conference on Atmospheric Transport and Dispersion Modeling</a:t>
            </a:r>
          </a:p>
          <a:p>
            <a:pPr algn="ctr">
              <a:buFontTx/>
              <a:buNone/>
            </a:pPr>
            <a:r>
              <a:rPr lang="en-US" sz="2000" smtClean="0">
                <a:latin typeface="Times New Roman" pitchFamily="18" charset="0"/>
              </a:rPr>
              <a:t>12-14 July,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6"/>
          <p:cNvSpPr>
            <a:spLocks noGrp="1"/>
          </p:cNvSpPr>
          <p:nvPr>
            <p:ph type="title" idx="4294967295"/>
          </p:nvPr>
        </p:nvSpPr>
        <p:spPr>
          <a:xfrm>
            <a:off x="1036638" y="295275"/>
            <a:ext cx="7954962" cy="609600"/>
          </a:xfrm>
        </p:spPr>
        <p:txBody>
          <a:bodyPr/>
          <a:lstStyle/>
          <a:p>
            <a:pPr algn="r"/>
            <a:r>
              <a:rPr lang="en-US" sz="3200" b="1" smtClean="0"/>
              <a:t>Detector Placement Overview</a:t>
            </a:r>
          </a:p>
        </p:txBody>
      </p:sp>
      <p:sp>
        <p:nvSpPr>
          <p:cNvPr id="61443" name="Content Placeholder 7"/>
          <p:cNvSpPr>
            <a:spLocks noGrp="1"/>
          </p:cNvSpPr>
          <p:nvPr>
            <p:ph idx="4294967295"/>
          </p:nvPr>
        </p:nvSpPr>
        <p:spPr>
          <a:xfrm>
            <a:off x="655638" y="1387475"/>
            <a:ext cx="8174037" cy="3886200"/>
          </a:xfrm>
          <a:ln/>
        </p:spPr>
        <p:txBody>
          <a:bodyPr/>
          <a:lstStyle/>
          <a:p>
            <a:r>
              <a:rPr lang="en-US" sz="2400" smtClean="0"/>
              <a:t>Joint Biological Tactical Detection System (JBTDS)</a:t>
            </a:r>
          </a:p>
          <a:p>
            <a:pPr lvl="2"/>
            <a:r>
              <a:rPr lang="en-US" sz="2000" smtClean="0"/>
              <a:t>Lightweight, low cost, man-portable and battery operable capability system to detect, collect and identify airborne biological pathogens and toxins in a tactical employment</a:t>
            </a:r>
          </a:p>
          <a:p>
            <a:pPr lvl="2"/>
            <a:r>
              <a:rPr lang="en-US" sz="2000" smtClean="0"/>
              <a:t>Providing continuous biological surveillance for a 2km by 2km area in an austere environment for 72 hours </a:t>
            </a:r>
          </a:p>
          <a:p>
            <a:pPr lvl="2"/>
            <a:r>
              <a:rPr lang="en-US" sz="2000" smtClean="0"/>
              <a:t>Infantry battalion unit area or a Forward Operating Base (FOB)</a:t>
            </a:r>
            <a:r>
              <a:rPr lang="en-US" sz="2800" smtClean="0"/>
              <a:t> </a:t>
            </a:r>
          </a:p>
          <a:p>
            <a:r>
              <a:rPr lang="en-US" sz="2400" smtClean="0"/>
              <a:t>ENSCO Value Proposition</a:t>
            </a:r>
          </a:p>
          <a:p>
            <a:pPr lvl="2"/>
            <a:r>
              <a:rPr lang="en-US" sz="2000" smtClean="0"/>
              <a:t>Provide an objective solution for placing detectors in an array that provides maximum protection while minimizing cost</a:t>
            </a:r>
          </a:p>
        </p:txBody>
      </p:sp>
      <p:sp>
        <p:nvSpPr>
          <p:cNvPr id="61444" name="Text Box 5"/>
          <p:cNvSpPr txBox="1">
            <a:spLocks noChangeArrowheads="1"/>
          </p:cNvSpPr>
          <p:nvPr/>
        </p:nvSpPr>
        <p:spPr bwMode="auto">
          <a:xfrm>
            <a:off x="4122738" y="4811713"/>
            <a:ext cx="184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6"/>
          <p:cNvSpPr>
            <a:spLocks noGrp="1"/>
          </p:cNvSpPr>
          <p:nvPr>
            <p:ph type="title" idx="4294967295"/>
          </p:nvPr>
        </p:nvSpPr>
        <p:spPr>
          <a:xfrm>
            <a:off x="1036638" y="295275"/>
            <a:ext cx="7954962" cy="609600"/>
          </a:xfrm>
        </p:spPr>
        <p:txBody>
          <a:bodyPr/>
          <a:lstStyle/>
          <a:p>
            <a:pPr algn="r"/>
            <a:r>
              <a:rPr lang="en-US" sz="3200" b="1" smtClean="0"/>
              <a:t>Detector Placement Overview</a:t>
            </a:r>
          </a:p>
        </p:txBody>
      </p:sp>
      <p:sp>
        <p:nvSpPr>
          <p:cNvPr id="4099" name="Content Placeholder 7"/>
          <p:cNvSpPr>
            <a:spLocks noGrp="1"/>
          </p:cNvSpPr>
          <p:nvPr>
            <p:ph idx="4294967295"/>
          </p:nvPr>
        </p:nvSpPr>
        <p:spPr>
          <a:xfrm>
            <a:off x="533400" y="990600"/>
            <a:ext cx="8174038" cy="3886200"/>
          </a:xfrm>
        </p:spPr>
        <p:txBody>
          <a:bodyPr/>
          <a:lstStyle/>
          <a:p>
            <a:pPr marL="739775">
              <a:spcBef>
                <a:spcPts val="600"/>
              </a:spcBef>
            </a:pPr>
            <a:r>
              <a:rPr lang="en-US" sz="2400" smtClean="0"/>
              <a:t>The best chemical or biological detectors placed in the wrong locations will provide poor hazard warning and protection</a:t>
            </a:r>
          </a:p>
          <a:p>
            <a:pPr marL="739775">
              <a:spcBef>
                <a:spcPts val="600"/>
              </a:spcBef>
            </a:pPr>
            <a:r>
              <a:rPr lang="en-US" sz="2400" smtClean="0"/>
              <a:t>Meteorology is the single most significant influence on optimal detector placement</a:t>
            </a:r>
          </a:p>
          <a:p>
            <a:pPr marL="739775">
              <a:spcBef>
                <a:spcPts val="600"/>
              </a:spcBef>
            </a:pPr>
            <a:r>
              <a:rPr lang="en-US" sz="2400" smtClean="0"/>
              <a:t>Other factors affecting system performance include detector specifications, terrain, natural and manmade obstructions and structures, all of which can significantly affect the ability to detect a downwind hazard condition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4122738" y="4811713"/>
            <a:ext cx="1841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400"/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1250950" y="4981575"/>
            <a:ext cx="7034213" cy="1077913"/>
          </a:xfrm>
          <a:prstGeom prst="rect">
            <a:avLst/>
          </a:prstGeom>
          <a:solidFill>
            <a:schemeClr val="accent2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i="1">
                <a:solidFill>
                  <a:schemeClr val="bg1"/>
                </a:solidFill>
              </a:rPr>
              <a:t>“</a:t>
            </a:r>
            <a:r>
              <a:rPr lang="en-US" sz="2000" i="1">
                <a:solidFill>
                  <a:schemeClr val="bg1"/>
                </a:solidFill>
              </a:rPr>
              <a:t>How does the warfighter determine the optimal number and location of CB detectors in a dynamic battle space to achieve a required level of detection?” </a:t>
            </a:r>
            <a:endParaRPr 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3845859" y="4316506"/>
            <a:ext cx="5002306" cy="1559859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96" charset="-128"/>
            </a:endParaRPr>
          </a:p>
        </p:txBody>
      </p:sp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5816600" y="1981200"/>
            <a:ext cx="2160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Mesoscale Model</a:t>
            </a:r>
          </a:p>
          <a:p>
            <a:r>
              <a:rPr lang="en-US" sz="2000"/>
              <a:t>(RAMS, WRF)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90750" y="3151188"/>
            <a:ext cx="1041400" cy="10160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Display</a:t>
            </a:r>
          </a:p>
          <a:p>
            <a:pPr algn="ctr">
              <a:defRPr/>
            </a:pPr>
            <a:r>
              <a:rPr lang="en-US" sz="2000" dirty="0"/>
              <a:t>Data &amp;</a:t>
            </a:r>
          </a:p>
          <a:p>
            <a:pPr algn="ctr">
              <a:defRPr/>
            </a:pPr>
            <a:r>
              <a:rPr lang="en-US" sz="2000" dirty="0"/>
              <a:t>Results</a:t>
            </a: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3810000" y="1812925"/>
            <a:ext cx="1673225" cy="10160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/>
              <a:t>Generate</a:t>
            </a:r>
          </a:p>
          <a:p>
            <a:pPr algn="ctr"/>
            <a:r>
              <a:rPr lang="en-US" sz="2000"/>
              <a:t>Met Forecast</a:t>
            </a:r>
          </a:p>
          <a:p>
            <a:pPr algn="ctr"/>
            <a:r>
              <a:rPr lang="en-US" sz="2000"/>
              <a:t>Data</a:t>
            </a:r>
          </a:p>
        </p:txBody>
      </p:sp>
      <p:sp>
        <p:nvSpPr>
          <p:cNvPr id="6149" name="Text Box 10"/>
          <p:cNvSpPr txBox="1">
            <a:spLocks noChangeArrowheads="1"/>
          </p:cNvSpPr>
          <p:nvPr/>
        </p:nvSpPr>
        <p:spPr bwMode="auto">
          <a:xfrm>
            <a:off x="3916363" y="4505325"/>
            <a:ext cx="1452562" cy="10160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Detector</a:t>
            </a:r>
          </a:p>
          <a:p>
            <a:pPr algn="ctr">
              <a:defRPr/>
            </a:pPr>
            <a:r>
              <a:rPr lang="en-US" sz="2000" dirty="0"/>
              <a:t>Placement</a:t>
            </a:r>
          </a:p>
          <a:p>
            <a:pPr algn="ctr">
              <a:defRPr/>
            </a:pPr>
            <a:r>
              <a:rPr lang="en-US" sz="2000" dirty="0"/>
              <a:t>Calculation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3951288" y="3159125"/>
            <a:ext cx="1384300" cy="10160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/>
              <a:t>Hazard</a:t>
            </a:r>
          </a:p>
          <a:p>
            <a:pPr algn="ctr">
              <a:defRPr/>
            </a:pPr>
            <a:r>
              <a:rPr lang="en-US" sz="2000" dirty="0"/>
              <a:t>Model</a:t>
            </a:r>
          </a:p>
          <a:p>
            <a:pPr algn="ctr">
              <a:defRPr/>
            </a:pPr>
            <a:r>
              <a:rPr lang="en-US" sz="2000" dirty="0"/>
              <a:t>Simulation</a:t>
            </a:r>
          </a:p>
        </p:txBody>
      </p:sp>
      <p:sp>
        <p:nvSpPr>
          <p:cNvPr id="32775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8229600" cy="838200"/>
          </a:xfrm>
        </p:spPr>
        <p:txBody>
          <a:bodyPr/>
          <a:lstStyle/>
          <a:p>
            <a:pPr algn="r" eaLnBrk="1" hangingPunct="1"/>
            <a:r>
              <a:rPr lang="en-US" sz="3200" b="1" smtClean="0"/>
              <a:t>Detector Placement Process</a:t>
            </a:r>
          </a:p>
        </p:txBody>
      </p:sp>
      <p:sp>
        <p:nvSpPr>
          <p:cNvPr id="32776" name="Text Box 34"/>
          <p:cNvSpPr txBox="1">
            <a:spLocks noChangeArrowheads="1"/>
          </p:cNvSpPr>
          <p:nvPr/>
        </p:nvSpPr>
        <p:spPr bwMode="auto">
          <a:xfrm>
            <a:off x="5772150" y="3338513"/>
            <a:ext cx="3035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/>
              <a:t>Transport and Dispersion</a:t>
            </a:r>
          </a:p>
          <a:p>
            <a:pPr algn="ctr"/>
            <a:r>
              <a:rPr lang="en-US" sz="2000"/>
              <a:t>Model (SCIPUFF, SLAM)</a:t>
            </a:r>
          </a:p>
        </p:txBody>
      </p:sp>
      <p:sp>
        <p:nvSpPr>
          <p:cNvPr id="32777" name="Text Box 35"/>
          <p:cNvSpPr txBox="1">
            <a:spLocks noChangeArrowheads="1"/>
          </p:cNvSpPr>
          <p:nvPr/>
        </p:nvSpPr>
        <p:spPr bwMode="auto">
          <a:xfrm>
            <a:off x="5816600" y="4505325"/>
            <a:ext cx="182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PoD Algorithm</a:t>
            </a:r>
          </a:p>
        </p:txBody>
      </p:sp>
      <p:sp>
        <p:nvSpPr>
          <p:cNvPr id="32778" name="Text Box 36"/>
          <p:cNvSpPr txBox="1">
            <a:spLocks noChangeArrowheads="1"/>
          </p:cNvSpPr>
          <p:nvPr/>
        </p:nvSpPr>
        <p:spPr bwMode="auto">
          <a:xfrm>
            <a:off x="5810250" y="4810125"/>
            <a:ext cx="1849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OPT Algorithm</a:t>
            </a:r>
          </a:p>
        </p:txBody>
      </p:sp>
      <p:sp>
        <p:nvSpPr>
          <p:cNvPr id="32779" name="Text Box 37"/>
          <p:cNvSpPr txBox="1">
            <a:spLocks noChangeArrowheads="1"/>
          </p:cNvSpPr>
          <p:nvPr/>
        </p:nvSpPr>
        <p:spPr bwMode="auto">
          <a:xfrm>
            <a:off x="5816600" y="5114925"/>
            <a:ext cx="2722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FAR Algorithm (future)</a:t>
            </a:r>
          </a:p>
        </p:txBody>
      </p:sp>
      <p:sp>
        <p:nvSpPr>
          <p:cNvPr id="32780" name="Text Box 39"/>
          <p:cNvSpPr txBox="1">
            <a:spLocks noChangeArrowheads="1"/>
          </p:cNvSpPr>
          <p:nvPr/>
        </p:nvSpPr>
        <p:spPr bwMode="auto">
          <a:xfrm>
            <a:off x="69850" y="3254375"/>
            <a:ext cx="1776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Java Interface</a:t>
            </a:r>
          </a:p>
        </p:txBody>
      </p:sp>
      <p:sp>
        <p:nvSpPr>
          <p:cNvPr id="32781" name="Text Box 40"/>
          <p:cNvSpPr txBox="1">
            <a:spLocks noChangeArrowheads="1"/>
          </p:cNvSpPr>
          <p:nvPr/>
        </p:nvSpPr>
        <p:spPr bwMode="auto">
          <a:xfrm>
            <a:off x="69850" y="3635375"/>
            <a:ext cx="193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Google Earth</a:t>
            </a:r>
            <a:r>
              <a:rPr lang="en-US" sz="2000">
                <a:cs typeface="Arial" charset="0"/>
              </a:rPr>
              <a:t>™</a:t>
            </a:r>
          </a:p>
        </p:txBody>
      </p:sp>
      <p:cxnSp>
        <p:nvCxnSpPr>
          <p:cNvPr id="32782" name="AutoShape 43"/>
          <p:cNvCxnSpPr>
            <a:cxnSpLocks noChangeShapeType="1"/>
            <a:stCxn id="6148" idx="2"/>
            <a:endCxn id="6150" idx="0"/>
          </p:cNvCxnSpPr>
          <p:nvPr/>
        </p:nvCxnSpPr>
        <p:spPr bwMode="auto">
          <a:xfrm flipH="1">
            <a:off x="4643438" y="2828925"/>
            <a:ext cx="3175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783" name="AutoShape 44"/>
          <p:cNvCxnSpPr>
            <a:cxnSpLocks noChangeShapeType="1"/>
            <a:stCxn id="6150" idx="2"/>
            <a:endCxn id="6149" idx="0"/>
          </p:cNvCxnSpPr>
          <p:nvPr/>
        </p:nvCxnSpPr>
        <p:spPr bwMode="auto">
          <a:xfrm>
            <a:off x="4643438" y="4175125"/>
            <a:ext cx="0" cy="33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2784" name="AutoShape 50"/>
          <p:cNvSpPr>
            <a:spLocks/>
          </p:cNvSpPr>
          <p:nvPr/>
        </p:nvSpPr>
        <p:spPr bwMode="auto">
          <a:xfrm>
            <a:off x="5657850" y="1900238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AutoShape 51"/>
          <p:cNvSpPr>
            <a:spLocks/>
          </p:cNvSpPr>
          <p:nvPr/>
        </p:nvSpPr>
        <p:spPr bwMode="auto">
          <a:xfrm>
            <a:off x="5657850" y="4567238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AutoShape 52"/>
          <p:cNvSpPr>
            <a:spLocks/>
          </p:cNvSpPr>
          <p:nvPr/>
        </p:nvSpPr>
        <p:spPr bwMode="auto">
          <a:xfrm>
            <a:off x="5657850" y="3271838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AutoShape 53"/>
          <p:cNvSpPr>
            <a:spLocks/>
          </p:cNvSpPr>
          <p:nvPr/>
        </p:nvSpPr>
        <p:spPr bwMode="auto">
          <a:xfrm flipH="1">
            <a:off x="1911350" y="3224213"/>
            <a:ext cx="152400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AutoShape 20"/>
          <p:cNvSpPr>
            <a:spLocks/>
          </p:cNvSpPr>
          <p:nvPr/>
        </p:nvSpPr>
        <p:spPr bwMode="auto">
          <a:xfrm>
            <a:off x="3400425" y="1654175"/>
            <a:ext cx="465138" cy="4051300"/>
          </a:xfrm>
          <a:prstGeom prst="leftBrace">
            <a:avLst>
              <a:gd name="adj1" fmla="val 7258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>
          <a:xfrm>
            <a:off x="2222500" y="304800"/>
            <a:ext cx="6769100" cy="609600"/>
          </a:xfrm>
        </p:spPr>
        <p:txBody>
          <a:bodyPr/>
          <a:lstStyle/>
          <a:p>
            <a:pPr algn="r"/>
            <a:r>
              <a:rPr lang="en-US" sz="3200" b="1" smtClean="0"/>
              <a:t>PoD Definition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4294967295"/>
          </p:nvPr>
        </p:nvSpPr>
        <p:spPr>
          <a:xfrm>
            <a:off x="685800" y="1101725"/>
            <a:ext cx="7772400" cy="3913188"/>
          </a:xfrm>
        </p:spPr>
        <p:txBody>
          <a:bodyPr/>
          <a:lstStyle/>
          <a:p>
            <a:r>
              <a:rPr lang="en-US" sz="2400" smtClean="0"/>
              <a:t>Definition of </a:t>
            </a:r>
            <a:r>
              <a:rPr lang="en-US" sz="2400" i="1" u="sng" smtClean="0"/>
              <a:t>Probability of Detection (PoD)</a:t>
            </a:r>
          </a:p>
          <a:p>
            <a:pPr lvl="2"/>
            <a:r>
              <a:rPr lang="en-US" sz="2000" smtClean="0"/>
              <a:t>Detector PoD – the probability that a detector will alarm when challenged at or above the minimum limit of detection for all agent threats</a:t>
            </a:r>
          </a:p>
          <a:p>
            <a:pPr lvl="2"/>
            <a:r>
              <a:rPr lang="en-US" sz="2000" smtClean="0"/>
              <a:t>Network (Array) PoD – the probability that a network of sensors will detect an </a:t>
            </a:r>
            <a:r>
              <a:rPr lang="en-US" sz="2000" i="1" smtClean="0"/>
              <a:t>“effective attack”</a:t>
            </a:r>
            <a:r>
              <a:rPr lang="en-US" sz="2000" smtClean="0"/>
              <a:t> released 0.5-10km upwind of unit front</a:t>
            </a:r>
          </a:p>
          <a:p>
            <a:pPr>
              <a:buFontTx/>
              <a:buNone/>
            </a:pPr>
            <a:r>
              <a:rPr lang="en-US" smtClean="0"/>
              <a:t>	</a:t>
            </a: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2282825" y="3651250"/>
          <a:ext cx="3900488" cy="671513"/>
        </p:xfrm>
        <a:graphic>
          <a:graphicData uri="http://schemas.openxmlformats.org/presentationml/2006/ole">
            <p:oleObj spid="_x0000_s34820" name="Equation" r:id="rId3" imgW="2361960" imgH="368280" progId="Equation.3">
              <p:embed/>
            </p:oleObj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295400" y="4394200"/>
          <a:ext cx="1279525" cy="463550"/>
        </p:xfrm>
        <a:graphic>
          <a:graphicData uri="http://schemas.openxmlformats.org/presentationml/2006/ole">
            <p:oleObj spid="_x0000_s34821" name="Equation" r:id="rId4" imgW="774360" imgH="253800" progId="Equation.3">
              <p:embed/>
            </p:oleObj>
          </a:graphicData>
        </a:graphic>
      </p:graphicFrame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574925" y="4394200"/>
            <a:ext cx="56546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tabLst>
                <a:tab pos="228600" algn="l"/>
              </a:tabLst>
            </a:pPr>
            <a:r>
              <a:rPr lang="en-US" sz="1600"/>
              <a:t>is the probability that the network will alarm at hour </a:t>
            </a:r>
            <a:r>
              <a:rPr lang="en-US" sz="1600" i="1"/>
              <a:t>i</a:t>
            </a:r>
            <a:r>
              <a:rPr lang="en-US" sz="1600"/>
              <a:t> given that a detectable plume from source </a:t>
            </a:r>
            <a:r>
              <a:rPr lang="en-US" sz="1600" i="1"/>
              <a:t>j</a:t>
            </a:r>
            <a:r>
              <a:rPr lang="en-US" sz="1600"/>
              <a:t> is present to the network as configured at hour </a:t>
            </a:r>
            <a:r>
              <a:rPr lang="en-US" sz="1600" i="1"/>
              <a:t>i</a:t>
            </a:r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1295400" y="5227638"/>
          <a:ext cx="671513" cy="439737"/>
        </p:xfrm>
        <a:graphic>
          <a:graphicData uri="http://schemas.openxmlformats.org/presentationml/2006/ole">
            <p:oleObj spid="_x0000_s34823" name="Equation" r:id="rId5" imgW="406080" imgH="241200" progId="Equation.3">
              <p:embed/>
            </p:oleObj>
          </a:graphicData>
        </a:graphic>
      </p:graphicFrame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2133600" y="5229225"/>
            <a:ext cx="594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 eaLnBrk="1" hangingPunct="1">
              <a:spcBef>
                <a:spcPct val="50000"/>
              </a:spcBef>
            </a:pPr>
            <a:r>
              <a:rPr lang="en-US" sz="1600"/>
              <a:t>	is the probability that the plume came from source </a:t>
            </a:r>
            <a:r>
              <a:rPr lang="en-US" sz="1600" i="1"/>
              <a:t>j</a:t>
            </a:r>
          </a:p>
        </p:txBody>
      </p:sp>
      <p:graphicFrame>
        <p:nvGraphicFramePr>
          <p:cNvPr id="34825" name="Object 9"/>
          <p:cNvGraphicFramePr>
            <a:graphicFrameLocks noChangeAspect="1"/>
          </p:cNvGraphicFramePr>
          <p:nvPr/>
        </p:nvGraphicFramePr>
        <p:xfrm>
          <a:off x="1295400" y="5629275"/>
          <a:ext cx="942975" cy="508000"/>
        </p:xfrm>
        <a:graphic>
          <a:graphicData uri="http://schemas.openxmlformats.org/presentationml/2006/ole">
            <p:oleObj spid="_x0000_s34825" name="Equation" r:id="rId6" imgW="571320" imgH="279360" progId="Equation.3">
              <p:embed/>
            </p:oleObj>
          </a:graphicData>
        </a:graphic>
      </p:graphicFrame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590800" y="5629275"/>
            <a:ext cx="5638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228600" eaLnBrk="1" hangingPunct="1">
              <a:spcBef>
                <a:spcPct val="50000"/>
              </a:spcBef>
              <a:tabLst>
                <a:tab pos="282575" algn="l"/>
              </a:tabLst>
            </a:pPr>
            <a:r>
              <a:rPr lang="en-US" sz="1600"/>
              <a:t>is the probability that a detectable plume is present to the network (at hour </a:t>
            </a:r>
            <a:r>
              <a:rPr lang="en-US" sz="1600" i="1"/>
              <a:t>i</a:t>
            </a:r>
            <a:r>
              <a:rPr lang="en-US" sz="1600"/>
              <a:t>) given that the plume (at hour </a:t>
            </a:r>
            <a:r>
              <a:rPr lang="en-US" sz="1600" i="1"/>
              <a:t>i</a:t>
            </a:r>
            <a:r>
              <a:rPr lang="en-US" sz="1600"/>
              <a:t>) originated from source</a:t>
            </a:r>
            <a:r>
              <a:rPr lang="en-US" sz="1600" i="1"/>
              <a:t> j</a:t>
            </a:r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1076325" y="4408488"/>
            <a:ext cx="7400925" cy="2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23875" y="1141413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2400" smtClean="0"/>
              <a:t>GUI/User Defined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Number of Detectors available to operator for deployment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Detector PoD (fixed value for each detector in the network)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Duration of the mission (start/stop time) 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System PoD required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Area of protection (encampment)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2400" smtClean="0"/>
              <a:t>Threat Concentration Data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T&amp;D model output concentration data within the encampment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2400" smtClean="0"/>
              <a:t>Weighted Threat Regions (currently not available through GUI)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Default (all potential release locations are considered equally possible)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</a:pPr>
            <a:r>
              <a:rPr lang="en-US" sz="1800" smtClean="0"/>
              <a:t>Percentages for each release location can be adjusted to indicate more/less likely release scenarios given the total weighting of all potential sources must sum to 1</a:t>
            </a:r>
          </a:p>
          <a:p>
            <a:pPr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1143000" y="228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3200" b="1">
                <a:solidFill>
                  <a:schemeClr val="tx2"/>
                </a:solidFill>
              </a:rPr>
              <a:t>Optimization Algorithm Inputs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8229600" cy="685800"/>
          </a:xfrm>
        </p:spPr>
        <p:txBody>
          <a:bodyPr/>
          <a:lstStyle/>
          <a:p>
            <a:pPr algn="r" eaLnBrk="1" hangingPunct="1"/>
            <a:r>
              <a:rPr lang="en-US" sz="3200" b="1" smtClean="0"/>
              <a:t>Fixed Detector Placement</a:t>
            </a:r>
          </a:p>
        </p:txBody>
      </p:sp>
      <p:pic>
        <p:nvPicPr>
          <p:cNvPr id="65540" name="Picture 4" descr="DPM Fixed Place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13" y="1154113"/>
            <a:ext cx="8531225" cy="5173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DPM Optimiz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1141413"/>
            <a:ext cx="8515350" cy="5211762"/>
          </a:xfrm>
          <a:prstGeom prst="rect">
            <a:avLst/>
          </a:prstGeom>
          <a:noFill/>
        </p:spPr>
      </p:pic>
      <p:sp>
        <p:nvSpPr>
          <p:cNvPr id="6758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8229600" cy="685800"/>
          </a:xfrm>
        </p:spPr>
        <p:txBody>
          <a:bodyPr/>
          <a:lstStyle/>
          <a:p>
            <a:pPr algn="r" eaLnBrk="1" hangingPunct="1"/>
            <a:r>
              <a:rPr lang="en-US" sz="3200" b="1" smtClean="0"/>
              <a:t>“Optimized” Detector Placement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27038" y="1195388"/>
            <a:ext cx="7791450" cy="5051425"/>
          </a:xfrm>
          <a:noFill/>
          <a:ln/>
        </p:spPr>
        <p:txBody>
          <a:bodyPr/>
          <a:lstStyle/>
          <a:p>
            <a:pPr marL="381000" indent="-381000">
              <a:lnSpc>
                <a:spcPct val="80000"/>
              </a:lnSpc>
            </a:pPr>
            <a:r>
              <a:rPr lang="en-US" sz="2400" dirty="0" smtClean="0"/>
              <a:t>Rank Order Individual Detectors </a:t>
            </a:r>
          </a:p>
          <a:p>
            <a:pPr marL="800100" lvl="1" indent="-342900">
              <a:lnSpc>
                <a:spcPct val="80000"/>
              </a:lnSpc>
            </a:pPr>
            <a:r>
              <a:rPr lang="en-US" sz="2000" dirty="0" smtClean="0"/>
              <a:t>Calculate </a:t>
            </a:r>
            <a:r>
              <a:rPr lang="en-US" sz="2000" dirty="0" err="1" smtClean="0"/>
              <a:t>PoD</a:t>
            </a:r>
            <a:r>
              <a:rPr lang="en-US" sz="2000" dirty="0" smtClean="0"/>
              <a:t> for each detector for all time periods during the mission and order them from highest to lowest </a:t>
            </a:r>
            <a:r>
              <a:rPr lang="en-US" sz="2000" dirty="0" err="1" smtClean="0"/>
              <a:t>PoD</a:t>
            </a:r>
            <a:endParaRPr lang="en-US" sz="2000" dirty="0" smtClean="0"/>
          </a:p>
          <a:p>
            <a:pPr marL="381000" indent="-381000">
              <a:lnSpc>
                <a:spcPct val="80000"/>
              </a:lnSpc>
            </a:pPr>
            <a:r>
              <a:rPr lang="en-US" sz="2400" dirty="0" smtClean="0"/>
              <a:t>Subsequent Detector Selection</a:t>
            </a:r>
          </a:p>
          <a:p>
            <a:pPr marL="800100" lvl="1" indent="-342900">
              <a:lnSpc>
                <a:spcPct val="80000"/>
              </a:lnSpc>
            </a:pPr>
            <a:r>
              <a:rPr lang="en-US" sz="2000" dirty="0" smtClean="0"/>
              <a:t>Pair individual detectors with secondary detectors that observe “unique” source events</a:t>
            </a:r>
          </a:p>
          <a:p>
            <a:pPr marL="800100" lvl="1" indent="-342900">
              <a:lnSpc>
                <a:spcPct val="80000"/>
              </a:lnSpc>
            </a:pPr>
            <a:r>
              <a:rPr lang="en-US" sz="2000" dirty="0" smtClean="0"/>
              <a:t>Order network combinations for the entire mission period using a set of rules to achieve the “best” system level </a:t>
            </a:r>
            <a:r>
              <a:rPr lang="en-US" sz="2000" dirty="0" err="1" smtClean="0"/>
              <a:t>PoD</a:t>
            </a:r>
            <a:endParaRPr lang="en-US" sz="2000" dirty="0" smtClean="0"/>
          </a:p>
          <a:p>
            <a:pPr marL="381000" indent="-381000">
              <a:lnSpc>
                <a:spcPct val="80000"/>
              </a:lnSpc>
            </a:pPr>
            <a:r>
              <a:rPr lang="en-US" sz="2400" dirty="0" smtClean="0"/>
              <a:t>Optimization </a:t>
            </a:r>
            <a:r>
              <a:rPr lang="en-US" sz="2400" dirty="0" smtClean="0"/>
              <a:t>Completed When:</a:t>
            </a:r>
          </a:p>
          <a:p>
            <a:pPr marL="800100" lvl="1" indent="-342900">
              <a:lnSpc>
                <a:spcPct val="80000"/>
              </a:lnSpc>
            </a:pPr>
            <a:r>
              <a:rPr lang="en-US" sz="2000" dirty="0" smtClean="0"/>
              <a:t>Detector network has an average </a:t>
            </a:r>
            <a:r>
              <a:rPr lang="en-US" sz="2000" dirty="0" err="1" smtClean="0"/>
              <a:t>PoD</a:t>
            </a:r>
            <a:r>
              <a:rPr lang="en-US" sz="2000" dirty="0" smtClean="0"/>
              <a:t> over the time period of the mission greater than the required </a:t>
            </a:r>
            <a:r>
              <a:rPr lang="en-US" sz="2000" dirty="0" err="1" smtClean="0"/>
              <a:t>PoD</a:t>
            </a:r>
            <a:r>
              <a:rPr lang="en-US" sz="2000" dirty="0" smtClean="0"/>
              <a:t> </a:t>
            </a:r>
            <a:r>
              <a:rPr lang="en-US" sz="2000" i="1" u="sng" dirty="0" smtClean="0"/>
              <a:t>AND</a:t>
            </a:r>
            <a:r>
              <a:rPr lang="en-US" sz="2000" dirty="0" smtClean="0"/>
              <a:t> the network </a:t>
            </a:r>
            <a:r>
              <a:rPr lang="en-US" sz="2000" dirty="0" err="1" smtClean="0"/>
              <a:t>PoD</a:t>
            </a:r>
            <a:r>
              <a:rPr lang="en-US" sz="2000" dirty="0" smtClean="0"/>
              <a:t> for each individual time period within the mission period is greater than or equal to the required </a:t>
            </a:r>
            <a:r>
              <a:rPr lang="en-US" sz="2000" dirty="0" err="1" smtClean="0"/>
              <a:t>PoD</a:t>
            </a:r>
            <a:endParaRPr lang="en-US" sz="2000" dirty="0" smtClean="0"/>
          </a:p>
          <a:p>
            <a:pPr marL="800100" lvl="1" indent="-342900">
              <a:lnSpc>
                <a:spcPct val="80000"/>
              </a:lnSpc>
              <a:buFontTx/>
              <a:buNone/>
            </a:pPr>
            <a:r>
              <a:rPr lang="en-US" sz="2000" dirty="0" smtClean="0"/>
              <a:t>OR</a:t>
            </a:r>
          </a:p>
          <a:p>
            <a:pPr marL="800100" lvl="1" indent="-342900">
              <a:lnSpc>
                <a:spcPct val="80000"/>
              </a:lnSpc>
            </a:pPr>
            <a:r>
              <a:rPr lang="en-US" sz="2000" dirty="0" smtClean="0"/>
              <a:t>The maximum number of available detectors is reached	</a:t>
            </a:r>
          </a:p>
        </p:txBody>
      </p:sp>
      <p:sp>
        <p:nvSpPr>
          <p:cNvPr id="46085" name="Rectangle 30"/>
          <p:cNvSpPr>
            <a:spLocks noChangeArrowheads="1"/>
          </p:cNvSpPr>
          <p:nvPr/>
        </p:nvSpPr>
        <p:spPr bwMode="auto">
          <a:xfrm>
            <a:off x="6858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3200" b="1" dirty="0" smtClean="0">
                <a:solidFill>
                  <a:schemeClr val="tx2"/>
                </a:solidFill>
              </a:rPr>
              <a:t>Optimization </a:t>
            </a:r>
            <a:r>
              <a:rPr lang="en-US" sz="3200" b="1" dirty="0">
                <a:solidFill>
                  <a:schemeClr val="tx2"/>
                </a:solidFill>
              </a:rPr>
              <a:t>Methodology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685800"/>
          </a:xfrm>
        </p:spPr>
        <p:txBody>
          <a:bodyPr/>
          <a:lstStyle/>
          <a:p>
            <a:pPr algn="r" eaLnBrk="1" hangingPunct="1"/>
            <a:r>
              <a:rPr lang="en-US" sz="3200" b="1" smtClean="0"/>
              <a:t>Threat Vulnerability Display</a:t>
            </a:r>
          </a:p>
        </p:txBody>
      </p:sp>
      <p:pic>
        <p:nvPicPr>
          <p:cNvPr id="9220" name="Picture 4" descr="Daily Threat Vulnerabi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163" y="1166813"/>
            <a:ext cx="8451850" cy="519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685800"/>
          </a:xfrm>
        </p:spPr>
        <p:txBody>
          <a:bodyPr/>
          <a:lstStyle/>
          <a:p>
            <a:pPr algn="r" eaLnBrk="1" hangingPunct="1"/>
            <a:r>
              <a:rPr lang="en-US" sz="3200" b="1" smtClean="0"/>
              <a:t>External Threat Vulnerability</a:t>
            </a:r>
          </a:p>
        </p:txBody>
      </p:sp>
      <p:pic>
        <p:nvPicPr>
          <p:cNvPr id="10244" name="Picture 4" descr="Hourly Threat Vulnerabil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538" y="1069975"/>
            <a:ext cx="8723312" cy="5322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685800" y="152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3200" b="1" dirty="0" smtClean="0">
                <a:solidFill>
                  <a:schemeClr val="tx2"/>
                </a:solidFill>
              </a:rPr>
              <a:t>Validation </a:t>
            </a:r>
            <a:r>
              <a:rPr lang="en-US" sz="3200" b="1" dirty="0">
                <a:solidFill>
                  <a:schemeClr val="tx2"/>
                </a:solidFill>
              </a:rPr>
              <a:t>Exercises</a:t>
            </a:r>
          </a:p>
        </p:txBody>
      </p:sp>
      <p:sp>
        <p:nvSpPr>
          <p:cNvPr id="62469" name="Content Placeholder 7"/>
          <p:cNvSpPr>
            <a:spLocks/>
          </p:cNvSpPr>
          <p:nvPr/>
        </p:nvSpPr>
        <p:spPr bwMode="auto">
          <a:xfrm>
            <a:off x="0" y="976313"/>
            <a:ext cx="6538913" cy="3886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/>
              <a:t>Effect of Additional Attack Points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Use optimized detector placement locations (  ) for a POD requirement of 85%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Challenge with additional (  ) release points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Calculate the number of detections vs. the total number of attacks (Efficiency = 96.5%)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/>
              <a:t>Challenge Against Field Data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Data used in this evaluation provided by ECBC  from Dugway Proving Ground Range Test Validation System field trial in June 2008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/>
              <a:t>ECBC interpolated the test data to each ENSCO predicted detector location</a:t>
            </a:r>
          </a:p>
          <a:p>
            <a:pPr marL="742950" lvl="1" indent="-285750">
              <a:spcBef>
                <a:spcPts val="600"/>
              </a:spcBef>
              <a:buFontTx/>
              <a:buChar char="–"/>
            </a:pPr>
            <a:r>
              <a:rPr lang="en-US" sz="2000"/>
              <a:t>“Hit” occurs when the released plume concentration exceeds the threshold detection limit anywhere within the grid </a:t>
            </a:r>
            <a:r>
              <a:rPr lang="en-US" sz="2000" i="1" u="sng"/>
              <a:t>and</a:t>
            </a:r>
            <a:r>
              <a:rPr lang="en-US" sz="2000"/>
              <a:t> at least one ENSCO detector location is above threshold</a:t>
            </a:r>
            <a:endParaRPr lang="en-US" sz="1600"/>
          </a:p>
        </p:txBody>
      </p:sp>
      <p:grpSp>
        <p:nvGrpSpPr>
          <p:cNvPr id="62470" name="Group 103"/>
          <p:cNvGrpSpPr>
            <a:grpSpLocks/>
          </p:cNvGrpSpPr>
          <p:nvPr/>
        </p:nvGrpSpPr>
        <p:grpSpPr bwMode="auto">
          <a:xfrm>
            <a:off x="6667500" y="966788"/>
            <a:ext cx="2052638" cy="2546350"/>
            <a:chOff x="335" y="678"/>
            <a:chExt cx="2628" cy="3162"/>
          </a:xfrm>
        </p:grpSpPr>
        <p:pic>
          <p:nvPicPr>
            <p:cNvPr id="62471" name="Picture 4" descr="Eval of Approach Gri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5" y="678"/>
              <a:ext cx="2628" cy="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2" name="Oval 6"/>
            <p:cNvSpPr>
              <a:spLocks noChangeArrowheads="1"/>
            </p:cNvSpPr>
            <p:nvPr/>
          </p:nvSpPr>
          <p:spPr bwMode="auto">
            <a:xfrm>
              <a:off x="1937" y="367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3" name="Oval 7"/>
            <p:cNvSpPr>
              <a:spLocks noChangeArrowheads="1"/>
            </p:cNvSpPr>
            <p:nvPr/>
          </p:nvSpPr>
          <p:spPr bwMode="auto">
            <a:xfrm>
              <a:off x="1818" y="367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4" name="Oval 8"/>
            <p:cNvSpPr>
              <a:spLocks noChangeArrowheads="1"/>
            </p:cNvSpPr>
            <p:nvPr/>
          </p:nvSpPr>
          <p:spPr bwMode="auto">
            <a:xfrm>
              <a:off x="1711" y="367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5" name="Oval 9"/>
            <p:cNvSpPr>
              <a:spLocks noChangeArrowheads="1"/>
            </p:cNvSpPr>
            <p:nvPr/>
          </p:nvSpPr>
          <p:spPr bwMode="auto">
            <a:xfrm>
              <a:off x="2057" y="367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6" name="Oval 11"/>
            <p:cNvSpPr>
              <a:spLocks noChangeArrowheads="1"/>
            </p:cNvSpPr>
            <p:nvPr/>
          </p:nvSpPr>
          <p:spPr bwMode="auto">
            <a:xfrm>
              <a:off x="2737" y="233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7" name="Oval 12"/>
            <p:cNvSpPr>
              <a:spLocks noChangeArrowheads="1"/>
            </p:cNvSpPr>
            <p:nvPr/>
          </p:nvSpPr>
          <p:spPr bwMode="auto">
            <a:xfrm>
              <a:off x="2737" y="242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8" name="Oval 13"/>
            <p:cNvSpPr>
              <a:spLocks noChangeArrowheads="1"/>
            </p:cNvSpPr>
            <p:nvPr/>
          </p:nvSpPr>
          <p:spPr bwMode="auto">
            <a:xfrm>
              <a:off x="2737" y="252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9" name="Oval 14"/>
            <p:cNvSpPr>
              <a:spLocks noChangeArrowheads="1"/>
            </p:cNvSpPr>
            <p:nvPr/>
          </p:nvSpPr>
          <p:spPr bwMode="auto">
            <a:xfrm>
              <a:off x="2737" y="262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0" name="Oval 15"/>
            <p:cNvSpPr>
              <a:spLocks noChangeArrowheads="1"/>
            </p:cNvSpPr>
            <p:nvPr/>
          </p:nvSpPr>
          <p:spPr bwMode="auto">
            <a:xfrm>
              <a:off x="2737" y="271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1" name="Oval 16"/>
            <p:cNvSpPr>
              <a:spLocks noChangeArrowheads="1"/>
            </p:cNvSpPr>
            <p:nvPr/>
          </p:nvSpPr>
          <p:spPr bwMode="auto">
            <a:xfrm>
              <a:off x="2737" y="281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2" name="Oval 17"/>
            <p:cNvSpPr>
              <a:spLocks noChangeArrowheads="1"/>
            </p:cNvSpPr>
            <p:nvPr/>
          </p:nvSpPr>
          <p:spPr bwMode="auto">
            <a:xfrm>
              <a:off x="2737" y="290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3" name="Oval 18"/>
            <p:cNvSpPr>
              <a:spLocks noChangeArrowheads="1"/>
            </p:cNvSpPr>
            <p:nvPr/>
          </p:nvSpPr>
          <p:spPr bwMode="auto">
            <a:xfrm>
              <a:off x="2737" y="300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4" name="Oval 19"/>
            <p:cNvSpPr>
              <a:spLocks noChangeArrowheads="1"/>
            </p:cNvSpPr>
            <p:nvPr/>
          </p:nvSpPr>
          <p:spPr bwMode="auto">
            <a:xfrm>
              <a:off x="2737" y="310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5" name="Oval 20"/>
            <p:cNvSpPr>
              <a:spLocks noChangeArrowheads="1"/>
            </p:cNvSpPr>
            <p:nvPr/>
          </p:nvSpPr>
          <p:spPr bwMode="auto">
            <a:xfrm>
              <a:off x="2737" y="319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6" name="Oval 21"/>
            <p:cNvSpPr>
              <a:spLocks noChangeArrowheads="1"/>
            </p:cNvSpPr>
            <p:nvPr/>
          </p:nvSpPr>
          <p:spPr bwMode="auto">
            <a:xfrm>
              <a:off x="2737" y="329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7" name="Oval 22"/>
            <p:cNvSpPr>
              <a:spLocks noChangeArrowheads="1"/>
            </p:cNvSpPr>
            <p:nvPr/>
          </p:nvSpPr>
          <p:spPr bwMode="auto">
            <a:xfrm>
              <a:off x="2737" y="338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8" name="Oval 23"/>
            <p:cNvSpPr>
              <a:spLocks noChangeArrowheads="1"/>
            </p:cNvSpPr>
            <p:nvPr/>
          </p:nvSpPr>
          <p:spPr bwMode="auto">
            <a:xfrm>
              <a:off x="2737" y="348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9" name="Oval 24"/>
            <p:cNvSpPr>
              <a:spLocks noChangeArrowheads="1"/>
            </p:cNvSpPr>
            <p:nvPr/>
          </p:nvSpPr>
          <p:spPr bwMode="auto">
            <a:xfrm>
              <a:off x="2737" y="358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0" name="Oval 25"/>
            <p:cNvSpPr>
              <a:spLocks noChangeArrowheads="1"/>
            </p:cNvSpPr>
            <p:nvPr/>
          </p:nvSpPr>
          <p:spPr bwMode="auto">
            <a:xfrm>
              <a:off x="2735" y="87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1" name="Oval 26"/>
            <p:cNvSpPr>
              <a:spLocks noChangeArrowheads="1"/>
            </p:cNvSpPr>
            <p:nvPr/>
          </p:nvSpPr>
          <p:spPr bwMode="auto">
            <a:xfrm>
              <a:off x="2735" y="97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2" name="Oval 27"/>
            <p:cNvSpPr>
              <a:spLocks noChangeArrowheads="1"/>
            </p:cNvSpPr>
            <p:nvPr/>
          </p:nvSpPr>
          <p:spPr bwMode="auto">
            <a:xfrm>
              <a:off x="2735" y="106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3" name="Oval 28"/>
            <p:cNvSpPr>
              <a:spLocks noChangeArrowheads="1"/>
            </p:cNvSpPr>
            <p:nvPr/>
          </p:nvSpPr>
          <p:spPr bwMode="auto">
            <a:xfrm>
              <a:off x="2735" y="116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4" name="Oval 29"/>
            <p:cNvSpPr>
              <a:spLocks noChangeArrowheads="1"/>
            </p:cNvSpPr>
            <p:nvPr/>
          </p:nvSpPr>
          <p:spPr bwMode="auto">
            <a:xfrm>
              <a:off x="2735" y="125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5" name="Oval 30"/>
            <p:cNvSpPr>
              <a:spLocks noChangeArrowheads="1"/>
            </p:cNvSpPr>
            <p:nvPr/>
          </p:nvSpPr>
          <p:spPr bwMode="auto">
            <a:xfrm>
              <a:off x="2735" y="135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6" name="Oval 31"/>
            <p:cNvSpPr>
              <a:spLocks noChangeArrowheads="1"/>
            </p:cNvSpPr>
            <p:nvPr/>
          </p:nvSpPr>
          <p:spPr bwMode="auto">
            <a:xfrm>
              <a:off x="2735" y="145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7" name="Oval 32"/>
            <p:cNvSpPr>
              <a:spLocks noChangeArrowheads="1"/>
            </p:cNvSpPr>
            <p:nvPr/>
          </p:nvSpPr>
          <p:spPr bwMode="auto">
            <a:xfrm>
              <a:off x="2735" y="154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8" name="Oval 33"/>
            <p:cNvSpPr>
              <a:spLocks noChangeArrowheads="1"/>
            </p:cNvSpPr>
            <p:nvPr/>
          </p:nvSpPr>
          <p:spPr bwMode="auto">
            <a:xfrm>
              <a:off x="2735" y="164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9" name="Oval 34"/>
            <p:cNvSpPr>
              <a:spLocks noChangeArrowheads="1"/>
            </p:cNvSpPr>
            <p:nvPr/>
          </p:nvSpPr>
          <p:spPr bwMode="auto">
            <a:xfrm>
              <a:off x="2735" y="173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0" name="Oval 35"/>
            <p:cNvSpPr>
              <a:spLocks noChangeArrowheads="1"/>
            </p:cNvSpPr>
            <p:nvPr/>
          </p:nvSpPr>
          <p:spPr bwMode="auto">
            <a:xfrm>
              <a:off x="2735" y="1835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1" name="Oval 36"/>
            <p:cNvSpPr>
              <a:spLocks noChangeArrowheads="1"/>
            </p:cNvSpPr>
            <p:nvPr/>
          </p:nvSpPr>
          <p:spPr bwMode="auto">
            <a:xfrm>
              <a:off x="2735" y="193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2" name="Oval 37"/>
            <p:cNvSpPr>
              <a:spLocks noChangeArrowheads="1"/>
            </p:cNvSpPr>
            <p:nvPr/>
          </p:nvSpPr>
          <p:spPr bwMode="auto">
            <a:xfrm>
              <a:off x="2735" y="2027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3" name="Oval 38"/>
            <p:cNvSpPr>
              <a:spLocks noChangeArrowheads="1"/>
            </p:cNvSpPr>
            <p:nvPr/>
          </p:nvSpPr>
          <p:spPr bwMode="auto">
            <a:xfrm>
              <a:off x="2735" y="212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4" name="Oval 39"/>
            <p:cNvSpPr>
              <a:spLocks noChangeArrowheads="1"/>
            </p:cNvSpPr>
            <p:nvPr/>
          </p:nvSpPr>
          <p:spPr bwMode="auto">
            <a:xfrm>
              <a:off x="506" y="232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5" name="Oval 40"/>
            <p:cNvSpPr>
              <a:spLocks noChangeArrowheads="1"/>
            </p:cNvSpPr>
            <p:nvPr/>
          </p:nvSpPr>
          <p:spPr bwMode="auto">
            <a:xfrm>
              <a:off x="506" y="242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6" name="Oval 41"/>
            <p:cNvSpPr>
              <a:spLocks noChangeArrowheads="1"/>
            </p:cNvSpPr>
            <p:nvPr/>
          </p:nvSpPr>
          <p:spPr bwMode="auto">
            <a:xfrm>
              <a:off x="506" y="252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7" name="Oval 42"/>
            <p:cNvSpPr>
              <a:spLocks noChangeArrowheads="1"/>
            </p:cNvSpPr>
            <p:nvPr/>
          </p:nvSpPr>
          <p:spPr bwMode="auto">
            <a:xfrm>
              <a:off x="506" y="261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8" name="Oval 43"/>
            <p:cNvSpPr>
              <a:spLocks noChangeArrowheads="1"/>
            </p:cNvSpPr>
            <p:nvPr/>
          </p:nvSpPr>
          <p:spPr bwMode="auto">
            <a:xfrm>
              <a:off x="506" y="271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9" name="Oval 44"/>
            <p:cNvSpPr>
              <a:spLocks noChangeArrowheads="1"/>
            </p:cNvSpPr>
            <p:nvPr/>
          </p:nvSpPr>
          <p:spPr bwMode="auto">
            <a:xfrm>
              <a:off x="506" y="280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0" name="Oval 45"/>
            <p:cNvSpPr>
              <a:spLocks noChangeArrowheads="1"/>
            </p:cNvSpPr>
            <p:nvPr/>
          </p:nvSpPr>
          <p:spPr bwMode="auto">
            <a:xfrm>
              <a:off x="506" y="290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1" name="Oval 46"/>
            <p:cNvSpPr>
              <a:spLocks noChangeArrowheads="1"/>
            </p:cNvSpPr>
            <p:nvPr/>
          </p:nvSpPr>
          <p:spPr bwMode="auto">
            <a:xfrm>
              <a:off x="506" y="300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2" name="Oval 47"/>
            <p:cNvSpPr>
              <a:spLocks noChangeArrowheads="1"/>
            </p:cNvSpPr>
            <p:nvPr/>
          </p:nvSpPr>
          <p:spPr bwMode="auto">
            <a:xfrm>
              <a:off x="506" y="309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3" name="Oval 48"/>
            <p:cNvSpPr>
              <a:spLocks noChangeArrowheads="1"/>
            </p:cNvSpPr>
            <p:nvPr/>
          </p:nvSpPr>
          <p:spPr bwMode="auto">
            <a:xfrm>
              <a:off x="506" y="319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4" name="Oval 49"/>
            <p:cNvSpPr>
              <a:spLocks noChangeArrowheads="1"/>
            </p:cNvSpPr>
            <p:nvPr/>
          </p:nvSpPr>
          <p:spPr bwMode="auto">
            <a:xfrm>
              <a:off x="506" y="328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5" name="Oval 50"/>
            <p:cNvSpPr>
              <a:spLocks noChangeArrowheads="1"/>
            </p:cNvSpPr>
            <p:nvPr/>
          </p:nvSpPr>
          <p:spPr bwMode="auto">
            <a:xfrm>
              <a:off x="506" y="338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6" name="Oval 51"/>
            <p:cNvSpPr>
              <a:spLocks noChangeArrowheads="1"/>
            </p:cNvSpPr>
            <p:nvPr/>
          </p:nvSpPr>
          <p:spPr bwMode="auto">
            <a:xfrm>
              <a:off x="506" y="34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7" name="Oval 52"/>
            <p:cNvSpPr>
              <a:spLocks noChangeArrowheads="1"/>
            </p:cNvSpPr>
            <p:nvPr/>
          </p:nvSpPr>
          <p:spPr bwMode="auto">
            <a:xfrm>
              <a:off x="506" y="35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8" name="Oval 53"/>
            <p:cNvSpPr>
              <a:spLocks noChangeArrowheads="1"/>
            </p:cNvSpPr>
            <p:nvPr/>
          </p:nvSpPr>
          <p:spPr bwMode="auto">
            <a:xfrm>
              <a:off x="496" y="8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19" name="Oval 54"/>
            <p:cNvSpPr>
              <a:spLocks noChangeArrowheads="1"/>
            </p:cNvSpPr>
            <p:nvPr/>
          </p:nvSpPr>
          <p:spPr bwMode="auto">
            <a:xfrm>
              <a:off x="496" y="96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0" name="Oval 55"/>
            <p:cNvSpPr>
              <a:spLocks noChangeArrowheads="1"/>
            </p:cNvSpPr>
            <p:nvPr/>
          </p:nvSpPr>
          <p:spPr bwMode="auto">
            <a:xfrm>
              <a:off x="496" y="106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1" name="Oval 56"/>
            <p:cNvSpPr>
              <a:spLocks noChangeArrowheads="1"/>
            </p:cNvSpPr>
            <p:nvPr/>
          </p:nvSpPr>
          <p:spPr bwMode="auto">
            <a:xfrm>
              <a:off x="496" y="116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2" name="Oval 57"/>
            <p:cNvSpPr>
              <a:spLocks noChangeArrowheads="1"/>
            </p:cNvSpPr>
            <p:nvPr/>
          </p:nvSpPr>
          <p:spPr bwMode="auto">
            <a:xfrm>
              <a:off x="496" y="125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3" name="Oval 58"/>
            <p:cNvSpPr>
              <a:spLocks noChangeArrowheads="1"/>
            </p:cNvSpPr>
            <p:nvPr/>
          </p:nvSpPr>
          <p:spPr bwMode="auto">
            <a:xfrm>
              <a:off x="496" y="135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4" name="Oval 59"/>
            <p:cNvSpPr>
              <a:spLocks noChangeArrowheads="1"/>
            </p:cNvSpPr>
            <p:nvPr/>
          </p:nvSpPr>
          <p:spPr bwMode="auto">
            <a:xfrm>
              <a:off x="496" y="144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5" name="Oval 60"/>
            <p:cNvSpPr>
              <a:spLocks noChangeArrowheads="1"/>
            </p:cNvSpPr>
            <p:nvPr/>
          </p:nvSpPr>
          <p:spPr bwMode="auto">
            <a:xfrm>
              <a:off x="496" y="154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6" name="Oval 61"/>
            <p:cNvSpPr>
              <a:spLocks noChangeArrowheads="1"/>
            </p:cNvSpPr>
            <p:nvPr/>
          </p:nvSpPr>
          <p:spPr bwMode="auto">
            <a:xfrm>
              <a:off x="496" y="164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7" name="Oval 62"/>
            <p:cNvSpPr>
              <a:spLocks noChangeArrowheads="1"/>
            </p:cNvSpPr>
            <p:nvPr/>
          </p:nvSpPr>
          <p:spPr bwMode="auto">
            <a:xfrm>
              <a:off x="496" y="173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8" name="Oval 63"/>
            <p:cNvSpPr>
              <a:spLocks noChangeArrowheads="1"/>
            </p:cNvSpPr>
            <p:nvPr/>
          </p:nvSpPr>
          <p:spPr bwMode="auto">
            <a:xfrm>
              <a:off x="496" y="183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29" name="Oval 64"/>
            <p:cNvSpPr>
              <a:spLocks noChangeArrowheads="1"/>
            </p:cNvSpPr>
            <p:nvPr/>
          </p:nvSpPr>
          <p:spPr bwMode="auto">
            <a:xfrm>
              <a:off x="496" y="1928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0" name="Oval 65"/>
            <p:cNvSpPr>
              <a:spLocks noChangeArrowheads="1"/>
            </p:cNvSpPr>
            <p:nvPr/>
          </p:nvSpPr>
          <p:spPr bwMode="auto">
            <a:xfrm>
              <a:off x="496" y="202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1" name="Oval 66"/>
            <p:cNvSpPr>
              <a:spLocks noChangeArrowheads="1"/>
            </p:cNvSpPr>
            <p:nvPr/>
          </p:nvSpPr>
          <p:spPr bwMode="auto">
            <a:xfrm>
              <a:off x="496" y="212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2" name="Oval 67"/>
            <p:cNvSpPr>
              <a:spLocks noChangeArrowheads="1"/>
            </p:cNvSpPr>
            <p:nvPr/>
          </p:nvSpPr>
          <p:spPr bwMode="auto">
            <a:xfrm>
              <a:off x="2535" y="36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3" name="Oval 68"/>
            <p:cNvSpPr>
              <a:spLocks noChangeArrowheads="1"/>
            </p:cNvSpPr>
            <p:nvPr/>
          </p:nvSpPr>
          <p:spPr bwMode="auto">
            <a:xfrm>
              <a:off x="2415" y="36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4" name="Oval 69"/>
            <p:cNvSpPr>
              <a:spLocks noChangeArrowheads="1"/>
            </p:cNvSpPr>
            <p:nvPr/>
          </p:nvSpPr>
          <p:spPr bwMode="auto">
            <a:xfrm>
              <a:off x="2296" y="36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5" name="Oval 70"/>
            <p:cNvSpPr>
              <a:spLocks noChangeArrowheads="1"/>
            </p:cNvSpPr>
            <p:nvPr/>
          </p:nvSpPr>
          <p:spPr bwMode="auto">
            <a:xfrm>
              <a:off x="2655" y="36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6" name="Oval 71"/>
            <p:cNvSpPr>
              <a:spLocks noChangeArrowheads="1"/>
            </p:cNvSpPr>
            <p:nvPr/>
          </p:nvSpPr>
          <p:spPr bwMode="auto">
            <a:xfrm>
              <a:off x="2176" y="3676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7" name="Oval 72"/>
            <p:cNvSpPr>
              <a:spLocks noChangeArrowheads="1"/>
            </p:cNvSpPr>
            <p:nvPr/>
          </p:nvSpPr>
          <p:spPr bwMode="auto">
            <a:xfrm>
              <a:off x="830" y="36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8" name="Oval 73"/>
            <p:cNvSpPr>
              <a:spLocks noChangeArrowheads="1"/>
            </p:cNvSpPr>
            <p:nvPr/>
          </p:nvSpPr>
          <p:spPr bwMode="auto">
            <a:xfrm>
              <a:off x="711" y="36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39" name="Oval 74"/>
            <p:cNvSpPr>
              <a:spLocks noChangeArrowheads="1"/>
            </p:cNvSpPr>
            <p:nvPr/>
          </p:nvSpPr>
          <p:spPr bwMode="auto">
            <a:xfrm>
              <a:off x="604" y="368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0" name="Oval 75"/>
            <p:cNvSpPr>
              <a:spLocks noChangeArrowheads="1"/>
            </p:cNvSpPr>
            <p:nvPr/>
          </p:nvSpPr>
          <p:spPr bwMode="auto">
            <a:xfrm>
              <a:off x="950" y="36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1" name="Oval 76"/>
            <p:cNvSpPr>
              <a:spLocks noChangeArrowheads="1"/>
            </p:cNvSpPr>
            <p:nvPr/>
          </p:nvSpPr>
          <p:spPr bwMode="auto">
            <a:xfrm>
              <a:off x="1428" y="36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2" name="Oval 77"/>
            <p:cNvSpPr>
              <a:spLocks noChangeArrowheads="1"/>
            </p:cNvSpPr>
            <p:nvPr/>
          </p:nvSpPr>
          <p:spPr bwMode="auto">
            <a:xfrm>
              <a:off x="1308" y="36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3" name="Oval 78"/>
            <p:cNvSpPr>
              <a:spLocks noChangeArrowheads="1"/>
            </p:cNvSpPr>
            <p:nvPr/>
          </p:nvSpPr>
          <p:spPr bwMode="auto">
            <a:xfrm>
              <a:off x="1189" y="36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4" name="Oval 79"/>
            <p:cNvSpPr>
              <a:spLocks noChangeArrowheads="1"/>
            </p:cNvSpPr>
            <p:nvPr/>
          </p:nvSpPr>
          <p:spPr bwMode="auto">
            <a:xfrm>
              <a:off x="1548" y="36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5" name="Oval 80"/>
            <p:cNvSpPr>
              <a:spLocks noChangeArrowheads="1"/>
            </p:cNvSpPr>
            <p:nvPr/>
          </p:nvSpPr>
          <p:spPr bwMode="auto">
            <a:xfrm>
              <a:off x="1069" y="36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6" name="Oval 81"/>
            <p:cNvSpPr>
              <a:spLocks noChangeArrowheads="1"/>
            </p:cNvSpPr>
            <p:nvPr/>
          </p:nvSpPr>
          <p:spPr bwMode="auto">
            <a:xfrm>
              <a:off x="1934" y="7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7" name="Oval 82"/>
            <p:cNvSpPr>
              <a:spLocks noChangeArrowheads="1"/>
            </p:cNvSpPr>
            <p:nvPr/>
          </p:nvSpPr>
          <p:spPr bwMode="auto">
            <a:xfrm>
              <a:off x="1815" y="7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8" name="Oval 83"/>
            <p:cNvSpPr>
              <a:spLocks noChangeArrowheads="1"/>
            </p:cNvSpPr>
            <p:nvPr/>
          </p:nvSpPr>
          <p:spPr bwMode="auto">
            <a:xfrm>
              <a:off x="1708" y="781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49" name="Oval 84"/>
            <p:cNvSpPr>
              <a:spLocks noChangeArrowheads="1"/>
            </p:cNvSpPr>
            <p:nvPr/>
          </p:nvSpPr>
          <p:spPr bwMode="auto">
            <a:xfrm>
              <a:off x="2054" y="780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0" name="Oval 85"/>
            <p:cNvSpPr>
              <a:spLocks noChangeArrowheads="1"/>
            </p:cNvSpPr>
            <p:nvPr/>
          </p:nvSpPr>
          <p:spPr bwMode="auto">
            <a:xfrm>
              <a:off x="2532" y="7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1" name="Oval 86"/>
            <p:cNvSpPr>
              <a:spLocks noChangeArrowheads="1"/>
            </p:cNvSpPr>
            <p:nvPr/>
          </p:nvSpPr>
          <p:spPr bwMode="auto">
            <a:xfrm>
              <a:off x="2412" y="7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2" name="Oval 87"/>
            <p:cNvSpPr>
              <a:spLocks noChangeArrowheads="1"/>
            </p:cNvSpPr>
            <p:nvPr/>
          </p:nvSpPr>
          <p:spPr bwMode="auto">
            <a:xfrm>
              <a:off x="2293" y="7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3" name="Oval 88"/>
            <p:cNvSpPr>
              <a:spLocks noChangeArrowheads="1"/>
            </p:cNvSpPr>
            <p:nvPr/>
          </p:nvSpPr>
          <p:spPr bwMode="auto">
            <a:xfrm>
              <a:off x="2652" y="7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4" name="Oval 89"/>
            <p:cNvSpPr>
              <a:spLocks noChangeArrowheads="1"/>
            </p:cNvSpPr>
            <p:nvPr/>
          </p:nvSpPr>
          <p:spPr bwMode="auto">
            <a:xfrm>
              <a:off x="2173" y="779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5" name="Oval 90"/>
            <p:cNvSpPr>
              <a:spLocks noChangeArrowheads="1"/>
            </p:cNvSpPr>
            <p:nvPr/>
          </p:nvSpPr>
          <p:spPr bwMode="auto">
            <a:xfrm>
              <a:off x="822" y="77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6" name="Oval 91"/>
            <p:cNvSpPr>
              <a:spLocks noChangeArrowheads="1"/>
            </p:cNvSpPr>
            <p:nvPr/>
          </p:nvSpPr>
          <p:spPr bwMode="auto">
            <a:xfrm>
              <a:off x="703" y="77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7" name="Oval 92"/>
            <p:cNvSpPr>
              <a:spLocks noChangeArrowheads="1"/>
            </p:cNvSpPr>
            <p:nvPr/>
          </p:nvSpPr>
          <p:spPr bwMode="auto">
            <a:xfrm>
              <a:off x="596" y="774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8" name="Oval 93"/>
            <p:cNvSpPr>
              <a:spLocks noChangeArrowheads="1"/>
            </p:cNvSpPr>
            <p:nvPr/>
          </p:nvSpPr>
          <p:spPr bwMode="auto">
            <a:xfrm>
              <a:off x="942" y="773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59" name="Oval 94"/>
            <p:cNvSpPr>
              <a:spLocks noChangeArrowheads="1"/>
            </p:cNvSpPr>
            <p:nvPr/>
          </p:nvSpPr>
          <p:spPr bwMode="auto">
            <a:xfrm>
              <a:off x="1420" y="7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60" name="Oval 95"/>
            <p:cNvSpPr>
              <a:spLocks noChangeArrowheads="1"/>
            </p:cNvSpPr>
            <p:nvPr/>
          </p:nvSpPr>
          <p:spPr bwMode="auto">
            <a:xfrm>
              <a:off x="1300" y="7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61" name="Oval 96"/>
            <p:cNvSpPr>
              <a:spLocks noChangeArrowheads="1"/>
            </p:cNvSpPr>
            <p:nvPr/>
          </p:nvSpPr>
          <p:spPr bwMode="auto">
            <a:xfrm>
              <a:off x="1181" y="7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62" name="Oval 97"/>
            <p:cNvSpPr>
              <a:spLocks noChangeArrowheads="1"/>
            </p:cNvSpPr>
            <p:nvPr/>
          </p:nvSpPr>
          <p:spPr bwMode="auto">
            <a:xfrm>
              <a:off x="1540" y="7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63" name="Oval 98"/>
            <p:cNvSpPr>
              <a:spLocks noChangeArrowheads="1"/>
            </p:cNvSpPr>
            <p:nvPr/>
          </p:nvSpPr>
          <p:spPr bwMode="auto">
            <a:xfrm>
              <a:off x="1061" y="772"/>
              <a:ext cx="67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564" name="Oval 100"/>
          <p:cNvSpPr>
            <a:spLocks noChangeArrowheads="1"/>
          </p:cNvSpPr>
          <p:nvPr/>
        </p:nvSpPr>
        <p:spPr bwMode="auto">
          <a:xfrm>
            <a:off x="3836988" y="2233613"/>
            <a:ext cx="107950" cy="1174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565" name="Rectangle 101"/>
          <p:cNvSpPr>
            <a:spLocks noChangeArrowheads="1"/>
          </p:cNvSpPr>
          <p:nvPr/>
        </p:nvSpPr>
        <p:spPr bwMode="auto">
          <a:xfrm>
            <a:off x="5935663" y="1579563"/>
            <a:ext cx="88900" cy="10636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2640" name="Picture 176" descr="Validation Resul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7613" y="4111625"/>
            <a:ext cx="2795587" cy="1474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4"/>
          <p:cNvSpPr>
            <a:spLocks noGrp="1"/>
          </p:cNvSpPr>
          <p:nvPr>
            <p:ph idx="4294967295"/>
          </p:nvPr>
        </p:nvSpPr>
        <p:spPr>
          <a:xfrm>
            <a:off x="685800" y="1219200"/>
            <a:ext cx="7772400" cy="4800600"/>
          </a:xfrm>
        </p:spPr>
        <p:txBody>
          <a:bodyPr/>
          <a:lstStyle/>
          <a:p>
            <a:r>
              <a:rPr lang="en-US" sz="2400" smtClean="0"/>
              <a:t>Optimized detector placement reduces the number of detectors deployed resulting in reduced logistical and overall operating costs.</a:t>
            </a:r>
          </a:p>
          <a:p>
            <a:r>
              <a:rPr lang="en-US" sz="2400" smtClean="0"/>
              <a:t>Detector Placement Model could also be adapted to improve the effectiveness of both chemical and radiation point detector arrays and chemical stand-off detectors.</a:t>
            </a:r>
          </a:p>
          <a:p>
            <a:r>
              <a:rPr lang="en-US" sz="2400" smtClean="0"/>
              <a:t>ENSCO offers a unique system-level modeling and detector array network algorithm for optimizing biological, chemical, and radiological sensor placement, performance, and density to maximize the probability of detection.</a:t>
            </a:r>
          </a:p>
        </p:txBody>
      </p:sp>
      <p:sp>
        <p:nvSpPr>
          <p:cNvPr id="13315" name="Title 6"/>
          <p:cNvSpPr>
            <a:spLocks/>
          </p:cNvSpPr>
          <p:nvPr/>
        </p:nvSpPr>
        <p:spPr bwMode="auto">
          <a:xfrm>
            <a:off x="2362200" y="30480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3200" b="1">
                <a:solidFill>
                  <a:schemeClr val="tx2"/>
                </a:solidFill>
              </a:rPr>
              <a:t>Detector Placement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itle 6"/>
          <p:cNvSpPr>
            <a:spLocks/>
          </p:cNvSpPr>
          <p:nvPr/>
        </p:nvSpPr>
        <p:spPr bwMode="auto">
          <a:xfrm>
            <a:off x="2362200" y="30480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3200" b="1">
                <a:solidFill>
                  <a:schemeClr val="tx2"/>
                </a:solidFill>
              </a:rPr>
              <a:t>Additional Contact Information</a:t>
            </a:r>
          </a:p>
        </p:txBody>
      </p:sp>
      <p:sp>
        <p:nvSpPr>
          <p:cNvPr id="64517" name="Content Placeholder 4"/>
          <p:cNvSpPr>
            <a:spLocks/>
          </p:cNvSpPr>
          <p:nvPr/>
        </p:nvSpPr>
        <p:spPr bwMode="auto">
          <a:xfrm>
            <a:off x="685800" y="1552575"/>
            <a:ext cx="77724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dirty="0"/>
              <a:t>Mr. Richard Thomas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/>
              <a:t>thomas.richard@ensco.com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/>
              <a:t>443-484-2366</a:t>
            </a:r>
          </a:p>
          <a:p>
            <a:pPr marL="342900" indent="-342900" algn="ctr">
              <a:spcBef>
                <a:spcPct val="20000"/>
              </a:spcBef>
            </a:pPr>
            <a:endParaRPr lang="en-US" dirty="0"/>
          </a:p>
          <a:p>
            <a:pPr marL="342900" indent="-342900" algn="ctr">
              <a:spcBef>
                <a:spcPct val="20000"/>
              </a:spcBef>
            </a:pPr>
            <a:r>
              <a:rPr lang="en-US" dirty="0"/>
              <a:t>Dr. </a:t>
            </a:r>
            <a:r>
              <a:rPr lang="en-US" dirty="0" smtClean="0"/>
              <a:t>Jeff </a:t>
            </a:r>
            <a:r>
              <a:rPr lang="en-US" dirty="0" err="1"/>
              <a:t>Piotrowski</a:t>
            </a:r>
            <a:endParaRPr lang="en-US" dirty="0"/>
          </a:p>
          <a:p>
            <a:pPr marL="342900" indent="-342900" algn="ctr">
              <a:spcBef>
                <a:spcPct val="20000"/>
              </a:spcBef>
            </a:pPr>
            <a:r>
              <a:rPr lang="en-US" dirty="0"/>
              <a:t>piotrowski.jeff@ensco.com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/>
              <a:t>321-775-7574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685800" y="48720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789</Words>
  <Application>Microsoft Office PowerPoint</Application>
  <PresentationFormat>On-screen Show (4:3)</PresentationFormat>
  <Paragraphs>103</Paragraphs>
  <Slides>14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 Presentation</vt:lpstr>
      <vt:lpstr>Equation</vt:lpstr>
      <vt:lpstr>Slide 1</vt:lpstr>
      <vt:lpstr>Detector Placement Overview</vt:lpstr>
      <vt:lpstr>Detector Placement Overview</vt:lpstr>
      <vt:lpstr>Detector Placement Process</vt:lpstr>
      <vt:lpstr>PoD Definition</vt:lpstr>
      <vt:lpstr>Slide 6</vt:lpstr>
      <vt:lpstr>Fixed Detector Placement</vt:lpstr>
      <vt:lpstr>“Optimized” Detector Placement</vt:lpstr>
      <vt:lpstr>Slide 9</vt:lpstr>
      <vt:lpstr>Threat Vulnerability Display</vt:lpstr>
      <vt:lpstr>External Threat Vulnerability</vt:lpstr>
      <vt:lpstr>Slide 12</vt:lpstr>
      <vt:lpstr>Slide 13</vt:lpstr>
      <vt:lpstr>Slide 14</vt:lpstr>
    </vt:vector>
  </TitlesOfParts>
  <Company>Charles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</dc:creator>
  <cp:lastModifiedBy>Steve</cp:lastModifiedBy>
  <cp:revision>52</cp:revision>
  <dcterms:created xsi:type="dcterms:W3CDTF">2009-10-02T14:54:05Z</dcterms:created>
  <dcterms:modified xsi:type="dcterms:W3CDTF">2011-07-14T00:53:17Z</dcterms:modified>
</cp:coreProperties>
</file>