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4" r:id="rId4"/>
    <p:sldId id="275" r:id="rId5"/>
    <p:sldId id="277" r:id="rId6"/>
    <p:sldId id="278" r:id="rId7"/>
    <p:sldId id="279" r:id="rId8"/>
    <p:sldId id="276" r:id="rId9"/>
    <p:sldId id="280" r:id="rId10"/>
    <p:sldId id="281" r:id="rId11"/>
    <p:sldId id="283" r:id="rId12"/>
    <p:sldId id="284" r:id="rId13"/>
    <p:sldId id="285" r:id="rId14"/>
    <p:sldId id="286" r:id="rId15"/>
    <p:sldId id="288" r:id="rId16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99"/>
    <a:srgbClr val="669900"/>
    <a:srgbClr val="6CA62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CB7D02E-EFFB-4F49-8E1E-0A4E24D8C13D}" type="datetimeFigureOut">
              <a:rPr lang="en-US" smtClean="0"/>
              <a:pPr/>
              <a:t>7/16/2009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3F1B57C5-5049-41ED-A2F1-70CC38DBF79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962400" cy="365125"/>
          </a:xfrm>
        </p:spPr>
        <p:txBody>
          <a:bodyPr/>
          <a:lstStyle>
            <a:lvl1pPr algn="l">
              <a:defRPr sz="1400"/>
            </a:lvl1pPr>
          </a:lstStyle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17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17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100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100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17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100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3886200" cy="365125"/>
          </a:xfrm>
        </p:spPr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77000"/>
            <a:ext cx="350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9F1DE-707B-4E3D-816F-CB5B8F04D3BB}" type="slidenum">
              <a:rPr lang="en-US" smtClean="0"/>
              <a:pPr/>
              <a:t>‹#›</a:t>
            </a:fld>
            <a:r>
              <a:rPr lang="en-US" dirty="0" smtClean="0"/>
              <a:t> of 15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6477000"/>
            <a:ext cx="8229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https://idacms.ida.org/upload/images/idalogo-trans.gif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" y="152400"/>
            <a:ext cx="987552" cy="736703"/>
          </a:xfrm>
          <a:prstGeom prst="rect">
            <a:avLst/>
          </a:prstGeom>
          <a:noFill/>
        </p:spPr>
      </p:pic>
      <p:sp>
        <p:nvSpPr>
          <p:cNvPr id="10" name="Line 5"/>
          <p:cNvSpPr>
            <a:spLocks noChangeShapeType="1"/>
          </p:cNvSpPr>
          <p:nvPr userDrawn="1"/>
        </p:nvSpPr>
        <p:spPr bwMode="auto">
          <a:xfrm>
            <a:off x="419100" y="1066800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platt@ida.org" TargetMode="External"/><Relationship Id="rId7" Type="http://schemas.openxmlformats.org/officeDocument/2006/relationships/hyperlink" Target="mailto:jheagy@ida.org" TargetMode="External"/><Relationship Id="rId2" Type="http://schemas.openxmlformats.org/officeDocument/2006/relationships/hyperlink" Target="mailto:jurban@ida.or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bucher@ida.org" TargetMode="External"/><Relationship Id="rId5" Type="http://schemas.openxmlformats.org/officeDocument/2006/relationships/hyperlink" Target="mailto:eadelizz@ida.org" TargetMode="External"/><Relationship Id="rId4" Type="http://schemas.openxmlformats.org/officeDocument/2006/relationships/hyperlink" Target="mailto:kpapadan@ida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</a:t>
            </a:fld>
            <a:r>
              <a:rPr lang="en-US" dirty="0" smtClean="0"/>
              <a:t> of 15</a:t>
            </a: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0" y="152400"/>
            <a:ext cx="4876800" cy="838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Institute for Defense Analyses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4850 Mark Center Drive • Alexandria, Virginia  22311-1882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85813" y="2284413"/>
            <a:ext cx="7740650" cy="11938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790015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85800" y="2292350"/>
            <a:ext cx="7939088" cy="1197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Evaluation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Atmospheric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Transport and Dispersion Models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for Suitability in a DHS Chemical Supply Chain Risk Assessment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52400" y="1255713"/>
            <a:ext cx="8839200" cy="7386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400" b="1" i="1" dirty="0" smtClean="0">
                <a:latin typeface="Arial" pitchFamily="34" charset="0"/>
                <a:cs typeface="Arial" pitchFamily="34" charset="0"/>
              </a:rPr>
              <a:t>13th </a:t>
            </a:r>
            <a:r>
              <a:rPr lang="en-US" sz="1400" b="1" i="1" dirty="0">
                <a:latin typeface="Arial" pitchFamily="34" charset="0"/>
                <a:cs typeface="Arial" pitchFamily="34" charset="0"/>
              </a:rPr>
              <a:t>Annual George Mason University Conference on Atmospheric Transport and Dispersion Modeling</a:t>
            </a:r>
          </a:p>
          <a:p>
            <a:pPr algn="ctr"/>
            <a:r>
              <a:rPr lang="en-US" sz="1400" b="1" i="0" dirty="0">
                <a:latin typeface="Arial" pitchFamily="34" charset="0"/>
                <a:cs typeface="Arial" pitchFamily="34" charset="0"/>
              </a:rPr>
              <a:t>Fairfax, Virginia</a:t>
            </a:r>
          </a:p>
          <a:p>
            <a:pPr algn="ctr"/>
            <a:r>
              <a:rPr lang="en-US" sz="1400" b="1" i="0" dirty="0">
                <a:latin typeface="Arial" pitchFamily="34" charset="0"/>
                <a:cs typeface="Arial" pitchFamily="34" charset="0"/>
              </a:rPr>
              <a:t>July </a:t>
            </a:r>
            <a:r>
              <a:rPr lang="en-US" sz="1400" b="1" i="0" dirty="0" smtClean="0">
                <a:latin typeface="Arial" pitchFamily="34" charset="0"/>
                <a:cs typeface="Arial" pitchFamily="34" charset="0"/>
              </a:rPr>
              <a:t>14-16, 2009</a:t>
            </a:r>
            <a:endParaRPr lang="en-US" sz="1400" b="1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057400" y="3858862"/>
            <a:ext cx="5091546" cy="1862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i="0" dirty="0">
                <a:latin typeface="Arial" pitchFamily="34" charset="0"/>
                <a:cs typeface="Arial" pitchFamily="34" charset="0"/>
              </a:rPr>
              <a:t>Jeffry T. Urban</a:t>
            </a:r>
            <a:r>
              <a:rPr lang="en-US" sz="1600" b="1" i="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600" b="1" i="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2"/>
              </a:rPr>
              <a:t>jurban@ida.org</a:t>
            </a:r>
            <a:endParaRPr lang="en-US" sz="1600" b="1" i="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b="1" i="0" dirty="0" smtClean="0">
                <a:latin typeface="Arial" pitchFamily="34" charset="0"/>
                <a:cs typeface="Arial" pitchFamily="34" charset="0"/>
              </a:rPr>
              <a:t>Nathan </a:t>
            </a:r>
            <a:r>
              <a:rPr lang="en-US" sz="1600" b="1" i="0" dirty="0">
                <a:latin typeface="Arial" pitchFamily="34" charset="0"/>
                <a:cs typeface="Arial" pitchFamily="34" charset="0"/>
              </a:rPr>
              <a:t>Platt, </a:t>
            </a:r>
            <a:r>
              <a:rPr lang="en-US" sz="1600" b="1" i="0" dirty="0" smtClean="0">
                <a:latin typeface="Arial" pitchFamily="34" charset="0"/>
                <a:cs typeface="Arial" pitchFamily="34" charset="0"/>
                <a:hlinkClick r:id="rId3"/>
              </a:rPr>
              <a:t>nplatt@ida.org</a:t>
            </a:r>
            <a:endParaRPr lang="en-US" sz="1600" b="1" i="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b="1" i="0" dirty="0" smtClean="0">
                <a:latin typeface="Arial" pitchFamily="34" charset="0"/>
                <a:cs typeface="Arial" pitchFamily="34" charset="0"/>
              </a:rPr>
              <a:t>Kimberly M. Papadantonakis, </a:t>
            </a:r>
            <a:r>
              <a:rPr lang="en-US" sz="1600" b="1" i="0" dirty="0" smtClean="0">
                <a:latin typeface="Arial" pitchFamily="34" charset="0"/>
                <a:cs typeface="Arial" pitchFamily="34" charset="0"/>
                <a:hlinkClick r:id="rId4"/>
              </a:rPr>
              <a:t>kpapadan@ida.org</a:t>
            </a:r>
            <a:endParaRPr lang="en-US" sz="1600" b="1" i="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b="1" i="0" dirty="0" smtClean="0">
                <a:latin typeface="Arial" pitchFamily="34" charset="0"/>
                <a:cs typeface="Arial" pitchFamily="34" charset="0"/>
              </a:rPr>
              <a:t>Eric A. Adelizzi, </a:t>
            </a:r>
            <a:r>
              <a:rPr lang="en-US" sz="1600" b="1" i="0" dirty="0" smtClean="0">
                <a:latin typeface="Arial" pitchFamily="34" charset="0"/>
                <a:cs typeface="Arial" pitchFamily="34" charset="0"/>
                <a:hlinkClick r:id="rId5"/>
              </a:rPr>
              <a:t>eadelizz@ida.org</a:t>
            </a:r>
            <a:endParaRPr lang="en-US" sz="1600" b="1" i="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b="1" i="0" dirty="0" smtClean="0">
                <a:latin typeface="Arial" pitchFamily="34" charset="0"/>
                <a:cs typeface="Arial" pitchFamily="34" charset="0"/>
              </a:rPr>
              <a:t>Christine R. Bucher, </a:t>
            </a:r>
            <a:r>
              <a:rPr lang="en-US" sz="1600" b="1" i="0" dirty="0" smtClean="0">
                <a:latin typeface="Arial" pitchFamily="34" charset="0"/>
                <a:cs typeface="Arial" pitchFamily="34" charset="0"/>
                <a:hlinkClick r:id="rId6"/>
              </a:rPr>
              <a:t>cbucher@ida.org</a:t>
            </a:r>
            <a:endParaRPr lang="en-US" sz="1600" b="1" i="0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b="1" i="0" dirty="0" smtClean="0">
                <a:latin typeface="Arial" pitchFamily="34" charset="0"/>
                <a:cs typeface="Arial" pitchFamily="34" charset="0"/>
              </a:rPr>
              <a:t>James </a:t>
            </a:r>
            <a:r>
              <a:rPr lang="en-US" sz="1600" b="1" i="0" dirty="0">
                <a:latin typeface="Arial" pitchFamily="34" charset="0"/>
                <a:cs typeface="Arial" pitchFamily="34" charset="0"/>
              </a:rPr>
              <a:t>F. Heagy, </a:t>
            </a:r>
            <a:r>
              <a:rPr lang="en-US" sz="1600" b="1" i="0" dirty="0">
                <a:latin typeface="Arial" pitchFamily="34" charset="0"/>
                <a:cs typeface="Arial" pitchFamily="34" charset="0"/>
                <a:hlinkClick r:id="rId7"/>
              </a:rPr>
              <a:t>jheagy@ida.org</a:t>
            </a:r>
            <a:endParaRPr lang="en-US" sz="1600" b="1" i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57200" y="5792503"/>
            <a:ext cx="8253412" cy="6622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i="0" dirty="0" smtClean="0">
                <a:latin typeface="Arial" pitchFamily="34" charset="0"/>
                <a:cs typeface="Arial" pitchFamily="34" charset="0"/>
              </a:rPr>
              <a:t>Sponsor:</a:t>
            </a:r>
            <a:endParaRPr lang="en-US" sz="1600" b="1" i="0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500" b="1" i="0" dirty="0">
                <a:latin typeface="Arial" pitchFamily="34" charset="0"/>
                <a:cs typeface="Arial" pitchFamily="34" charset="0"/>
              </a:rPr>
              <a:t>U.S. </a:t>
            </a:r>
            <a:r>
              <a:rPr lang="en-US" sz="1500" b="1" i="0" dirty="0" smtClean="0">
                <a:latin typeface="Arial" pitchFamily="34" charset="0"/>
                <a:cs typeface="Arial" pitchFamily="34" charset="0"/>
              </a:rPr>
              <a:t>Department of Homeland Security </a:t>
            </a:r>
            <a:r>
              <a:rPr lang="en-US" sz="1500" b="1" i="0" dirty="0">
                <a:latin typeface="Arial" pitchFamily="34" charset="0"/>
                <a:cs typeface="Arial" pitchFamily="34" charset="0"/>
              </a:rPr>
              <a:t>/ </a:t>
            </a:r>
            <a:r>
              <a:rPr lang="en-US" sz="1500" b="1" i="0" dirty="0" smtClean="0">
                <a:latin typeface="Arial" pitchFamily="34" charset="0"/>
                <a:cs typeface="Arial" pitchFamily="34" charset="0"/>
              </a:rPr>
              <a:t>Chemical Security Analysis Center (DHS / CSAC)</a:t>
            </a:r>
            <a:endParaRPr lang="en-US" sz="1500" b="1" i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Department of Homeland Security’s Chemical Security Analysis Center (DHS CSAC) is developing a study to assess the risk to human health from attacks within the national chemical supply chain</a:t>
            </a:r>
          </a:p>
          <a:p>
            <a:endParaRPr lang="en-US" sz="2000" dirty="0" smtClean="0"/>
          </a:p>
          <a:p>
            <a:r>
              <a:rPr lang="en-US" sz="2000" dirty="0" smtClean="0"/>
              <a:t>The risk assessment requires the use of atmospheric transport and dispersion (AT&amp;D) modeling to help estimate the potential consequences associated with the release of toxic industrial chemicals (TICs) from such attacks</a:t>
            </a:r>
          </a:p>
          <a:p>
            <a:endParaRPr lang="en-US" sz="2000" dirty="0" smtClean="0"/>
          </a:p>
          <a:p>
            <a:r>
              <a:rPr lang="en-US" sz="2000" dirty="0" smtClean="0"/>
              <a:t>DHS CSAC has tasked IDA with conducting a study to help determine which AT&amp;D models, or sets of models, would be most suitable for this risk assessment application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2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Chemical Supply Chain Risk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534400" cy="5105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Implications of the risk assessment methodology on the choice of AT&amp;D modeling systems:</a:t>
            </a:r>
          </a:p>
          <a:p>
            <a:pPr lvl="1"/>
            <a:r>
              <a:rPr lang="en-US" sz="1800" dirty="0" smtClean="0"/>
              <a:t>The use of representative scenarios implies that very detailed site-specific meteorology, building layouts, tank rupture conditions, etc. may not be available or relevant – these parameters may need to be treated in a more generic way</a:t>
            </a:r>
          </a:p>
          <a:p>
            <a:pPr lvl="1"/>
            <a:r>
              <a:rPr lang="en-US" sz="1800" dirty="0" smtClean="0"/>
              <a:t>The need for accurate casualty estimation implies that the modeling systems must include or be able to support high-fidelity toxic effects models; worst-case hazard areas are not relevant</a:t>
            </a:r>
          </a:p>
          <a:p>
            <a:pPr lvl="1"/>
            <a:r>
              <a:rPr lang="en-US" sz="1800" dirty="0" smtClean="0"/>
              <a:t>The large number of parameters to be varied implies that the time to set up, run, and process the outputs of the model should be reasonably short; run batching is desirable</a:t>
            </a:r>
          </a:p>
          <a:p>
            <a:pPr lvl="1"/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3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105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IDA is conducting a multi-year study that consists of several stages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sz="1800" dirty="0" smtClean="0"/>
              <a:t>Study began in 2008 and is scheduled to conclude in 2010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sz="1800" dirty="0" smtClean="0"/>
              <a:t>Study progress is periodically reviewed at workshops of key stakeholders and subject-matter-experts</a:t>
            </a:r>
          </a:p>
          <a:p>
            <a:endParaRPr lang="en-US" sz="1800" dirty="0" smtClean="0"/>
          </a:p>
          <a:p>
            <a:r>
              <a:rPr lang="en-US" sz="2000" dirty="0" smtClean="0"/>
              <a:t>Study progress to date:</a:t>
            </a:r>
          </a:p>
          <a:p>
            <a:pPr lvl="1"/>
            <a:r>
              <a:rPr lang="en-US" sz="1800" dirty="0" smtClean="0"/>
              <a:t>Screened over 100 AT&amp;D modeling systems and selected four models for evaluation (CHARM, HPAC, PHAST, and TRACE)</a:t>
            </a:r>
          </a:p>
          <a:p>
            <a:pPr lvl="2"/>
            <a:r>
              <a:rPr lang="en-US" sz="1600" dirty="0" smtClean="0"/>
              <a:t>These results were presented at a September 2008 workshop</a:t>
            </a:r>
          </a:p>
          <a:p>
            <a:pPr lvl="1"/>
            <a:r>
              <a:rPr lang="en-US" sz="1800" dirty="0" smtClean="0"/>
              <a:t>Reviewed past model evaluation studies and relevant AT&amp;D field experiments</a:t>
            </a:r>
          </a:p>
          <a:p>
            <a:pPr lvl="1"/>
            <a:r>
              <a:rPr lang="en-US" sz="1800" dirty="0" smtClean="0"/>
              <a:t>Acquired each of these models and characterized their operation and performance using test scenarios</a:t>
            </a:r>
          </a:p>
          <a:p>
            <a:pPr lvl="1"/>
            <a:r>
              <a:rPr lang="en-US" sz="1800" dirty="0" smtClean="0"/>
              <a:t>Comparing model predictions to the observations from selected tracer releases from the Project Prairie Grass field experiment</a:t>
            </a:r>
            <a:endParaRPr lang="en-US" sz="1600" dirty="0" smtClean="0"/>
          </a:p>
          <a:p>
            <a:pPr lvl="1"/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4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Model Characterization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51054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Four models are being considered</a:t>
            </a:r>
          </a:p>
          <a:p>
            <a:pPr lvl="1"/>
            <a:r>
              <a:rPr lang="en-US" sz="1800" dirty="0" smtClean="0">
                <a:solidFill>
                  <a:srgbClr val="333399"/>
                </a:solidFill>
              </a:rPr>
              <a:t>CHARM 11 </a:t>
            </a:r>
            <a:r>
              <a:rPr lang="en-US" sz="1800" dirty="0" smtClean="0"/>
              <a:t>(BREEZE Software; Dallas, TX) – commercial/proprietary</a:t>
            </a:r>
          </a:p>
          <a:p>
            <a:pPr lvl="1"/>
            <a:r>
              <a:rPr lang="en-US" sz="1800" dirty="0" smtClean="0">
                <a:solidFill>
                  <a:srgbClr val="333399"/>
                </a:solidFill>
              </a:rPr>
              <a:t>HPAC 5.0 </a:t>
            </a:r>
            <a:r>
              <a:rPr lang="en-US" sz="1800" dirty="0" smtClean="0"/>
              <a:t>(U.S. Defense Threat Reduction Agency)  -- U.S. </a:t>
            </a:r>
            <a:r>
              <a:rPr lang="en-US" sz="1800" dirty="0" err="1" smtClean="0"/>
              <a:t>Gov’t</a:t>
            </a:r>
            <a:r>
              <a:rPr lang="en-US" sz="1800" dirty="0" smtClean="0"/>
              <a:t>. and contractors</a:t>
            </a:r>
          </a:p>
          <a:p>
            <a:pPr lvl="1"/>
            <a:r>
              <a:rPr lang="en-US" sz="1800" dirty="0" smtClean="0">
                <a:solidFill>
                  <a:srgbClr val="333399"/>
                </a:solidFill>
              </a:rPr>
              <a:t>PHAST 6.53.1 </a:t>
            </a:r>
            <a:r>
              <a:rPr lang="en-US" sz="1800" dirty="0" smtClean="0"/>
              <a:t>(DNV Software; London, UK and Oslo, Norway) – commercial/proprietary</a:t>
            </a:r>
          </a:p>
          <a:p>
            <a:pPr lvl="1"/>
            <a:r>
              <a:rPr lang="en-US" sz="1800" dirty="0" smtClean="0">
                <a:solidFill>
                  <a:srgbClr val="333399"/>
                </a:solidFill>
              </a:rPr>
              <a:t>TRACE 9.1 </a:t>
            </a:r>
            <a:r>
              <a:rPr lang="en-US" sz="1800" dirty="0" smtClean="0"/>
              <a:t>(SAFER Systems; Camarillo, CA) – commercial/proprietary</a:t>
            </a:r>
          </a:p>
          <a:p>
            <a:pPr lvl="1"/>
            <a:endParaRPr lang="en-US" sz="1800" dirty="0" smtClean="0">
              <a:solidFill>
                <a:srgbClr val="0000FF"/>
              </a:solidFill>
            </a:endParaRPr>
          </a:p>
          <a:p>
            <a:r>
              <a:rPr lang="en-US" sz="2000" dirty="0" smtClean="0"/>
              <a:t>Upon subject-matter-expert recommendation we are also examining HGSYSTEM 3.0 (Shell Research Ltd.) as a comparison referent</a:t>
            </a:r>
          </a:p>
          <a:p>
            <a:pPr lvl="1"/>
            <a:r>
              <a:rPr lang="en-US" sz="1800" dirty="0" smtClean="0"/>
              <a:t>HGSYSTEM is no longer being supported or distributed to non-Shell affiliates</a:t>
            </a:r>
          </a:p>
          <a:p>
            <a:endParaRPr lang="en-US" sz="2100" dirty="0" smtClean="0"/>
          </a:p>
          <a:p>
            <a:r>
              <a:rPr lang="en-US" sz="2000" dirty="0" smtClean="0"/>
              <a:t>The study team began its characterization of these five AT&amp;D models by running them against a notional scenario</a:t>
            </a:r>
          </a:p>
          <a:p>
            <a:pPr lvl="1"/>
            <a:r>
              <a:rPr lang="en-US" sz="1800" dirty="0" smtClean="0"/>
              <a:t>80-ton chlorine tank pipe rupture under very stable atmospheric conditions</a:t>
            </a:r>
          </a:p>
          <a:p>
            <a:pPr lvl="1"/>
            <a:r>
              <a:rPr lang="en-US" sz="1800" dirty="0" smtClean="0"/>
              <a:t>Scenario taken from </a:t>
            </a:r>
            <a:r>
              <a:rPr lang="en-US" sz="1800" dirty="0" err="1" smtClean="0"/>
              <a:t>AIChE</a:t>
            </a:r>
            <a:r>
              <a:rPr lang="en-US" sz="1800" dirty="0" smtClean="0"/>
              <a:t>-CCPS monograph, </a:t>
            </a:r>
            <a:r>
              <a:rPr lang="en-US" sz="1800" i="1" dirty="0" smtClean="0"/>
              <a:t>Guidelines for Use of Vapor Cloud Dispersion Models (2</a:t>
            </a:r>
            <a:r>
              <a:rPr lang="en-US" sz="1800" i="1" baseline="30000" dirty="0" smtClean="0"/>
              <a:t>nd</a:t>
            </a:r>
            <a:r>
              <a:rPr lang="en-US" sz="1800" i="1" dirty="0" smtClean="0"/>
              <a:t> ed.)</a:t>
            </a:r>
            <a:r>
              <a:rPr lang="en-US" sz="1800" dirty="0" smtClean="0"/>
              <a:t> (1996)</a:t>
            </a:r>
          </a:p>
          <a:p>
            <a:endParaRPr lang="en-US" sz="21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5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Model Observations  [1 of 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715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333399"/>
                </a:solidFill>
              </a:rPr>
              <a:t>Source emissions modeling</a:t>
            </a:r>
          </a:p>
          <a:p>
            <a:pPr lvl="1"/>
            <a:r>
              <a:rPr lang="en-US" sz="1800" dirty="0" smtClean="0"/>
              <a:t>CHARM, PHAST, and TRACE can model the discharge of chemicals from a container given the storage conditions and hole size</a:t>
            </a:r>
          </a:p>
          <a:p>
            <a:pPr lvl="1"/>
            <a:r>
              <a:rPr lang="en-US" sz="1800" dirty="0" smtClean="0"/>
              <a:t>HPAC can model container discharges only by specifying a general level of container damage or a weapon-on-target effect (</a:t>
            </a:r>
            <a:r>
              <a:rPr lang="en-US" sz="1800" dirty="0" err="1" smtClean="0"/>
              <a:t>IFac</a:t>
            </a:r>
            <a:r>
              <a:rPr lang="en-US" sz="1800" dirty="0" smtClean="0"/>
              <a:t> and </a:t>
            </a:r>
            <a:r>
              <a:rPr lang="en-US" sz="1800" dirty="0" err="1" smtClean="0"/>
              <a:t>ITrans</a:t>
            </a:r>
            <a:r>
              <a:rPr lang="en-US" sz="1800" dirty="0" smtClean="0"/>
              <a:t> modules)</a:t>
            </a:r>
          </a:p>
          <a:p>
            <a:pPr lvl="2"/>
            <a:r>
              <a:rPr lang="en-US" sz="1600" dirty="0" smtClean="0"/>
              <a:t>Can only model container wall breaches; no pipe ruptures</a:t>
            </a:r>
          </a:p>
          <a:p>
            <a:pPr lvl="2"/>
            <a:r>
              <a:rPr lang="en-US" sz="1600" dirty="0" smtClean="0"/>
              <a:t>User cannot directly specify a container hole size or location</a:t>
            </a:r>
          </a:p>
          <a:p>
            <a:pPr lvl="2"/>
            <a:r>
              <a:rPr lang="en-US" sz="1600" dirty="0" smtClean="0"/>
              <a:t>Releases cannot have a horizontal momentum component</a:t>
            </a:r>
          </a:p>
          <a:p>
            <a:pPr lvl="1"/>
            <a:r>
              <a:rPr lang="en-US" sz="1800" dirty="0" smtClean="0"/>
              <a:t>All of the models support user-defined release scenarios</a:t>
            </a:r>
          </a:p>
          <a:p>
            <a:pPr lvl="2"/>
            <a:r>
              <a:rPr lang="en-US" sz="1600" dirty="0" smtClean="0"/>
              <a:t>Due to the aforementioned HPAC source emissions limitations we modeled the chlorine pipe rupture scenario as an HPAC analytical (user-defined) release</a:t>
            </a:r>
          </a:p>
          <a:p>
            <a:endParaRPr lang="en-US" sz="1700" dirty="0" smtClean="0"/>
          </a:p>
          <a:p>
            <a:r>
              <a:rPr lang="en-US" sz="2000" dirty="0" smtClean="0">
                <a:solidFill>
                  <a:srgbClr val="333399"/>
                </a:solidFill>
              </a:rPr>
              <a:t>Terrain, Obstacles, and Time-Varying Winds</a:t>
            </a:r>
          </a:p>
          <a:p>
            <a:pPr lvl="1"/>
            <a:r>
              <a:rPr lang="en-US" sz="1800" dirty="0" smtClean="0"/>
              <a:t>CHARM and HPAC can model AT&amp;D in the of presence of terrain elevation changes, obstacles to the dispersion, and changing winds</a:t>
            </a:r>
          </a:p>
          <a:p>
            <a:pPr lvl="1"/>
            <a:r>
              <a:rPr lang="en-US" sz="1800" dirty="0" smtClean="0"/>
              <a:t>PHAST and TRACE cannot model terrain, obstacles, or changing winds</a:t>
            </a:r>
          </a:p>
          <a:p>
            <a:endParaRPr lang="en-US" dirty="0" smtClean="0"/>
          </a:p>
          <a:p>
            <a:endParaRPr lang="en-US" sz="21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6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Model Observations  [2 of 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1054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333399"/>
                </a:solidFill>
              </a:rPr>
              <a:t>Outputs</a:t>
            </a:r>
          </a:p>
          <a:p>
            <a:pPr lvl="1"/>
            <a:r>
              <a:rPr lang="en-US" sz="1800" dirty="0" smtClean="0"/>
              <a:t>All of the models can output concentration contours at different times</a:t>
            </a:r>
          </a:p>
          <a:p>
            <a:pPr lvl="1"/>
            <a:r>
              <a:rPr lang="en-US" sz="1800" dirty="0" smtClean="0"/>
              <a:t>Only HPAC supports the output of detailed concentration time histories at a large number of user-defined locations</a:t>
            </a:r>
          </a:p>
          <a:p>
            <a:pPr lvl="1"/>
            <a:r>
              <a:rPr lang="en-US" sz="1800" dirty="0" smtClean="0"/>
              <a:t>The models support varying degrees of consequence estimation (</a:t>
            </a:r>
            <a:r>
              <a:rPr lang="en-US" sz="1800" smtClean="0"/>
              <a:t>from none to population exposures </a:t>
            </a:r>
            <a:r>
              <a:rPr lang="en-US" sz="1800" dirty="0" smtClean="0"/>
              <a:t>to number of fatalities)</a:t>
            </a:r>
          </a:p>
          <a:p>
            <a:endParaRPr lang="en-US" sz="1400" dirty="0" smtClean="0"/>
          </a:p>
          <a:p>
            <a:r>
              <a:rPr lang="en-US" sz="2000" dirty="0" smtClean="0">
                <a:solidFill>
                  <a:srgbClr val="333399"/>
                </a:solidFill>
              </a:rPr>
              <a:t>Runtimes</a:t>
            </a:r>
          </a:p>
          <a:p>
            <a:pPr lvl="1"/>
            <a:r>
              <a:rPr lang="en-US" sz="1800" dirty="0" smtClean="0"/>
              <a:t>All of the models except CHARM took from several seconds to several minutes to run the chlorine tank pipe rupture scenario; CHARM takes hours or more to run depending on grid size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7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Chlorine Tank Pipe Rupture Scenario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8</a:t>
            </a:fld>
            <a:r>
              <a:rPr lang="en-US" dirty="0" smtClean="0"/>
              <a:t> of 15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801688" y="1612900"/>
            <a:ext cx="7648575" cy="4205288"/>
            <a:chOff x="801688" y="1612900"/>
            <a:chExt cx="7648575" cy="4205288"/>
          </a:xfrm>
        </p:grpSpPr>
        <p:grpSp>
          <p:nvGrpSpPr>
            <p:cNvPr id="7" name="Group 32"/>
            <p:cNvGrpSpPr>
              <a:grpSpLocks/>
            </p:cNvGrpSpPr>
            <p:nvPr/>
          </p:nvGrpSpPr>
          <p:grpSpPr bwMode="auto">
            <a:xfrm>
              <a:off x="801688" y="1612900"/>
              <a:ext cx="7648575" cy="4205288"/>
              <a:chOff x="957263" y="1954213"/>
              <a:chExt cx="7648575" cy="4205287"/>
            </a:xfrm>
          </p:grpSpPr>
          <p:cxnSp>
            <p:nvCxnSpPr>
              <p:cNvPr id="8" name="Straight Connector 31"/>
              <p:cNvCxnSpPr>
                <a:cxnSpLocks noChangeShapeType="1"/>
              </p:cNvCxnSpPr>
              <p:nvPr/>
            </p:nvCxnSpPr>
            <p:spPr bwMode="auto">
              <a:xfrm>
                <a:off x="1085850" y="4929189"/>
                <a:ext cx="7000875" cy="1588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9" name="Rectangle 4"/>
              <p:cNvSpPr>
                <a:spLocks noChangeArrowheads="1"/>
              </p:cNvSpPr>
              <p:nvPr/>
            </p:nvSpPr>
            <p:spPr bwMode="auto">
              <a:xfrm>
                <a:off x="957263" y="1954213"/>
                <a:ext cx="7648575" cy="420528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pic>
            <p:nvPicPr>
              <p:cNvPr id="10" name="Picture 6" descr="cylinder_gray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8939" r="9306"/>
              <a:stretch>
                <a:fillRect/>
              </a:stretch>
            </p:blipFill>
            <p:spPr bwMode="auto">
              <a:xfrm>
                <a:off x="2311400" y="2112963"/>
                <a:ext cx="2033588" cy="3384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oup 7"/>
              <p:cNvGrpSpPr>
                <a:grpSpLocks noChangeAspect="1"/>
              </p:cNvGrpSpPr>
              <p:nvPr/>
            </p:nvGrpSpPr>
            <p:grpSpPr bwMode="auto">
              <a:xfrm>
                <a:off x="2009778" y="5767410"/>
                <a:ext cx="2971800" cy="346076"/>
                <a:chOff x="3624" y="3766"/>
                <a:chExt cx="1442" cy="168"/>
              </a:xfrm>
            </p:grpSpPr>
            <p:grpSp>
              <p:nvGrpSpPr>
                <p:cNvPr id="23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3701" y="3766"/>
                  <a:ext cx="1185" cy="45"/>
                  <a:chOff x="603" y="2117"/>
                  <a:chExt cx="3107" cy="103"/>
                </a:xfrm>
              </p:grpSpPr>
              <p:sp>
                <p:nvSpPr>
                  <p:cNvPr id="26" name="Rectangle 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3" y="2117"/>
                    <a:ext cx="611" cy="103"/>
                  </a:xfrm>
                  <a:prstGeom prst="rect">
                    <a:avLst/>
                  </a:prstGeom>
                  <a:solidFill>
                    <a:schemeClr val="tx2"/>
                  </a:solidFill>
                  <a:ln w="19050" algn="ctr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Rectangle 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227" y="2117"/>
                    <a:ext cx="611" cy="103"/>
                  </a:xfrm>
                  <a:prstGeom prst="rect">
                    <a:avLst/>
                  </a:prstGeom>
                  <a:noFill/>
                  <a:ln w="19050" algn="ctr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Rectangle 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51" y="2117"/>
                    <a:ext cx="611" cy="103"/>
                  </a:xfrm>
                  <a:prstGeom prst="rect">
                    <a:avLst/>
                  </a:prstGeom>
                  <a:solidFill>
                    <a:schemeClr val="tx2"/>
                  </a:solidFill>
                  <a:ln w="19050" algn="ctr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Rectangle 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75" y="2117"/>
                    <a:ext cx="611" cy="103"/>
                  </a:xfrm>
                  <a:prstGeom prst="rect">
                    <a:avLst/>
                  </a:prstGeom>
                  <a:noFill/>
                  <a:ln w="19050" algn="ctr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Rectangle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099" y="2117"/>
                    <a:ext cx="611" cy="103"/>
                  </a:xfrm>
                  <a:prstGeom prst="rect">
                    <a:avLst/>
                  </a:prstGeom>
                  <a:solidFill>
                    <a:schemeClr val="tx2"/>
                  </a:solidFill>
                  <a:ln w="19050" algn="ctr">
                    <a:solidFill>
                      <a:schemeClr val="tx2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4" name="Text Box 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624" y="3801"/>
                  <a:ext cx="194" cy="13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200" b="1">
                      <a:latin typeface="Arial" charset="0"/>
                    </a:rPr>
                    <a:t>0</a:t>
                  </a:r>
                </a:p>
              </p:txBody>
            </p:sp>
            <p:sp>
              <p:nvSpPr>
                <p:cNvPr id="25" name="Text Box 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754" y="3800"/>
                  <a:ext cx="312" cy="133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200" b="1">
                      <a:latin typeface="Arial" charset="0"/>
                    </a:rPr>
                    <a:t>5 m</a:t>
                  </a:r>
                </a:p>
              </p:txBody>
            </p:sp>
          </p:grpSp>
          <p:sp>
            <p:nvSpPr>
              <p:cNvPr id="12" name="Line 16"/>
              <p:cNvSpPr>
                <a:spLocks noChangeShapeType="1"/>
              </p:cNvSpPr>
              <p:nvPr/>
            </p:nvSpPr>
            <p:spPr bwMode="auto">
              <a:xfrm>
                <a:off x="4329112" y="4271963"/>
                <a:ext cx="1847850" cy="0"/>
              </a:xfrm>
              <a:prstGeom prst="line">
                <a:avLst/>
              </a:prstGeom>
              <a:noFill/>
              <a:ln w="38100">
                <a:solidFill>
                  <a:srgbClr val="5F5F5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Line 17"/>
              <p:cNvSpPr>
                <a:spLocks noChangeShapeType="1"/>
              </p:cNvSpPr>
              <p:nvPr/>
            </p:nvSpPr>
            <p:spPr bwMode="auto">
              <a:xfrm flipV="1">
                <a:off x="6265863" y="3813175"/>
                <a:ext cx="862012" cy="395288"/>
              </a:xfrm>
              <a:prstGeom prst="line">
                <a:avLst/>
              </a:prstGeom>
              <a:noFill/>
              <a:ln w="28575">
                <a:solidFill>
                  <a:srgbClr val="6699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18"/>
              <p:cNvSpPr>
                <a:spLocks noChangeShapeType="1"/>
              </p:cNvSpPr>
              <p:nvPr/>
            </p:nvSpPr>
            <p:spPr bwMode="auto">
              <a:xfrm>
                <a:off x="6257925" y="4357689"/>
                <a:ext cx="914400" cy="342899"/>
              </a:xfrm>
              <a:prstGeom prst="line">
                <a:avLst/>
              </a:prstGeom>
              <a:noFill/>
              <a:ln w="28575">
                <a:solidFill>
                  <a:srgbClr val="6699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19"/>
              <p:cNvSpPr>
                <a:spLocks noChangeShapeType="1"/>
              </p:cNvSpPr>
              <p:nvPr/>
            </p:nvSpPr>
            <p:spPr bwMode="auto">
              <a:xfrm>
                <a:off x="6310313" y="4287838"/>
                <a:ext cx="946150" cy="0"/>
              </a:xfrm>
              <a:prstGeom prst="line">
                <a:avLst/>
              </a:prstGeom>
              <a:noFill/>
              <a:ln w="28575">
                <a:solidFill>
                  <a:srgbClr val="6699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Oval 20"/>
              <p:cNvSpPr>
                <a:spLocks noChangeArrowheads="1"/>
              </p:cNvSpPr>
              <p:nvPr/>
            </p:nvSpPr>
            <p:spPr bwMode="auto">
              <a:xfrm>
                <a:off x="2336800" y="2690813"/>
                <a:ext cx="1974850" cy="77946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Text Box 21"/>
              <p:cNvSpPr txBox="1">
                <a:spLocks noChangeArrowheads="1"/>
              </p:cNvSpPr>
              <p:nvPr/>
            </p:nvSpPr>
            <p:spPr bwMode="auto">
              <a:xfrm>
                <a:off x="2525713" y="3775075"/>
                <a:ext cx="1820862" cy="8540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FF"/>
                    </a:solidFill>
                    <a:latin typeface="Arial" charset="0"/>
                  </a:rPr>
                  <a:t>80 tons Cl</a:t>
                </a:r>
                <a:r>
                  <a:rPr lang="en-US" sz="2000" b="1" baseline="-25000" dirty="0">
                    <a:solidFill>
                      <a:srgbClr val="0000FF"/>
                    </a:solidFill>
                    <a:latin typeface="Arial" charset="0"/>
                  </a:rPr>
                  <a:t>2</a:t>
                </a:r>
                <a:endParaRPr lang="en-US" sz="2000" b="1" dirty="0">
                  <a:solidFill>
                    <a:srgbClr val="0000FF"/>
                  </a:solidFill>
                  <a:latin typeface="Arial" charset="0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2000" b="1" dirty="0">
                    <a:solidFill>
                      <a:srgbClr val="0000FF"/>
                    </a:solidFill>
                    <a:latin typeface="Arial" charset="0"/>
                  </a:rPr>
                  <a:t>8 </a:t>
                </a:r>
                <a:r>
                  <a:rPr lang="en-US" sz="2000" b="1" dirty="0" err="1">
                    <a:solidFill>
                      <a:srgbClr val="0000FF"/>
                    </a:solidFill>
                    <a:latin typeface="Arial" charset="0"/>
                  </a:rPr>
                  <a:t>atm</a:t>
                </a:r>
                <a:r>
                  <a:rPr lang="en-US" sz="2000" b="1" dirty="0">
                    <a:solidFill>
                      <a:srgbClr val="0000FF"/>
                    </a:solidFill>
                    <a:latin typeface="Arial" charset="0"/>
                  </a:rPr>
                  <a:t> / 25 </a:t>
                </a:r>
                <a:r>
                  <a:rPr lang="en-US" sz="2000" b="1" dirty="0">
                    <a:solidFill>
                      <a:srgbClr val="0000FF"/>
                    </a:solidFill>
                    <a:latin typeface="Arial" charset="0"/>
                    <a:cs typeface="Arial" charset="0"/>
                  </a:rPr>
                  <a:t>°C</a:t>
                </a:r>
              </a:p>
            </p:txBody>
          </p:sp>
          <p:sp>
            <p:nvSpPr>
              <p:cNvPr id="18" name="Text Box 22"/>
              <p:cNvSpPr txBox="1">
                <a:spLocks noChangeArrowheads="1"/>
              </p:cNvSpPr>
              <p:nvPr/>
            </p:nvSpPr>
            <p:spPr bwMode="auto">
              <a:xfrm>
                <a:off x="1006475" y="2754313"/>
                <a:ext cx="925513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>
                    <a:latin typeface="Arial" charset="0"/>
                  </a:rPr>
                  <a:t>Fill line</a:t>
                </a:r>
              </a:p>
            </p:txBody>
          </p:sp>
          <p:sp>
            <p:nvSpPr>
              <p:cNvPr id="19" name="Line 23"/>
              <p:cNvSpPr>
                <a:spLocks noChangeShapeType="1"/>
              </p:cNvSpPr>
              <p:nvPr/>
            </p:nvSpPr>
            <p:spPr bwMode="auto">
              <a:xfrm>
                <a:off x="1860550" y="2928938"/>
                <a:ext cx="373063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 Box 24"/>
              <p:cNvSpPr txBox="1">
                <a:spLocks noChangeArrowheads="1"/>
              </p:cNvSpPr>
              <p:nvPr/>
            </p:nvSpPr>
            <p:spPr bwMode="auto">
              <a:xfrm>
                <a:off x="4681538" y="3614738"/>
                <a:ext cx="1320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 dirty="0">
                    <a:latin typeface="Arial" charset="0"/>
                  </a:rPr>
                  <a:t>1.5” dia. pipe</a:t>
                </a:r>
              </a:p>
            </p:txBody>
          </p:sp>
          <p:sp>
            <p:nvSpPr>
              <p:cNvPr id="21" name="Line 25"/>
              <p:cNvSpPr>
                <a:spLocks noChangeShapeType="1"/>
              </p:cNvSpPr>
              <p:nvPr/>
            </p:nvSpPr>
            <p:spPr bwMode="auto">
              <a:xfrm>
                <a:off x="5275263" y="3892550"/>
                <a:ext cx="103187" cy="3127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 Box 27"/>
              <p:cNvSpPr txBox="1">
                <a:spLocks noChangeArrowheads="1"/>
              </p:cNvSpPr>
              <p:nvPr/>
            </p:nvSpPr>
            <p:spPr bwMode="auto">
              <a:xfrm>
                <a:off x="7216775" y="4379912"/>
                <a:ext cx="1320800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 dirty="0">
                    <a:solidFill>
                      <a:srgbClr val="669900"/>
                    </a:solidFill>
                    <a:latin typeface="Arial" charset="0"/>
                  </a:rPr>
                  <a:t>2-phase jet</a:t>
                </a:r>
              </a:p>
            </p:txBody>
          </p:sp>
        </p:grpSp>
        <p:cxnSp>
          <p:nvCxnSpPr>
            <p:cNvPr id="32" name="Straight Arrow Connector 31"/>
            <p:cNvCxnSpPr/>
            <p:nvPr/>
          </p:nvCxnSpPr>
          <p:spPr>
            <a:xfrm>
              <a:off x="4800600" y="2513012"/>
              <a:ext cx="2971800" cy="1588"/>
            </a:xfrm>
            <a:prstGeom prst="straightConnector1">
              <a:avLst/>
            </a:prstGeom>
            <a:ln w="3175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4800600" y="1752600"/>
              <a:ext cx="2438400" cy="6309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0000FF"/>
                  </a:solidFill>
                  <a:latin typeface="Arial" charset="0"/>
                </a:rPr>
                <a:t>2 m/s wind at 10 m</a:t>
              </a:r>
            </a:p>
            <a:p>
              <a:pPr algn="ctr">
                <a:spcBef>
                  <a:spcPct val="50000"/>
                </a:spcBef>
              </a:pPr>
              <a:r>
                <a:rPr lang="en-US" sz="1400" b="1" dirty="0" smtClean="0">
                  <a:solidFill>
                    <a:srgbClr val="0000FF"/>
                  </a:solidFill>
                  <a:latin typeface="Arial" charset="0"/>
                </a:rPr>
                <a:t>Stability Class F</a:t>
              </a:r>
              <a:endParaRPr lang="en-US" sz="1400" b="1" dirty="0">
                <a:solidFill>
                  <a:srgbClr val="0000FF"/>
                </a:solidFill>
                <a:latin typeface="Arial" charset="0"/>
              </a:endParaRPr>
            </a:p>
          </p:txBody>
        </p:sp>
      </p:grpSp>
      <p:sp>
        <p:nvSpPr>
          <p:cNvPr id="35" name="Text Box 24"/>
          <p:cNvSpPr txBox="1">
            <a:spLocks noChangeArrowheads="1"/>
          </p:cNvSpPr>
          <p:nvPr/>
        </p:nvSpPr>
        <p:spPr bwMode="auto">
          <a:xfrm>
            <a:off x="6096000" y="4724400"/>
            <a:ext cx="1600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0000FF"/>
                </a:solidFill>
                <a:latin typeface="Arial" charset="0"/>
              </a:rPr>
              <a:t>Release ~ 1.5 hr</a:t>
            </a:r>
            <a:endParaRPr lang="en-US" sz="1400" b="1" dirty="0">
              <a:solidFill>
                <a:srgbClr val="0000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Chlorine Concentration:  0.5 hr After Start of Release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9</a:t>
            </a:fld>
            <a:r>
              <a:rPr lang="en-US" dirty="0" smtClean="0"/>
              <a:t> of 15</a:t>
            </a:r>
            <a:endParaRPr lang="en-US" dirty="0"/>
          </a:p>
        </p:txBody>
      </p:sp>
      <p:grpSp>
        <p:nvGrpSpPr>
          <p:cNvPr id="63" name="Group 20"/>
          <p:cNvGrpSpPr>
            <a:grpSpLocks noChangeAspect="1"/>
          </p:cNvGrpSpPr>
          <p:nvPr/>
        </p:nvGrpSpPr>
        <p:grpSpPr bwMode="auto">
          <a:xfrm>
            <a:off x="1371600" y="1139063"/>
            <a:ext cx="6578473" cy="5337937"/>
            <a:chOff x="731520" y="592138"/>
            <a:chExt cx="7475220" cy="6065837"/>
          </a:xfrm>
        </p:grpSpPr>
        <p:pic>
          <p:nvPicPr>
            <p:cNvPr id="64" name="Picture 19" descr="20s_PHAST_CONC_030min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1520" y="365760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16" descr="20sec_HPAC5_CONC_030min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06240" y="73152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14" descr="20secavg_TRACE_CONC_030min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06240" y="365760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Picture 12" descr="000avgt_CHARM_CONC_030min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1520" y="73152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Box 8"/>
            <p:cNvSpPr txBox="1">
              <a:spLocks noChangeArrowheads="1"/>
            </p:cNvSpPr>
            <p:nvPr/>
          </p:nvSpPr>
          <p:spPr bwMode="auto">
            <a:xfrm>
              <a:off x="2285616" y="620713"/>
              <a:ext cx="1066755" cy="3698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CHARM</a:t>
              </a:r>
            </a:p>
          </p:txBody>
        </p:sp>
        <p:sp>
          <p:nvSpPr>
            <p:cNvPr id="69" name="TextBox 9"/>
            <p:cNvSpPr txBox="1">
              <a:spLocks noChangeArrowheads="1"/>
            </p:cNvSpPr>
            <p:nvPr/>
          </p:nvSpPr>
          <p:spPr bwMode="auto">
            <a:xfrm>
              <a:off x="5744632" y="592138"/>
              <a:ext cx="1066755" cy="3698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HPAC</a:t>
              </a:r>
            </a:p>
          </p:txBody>
        </p:sp>
        <p:sp>
          <p:nvSpPr>
            <p:cNvPr id="70" name="TextBox 10"/>
            <p:cNvSpPr txBox="1">
              <a:spLocks noChangeArrowheads="1"/>
            </p:cNvSpPr>
            <p:nvPr/>
          </p:nvSpPr>
          <p:spPr bwMode="auto">
            <a:xfrm>
              <a:off x="2311015" y="3676650"/>
              <a:ext cx="1066755" cy="3698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PHAST</a:t>
              </a:r>
            </a:p>
          </p:txBody>
        </p:sp>
        <p:sp>
          <p:nvSpPr>
            <p:cNvPr id="71" name="TextBox 11"/>
            <p:cNvSpPr txBox="1">
              <a:spLocks noChangeArrowheads="1"/>
            </p:cNvSpPr>
            <p:nvPr/>
          </p:nvSpPr>
          <p:spPr bwMode="auto">
            <a:xfrm>
              <a:off x="5750982" y="3662363"/>
              <a:ext cx="1066755" cy="3683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TRACE</a:t>
              </a:r>
            </a:p>
          </p:txBody>
        </p:sp>
      </p:grpSp>
      <p:cxnSp>
        <p:nvCxnSpPr>
          <p:cNvPr id="72" name="Straight Arrow Connector 15"/>
          <p:cNvCxnSpPr>
            <a:cxnSpLocks noChangeShapeType="1"/>
          </p:cNvCxnSpPr>
          <p:nvPr/>
        </p:nvCxnSpPr>
        <p:spPr bwMode="auto">
          <a:xfrm rot="10800000" flipV="1">
            <a:off x="6858000" y="1524000"/>
            <a:ext cx="838200" cy="4778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73" name="Straight Arrow Connector 17"/>
          <p:cNvCxnSpPr>
            <a:cxnSpLocks noChangeShapeType="1"/>
          </p:cNvCxnSpPr>
          <p:nvPr/>
        </p:nvCxnSpPr>
        <p:spPr bwMode="auto">
          <a:xfrm rot="10800000" flipV="1">
            <a:off x="6324600" y="2590800"/>
            <a:ext cx="1441450" cy="3730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74" name="Straight Arrow Connector 18"/>
          <p:cNvCxnSpPr>
            <a:cxnSpLocks noChangeShapeType="1"/>
            <a:stCxn id="76" idx="1"/>
          </p:cNvCxnSpPr>
          <p:nvPr/>
        </p:nvCxnSpPr>
        <p:spPr bwMode="auto">
          <a:xfrm rot="10800000" flipV="1">
            <a:off x="6629401" y="2019300"/>
            <a:ext cx="1120774" cy="47625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75" name="TextBox 74"/>
          <p:cNvSpPr txBox="1"/>
          <p:nvPr/>
        </p:nvSpPr>
        <p:spPr>
          <a:xfrm>
            <a:off x="7767637" y="12954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0.5 </a:t>
            </a:r>
            <a:r>
              <a:rPr lang="en-US" sz="1800" dirty="0" err="1">
                <a:solidFill>
                  <a:srgbClr val="FF0000"/>
                </a:solidFill>
                <a:latin typeface="+mn-lt"/>
              </a:rPr>
              <a:t>ppm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750175" y="1835150"/>
            <a:ext cx="10842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2.0 </a:t>
            </a:r>
            <a:r>
              <a:rPr lang="en-US" sz="1800" dirty="0" err="1">
                <a:solidFill>
                  <a:srgbClr val="FF0000"/>
                </a:solidFill>
                <a:latin typeface="+mn-lt"/>
              </a:rPr>
              <a:t>ppm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751762" y="2359025"/>
            <a:ext cx="1239838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latin typeface="+mn-lt"/>
              </a:rPr>
              <a:t>20.0 </a:t>
            </a:r>
            <a:r>
              <a:rPr lang="en-US" sz="1800" dirty="0" err="1">
                <a:solidFill>
                  <a:srgbClr val="FF0000"/>
                </a:solidFill>
                <a:latin typeface="+mn-lt"/>
              </a:rPr>
              <a:t>ppm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rot="5400000" flipH="1" flipV="1">
            <a:off x="743743" y="2513806"/>
            <a:ext cx="2133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973137" y="14478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5 km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2133600" y="3810000"/>
            <a:ext cx="2209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3810000" y="38100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5 km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13"/>
          <p:cNvGrpSpPr>
            <a:grpSpLocks noChangeAspect="1"/>
          </p:cNvGrpSpPr>
          <p:nvPr/>
        </p:nvGrpSpPr>
        <p:grpSpPr bwMode="auto">
          <a:xfrm>
            <a:off x="1346327" y="1066800"/>
            <a:ext cx="6578473" cy="5442712"/>
            <a:chOff x="731838" y="592138"/>
            <a:chExt cx="7475537" cy="6185620"/>
          </a:xfrm>
        </p:grpSpPr>
        <p:pic>
          <p:nvPicPr>
            <p:cNvPr id="53" name="Picture 18" descr="20sec_HPAC5_CONC_060min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06705" y="731520"/>
              <a:ext cx="4000670" cy="312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17" descr="20secavg_TRACE_CONC_060min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06705" y="3657600"/>
              <a:ext cx="4000670" cy="312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14" descr="000avgt_CHARM_CONC_060min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1838" y="731520"/>
              <a:ext cx="4000670" cy="312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TextBox 8"/>
            <p:cNvSpPr txBox="1">
              <a:spLocks noChangeArrowheads="1"/>
            </p:cNvSpPr>
            <p:nvPr/>
          </p:nvSpPr>
          <p:spPr bwMode="auto">
            <a:xfrm>
              <a:off x="2286000" y="620716"/>
              <a:ext cx="1066800" cy="3699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CHARM</a:t>
              </a:r>
            </a:p>
          </p:txBody>
        </p:sp>
        <p:sp>
          <p:nvSpPr>
            <p:cNvPr id="57" name="TextBox 9"/>
            <p:cNvSpPr txBox="1">
              <a:spLocks noChangeArrowheads="1"/>
            </p:cNvSpPr>
            <p:nvPr/>
          </p:nvSpPr>
          <p:spPr bwMode="auto">
            <a:xfrm>
              <a:off x="5745163" y="592138"/>
              <a:ext cx="1066800" cy="3699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HPAC</a:t>
              </a:r>
            </a:p>
          </p:txBody>
        </p:sp>
        <p:sp>
          <p:nvSpPr>
            <p:cNvPr id="58" name="TextBox 11"/>
            <p:cNvSpPr txBox="1">
              <a:spLocks noChangeArrowheads="1"/>
            </p:cNvSpPr>
            <p:nvPr/>
          </p:nvSpPr>
          <p:spPr bwMode="auto">
            <a:xfrm>
              <a:off x="5751513" y="3662720"/>
              <a:ext cx="1066800" cy="3683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TRACE</a:t>
              </a:r>
            </a:p>
          </p:txBody>
        </p:sp>
        <p:pic>
          <p:nvPicPr>
            <p:cNvPr id="59" name="Picture 19" descr="20s_PHAST_CONC_060min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8333" y="3657608"/>
              <a:ext cx="4000670" cy="312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TextBox 10"/>
            <p:cNvSpPr txBox="1">
              <a:spLocks noChangeArrowheads="1"/>
            </p:cNvSpPr>
            <p:nvPr/>
          </p:nvSpPr>
          <p:spPr bwMode="auto">
            <a:xfrm>
              <a:off x="2311400" y="3677009"/>
              <a:ext cx="1066800" cy="3683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PHAST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Chlorine Concentration:  1 hr After Start of Release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10</a:t>
            </a:fld>
            <a:r>
              <a:rPr lang="en-US" dirty="0" smtClean="0"/>
              <a:t> of 15</a:t>
            </a:r>
            <a:endParaRPr lang="en-US" dirty="0"/>
          </a:p>
        </p:txBody>
      </p:sp>
      <p:cxnSp>
        <p:nvCxnSpPr>
          <p:cNvPr id="61" name="Straight Arrow Connector 60"/>
          <p:cNvCxnSpPr/>
          <p:nvPr/>
        </p:nvCxnSpPr>
        <p:spPr>
          <a:xfrm rot="5400000" flipH="1" flipV="1">
            <a:off x="743743" y="2437606"/>
            <a:ext cx="2133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14400" y="13716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km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2133600" y="3810000"/>
            <a:ext cx="2209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810000" y="38100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km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Chlorine Concentration:  2 hr After Start of Release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11</a:t>
            </a:fld>
            <a:r>
              <a:rPr lang="en-US" dirty="0" smtClean="0"/>
              <a:t> of 15</a:t>
            </a:r>
            <a:endParaRPr lang="en-US" dirty="0"/>
          </a:p>
        </p:txBody>
      </p:sp>
      <p:grpSp>
        <p:nvGrpSpPr>
          <p:cNvPr id="52" name="Group 18"/>
          <p:cNvGrpSpPr>
            <a:grpSpLocks noChangeAspect="1"/>
          </p:cNvGrpSpPr>
          <p:nvPr/>
        </p:nvGrpSpPr>
        <p:grpSpPr bwMode="auto">
          <a:xfrm>
            <a:off x="1346327" y="1139063"/>
            <a:ext cx="6578473" cy="5337937"/>
            <a:chOff x="731520" y="592138"/>
            <a:chExt cx="7475220" cy="6065837"/>
          </a:xfrm>
        </p:grpSpPr>
        <p:pic>
          <p:nvPicPr>
            <p:cNvPr id="53" name="Picture 17" descr="20s_PHAST_CONC_120min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31520" y="365760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16" descr="20sec_HPAC5_CONC_120min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06240" y="73152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15" descr="20secavg_TRACE_CONC_120min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06240" y="3657600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14" descr="000avgt_CHARM_CONC_120min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1520" y="731521"/>
              <a:ext cx="4000500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TextBox 8"/>
            <p:cNvSpPr txBox="1">
              <a:spLocks noChangeArrowheads="1"/>
            </p:cNvSpPr>
            <p:nvPr/>
          </p:nvSpPr>
          <p:spPr bwMode="auto">
            <a:xfrm>
              <a:off x="2285616" y="620713"/>
              <a:ext cx="1066755" cy="3698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CHARM</a:t>
              </a:r>
            </a:p>
          </p:txBody>
        </p:sp>
        <p:sp>
          <p:nvSpPr>
            <p:cNvPr id="58" name="TextBox 9"/>
            <p:cNvSpPr txBox="1">
              <a:spLocks noChangeArrowheads="1"/>
            </p:cNvSpPr>
            <p:nvPr/>
          </p:nvSpPr>
          <p:spPr bwMode="auto">
            <a:xfrm>
              <a:off x="5744632" y="592138"/>
              <a:ext cx="1066755" cy="36988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HPAC</a:t>
              </a:r>
            </a:p>
          </p:txBody>
        </p:sp>
        <p:sp>
          <p:nvSpPr>
            <p:cNvPr id="59" name="TextBox 10"/>
            <p:cNvSpPr txBox="1">
              <a:spLocks noChangeArrowheads="1"/>
            </p:cNvSpPr>
            <p:nvPr/>
          </p:nvSpPr>
          <p:spPr bwMode="auto">
            <a:xfrm>
              <a:off x="2311015" y="3676650"/>
              <a:ext cx="1066755" cy="3698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PHAST</a:t>
              </a:r>
            </a:p>
          </p:txBody>
        </p:sp>
        <p:sp>
          <p:nvSpPr>
            <p:cNvPr id="60" name="TextBox 11"/>
            <p:cNvSpPr txBox="1">
              <a:spLocks noChangeArrowheads="1"/>
            </p:cNvSpPr>
            <p:nvPr/>
          </p:nvSpPr>
          <p:spPr bwMode="auto">
            <a:xfrm>
              <a:off x="5750982" y="3662363"/>
              <a:ext cx="1066755" cy="3683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800" b="1" dirty="0">
                  <a:latin typeface="+mn-lt"/>
                </a:rPr>
                <a:t>TRACE</a:t>
              </a:r>
            </a:p>
          </p:txBody>
        </p:sp>
      </p:grpSp>
      <p:cxnSp>
        <p:nvCxnSpPr>
          <p:cNvPr id="61" name="Straight Arrow Connector 60"/>
          <p:cNvCxnSpPr/>
          <p:nvPr/>
        </p:nvCxnSpPr>
        <p:spPr>
          <a:xfrm rot="5400000" flipH="1" flipV="1">
            <a:off x="743743" y="2513806"/>
            <a:ext cx="21336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914400" y="14478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20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km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2133600" y="3810000"/>
            <a:ext cx="2209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810000" y="3810000"/>
            <a:ext cx="10842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20</a:t>
            </a: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 km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Chlorine Scenario Observations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562600"/>
          </a:xfrm>
        </p:spPr>
        <p:txBody>
          <a:bodyPr>
            <a:normAutofit lnSpcReduction="10000"/>
          </a:bodyPr>
          <a:lstStyle/>
          <a:p>
            <a:r>
              <a:rPr lang="en-US" sz="1900" dirty="0" smtClean="0"/>
              <a:t>The instantaneous chlorine contaminated areas (“plume footprints”) are comparable between HPAC, PHAST, and TRACE at 20 </a:t>
            </a:r>
            <a:r>
              <a:rPr lang="en-US" sz="1900" dirty="0" err="1" smtClean="0"/>
              <a:t>ppm</a:t>
            </a:r>
            <a:endParaRPr lang="en-US" sz="1900" dirty="0" smtClean="0"/>
          </a:p>
          <a:p>
            <a:pPr lvl="1"/>
            <a:r>
              <a:rPr lang="en-US" sz="1700" dirty="0" smtClean="0"/>
              <a:t>CHARM footprints are much narrower than those of the other models</a:t>
            </a:r>
          </a:p>
          <a:p>
            <a:pPr lvl="1"/>
            <a:r>
              <a:rPr lang="en-US" sz="1700" dirty="0" smtClean="0"/>
              <a:t>HPAC footprints are wider than those of PHAST and TRACE at lower </a:t>
            </a:r>
            <a:r>
              <a:rPr lang="en-US" sz="1700" dirty="0" smtClean="0"/>
              <a:t>concentrations</a:t>
            </a:r>
            <a:endParaRPr lang="en-US" sz="1700" dirty="0" smtClean="0"/>
          </a:p>
          <a:p>
            <a:endParaRPr lang="en-US" sz="1900" dirty="0" smtClean="0"/>
          </a:p>
          <a:p>
            <a:r>
              <a:rPr lang="en-US" sz="1900" dirty="0" smtClean="0"/>
              <a:t>HPAC plume footprints are much wider than those of the other models at lower concentration levels (2 </a:t>
            </a:r>
            <a:r>
              <a:rPr lang="en-US" sz="1900" dirty="0" err="1" smtClean="0"/>
              <a:t>ppm</a:t>
            </a:r>
            <a:r>
              <a:rPr lang="en-US" sz="1900" dirty="0" smtClean="0"/>
              <a:t>, 0.5 </a:t>
            </a:r>
            <a:r>
              <a:rPr lang="en-US" sz="1900" dirty="0" err="1" smtClean="0"/>
              <a:t>ppm</a:t>
            </a:r>
            <a:r>
              <a:rPr lang="en-US" sz="1900" dirty="0" smtClean="0"/>
              <a:t>)</a:t>
            </a:r>
          </a:p>
          <a:p>
            <a:pPr lvl="1"/>
            <a:r>
              <a:rPr lang="en-US" sz="1700" dirty="0" smtClean="0"/>
              <a:t>Possible effect of HPAC vertical jet limitation or conditional averaging?</a:t>
            </a:r>
          </a:p>
          <a:p>
            <a:endParaRPr lang="en-US" sz="1900" dirty="0" smtClean="0"/>
          </a:p>
          <a:p>
            <a:r>
              <a:rPr lang="en-US" sz="1900" dirty="0" smtClean="0"/>
              <a:t>PHAST and TRACE have comparable plume footprints (especially widths) but there are differences in the timing and extent of downwind transport</a:t>
            </a:r>
          </a:p>
          <a:p>
            <a:pPr lvl="1"/>
            <a:r>
              <a:rPr lang="en-US" sz="1700" dirty="0" smtClean="0"/>
              <a:t>PHAST appears to transports material downwind faster and farther than TRACE</a:t>
            </a:r>
          </a:p>
          <a:p>
            <a:endParaRPr lang="en-US" sz="1900" dirty="0" smtClean="0"/>
          </a:p>
          <a:p>
            <a:r>
              <a:rPr lang="en-US" sz="1900" dirty="0" smtClean="0"/>
              <a:t>It is difficult to separate out the pure AT&amp;D effects from the effects of the source emissions modeling and the gravity-driven dense gas flow</a:t>
            </a:r>
          </a:p>
          <a:p>
            <a:pPr lvl="1"/>
            <a:r>
              <a:rPr lang="en-US" sz="1700" dirty="0" smtClean="0"/>
              <a:t>In order to isolate the factors leading to differences in model predictions, we decided to conduct a study of the sensitivity of the models’ predictions to changes in the meteorological inputs</a:t>
            </a:r>
          </a:p>
          <a:p>
            <a:pPr lvl="1"/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12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Meteorological Sensitivity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05400"/>
          </a:xfrm>
        </p:spPr>
        <p:txBody>
          <a:bodyPr>
            <a:normAutofit lnSpcReduction="10000"/>
          </a:bodyPr>
          <a:lstStyle/>
          <a:p>
            <a:r>
              <a:rPr lang="en-US" sz="1900" dirty="0" smtClean="0"/>
              <a:t>This study examines the ability of the models to predict passive dispersion over flat terrain in the absence of obstacles under a variety of meteorological conditions</a:t>
            </a:r>
          </a:p>
          <a:p>
            <a:endParaRPr lang="en-US" sz="1900" dirty="0" smtClean="0"/>
          </a:p>
          <a:p>
            <a:r>
              <a:rPr lang="en-US" sz="1900" dirty="0" smtClean="0"/>
              <a:t>The key meteorological parameter we varied is the atmospheric stability</a:t>
            </a:r>
          </a:p>
          <a:p>
            <a:pPr>
              <a:buNone/>
            </a:pPr>
            <a:endParaRPr lang="en-US" sz="1900" dirty="0" smtClean="0"/>
          </a:p>
          <a:p>
            <a:r>
              <a:rPr lang="en-US" sz="1900" dirty="0" smtClean="0"/>
              <a:t>The study team selected six sulfur dioxide tracer gas releases from the 1956 Project Prairie Grass field experiment spanning the range of atmospheric stability (</a:t>
            </a:r>
            <a:r>
              <a:rPr lang="en-US" sz="1900" dirty="0" err="1" smtClean="0"/>
              <a:t>Pasquill</a:t>
            </a:r>
            <a:r>
              <a:rPr lang="en-US" sz="1900" dirty="0" smtClean="0"/>
              <a:t> categories A through F)</a:t>
            </a:r>
          </a:p>
          <a:p>
            <a:pPr lvl="1"/>
            <a:r>
              <a:rPr lang="en-US" sz="1800" dirty="0" smtClean="0"/>
              <a:t>Project Prairie Grass is a canonical passive AT&amp;D field experiment with well-characterized meteorology</a:t>
            </a:r>
          </a:p>
          <a:p>
            <a:pPr lvl="1"/>
            <a:r>
              <a:rPr lang="en-US" sz="1800" dirty="0" smtClean="0"/>
              <a:t>The use of field experiment data will permit us to make assessments of the models’ prediction accuracy</a:t>
            </a:r>
          </a:p>
          <a:p>
            <a:pPr lvl="1"/>
            <a:r>
              <a:rPr lang="en-US" sz="1800" dirty="0" smtClean="0"/>
              <a:t>Model comparisons are underway for CHARM, HPAC, PHAST, and TRACE</a:t>
            </a:r>
          </a:p>
          <a:p>
            <a:endParaRPr lang="en-US" sz="2100" dirty="0" smtClean="0"/>
          </a:p>
          <a:p>
            <a:r>
              <a:rPr lang="en-US" sz="2000" dirty="0" smtClean="0"/>
              <a:t>Metrics for comparison are 30-minute sampler arc-maximum dosages and cloud widths on the sampler arcs at dosage levels of interest</a:t>
            </a:r>
          </a:p>
          <a:p>
            <a:endParaRPr lang="en-US" sz="2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13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Selected Project Prairie Grass Releases:</a:t>
            </a:r>
            <a:br>
              <a:rPr lang="en-US" dirty="0" smtClean="0"/>
            </a:br>
            <a:r>
              <a:rPr lang="en-US" dirty="0" smtClean="0"/>
              <a:t>Interpolated Observations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13th Annual GMU Conference on AT&amp;D Modeling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14</a:t>
            </a:fld>
            <a:r>
              <a:rPr lang="en-US" dirty="0" smtClean="0"/>
              <a:t> of 15</a:t>
            </a:r>
            <a:endParaRPr lang="en-US" dirty="0"/>
          </a:p>
        </p:txBody>
      </p:sp>
      <p:pic>
        <p:nvPicPr>
          <p:cNvPr id="34" name="Picture 4" descr="pr_grass_tracer_Experiment_43_interpolated_polar_biline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8" y="1527175"/>
            <a:ext cx="3048000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 descr="pr_grass_tracer_Experiment_27_interpolated_polar_biline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9900" y="1527175"/>
            <a:ext cx="3048000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 descr="pr_grass_tracer_Experiment_34_interpolated_polar_biline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2663" y="1527175"/>
            <a:ext cx="3048000" cy="238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4" descr="pr_grass_tracer_Experiment_38_interpolated_polar_biline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50" y="3789363"/>
            <a:ext cx="3048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5" descr="pr_grass_tracer_Experiment_17_interpolated_polar_biline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25775" y="3789363"/>
            <a:ext cx="3048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4" descr="pr_grass_tracer_Experiment_58_interpolated_polar_bilinea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64250" y="3789363"/>
            <a:ext cx="3048000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1844675" y="1906588"/>
            <a:ext cx="110013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FF0000"/>
                </a:solidFill>
                <a:latin typeface="+mn-lt"/>
              </a:rPr>
              <a:t>800 m arc</a:t>
            </a:r>
          </a:p>
        </p:txBody>
      </p:sp>
      <p:cxnSp>
        <p:nvCxnSpPr>
          <p:cNvPr id="41" name="Straight Arrow Connector 20"/>
          <p:cNvCxnSpPr>
            <a:cxnSpLocks noChangeShapeType="1"/>
          </p:cNvCxnSpPr>
          <p:nvPr/>
        </p:nvCxnSpPr>
        <p:spPr bwMode="auto">
          <a:xfrm rot="16200000" flipH="1">
            <a:off x="2448719" y="2340769"/>
            <a:ext cx="247650" cy="30162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42" name="TextBox 41"/>
          <p:cNvSpPr txBox="1"/>
          <p:nvPr/>
        </p:nvSpPr>
        <p:spPr>
          <a:xfrm>
            <a:off x="1447800" y="1219200"/>
            <a:ext cx="482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A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419600" y="1219200"/>
            <a:ext cx="482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B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467600" y="1219200"/>
            <a:ext cx="482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C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24000" y="6031468"/>
            <a:ext cx="482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D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419600" y="6019800"/>
            <a:ext cx="482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E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67600" y="6019800"/>
            <a:ext cx="482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srgbClr val="FF0000"/>
                </a:solidFill>
              </a:rPr>
              <a:t>F</a:t>
            </a:r>
            <a:endParaRPr lang="en-US" sz="18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rmAutofit fontScale="92500"/>
          </a:bodyPr>
          <a:lstStyle/>
          <a:p>
            <a:r>
              <a:rPr lang="en-US" sz="2200" dirty="0" smtClean="0"/>
              <a:t>Model evaluations against the six Project Prairie Grass releases are underway</a:t>
            </a:r>
          </a:p>
          <a:p>
            <a:endParaRPr lang="en-US" sz="2200" dirty="0" smtClean="0"/>
          </a:p>
          <a:p>
            <a:r>
              <a:rPr lang="en-US" sz="2200" dirty="0" smtClean="0"/>
              <a:t>We have begun the process of choosing a dense gas field experiment for the evaluation</a:t>
            </a:r>
          </a:p>
          <a:p>
            <a:pPr lvl="1"/>
            <a:r>
              <a:rPr lang="en-US" sz="1900" dirty="0" smtClean="0"/>
              <a:t>We are reviewing data reports in order to better characterize these experiments</a:t>
            </a:r>
          </a:p>
          <a:p>
            <a:endParaRPr lang="en-US" sz="2200" dirty="0" smtClean="0"/>
          </a:p>
          <a:p>
            <a:r>
              <a:rPr lang="en-US" sz="2200" dirty="0" smtClean="0"/>
              <a:t>Further characterization of the models’ capabilities can be achieved using parametric studies of notional scenarios</a:t>
            </a:r>
          </a:p>
          <a:p>
            <a:pPr lvl="1"/>
            <a:r>
              <a:rPr lang="en-US" sz="1900" dirty="0" smtClean="0"/>
              <a:t>For example, exploring how difficult it is to turn model outputs into accurate (not “conservative”) estimates of casualties under different assumptions (type of toxicity model, built-in vs. post-processed toxicity modeling, or uniform vs. varying population)</a:t>
            </a:r>
          </a:p>
          <a:p>
            <a:pPr lvl="1"/>
            <a:r>
              <a:rPr lang="en-US" sz="1900" dirty="0" smtClean="0"/>
              <a:t>Further test scenarios to be developed in conjunction with CSAC’s program to develop representative scenarios for the chemical supply chain risk assessment</a:t>
            </a:r>
          </a:p>
          <a:p>
            <a:endParaRPr lang="en-US" sz="2200" dirty="0" smtClean="0"/>
          </a:p>
          <a:p>
            <a:r>
              <a:rPr lang="en-US" sz="2200" dirty="0" smtClean="0"/>
              <a:t>Further workshops to review study progress (next one in Fall 2009)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13th Annual GMU Conference on AT&amp;D Modeling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F1DE-707B-4E3D-816F-CB5B8F04D3BB}" type="slidenum">
              <a:rPr lang="en-US" smtClean="0"/>
              <a:pPr/>
              <a:t>15</a:t>
            </a:fld>
            <a:r>
              <a:rPr lang="en-US" dirty="0" smtClean="0"/>
              <a:t> of 15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DA_Conferenc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1519</Words>
  <Application>Microsoft Office PowerPoint</Application>
  <PresentationFormat>On-screen Show (4:3)</PresentationFormat>
  <Paragraphs>180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IDA_Conference</vt:lpstr>
      <vt:lpstr>Slide 1</vt:lpstr>
      <vt:lpstr>Introduction </vt:lpstr>
      <vt:lpstr>Chemical Supply Chain Risk Assessment</vt:lpstr>
      <vt:lpstr>Study Overview </vt:lpstr>
      <vt:lpstr>Initial Model Characterization </vt:lpstr>
      <vt:lpstr>Initial Model Observations  [1 of 2]</vt:lpstr>
      <vt:lpstr>Initial Model Observations  [2 of 2]</vt:lpstr>
      <vt:lpstr>Chlorine Tank Pipe Rupture Scenario</vt:lpstr>
      <vt:lpstr>Chlorine Concentration:  0.5 hr After Start of Release</vt:lpstr>
      <vt:lpstr>Chlorine Concentration:  1 hr After Start of Release</vt:lpstr>
      <vt:lpstr>Chlorine Concentration:  2 hr After Start of Release</vt:lpstr>
      <vt:lpstr>Chlorine Scenario Observations </vt:lpstr>
      <vt:lpstr>Meteorological Sensitivity Study</vt:lpstr>
      <vt:lpstr>Selected Project Prairie Grass Releases: Interpolated Observations</vt:lpstr>
      <vt:lpstr>Future Efforts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Urban, Jeffry T</dc:creator>
  <cp:lastModifiedBy>jurban</cp:lastModifiedBy>
  <cp:revision>385</cp:revision>
  <dcterms:created xsi:type="dcterms:W3CDTF">2006-08-16T00:00:00Z</dcterms:created>
  <dcterms:modified xsi:type="dcterms:W3CDTF">2009-07-16T13:42:45Z</dcterms:modified>
</cp:coreProperties>
</file>