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5" r:id="rId1"/>
  </p:sldMasterIdLst>
  <p:notesMasterIdLst>
    <p:notesMasterId r:id="rId49"/>
  </p:notesMasterIdLst>
  <p:sldIdLst>
    <p:sldId id="282" r:id="rId2"/>
    <p:sldId id="323" r:id="rId3"/>
    <p:sldId id="457" r:id="rId4"/>
    <p:sldId id="458" r:id="rId5"/>
    <p:sldId id="337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04" r:id="rId16"/>
    <p:sldId id="460" r:id="rId17"/>
    <p:sldId id="461" r:id="rId18"/>
    <p:sldId id="462" r:id="rId19"/>
    <p:sldId id="463" r:id="rId20"/>
    <p:sldId id="464" r:id="rId21"/>
    <p:sldId id="466" r:id="rId22"/>
    <p:sldId id="467" r:id="rId23"/>
    <p:sldId id="491" r:id="rId24"/>
    <p:sldId id="470" r:id="rId25"/>
    <p:sldId id="471" r:id="rId26"/>
    <p:sldId id="473" r:id="rId27"/>
    <p:sldId id="492" r:id="rId28"/>
    <p:sldId id="474" r:id="rId29"/>
    <p:sldId id="475" r:id="rId30"/>
    <p:sldId id="477" r:id="rId31"/>
    <p:sldId id="496" r:id="rId32"/>
    <p:sldId id="497" r:id="rId33"/>
    <p:sldId id="478" r:id="rId34"/>
    <p:sldId id="479" r:id="rId35"/>
    <p:sldId id="480" r:id="rId36"/>
    <p:sldId id="494" r:id="rId37"/>
    <p:sldId id="499" r:id="rId38"/>
    <p:sldId id="495" r:id="rId39"/>
    <p:sldId id="481" r:id="rId40"/>
    <p:sldId id="482" r:id="rId41"/>
    <p:sldId id="483" r:id="rId42"/>
    <p:sldId id="486" r:id="rId43"/>
    <p:sldId id="488" r:id="rId44"/>
    <p:sldId id="484" r:id="rId45"/>
    <p:sldId id="487" r:id="rId46"/>
    <p:sldId id="498" r:id="rId47"/>
    <p:sldId id="339" r:id="rId48"/>
  </p:sldIdLst>
  <p:sldSz cx="9144000" cy="6858000" type="screen4x3"/>
  <p:notesSz cx="6858000" cy="9144000"/>
  <p:embeddedFontLst>
    <p:embeddedFont>
      <p:font typeface="HelveticaNeue LT 75 Bold" pitchFamily="2" charset="0"/>
      <p:regular r:id="rId50"/>
    </p:embeddedFont>
  </p:embeddedFont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400"/>
    <a:srgbClr val="00FF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2" autoAdjust="0"/>
  </p:normalViewPr>
  <p:slideViewPr>
    <p:cSldViewPr snapToGrid="0" snapToObjects="1"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51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1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4EF52BD-3CD9-4F62-81D6-B539C790DA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906463"/>
            <a:ext cx="9144000" cy="5951537"/>
          </a:xfrm>
          <a:prstGeom prst="rect">
            <a:avLst/>
          </a:prstGeom>
          <a:solidFill>
            <a:srgbClr val="46494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6350" y="4941888"/>
            <a:ext cx="1150938" cy="1150937"/>
          </a:xfrm>
          <a:prstGeom prst="rect">
            <a:avLst/>
          </a:prstGeom>
          <a:solidFill>
            <a:srgbClr val="6699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pic>
        <p:nvPicPr>
          <p:cNvPr id="6" name="Picture 4" descr="RedR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4588" y="4941888"/>
            <a:ext cx="46069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Logo and Is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6240463"/>
            <a:ext cx="2566987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042988" y="539750"/>
            <a:ext cx="7089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600">
                <a:solidFill>
                  <a:srgbClr val="46494B"/>
                </a:solidFill>
                <a:latin typeface="HelveticaNeue LT 75 Bold" pitchFamily="2" charset="0"/>
              </a:rPr>
              <a:t>RiskAware. </a:t>
            </a:r>
            <a:r>
              <a:rPr lang="en-GB" sz="1600">
                <a:solidFill>
                  <a:srgbClr val="46494B"/>
                </a:solidFill>
                <a:latin typeface="45 Helvetica Light" pitchFamily="34" charset="0"/>
              </a:rPr>
              <a:t>capability through technology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041400" y="1963738"/>
            <a:ext cx="7772400" cy="701675"/>
          </a:xfrm>
          <a:ln>
            <a:noFill/>
          </a:ln>
        </p:spPr>
        <p:txBody>
          <a:bodyPr anchor="t">
            <a:spAutoFit/>
          </a:bodyPr>
          <a:lstStyle>
            <a:lvl1pPr algn="l">
              <a:defRPr sz="4000">
                <a:latin typeface="75 Helvetica Bold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36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41400" y="3484563"/>
            <a:ext cx="6400800" cy="1290637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669999"/>
                </a:solidFill>
                <a:latin typeface="HelveticaNeue LT 75 Bold" pitchFamily="2" charset="0"/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 lIns="91440" tIns="45720" rIns="91440" bIns="45720"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F7EA5FB-E4CB-4F5B-9078-8C8EBF05E2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7C508-30EA-40DD-AF48-1B192C9C59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02601-E015-43F3-9E03-03AB2B9E6E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388" y="1550988"/>
            <a:ext cx="3798887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9675" y="1550988"/>
            <a:ext cx="3798888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75E8C-E0B4-482D-AC02-63E6130035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EF388-C677-4028-A8D0-9B18E04FD8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03EB0-CF0B-4CB9-A2F0-EF77A19B84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C3328-2670-49F8-972A-C9CF3151E9E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C4193-2807-4BDE-B3A3-054ED49D28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BF1F5-396D-49EA-B3C3-26FECBEEA2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635B9-B8C5-47B3-BB73-3664090D93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3" y="274638"/>
            <a:ext cx="19367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388" y="274638"/>
            <a:ext cx="5661025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6E44E-0AFB-44C1-A322-65733E9071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350" y="274638"/>
            <a:ext cx="75374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8388" y="1550988"/>
            <a:ext cx="3798887" cy="4514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9675" y="1550988"/>
            <a:ext cx="3798888" cy="4514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1377C-D401-49C0-B838-97840F3C9A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46494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1071563" y="6240463"/>
            <a:ext cx="5948362" cy="525462"/>
            <a:chOff x="433" y="3931"/>
            <a:chExt cx="3747" cy="331"/>
          </a:xfrm>
        </p:grpSpPr>
        <p:pic>
          <p:nvPicPr>
            <p:cNvPr id="1032" name="Picture 4" descr="Logo and Iso"/>
            <p:cNvPicPr>
              <a:picLocks noChangeAspect="1" noChangeArrowheads="1"/>
            </p:cNvPicPr>
            <p:nvPr/>
          </p:nvPicPr>
          <p:blipFill>
            <a:blip r:embed="rId14"/>
            <a:srcRect r="75124"/>
            <a:stretch>
              <a:fillRect/>
            </a:stretch>
          </p:blipFill>
          <p:spPr bwMode="auto">
            <a:xfrm>
              <a:off x="433" y="3931"/>
              <a:ext cx="402" cy="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1" name="Text Box 5"/>
            <p:cNvSpPr txBox="1">
              <a:spLocks noChangeArrowheads="1"/>
            </p:cNvSpPr>
            <p:nvPr/>
          </p:nvSpPr>
          <p:spPr bwMode="auto">
            <a:xfrm>
              <a:off x="778" y="3990"/>
              <a:ext cx="340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600">
                  <a:solidFill>
                    <a:schemeClr val="bg1"/>
                  </a:solidFill>
                  <a:latin typeface="HelveticaNeue LT 75 Bold" pitchFamily="2" charset="0"/>
                </a:rPr>
                <a:t>RiskAware. </a:t>
              </a:r>
              <a:r>
                <a:rPr lang="en-GB" sz="1600">
                  <a:solidFill>
                    <a:schemeClr val="bg1"/>
                  </a:solidFill>
                  <a:latin typeface="45 Helvetica Light" pitchFamily="34" charset="0"/>
                </a:rPr>
                <a:t>capability through technology</a:t>
              </a:r>
            </a:p>
          </p:txBody>
        </p:sp>
      </p:grp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266700"/>
            <a:ext cx="1150938" cy="1150938"/>
          </a:xfrm>
          <a:prstGeom prst="rect">
            <a:avLst/>
          </a:prstGeom>
          <a:solidFill>
            <a:srgbClr val="6699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49350" y="274638"/>
            <a:ext cx="7537450" cy="1143000"/>
          </a:xfrm>
          <a:prstGeom prst="rect">
            <a:avLst/>
          </a:prstGeom>
          <a:noFill/>
          <a:ln w="9525">
            <a:solidFill>
              <a:srgbClr val="6699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3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8388" y="1550988"/>
            <a:ext cx="775017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6038"/>
            <a:ext cx="21336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669999"/>
                </a:solidFill>
              </a:defRPr>
            </a:lvl1pPr>
          </a:lstStyle>
          <a:p>
            <a:pPr>
              <a:defRPr/>
            </a:pPr>
            <a:fld id="{07F2B436-0C21-4F2D-9AFD-15F1202509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99"/>
          </a:solidFill>
          <a:latin typeface="45 Helvetica Light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99"/>
          </a:solidFill>
          <a:latin typeface="45 Helvetica Light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99"/>
          </a:solidFill>
          <a:latin typeface="45 Helvetica Light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69999"/>
          </a:solidFill>
          <a:latin typeface="45 Helvetica Light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669999"/>
          </a:solidFill>
          <a:latin typeface="45 Helvetica Light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669999"/>
          </a:solidFill>
          <a:latin typeface="45 Helvetica Light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669999"/>
          </a:solidFill>
          <a:latin typeface="45 Helvetica Light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669999"/>
          </a:solidFill>
          <a:latin typeface="45 Helvetica Light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4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1400" y="1963738"/>
            <a:ext cx="7772400" cy="1311275"/>
          </a:xfrm>
        </p:spPr>
        <p:txBody>
          <a:bodyPr/>
          <a:lstStyle/>
          <a:p>
            <a:pPr eaLnBrk="1" hangingPunct="1"/>
            <a:r>
              <a:rPr lang="en-GB" dirty="0" smtClean="0"/>
              <a:t>Evaluation of the Sparta Sensor Placement Capability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1400" y="3484563"/>
            <a:ext cx="6400800" cy="1487487"/>
          </a:xfrm>
        </p:spPr>
        <p:txBody>
          <a:bodyPr/>
          <a:lstStyle/>
          <a:p>
            <a:pPr eaLnBrk="1" hangingPunct="1"/>
            <a:r>
              <a:rPr lang="en-GB" dirty="0" smtClean="0"/>
              <a:t>16 July 2009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Ian Griffiths and Ian Bush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Sparta: Motivation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CBRN sensors limited resource &amp; placement needs to provide maximum information for response &amp; protection</a:t>
            </a:r>
          </a:p>
          <a:p>
            <a:pPr lvl="1"/>
            <a:r>
              <a:rPr lang="en-GB" dirty="0" smtClean="0"/>
              <a:t>Minimise casualties &amp; effects</a:t>
            </a:r>
          </a:p>
          <a:p>
            <a:r>
              <a:rPr lang="en-GB" dirty="0" smtClean="0"/>
              <a:t>Sparta requirements</a:t>
            </a:r>
          </a:p>
          <a:p>
            <a:pPr lvl="1"/>
            <a:r>
              <a:rPr lang="en-GB" dirty="0" smtClean="0"/>
              <a:t>Determine optimal sensor locations to protect personnel</a:t>
            </a:r>
          </a:p>
          <a:p>
            <a:pPr lvl="1"/>
            <a:r>
              <a:rPr lang="en-GB" dirty="0" smtClean="0"/>
              <a:t>Easy to use</a:t>
            </a:r>
          </a:p>
          <a:p>
            <a:pPr lvl="1"/>
            <a:r>
              <a:rPr lang="en-GB" dirty="0" smtClean="0"/>
              <a:t>Flexible</a:t>
            </a:r>
          </a:p>
          <a:p>
            <a:pPr lvl="1"/>
            <a:r>
              <a:rPr lang="en-GB" dirty="0" smtClean="0"/>
              <a:t>Rapid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Takes inputs</a:t>
            </a:r>
          </a:p>
          <a:p>
            <a:pPr lvl="1"/>
            <a:r>
              <a:rPr lang="en-GB" dirty="0" smtClean="0"/>
              <a:t>Threat</a:t>
            </a:r>
          </a:p>
          <a:p>
            <a:pPr lvl="1"/>
            <a:r>
              <a:rPr lang="en-GB" dirty="0" smtClean="0"/>
              <a:t>Population</a:t>
            </a:r>
          </a:p>
          <a:p>
            <a:pPr lvl="1"/>
            <a:r>
              <a:rPr lang="en-GB" dirty="0" smtClean="0"/>
              <a:t>Allowable sensor locations</a:t>
            </a:r>
          </a:p>
          <a:p>
            <a:pPr lvl="1"/>
            <a:r>
              <a:rPr lang="en-GB" dirty="0" smtClean="0"/>
              <a:t>Sensor properties (including reliability)</a:t>
            </a:r>
          </a:p>
          <a:p>
            <a:pPr lvl="1"/>
            <a:r>
              <a:rPr lang="en-GB" dirty="0" smtClean="0"/>
              <a:t>Material properties (toxicity)</a:t>
            </a:r>
          </a:p>
          <a:p>
            <a:pPr lvl="1"/>
            <a:r>
              <a:rPr lang="en-GB" dirty="0" smtClean="0"/>
              <a:t>Mitigation availability (Medical, IPE)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Samples inputs and builds multiple challenge simulations</a:t>
            </a:r>
          </a:p>
          <a:p>
            <a:r>
              <a:rPr lang="en-GB" dirty="0" smtClean="0"/>
              <a:t>Calculates effects and mitigation response for each simulated challenge</a:t>
            </a:r>
          </a:p>
          <a:p>
            <a:pPr lvl="1"/>
            <a:r>
              <a:rPr lang="en-GB" dirty="0" smtClean="0"/>
              <a:t>Uses material, sensor &amp; mitigation data</a:t>
            </a:r>
          </a:p>
          <a:p>
            <a:r>
              <a:rPr lang="en-GB" dirty="0" smtClean="0"/>
              <a:t>Determines optimal locations using sequential optimiser</a:t>
            </a:r>
          </a:p>
          <a:p>
            <a:pPr lvl="1"/>
            <a:r>
              <a:rPr lang="en-GB" dirty="0" smtClean="0"/>
              <a:t>Minimises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0" name="Line 26"/>
          <p:cNvSpPr>
            <a:spLocks noChangeShapeType="1"/>
          </p:cNvSpPr>
          <p:nvPr/>
        </p:nvSpPr>
        <p:spPr bwMode="auto">
          <a:xfrm flipV="1">
            <a:off x="1266444" y="5584825"/>
            <a:ext cx="673100" cy="5746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0795" y="1391879"/>
            <a:ext cx="7200000" cy="479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1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9219" name="Picture 3" descr="G:\SPARTA\SPARTA\ForPresentation\ExplanationCaseNo1Results\ExplanationCase_Chem_1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3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10243" name="Picture 3" descr="G:\SPARTA\SPARTA\ForPresentation\ExplanationCaseNo1Results\ExplanationCase_Chem_3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10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11267" name="Picture 3" descr="G:\SPARTA\SPARTA\ForPresentation\ExplanationCaseNo1Results\ExplanationCase_Chem_10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30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12291" name="Picture 3" descr="G:\SPARTA\SPARTA\ForPresentation\ExplanationCaseNo1Results\ExplanationCase_Chem_30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100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13315" name="Picture 3" descr="G:\SPARTA\SPARTA\ForPresentation\ExplanationCaseNo1Results\ExplanationCase_Chem_100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300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14339" name="Picture 3" descr="G:\SPARTA\SPARTA\ForPresentation\ExplanationCaseNo1Results\ExplanationCase_Chem_300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1,000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15363" name="Picture 3" descr="G:\SPARTA\SPARTA\ForPresentation\ExplanationCaseNo1Results\ExplanationCase_Chem_1000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3,000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16387" name="Picture 3" descr="G:\SPARTA\SPARTA\ForPresentation\ExplanationCaseNo1Results\ExplanationCase_Chem_3000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10,000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17411" name="Picture 3" descr="G:\SPARTA\SPARTA\ForPresentation\ExplanationCaseNo1Results\ExplanationCase_Chem_10000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0000" y="1440000"/>
            <a:ext cx="678377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309847" y="1652651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Number of simulations: 30,000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750668"/>
            <a:ext cx="3070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Relative concentration affecting population</a:t>
            </a:r>
            <a:endParaRPr lang="en-GB" sz="1200" dirty="0"/>
          </a:p>
        </p:txBody>
      </p:sp>
      <p:pic>
        <p:nvPicPr>
          <p:cNvPr id="2" name="Picture 2" descr="C:\Documents and Settings\i_griffiths.RISKAWARE\Desktop\Work\SPARTA\Restuls\ExplanationCase_Chem_30000_Plume\ExplanationCase_Chem_30000_Plume__PopRisk_Plumes_and_Sens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000" y="2340000"/>
            <a:ext cx="360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It Works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Provides output</a:t>
            </a:r>
          </a:p>
          <a:p>
            <a:pPr lvl="1"/>
            <a:r>
              <a:rPr lang="en-GB" dirty="0" smtClean="0"/>
              <a:t>Sensor locations (in prioritised order)</a:t>
            </a:r>
          </a:p>
          <a:p>
            <a:pPr lvl="2"/>
            <a:r>
              <a:rPr lang="en-GB" dirty="0" smtClean="0"/>
              <a:t>Will identify unnecessary sensors</a:t>
            </a:r>
          </a:p>
          <a:p>
            <a:pPr lvl="1"/>
            <a:r>
              <a:rPr lang="en-GB" dirty="0" smtClean="0"/>
              <a:t>Estimate of casualty reduction for each sensor placed</a:t>
            </a:r>
          </a:p>
          <a:p>
            <a:pPr lvl="1"/>
            <a:r>
              <a:rPr lang="en-GB" dirty="0" smtClean="0"/>
              <a:t>Numerous other outputs (all optional)</a:t>
            </a:r>
          </a:p>
          <a:p>
            <a:r>
              <a:rPr lang="en-GB" dirty="0" smtClean="0"/>
              <a:t>Can also choose to</a:t>
            </a:r>
          </a:p>
          <a:p>
            <a:pPr lvl="1"/>
            <a:r>
              <a:rPr lang="en-GB" dirty="0" smtClean="0"/>
              <a:t>Fix location positions</a:t>
            </a:r>
          </a:p>
          <a:p>
            <a:pPr lvl="1"/>
            <a:r>
              <a:rPr lang="en-GB" dirty="0" smtClean="0"/>
              <a:t>Evaluate sensor layout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Many Challenges?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4096" y="1456744"/>
            <a:ext cx="7475806" cy="525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Evaluation Overview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Evaluation is challenge</a:t>
            </a:r>
          </a:p>
          <a:p>
            <a:pPr lvl="1"/>
            <a:r>
              <a:rPr lang="en-GB" dirty="0" smtClean="0"/>
              <a:t>Field trials difficult</a:t>
            </a:r>
          </a:p>
          <a:p>
            <a:pPr lvl="1"/>
            <a:r>
              <a:rPr lang="en-GB" dirty="0" smtClean="0"/>
              <a:t>Need to conduct numerous evaluations in different simulations</a:t>
            </a:r>
          </a:p>
          <a:p>
            <a:pPr lvl="1"/>
            <a:r>
              <a:rPr lang="en-GB" dirty="0" smtClean="0"/>
              <a:t>Need to compare it against something</a:t>
            </a:r>
          </a:p>
          <a:p>
            <a:r>
              <a:rPr lang="en-GB" dirty="0" smtClean="0"/>
              <a:t>Approach</a:t>
            </a:r>
          </a:p>
          <a:p>
            <a:pPr lvl="1"/>
            <a:r>
              <a:rPr lang="en-GB" dirty="0" smtClean="0"/>
              <a:t>Use synthetic challenge data (using TES)</a:t>
            </a:r>
          </a:p>
          <a:p>
            <a:pPr lvl="1"/>
            <a:r>
              <a:rPr lang="en-GB" dirty="0" smtClean="0"/>
              <a:t>Use FFT07 data</a:t>
            </a:r>
          </a:p>
          <a:p>
            <a:pPr lvl="1"/>
            <a:r>
              <a:rPr lang="en-GB" dirty="0" smtClean="0"/>
              <a:t>Compare against a rules-based approach</a:t>
            </a:r>
          </a:p>
          <a:p>
            <a:pPr lvl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Rules-Based Approach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For evaluation have developed simple rules-based approach</a:t>
            </a:r>
          </a:p>
          <a:p>
            <a:r>
              <a:rPr lang="en-GB" dirty="0" smtClean="0"/>
              <a:t>Rules are:</a:t>
            </a:r>
          </a:p>
          <a:p>
            <a:pPr lvl="1"/>
            <a:r>
              <a:rPr lang="en-GB" dirty="0" smtClean="0"/>
              <a:t>If threat area is outside area of protection, place sensors evenly around perimeter of protection area</a:t>
            </a:r>
          </a:p>
          <a:p>
            <a:pPr lvl="1"/>
            <a:r>
              <a:rPr lang="en-GB" dirty="0" smtClean="0"/>
              <a:t>If threat area overlaps  area of protection, place sensors evenly throughout protection area</a:t>
            </a:r>
          </a:p>
          <a:p>
            <a:pPr lvl="1"/>
            <a:r>
              <a:rPr lang="en-GB" dirty="0" smtClean="0"/>
              <a:t>Adjust sensor positions to ensure they are in allowable locations</a:t>
            </a:r>
          </a:p>
          <a:p>
            <a:r>
              <a:rPr lang="en-GB" dirty="0" smtClean="0"/>
              <a:t>This is our own algorithm developed for the purpose of study</a:t>
            </a:r>
          </a:p>
          <a:p>
            <a:pPr lvl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400" y="1963738"/>
            <a:ext cx="7772400" cy="1323439"/>
          </a:xfrm>
        </p:spPr>
        <p:txBody>
          <a:bodyPr/>
          <a:lstStyle/>
          <a:p>
            <a:r>
              <a:rPr lang="en-GB" dirty="0" smtClean="0"/>
              <a:t>Evaluation Part 1: Simulated Challenge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Overview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Scenarios</a:t>
            </a:r>
          </a:p>
          <a:p>
            <a:pPr lvl="1"/>
            <a:r>
              <a:rPr lang="en-GB" dirty="0" smtClean="0"/>
              <a:t>Simple test cases</a:t>
            </a:r>
          </a:p>
          <a:p>
            <a:pPr lvl="1"/>
            <a:r>
              <a:rPr lang="en-GB" dirty="0" smtClean="0"/>
              <a:t>More realistic scenario</a:t>
            </a:r>
          </a:p>
          <a:p>
            <a:r>
              <a:rPr lang="en-GB" dirty="0" smtClean="0"/>
              <a:t>Evaluation</a:t>
            </a:r>
          </a:p>
          <a:p>
            <a:pPr lvl="1"/>
            <a:r>
              <a:rPr lang="en-GB" dirty="0" smtClean="0"/>
              <a:t>Sparta’s internal estimation</a:t>
            </a:r>
          </a:p>
          <a:p>
            <a:pPr lvl="1"/>
            <a:r>
              <a:rPr lang="en-GB" dirty="0" smtClean="0"/>
              <a:t>Synthetic challenges from Test &amp; Evaluation System</a:t>
            </a:r>
          </a:p>
          <a:p>
            <a:pPr lvl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Test Case 1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Threat &amp; </a:t>
            </a:r>
            <a:r>
              <a:rPr lang="en-GB" dirty="0" smtClean="0"/>
              <a:t>population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5 material types (3 </a:t>
            </a:r>
            <a:r>
              <a:rPr lang="en-GB" dirty="0" err="1" smtClean="0"/>
              <a:t>chem</a:t>
            </a:r>
            <a:r>
              <a:rPr lang="en-GB" dirty="0" smtClean="0"/>
              <a:t>, 2 bio)</a:t>
            </a:r>
          </a:p>
          <a:p>
            <a:r>
              <a:rPr lang="en-GB" dirty="0" smtClean="0"/>
              <a:t>6 </a:t>
            </a:r>
            <a:r>
              <a:rPr lang="en-GB" dirty="0" err="1" smtClean="0"/>
              <a:t>chem</a:t>
            </a:r>
            <a:r>
              <a:rPr lang="en-GB" dirty="0" smtClean="0"/>
              <a:t> &amp; 6 bio sensors available</a:t>
            </a:r>
          </a:p>
          <a:p>
            <a:r>
              <a:rPr lang="en-GB" dirty="0" smtClean="0"/>
              <a:t>4 met wind roses</a:t>
            </a:r>
          </a:p>
          <a:p>
            <a:r>
              <a:rPr lang="en-GB" dirty="0" smtClean="0"/>
              <a:t>For each sub-test</a:t>
            </a:r>
          </a:p>
          <a:p>
            <a:pPr lvl="1"/>
            <a:r>
              <a:rPr lang="en-GB" dirty="0" smtClean="0"/>
              <a:t>3000 plumes sampled</a:t>
            </a:r>
          </a:p>
          <a:p>
            <a:pPr lvl="1"/>
            <a:r>
              <a:rPr lang="en-GB" dirty="0" smtClean="0"/>
              <a:t>Run time 10 </a:t>
            </a:r>
            <a:r>
              <a:rPr lang="en-GB" dirty="0" err="1" smtClean="0"/>
              <a:t>mins</a:t>
            </a:r>
            <a:endParaRPr lang="en-GB" dirty="0" smtClean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9735" y="1959045"/>
            <a:ext cx="1618458" cy="162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6045" y="1959045"/>
            <a:ext cx="1618458" cy="162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2355" y="1959045"/>
            <a:ext cx="1618458" cy="162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78666" y="1959045"/>
            <a:ext cx="1618458" cy="162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Test Case 1: Sample Output </a:t>
            </a:r>
          </a:p>
        </p:txBody>
      </p:sp>
      <p:pic>
        <p:nvPicPr>
          <p:cNvPr id="10243" name="Picture 3" descr="E:\i_griffiths\SyntheticTests\Test4-Rectangles\Sparta\B1\Sparta_Test4_097__B1__Tlay1_Play1_sg1_metWtight\Sparta_Test4_097__B1__Tlay1_Play1_sg1_metWtight_Casualties_And_Sensor_Location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5720" y="4098837"/>
            <a:ext cx="2095500" cy="1924050"/>
          </a:xfrm>
          <a:prstGeom prst="rect">
            <a:avLst/>
          </a:prstGeom>
          <a:noFill/>
        </p:spPr>
      </p:pic>
      <p:pic>
        <p:nvPicPr>
          <p:cNvPr id="10244" name="Picture 4" descr="E:\i_griffiths\SyntheticTests\Test4-Rectangles\Sparta\B1\Sparta_Test4_109__B1__Tlay4_Play4_sg1_metWtight\Sparta_Test4_109__B1__Tlay4_Play4_sg1_metWtight_Casualties_And_Sensor_Location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833211"/>
            <a:ext cx="2160018" cy="2266950"/>
          </a:xfrm>
          <a:prstGeom prst="rect">
            <a:avLst/>
          </a:prstGeom>
          <a:noFill/>
        </p:spPr>
      </p:pic>
      <p:pic>
        <p:nvPicPr>
          <p:cNvPr id="10245" name="Picture 5" descr="E:\i_griffiths\SyntheticTests\Test4-Rectangles\Sparta\C2NEW\Test4_049__C2NEW__Tlay1_Play1_sg2_metWtight\Test4_049__C2NEW__Tlay1_Play1_sg2_metWtight_Casualties_And_Sensor_Locations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35720" y="1699611"/>
            <a:ext cx="1924050" cy="2133600"/>
          </a:xfrm>
          <a:prstGeom prst="rect">
            <a:avLst/>
          </a:prstGeom>
          <a:noFill/>
        </p:spPr>
      </p:pic>
      <p:pic>
        <p:nvPicPr>
          <p:cNvPr id="10247" name="Picture 7" descr="E:\i_griffiths\SyntheticTests\Test4-Rectangles\Sparta\C2NEW\Test4_061__C2NEW__Tlay4_Play4_sg2_metWtight\Test4_061__C2NEW__Tlay4_Play4_sg2_metWtight_Casualties_And_Sensor_Locations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528038"/>
            <a:ext cx="2160018" cy="2160018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528038"/>
            <a:ext cx="1399897" cy="140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86903" y="1528038"/>
            <a:ext cx="1399897" cy="140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3631220" y="2930379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chem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631220" y="474358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bio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Test Case 1 Results (Estimated %age Reduction in Casualties)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456275"/>
          <a:ext cx="9144000" cy="4571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1454351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42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Chem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Bio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Chem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Bio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Chem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Bio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Chem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Bio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3382">
                <a:tc>
                  <a:txBody>
                    <a:bodyPr/>
                    <a:lstStyle/>
                    <a:p>
                      <a:r>
                        <a:rPr lang="en-GB" dirty="0" smtClean="0"/>
                        <a:t>From W</a:t>
                      </a:r>
                      <a:r>
                        <a:rPr lang="en-GB" baseline="0" dirty="0" smtClean="0"/>
                        <a:t> 2</a:t>
                      </a:r>
                      <a:r>
                        <a:rPr lang="en-GB" baseline="30000" dirty="0" smtClean="0"/>
                        <a:t>o</a:t>
                      </a:r>
                      <a:r>
                        <a:rPr lang="en-GB" baseline="0" dirty="0" smtClean="0"/>
                        <a:t> sig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60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13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95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44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61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15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94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44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56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15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96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41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40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12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93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30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2580">
                <a:tc>
                  <a:txBody>
                    <a:bodyPr/>
                    <a:lstStyle/>
                    <a:p>
                      <a:r>
                        <a:rPr lang="en-GB" dirty="0" smtClean="0"/>
                        <a:t>From W</a:t>
                      </a:r>
                      <a:r>
                        <a:rPr lang="en-GB" baseline="0" dirty="0" smtClean="0"/>
                        <a:t> 6</a:t>
                      </a:r>
                      <a:r>
                        <a:rPr lang="en-GB" baseline="30000" dirty="0" smtClean="0"/>
                        <a:t>o</a:t>
                      </a:r>
                      <a:r>
                        <a:rPr lang="en-GB" baseline="0" dirty="0" smtClean="0"/>
                        <a:t> sig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62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92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47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62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91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46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58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92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42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40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12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90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34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9702">
                <a:tc>
                  <a:txBody>
                    <a:bodyPr/>
                    <a:lstStyle/>
                    <a:p>
                      <a:r>
                        <a:rPr lang="en-GB" dirty="0" smtClean="0"/>
                        <a:t>From W</a:t>
                      </a:r>
                      <a:r>
                        <a:rPr lang="en-GB" baseline="0" dirty="0" smtClean="0"/>
                        <a:t> 12</a:t>
                      </a:r>
                      <a:r>
                        <a:rPr lang="en-GB" baseline="30000" dirty="0" smtClean="0"/>
                        <a:t>o</a:t>
                      </a:r>
                      <a:r>
                        <a:rPr lang="en-GB" baseline="0" dirty="0" smtClean="0"/>
                        <a:t> sig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67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91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54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65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13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93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51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60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15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90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47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42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11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87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40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6822">
                <a:tc>
                  <a:txBody>
                    <a:bodyPr/>
                    <a:lstStyle/>
                    <a:p>
                      <a:r>
                        <a:rPr lang="en-GB" dirty="0" smtClean="0"/>
                        <a:t>Uniform</a:t>
                      </a:r>
                      <a:r>
                        <a:rPr lang="en-GB" baseline="0" dirty="0" smtClean="0"/>
                        <a:t> met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78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92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57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77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20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89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62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72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22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86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56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43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11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64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45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9735" y="1456275"/>
            <a:ext cx="1399897" cy="140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6348" y="1456275"/>
            <a:ext cx="1399897" cy="140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78570" y="1456275"/>
            <a:ext cx="1399897" cy="140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6903" y="1456275"/>
            <a:ext cx="1399897" cy="140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597" y="1375872"/>
            <a:ext cx="5492482" cy="5347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ight Arrow 10"/>
          <p:cNvSpPr/>
          <p:nvPr/>
        </p:nvSpPr>
        <p:spPr>
          <a:xfrm rot="2700000">
            <a:off x="6766198" y="4665020"/>
            <a:ext cx="1313645" cy="135228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Test Case 1: Comparison of All Results - </a:t>
            </a:r>
            <a:r>
              <a:rPr lang="en-US" sz="3200" dirty="0" smtClean="0"/>
              <a:t>%age </a:t>
            </a:r>
            <a:r>
              <a:rPr lang="en-US" sz="3200" dirty="0" smtClean="0"/>
              <a:t>Reduction in Casualties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446112" y="5504535"/>
            <a:ext cx="1313645" cy="135228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991579" y="4948299"/>
            <a:ext cx="965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Sparta beating Rules</a:t>
            </a:r>
            <a:endParaRPr lang="en-GB" dirty="0"/>
          </a:p>
        </p:txBody>
      </p:sp>
      <p:sp>
        <p:nvSpPr>
          <p:cNvPr id="12" name="Right Arrow 11"/>
          <p:cNvSpPr/>
          <p:nvPr/>
        </p:nvSpPr>
        <p:spPr>
          <a:xfrm rot="13500000">
            <a:off x="917022" y="1249306"/>
            <a:ext cx="1313645" cy="135228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065129" y="1378037"/>
            <a:ext cx="965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Rules beating Sparta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68838" y="5839331"/>
            <a:ext cx="1313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Sparta improving</a:t>
            </a:r>
            <a:endParaRPr lang="en-GB" dirty="0"/>
          </a:p>
        </p:txBody>
      </p:sp>
      <p:sp>
        <p:nvSpPr>
          <p:cNvPr id="15" name="Right Arrow 14"/>
          <p:cNvSpPr/>
          <p:nvPr/>
        </p:nvSpPr>
        <p:spPr>
          <a:xfrm rot="16200000">
            <a:off x="6991575" y="2028423"/>
            <a:ext cx="1313645" cy="135228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991575" y="2157155"/>
            <a:ext cx="1313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Rules improving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Test Case 2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Threat &amp; </a:t>
            </a:r>
            <a:r>
              <a:rPr lang="en-GB" dirty="0" smtClean="0"/>
              <a:t>population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5 material types (3 </a:t>
            </a:r>
            <a:r>
              <a:rPr lang="en-GB" dirty="0" err="1" smtClean="0"/>
              <a:t>chem</a:t>
            </a:r>
            <a:r>
              <a:rPr lang="en-GB" dirty="0" smtClean="0"/>
              <a:t>, 2 bio)</a:t>
            </a:r>
          </a:p>
          <a:p>
            <a:r>
              <a:rPr lang="en-GB" dirty="0" smtClean="0"/>
              <a:t>12 </a:t>
            </a:r>
            <a:r>
              <a:rPr lang="en-GB" dirty="0" err="1" smtClean="0"/>
              <a:t>chem</a:t>
            </a:r>
            <a:r>
              <a:rPr lang="en-GB" dirty="0" smtClean="0"/>
              <a:t> &amp; 6 bio sensors available</a:t>
            </a:r>
          </a:p>
          <a:p>
            <a:r>
              <a:rPr lang="en-GB" dirty="0" smtClean="0"/>
              <a:t>4 met wind </a:t>
            </a:r>
            <a:r>
              <a:rPr lang="en-GB" dirty="0" smtClean="0"/>
              <a:t>roses</a:t>
            </a:r>
          </a:p>
          <a:p>
            <a:r>
              <a:rPr lang="en-GB" dirty="0" smtClean="0"/>
              <a:t>For each sub-test</a:t>
            </a:r>
          </a:p>
          <a:p>
            <a:pPr lvl="1"/>
            <a:r>
              <a:rPr lang="en-GB" dirty="0" smtClean="0"/>
              <a:t>3000 plumes sampled</a:t>
            </a:r>
          </a:p>
          <a:p>
            <a:pPr lvl="1"/>
            <a:r>
              <a:rPr lang="en-GB" dirty="0" smtClean="0"/>
              <a:t>Run time 10 </a:t>
            </a:r>
            <a:r>
              <a:rPr lang="en-GB" dirty="0" err="1" smtClean="0"/>
              <a:t>mins</a:t>
            </a:r>
            <a:endParaRPr lang="en-GB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6157" y="1918954"/>
            <a:ext cx="1596980" cy="159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1120" y="1918954"/>
            <a:ext cx="1596980" cy="159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6083" y="1918954"/>
            <a:ext cx="1596980" cy="159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1047" y="1918954"/>
            <a:ext cx="1596980" cy="159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Test Case 2: Sample Output </a:t>
            </a:r>
          </a:p>
        </p:txBody>
      </p:sp>
      <p:pic>
        <p:nvPicPr>
          <p:cNvPr id="11266" name="Picture 2" descr="E:\i_griffiths\SyntheticTests\Test5-Circles\Sparta\C2NEW\Sparta_Test5_033__C2NEW__Tlay1_Play1_sg1_metWtight\Sparta_Test5_033__C2NEW__Tlay1_Play1_sg1_metWtight_Casualties_And_Sensor_Location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3904" y="1504949"/>
            <a:ext cx="2262791" cy="2262791"/>
          </a:xfrm>
          <a:prstGeom prst="rect">
            <a:avLst/>
          </a:prstGeom>
          <a:noFill/>
        </p:spPr>
      </p:pic>
      <p:pic>
        <p:nvPicPr>
          <p:cNvPr id="11268" name="Picture 4" descr="E:\i_griffiths\SyntheticTests\Test5-Circles\Sparta\C2NEW\Test5_064__C2NEW__Tlay4_Play4_sg2_metuniform\Test5_064__C2NEW__Tlay4_Play4_sg2_metuniform_Casualties_And_Sensor_Location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3905" y="4025318"/>
            <a:ext cx="2262790" cy="2262790"/>
          </a:xfrm>
          <a:prstGeom prst="rect">
            <a:avLst/>
          </a:prstGeom>
          <a:noFill/>
        </p:spPr>
      </p:pic>
      <p:pic>
        <p:nvPicPr>
          <p:cNvPr id="11269" name="Picture 5" descr="E:\i_griffiths\SyntheticTests\Test5-Circles\Sparta\B1\Sparta_Test5_097__B1__Tlay1_Play1_sg1_metWtight\Sparta_Test5_097__B1__Tlay1_Play1_sg1_metWtight_Casualties_And_Sensor_Locations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893" y="1504949"/>
            <a:ext cx="2262791" cy="2262791"/>
          </a:xfrm>
          <a:prstGeom prst="rect">
            <a:avLst/>
          </a:prstGeom>
          <a:noFill/>
        </p:spPr>
      </p:pic>
      <p:pic>
        <p:nvPicPr>
          <p:cNvPr id="11270" name="Picture 6" descr="E:\i_griffiths\SyntheticTests\Test5-Circles\Sparta\B1\Test5_128__B1__Tlay4_Play4_sg2_metuniform\Test5_128__B1__Tlay4_Play4_sg2_metuniform_Casualties_And_Sensor_Locations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892" y="4025317"/>
            <a:ext cx="2262791" cy="2262791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1852682"/>
            <a:ext cx="1641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From W 2</a:t>
            </a:r>
            <a:r>
              <a:rPr lang="en-GB" baseline="30000" dirty="0" smtClean="0"/>
              <a:t>o</a:t>
            </a:r>
            <a:r>
              <a:rPr lang="en-GB" dirty="0" smtClean="0"/>
              <a:t> sig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200376" y="4958366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Uniform met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120622" y="2930379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chem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120622" y="474358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bio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Test Case 2 Results (Estimated %age Reduction in Casualties)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456275"/>
          <a:ext cx="9144000" cy="4571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1454351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42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Chem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Bio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Chem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Bio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Chem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Bio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Chem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Bio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3382">
                <a:tc>
                  <a:txBody>
                    <a:bodyPr/>
                    <a:lstStyle/>
                    <a:p>
                      <a:r>
                        <a:rPr lang="en-GB" dirty="0" smtClean="0"/>
                        <a:t>From W</a:t>
                      </a:r>
                      <a:r>
                        <a:rPr lang="en-GB" baseline="0" dirty="0" smtClean="0"/>
                        <a:t> 2</a:t>
                      </a:r>
                      <a:r>
                        <a:rPr lang="en-GB" baseline="30000" dirty="0" smtClean="0"/>
                        <a:t>o</a:t>
                      </a:r>
                      <a:r>
                        <a:rPr lang="en-GB" baseline="0" dirty="0" smtClean="0"/>
                        <a:t> sig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92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55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98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80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98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63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100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86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92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56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81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70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41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99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72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2580">
                <a:tc>
                  <a:txBody>
                    <a:bodyPr/>
                    <a:lstStyle/>
                    <a:p>
                      <a:r>
                        <a:rPr lang="en-GB" dirty="0" smtClean="0"/>
                        <a:t>From W</a:t>
                      </a:r>
                      <a:r>
                        <a:rPr lang="en-GB" baseline="0" dirty="0" smtClean="0"/>
                        <a:t> 6</a:t>
                      </a:r>
                      <a:r>
                        <a:rPr lang="en-GB" baseline="30000" dirty="0" smtClean="0"/>
                        <a:t>o</a:t>
                      </a:r>
                      <a:r>
                        <a:rPr lang="en-GB" baseline="0" dirty="0" smtClean="0"/>
                        <a:t> sig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93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55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77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98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65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80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91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56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97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76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69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49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99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79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9702">
                <a:tc>
                  <a:txBody>
                    <a:bodyPr/>
                    <a:lstStyle/>
                    <a:p>
                      <a:r>
                        <a:rPr lang="en-GB" dirty="0" smtClean="0"/>
                        <a:t>From W</a:t>
                      </a:r>
                      <a:r>
                        <a:rPr lang="en-GB" baseline="0" dirty="0" smtClean="0"/>
                        <a:t> 12</a:t>
                      </a:r>
                      <a:r>
                        <a:rPr lang="en-GB" baseline="30000" dirty="0" smtClean="0"/>
                        <a:t>o</a:t>
                      </a:r>
                      <a:r>
                        <a:rPr lang="en-GB" baseline="0" dirty="0" smtClean="0"/>
                        <a:t> sig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91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55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98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72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96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65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97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76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90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53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95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72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69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52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96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71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6822">
                <a:tc>
                  <a:txBody>
                    <a:bodyPr/>
                    <a:lstStyle/>
                    <a:p>
                      <a:r>
                        <a:rPr lang="en-GB" dirty="0" smtClean="0"/>
                        <a:t>Uniform</a:t>
                      </a:r>
                      <a:r>
                        <a:rPr lang="en-GB" baseline="0" dirty="0" smtClean="0"/>
                        <a:t> met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72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53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55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70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76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62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87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75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72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52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84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71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64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49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77</a:t>
                      </a:r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66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4641" y="1455310"/>
            <a:ext cx="1434316" cy="143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5566" y="1455310"/>
            <a:ext cx="1434316" cy="143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76491" y="1455310"/>
            <a:ext cx="1434316" cy="143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7417" y="1455310"/>
            <a:ext cx="1434316" cy="143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 smtClean="0"/>
              <a:t>Test Case </a:t>
            </a:r>
            <a:r>
              <a:rPr lang="en-US" sz="3200" dirty="0" smtClean="0"/>
              <a:t>2: </a:t>
            </a:r>
            <a:r>
              <a:rPr lang="en-US" sz="3200" dirty="0" smtClean="0"/>
              <a:t>Comparison of All Results - %age Reduction in Casualties</a:t>
            </a:r>
            <a:endParaRPr lang="en-US" sz="32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4536" y="1440268"/>
            <a:ext cx="5466724" cy="532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Bagram</a:t>
            </a:r>
            <a:r>
              <a:rPr lang="en-US" dirty="0" smtClean="0"/>
              <a:t> Scenario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Threat &amp; </a:t>
            </a:r>
            <a:r>
              <a:rPr lang="en-GB" dirty="0" smtClean="0"/>
              <a:t>population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Bagram</a:t>
            </a:r>
            <a:r>
              <a:rPr lang="en-US" dirty="0" smtClean="0"/>
              <a:t> Scenario</a:t>
            </a:r>
            <a:endParaRPr lang="en-US" dirty="0" smtClean="0"/>
          </a:p>
        </p:txBody>
      </p:sp>
      <p:sp>
        <p:nvSpPr>
          <p:cNvPr id="178" name="TextBox 177"/>
          <p:cNvSpPr txBox="1"/>
          <p:nvPr/>
        </p:nvSpPr>
        <p:spPr>
          <a:xfrm>
            <a:off x="6130344" y="3760631"/>
            <a:ext cx="234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Population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0000" y="1350000"/>
            <a:ext cx="5400000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0" name="Straight Arrow Connector 179"/>
          <p:cNvCxnSpPr>
            <a:stCxn id="178" idx="1"/>
          </p:cNvCxnSpPr>
          <p:nvPr/>
        </p:nvCxnSpPr>
        <p:spPr>
          <a:xfrm rot="10800000">
            <a:off x="3425780" y="3760635"/>
            <a:ext cx="2704564" cy="18466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/>
          <p:cNvSpPr txBox="1"/>
          <p:nvPr/>
        </p:nvSpPr>
        <p:spPr>
          <a:xfrm>
            <a:off x="6130344" y="4574009"/>
            <a:ext cx="2343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Area of permitted sensor locations</a:t>
            </a:r>
            <a:endParaRPr lang="en-GB" dirty="0"/>
          </a:p>
        </p:txBody>
      </p:sp>
      <p:cxnSp>
        <p:nvCxnSpPr>
          <p:cNvPr id="184" name="Straight Arrow Connector 183"/>
          <p:cNvCxnSpPr>
            <a:stCxn id="183" idx="1"/>
          </p:cNvCxnSpPr>
          <p:nvPr/>
        </p:nvCxnSpPr>
        <p:spPr>
          <a:xfrm rot="10800000" flipV="1">
            <a:off x="4275786" y="4897174"/>
            <a:ext cx="1854558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Bagram</a:t>
            </a:r>
            <a:r>
              <a:rPr lang="en-US" dirty="0" smtClean="0"/>
              <a:t> Scenario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Threat &amp; population</a:t>
            </a:r>
          </a:p>
          <a:p>
            <a:r>
              <a:rPr lang="en-GB" dirty="0" smtClean="0"/>
              <a:t>5 deployment periods</a:t>
            </a:r>
          </a:p>
          <a:p>
            <a:pPr lvl="1"/>
            <a:r>
              <a:rPr lang="en-GB" dirty="0" smtClean="0"/>
              <a:t>Annual, Winter, August, 5 day</a:t>
            </a:r>
          </a:p>
          <a:p>
            <a:pPr lvl="1"/>
            <a:r>
              <a:rPr lang="en-GB" dirty="0" smtClean="0"/>
              <a:t>Threat locations varied by deployment period</a:t>
            </a:r>
          </a:p>
          <a:p>
            <a:r>
              <a:rPr lang="en-GB" dirty="0" smtClean="0"/>
              <a:t>5 </a:t>
            </a:r>
            <a:r>
              <a:rPr lang="en-GB" dirty="0" smtClean="0"/>
              <a:t>material types (3 </a:t>
            </a:r>
            <a:r>
              <a:rPr lang="en-GB" dirty="0" err="1" smtClean="0"/>
              <a:t>chem</a:t>
            </a:r>
            <a:r>
              <a:rPr lang="en-GB" dirty="0" smtClean="0"/>
              <a:t>, 2 bio)</a:t>
            </a:r>
          </a:p>
          <a:p>
            <a:r>
              <a:rPr lang="en-GB" dirty="0" smtClean="0"/>
              <a:t>Sensors available</a:t>
            </a:r>
          </a:p>
          <a:p>
            <a:pPr lvl="1"/>
            <a:r>
              <a:rPr lang="en-GB" dirty="0" smtClean="0"/>
              <a:t>10 </a:t>
            </a:r>
            <a:r>
              <a:rPr lang="en-GB" dirty="0" err="1" smtClean="0"/>
              <a:t>chem</a:t>
            </a:r>
            <a:r>
              <a:rPr lang="en-GB" dirty="0" smtClean="0"/>
              <a:t> </a:t>
            </a:r>
            <a:r>
              <a:rPr lang="en-GB" dirty="0" smtClean="0"/>
              <a:t>&amp; </a:t>
            </a:r>
            <a:r>
              <a:rPr lang="en-GB" dirty="0" smtClean="0"/>
              <a:t>25 </a:t>
            </a:r>
            <a:r>
              <a:rPr lang="en-GB" dirty="0" err="1" smtClean="0"/>
              <a:t>chem</a:t>
            </a:r>
            <a:endParaRPr lang="en-GB" dirty="0" smtClean="0"/>
          </a:p>
          <a:p>
            <a:pPr lvl="1"/>
            <a:r>
              <a:rPr lang="en-GB" dirty="0" smtClean="0"/>
              <a:t>4 bio &amp; 10 bio</a:t>
            </a:r>
            <a:endParaRPr lang="en-GB" dirty="0" smtClean="0"/>
          </a:p>
          <a:p>
            <a:r>
              <a:rPr lang="en-GB" dirty="0" smtClean="0"/>
              <a:t>4 met wind </a:t>
            </a:r>
            <a:r>
              <a:rPr lang="en-GB" dirty="0" smtClean="0"/>
              <a:t>roses</a:t>
            </a:r>
          </a:p>
          <a:p>
            <a:r>
              <a:rPr lang="en-GB" dirty="0" smtClean="0"/>
              <a:t>For </a:t>
            </a:r>
            <a:r>
              <a:rPr lang="en-GB" dirty="0" smtClean="0"/>
              <a:t>each sub-test</a:t>
            </a:r>
          </a:p>
          <a:p>
            <a:pPr lvl="1"/>
            <a:r>
              <a:rPr lang="en-GB" dirty="0" smtClean="0"/>
              <a:t>5000 </a:t>
            </a:r>
            <a:r>
              <a:rPr lang="en-GB" dirty="0" smtClean="0"/>
              <a:t>plumes sampled</a:t>
            </a:r>
          </a:p>
          <a:p>
            <a:pPr lvl="1"/>
            <a:r>
              <a:rPr lang="en-GB" dirty="0" smtClean="0"/>
              <a:t>Run time </a:t>
            </a:r>
            <a:r>
              <a:rPr lang="en-GB" dirty="0" smtClean="0"/>
              <a:t>15 </a:t>
            </a:r>
            <a:r>
              <a:rPr lang="en-GB" dirty="0" err="1" smtClean="0"/>
              <a:t>mins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err="1" smtClean="0"/>
              <a:t>Bagram</a:t>
            </a:r>
            <a:r>
              <a:rPr lang="en-US" dirty="0" smtClean="0"/>
              <a:t> Results (Estimated %age Reduction in Casualties)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555" y="1855524"/>
          <a:ext cx="7856110" cy="3914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222"/>
                <a:gridCol w="1571222"/>
                <a:gridCol w="1571222"/>
                <a:gridCol w="1571222"/>
                <a:gridCol w="1571222"/>
              </a:tblGrid>
              <a:tr h="53275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chem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25 </a:t>
                      </a:r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chem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4 bio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bio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8252">
                <a:tc>
                  <a:txBody>
                    <a:bodyPr/>
                    <a:lstStyle/>
                    <a:p>
                      <a:r>
                        <a:rPr lang="en-GB" dirty="0" smtClean="0"/>
                        <a:t>Long-term</a:t>
                      </a:r>
                      <a:r>
                        <a:rPr lang="en-GB" baseline="0" dirty="0" smtClean="0"/>
                        <a:t> deployment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68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57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89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84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70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54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91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90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7245">
                <a:tc>
                  <a:txBody>
                    <a:bodyPr/>
                    <a:lstStyle/>
                    <a:p>
                      <a:r>
                        <a:rPr lang="en-GB" dirty="0" smtClean="0"/>
                        <a:t>Winter deployment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67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26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83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62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63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35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88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79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41072">
                <a:tc>
                  <a:txBody>
                    <a:bodyPr/>
                    <a:lstStyle/>
                    <a:p>
                      <a:r>
                        <a:rPr lang="en-GB" dirty="0" smtClean="0"/>
                        <a:t>August</a:t>
                      </a:r>
                      <a:r>
                        <a:rPr lang="en-GB" baseline="0" dirty="0" smtClean="0"/>
                        <a:t> deployment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89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38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95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71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86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61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90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24896">
                <a:tc>
                  <a:txBody>
                    <a:bodyPr/>
                    <a:lstStyle/>
                    <a:p>
                      <a:r>
                        <a:rPr lang="en-GB" dirty="0" smtClean="0"/>
                        <a:t>5</a:t>
                      </a:r>
                      <a:r>
                        <a:rPr lang="en-GB" baseline="0" dirty="0" smtClean="0"/>
                        <a:t> day deployment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96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81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96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94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76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Sp: </a:t>
                      </a:r>
                      <a:r>
                        <a:rPr lang="en-GB" dirty="0" smtClean="0"/>
                        <a:t>99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Ru</a:t>
                      </a:r>
                      <a:r>
                        <a:rPr lang="en-GB" dirty="0" smtClean="0"/>
                        <a:t>: </a:t>
                      </a:r>
                      <a:r>
                        <a:rPr lang="en-GB" dirty="0" smtClean="0"/>
                        <a:t>95</a:t>
                      </a:r>
                      <a:endParaRPr lang="en-GB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 err="1" smtClean="0"/>
              <a:t>Bagram</a:t>
            </a:r>
            <a:r>
              <a:rPr lang="en-US" sz="3200" dirty="0" smtClean="0"/>
              <a:t> </a:t>
            </a:r>
            <a:r>
              <a:rPr lang="en-US" sz="3200" dirty="0" smtClean="0"/>
              <a:t>Scenario: </a:t>
            </a:r>
            <a:r>
              <a:rPr lang="en-US" sz="3200" dirty="0" smtClean="0"/>
              <a:t>Comparison </a:t>
            </a:r>
            <a:r>
              <a:rPr lang="en-US" sz="3200" dirty="0" smtClean="0"/>
              <a:t>of All Results - %age Reduction in Casualties</a:t>
            </a:r>
            <a:endParaRPr lang="en-US" sz="3200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3777" y="1388750"/>
            <a:ext cx="5556877" cy="540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 smtClean="0"/>
              <a:t>Comparison </a:t>
            </a:r>
            <a:r>
              <a:rPr lang="en-US" sz="3200" dirty="0" smtClean="0"/>
              <a:t>Using Evaluation System Synthetic Challenges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 smtClean="0"/>
              <a:t>Comparison </a:t>
            </a:r>
            <a:r>
              <a:rPr lang="en-US" sz="3200" dirty="0" smtClean="0"/>
              <a:t>Using Evaluation System Synthetic Challenges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8690" y="1752492"/>
            <a:ext cx="1130405" cy="11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8690" y="2884871"/>
            <a:ext cx="1130405" cy="11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8690" y="4007258"/>
            <a:ext cx="1130405" cy="11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8690" y="5139637"/>
            <a:ext cx="1130405" cy="11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65865" y="1752492"/>
          <a:ext cx="2183230" cy="445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230"/>
              </a:tblGrid>
              <a:tr h="113076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From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GB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GB" b="0" baseline="3000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sig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29432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From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GB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GB" b="0" baseline="3000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sig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081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From 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GB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en-GB" b="0" baseline="3000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sig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86813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Uniform</a:t>
                      </a:r>
                      <a:endParaRPr lang="en-GB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met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549095" y="1751048"/>
          <a:ext cx="1512311" cy="445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311"/>
              </a:tblGrid>
              <a:tr h="113076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100</a:t>
                      </a:r>
                    </a:p>
                    <a:p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: 75.7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29432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 99.9</a:t>
                      </a:r>
                    </a:p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: 71.9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081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 97.6</a:t>
                      </a:r>
                    </a:p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: 69.7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86813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 88.4</a:t>
                      </a:r>
                    </a:p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: 70.1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79581" y="1381716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Chem</a:t>
            </a:r>
            <a:endParaRPr lang="en-GB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053790" y="1748900"/>
          <a:ext cx="1512311" cy="445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311"/>
              </a:tblGrid>
              <a:tr h="113076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100</a:t>
                      </a:r>
                    </a:p>
                    <a:p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: 100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29432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 100</a:t>
                      </a:r>
                    </a:p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: 100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081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 100</a:t>
                      </a:r>
                    </a:p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: 100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86813"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484276" y="137956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Bio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 smtClean="0"/>
              <a:t>Comparison </a:t>
            </a:r>
            <a:r>
              <a:rPr lang="en-US" sz="3200" dirty="0" smtClean="0"/>
              <a:t>Using Evaluation System Synthetic Challenges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65865" y="1752492"/>
          <a:ext cx="2183230" cy="445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230"/>
              </a:tblGrid>
              <a:tr h="113076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Uniform</a:t>
                      </a:r>
                      <a:endParaRPr lang="en-GB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met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29432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August deployment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081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Winter deployment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86813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Long term deployment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549095" y="1751048"/>
          <a:ext cx="1512311" cy="445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311"/>
              </a:tblGrid>
              <a:tr h="113076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88.1</a:t>
                      </a:r>
                    </a:p>
                    <a:p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: 77.9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29432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 81.1</a:t>
                      </a:r>
                    </a:p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: 63.4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081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 86.9</a:t>
                      </a:r>
                    </a:p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: 69.1</a:t>
                      </a: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86813"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79581" y="1381716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Chem</a:t>
            </a:r>
            <a:endParaRPr lang="en-GB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053790" y="1748900"/>
          <a:ext cx="1512311" cy="4455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311"/>
              </a:tblGrid>
              <a:tr h="113076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100</a:t>
                      </a:r>
                    </a:p>
                    <a:p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: 100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29432"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08124"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86813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Sp: 100</a:t>
                      </a:r>
                    </a:p>
                    <a:p>
                      <a:r>
                        <a:rPr lang="en-GB" b="0" dirty="0" err="1" smtClean="0">
                          <a:solidFill>
                            <a:schemeClr val="tx1"/>
                          </a:solidFill>
                        </a:rPr>
                        <a:t>Ru</a:t>
                      </a:r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: 100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484276" y="137956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Bio</a:t>
            </a:r>
            <a:endParaRPr lang="en-GB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8369" y="1752492"/>
            <a:ext cx="1140726" cy="114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200" dirty="0" smtClean="0"/>
              <a:t>Comparison </a:t>
            </a:r>
            <a:r>
              <a:rPr lang="en-US" sz="3200" dirty="0" smtClean="0"/>
              <a:t>Using Evaluation System Synthetic Challenges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7109" y="1401631"/>
            <a:ext cx="5466724" cy="532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400" y="1963738"/>
            <a:ext cx="7772400" cy="707886"/>
          </a:xfrm>
        </p:spPr>
        <p:txBody>
          <a:bodyPr/>
          <a:lstStyle/>
          <a:p>
            <a:r>
              <a:rPr lang="en-GB" dirty="0" smtClean="0"/>
              <a:t>Evaluation Part 2: FFT07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Overview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Used TES to access FFT07 data</a:t>
            </a:r>
          </a:p>
          <a:p>
            <a:pPr lvl="1"/>
            <a:r>
              <a:rPr lang="en-GB" dirty="0" smtClean="0"/>
              <a:t>Prepared wind roses and threat</a:t>
            </a:r>
          </a:p>
          <a:p>
            <a:r>
              <a:rPr lang="en-GB" dirty="0" smtClean="0"/>
              <a:t>Sensor placement based on</a:t>
            </a:r>
          </a:p>
          <a:p>
            <a:pPr lvl="1"/>
            <a:r>
              <a:rPr lang="en-GB" dirty="0" smtClean="0"/>
              <a:t>Sparta</a:t>
            </a:r>
          </a:p>
          <a:p>
            <a:pPr lvl="1"/>
            <a:r>
              <a:rPr lang="en-GB" dirty="0" smtClean="0"/>
              <a:t>Rules based – placed around perimeter and spread evenly through sensor domain</a:t>
            </a:r>
          </a:p>
          <a:p>
            <a:pPr lvl="1"/>
            <a:r>
              <a:rPr lang="en-GB" dirty="0" smtClean="0"/>
              <a:t>Looking at sensor measurements from field trials (i.e. in hindsight)</a:t>
            </a:r>
          </a:p>
          <a:p>
            <a:pPr lvl="2"/>
            <a:r>
              <a:rPr lang="en-GB" dirty="0" smtClean="0"/>
              <a:t>TES automatically determines optimal locations</a:t>
            </a:r>
          </a:p>
          <a:p>
            <a:r>
              <a:rPr lang="en-GB" dirty="0" smtClean="0"/>
              <a:t>Constraints</a:t>
            </a:r>
          </a:p>
          <a:p>
            <a:pPr lvl="1"/>
            <a:r>
              <a:rPr lang="en-GB" dirty="0" smtClean="0"/>
              <a:t>Placements limited to FFT07 sensor locations</a:t>
            </a:r>
          </a:p>
          <a:p>
            <a:pPr lvl="1"/>
            <a:r>
              <a:rPr lang="en-GB" dirty="0" smtClean="0"/>
              <a:t>Maximise probability of detection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Results: Plume Detection for all Conditions &amp; Threats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058" y="1504033"/>
            <a:ext cx="6310536" cy="457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74400" t="32517" r="783" b="32517"/>
          <a:stretch>
            <a:fillRect/>
          </a:stretch>
        </p:blipFill>
        <p:spPr bwMode="auto">
          <a:xfrm>
            <a:off x="7496763" y="3076914"/>
            <a:ext cx="1466933" cy="1244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Results: Plume Detection for all Conditions &amp; Threats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933" y="1397760"/>
            <a:ext cx="8561203" cy="5440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Results: Plume Detection for all Conditions &amp; Threats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329" y="1410639"/>
            <a:ext cx="8540459" cy="542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Varying Threshold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74400" t="32517" r="783" b="32517"/>
          <a:stretch>
            <a:fillRect/>
          </a:stretch>
        </p:blipFill>
        <p:spPr bwMode="auto">
          <a:xfrm>
            <a:off x="7503205" y="210243"/>
            <a:ext cx="1466933" cy="1244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9263" y="1530908"/>
            <a:ext cx="3240000" cy="235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61137" y="1530908"/>
            <a:ext cx="3240000" cy="235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35780" y="1530908"/>
            <a:ext cx="3240000" cy="235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39263" y="3956402"/>
            <a:ext cx="3240000" cy="234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61137" y="3952131"/>
            <a:ext cx="3240000" cy="235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35780" y="3952131"/>
            <a:ext cx="3240000" cy="235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Varying Input Fidelity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74400" t="32517" r="783" b="32517"/>
          <a:stretch>
            <a:fillRect/>
          </a:stretch>
        </p:blipFill>
        <p:spPr bwMode="auto">
          <a:xfrm>
            <a:off x="7593358" y="-34458"/>
            <a:ext cx="1466933" cy="1244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265" y="1130549"/>
            <a:ext cx="2700000" cy="195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930" y="1130549"/>
            <a:ext cx="2700000" cy="195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49397" y="1130549"/>
            <a:ext cx="2700000" cy="195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265" y="3023741"/>
            <a:ext cx="2700000" cy="195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35930" y="3019085"/>
            <a:ext cx="2700000" cy="195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49397" y="3019085"/>
            <a:ext cx="2700000" cy="195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0265" y="4904060"/>
            <a:ext cx="2700000" cy="195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35930" y="4907620"/>
            <a:ext cx="2700000" cy="195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49397" y="4907620"/>
            <a:ext cx="2700000" cy="195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Conclusions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76746"/>
            <a:ext cx="9144000" cy="492708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GB" dirty="0" smtClean="0"/>
              <a:t>Sparta is extremely flexible</a:t>
            </a:r>
          </a:p>
          <a:p>
            <a:pPr lvl="1"/>
            <a:r>
              <a:rPr lang="en-GB" dirty="0" smtClean="0"/>
              <a:t>Handles </a:t>
            </a:r>
            <a:r>
              <a:rPr lang="en-GB" dirty="0" smtClean="0"/>
              <a:t>different types </a:t>
            </a:r>
            <a:r>
              <a:rPr lang="en-GB" dirty="0" smtClean="0"/>
              <a:t>of agents</a:t>
            </a:r>
            <a:r>
              <a:rPr lang="en-GB" dirty="0" smtClean="0"/>
              <a:t>, sensors, </a:t>
            </a:r>
            <a:r>
              <a:rPr lang="en-GB" dirty="0" err="1" smtClean="0"/>
              <a:t>tox</a:t>
            </a:r>
            <a:r>
              <a:rPr lang="en-GB" dirty="0" smtClean="0"/>
              <a:t> and </a:t>
            </a:r>
            <a:r>
              <a:rPr lang="en-GB" dirty="0" smtClean="0"/>
              <a:t>mitigation</a:t>
            </a:r>
          </a:p>
          <a:p>
            <a:r>
              <a:rPr lang="en-GB" dirty="0" smtClean="0"/>
              <a:t>Extremely rapid</a:t>
            </a:r>
            <a:endParaRPr lang="en-GB" dirty="0" smtClean="0"/>
          </a:p>
          <a:p>
            <a:pPr lvl="0"/>
            <a:r>
              <a:rPr lang="en-GB" dirty="0" smtClean="0"/>
              <a:t>Evaluation results</a:t>
            </a:r>
          </a:p>
          <a:p>
            <a:pPr lvl="1"/>
            <a:r>
              <a:rPr lang="en-GB" dirty="0" smtClean="0"/>
              <a:t>Performs </a:t>
            </a:r>
            <a:r>
              <a:rPr lang="en-GB" dirty="0" smtClean="0"/>
              <a:t>well against field trials data even when placed with benefit of hindsight</a:t>
            </a:r>
          </a:p>
          <a:p>
            <a:pPr lvl="1"/>
            <a:r>
              <a:rPr lang="en-GB" dirty="0" smtClean="0"/>
              <a:t>Performs very well for shorter duration cases where additional information is available. Also always better than rules based even when almost no information available.</a:t>
            </a:r>
          </a:p>
          <a:p>
            <a:pPr lvl="1"/>
            <a:r>
              <a:rPr lang="en-GB" dirty="0" smtClean="0"/>
              <a:t>Does particularly well on difficult cases – hard to detect, more toxic</a:t>
            </a:r>
          </a:p>
          <a:p>
            <a:pPr lvl="1"/>
            <a:r>
              <a:rPr lang="en-GB" dirty="0" smtClean="0"/>
              <a:t>Places assets in well prioritised order so provides maximum benefits for small number of </a:t>
            </a:r>
            <a:r>
              <a:rPr lang="en-GB" dirty="0" smtClean="0"/>
              <a:t>assets</a:t>
            </a:r>
          </a:p>
          <a:p>
            <a:pPr lvl="1"/>
            <a:r>
              <a:rPr lang="en-GB" dirty="0" smtClean="0"/>
              <a:t>Robust to input data fidelity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Conclusions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76746"/>
            <a:ext cx="9144000" cy="4927086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Results supported by </a:t>
            </a:r>
            <a:r>
              <a:rPr lang="en-GB" dirty="0" smtClean="0"/>
              <a:t>synthetic </a:t>
            </a:r>
            <a:r>
              <a:rPr lang="en-GB" dirty="0" smtClean="0"/>
              <a:t>challenge </a:t>
            </a:r>
            <a:r>
              <a:rPr lang="en-GB" dirty="0" smtClean="0"/>
              <a:t>data and </a:t>
            </a:r>
            <a:r>
              <a:rPr lang="en-GB" dirty="0" smtClean="0"/>
              <a:t>field </a:t>
            </a:r>
            <a:r>
              <a:rPr lang="en-GB" dirty="0" smtClean="0"/>
              <a:t>trials </a:t>
            </a:r>
            <a:r>
              <a:rPr lang="en-GB" dirty="0" smtClean="0"/>
              <a:t>data</a:t>
            </a:r>
          </a:p>
          <a:p>
            <a:r>
              <a:rPr lang="en-GB" dirty="0" smtClean="0"/>
              <a:t>Sparta adds </a:t>
            </a:r>
            <a:r>
              <a:rPr lang="en-GB" dirty="0" smtClean="0"/>
              <a:t>value over rules based approach</a:t>
            </a:r>
          </a:p>
          <a:p>
            <a:pPr lvl="0"/>
            <a:r>
              <a:rPr lang="en-GB" dirty="0" smtClean="0"/>
              <a:t>Evaluation conducted shows Sparta offers benefits to deployment of sensors</a:t>
            </a:r>
            <a:endParaRPr lang="en-GB" dirty="0" smtClean="0"/>
          </a:p>
          <a:p>
            <a:pPr lvl="1" eaLnBrk="1" hangingPunct="1"/>
            <a:r>
              <a:rPr lang="en-US" dirty="0" err="1" smtClean="0"/>
              <a:t>Intercomparison</a:t>
            </a:r>
            <a:r>
              <a:rPr lang="en-US" dirty="0" smtClean="0"/>
              <a:t> of sensor placement capabilities would be beneficial</a:t>
            </a:r>
          </a:p>
          <a:p>
            <a:pPr lvl="1" eaLnBrk="1" hangingPunct="1"/>
            <a:r>
              <a:rPr lang="en-US" dirty="0" smtClean="0"/>
              <a:t>Need agreed evaluation method necessary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skAware">
  <a:themeElements>
    <a:clrScheme name="RiskAwar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iskAware">
      <a:majorFont>
        <a:latin typeface="45 Helvetica Light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iskAwa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skAwar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skAwar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skAwar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skAwar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skAwar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skAwar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skAwar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skAwar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skAwar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skAwar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skAwar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RiskAware</Template>
  <TotalTime>12284</TotalTime>
  <Words>1548</Words>
  <Application>Microsoft Office PowerPoint</Application>
  <PresentationFormat>On-screen Show (4:3)</PresentationFormat>
  <Paragraphs>419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75 Helvetica Bold</vt:lpstr>
      <vt:lpstr>HelveticaNeue LT 75 Bold</vt:lpstr>
      <vt:lpstr>45 Helvetica Light</vt:lpstr>
      <vt:lpstr>RiskAware</vt:lpstr>
      <vt:lpstr>Evaluation of the Sparta Sensor Placement Capability</vt:lpstr>
      <vt:lpstr>Sparta: Motivation</vt:lpstr>
      <vt:lpstr>How It Works</vt:lpstr>
      <vt:lpstr>How It Works</vt:lpstr>
      <vt:lpstr>How It Works</vt:lpstr>
      <vt:lpstr>How It Works</vt:lpstr>
      <vt:lpstr>How It Works</vt:lpstr>
      <vt:lpstr>How It Works</vt:lpstr>
      <vt:lpstr>How It Works</vt:lpstr>
      <vt:lpstr>How It Works</vt:lpstr>
      <vt:lpstr>How It Works</vt:lpstr>
      <vt:lpstr>How It Works</vt:lpstr>
      <vt:lpstr>How It Works</vt:lpstr>
      <vt:lpstr>How It Works</vt:lpstr>
      <vt:lpstr>How It Works</vt:lpstr>
      <vt:lpstr>How It Works</vt:lpstr>
      <vt:lpstr>How Many Challenges?</vt:lpstr>
      <vt:lpstr>Evaluation Overview</vt:lpstr>
      <vt:lpstr>Rules-Based Approach</vt:lpstr>
      <vt:lpstr>Evaluation Part 1: Simulated Challenge</vt:lpstr>
      <vt:lpstr>Overview</vt:lpstr>
      <vt:lpstr>Test Case 1 </vt:lpstr>
      <vt:lpstr>Test Case 1: Sample Output </vt:lpstr>
      <vt:lpstr>Test Case 1 Results (Estimated %age Reduction in Casualties) </vt:lpstr>
      <vt:lpstr>Test Case 1: Comparison of All Results - %age Reduction in Casualties</vt:lpstr>
      <vt:lpstr>Test Case 2 </vt:lpstr>
      <vt:lpstr>Test Case 2: Sample Output </vt:lpstr>
      <vt:lpstr>Test Case 2 Results (Estimated %age Reduction in Casualties) </vt:lpstr>
      <vt:lpstr>Test Case 2: Comparison of All Results - %age Reduction in Casualties</vt:lpstr>
      <vt:lpstr>Bagram Scenario</vt:lpstr>
      <vt:lpstr>Bagram Scenario</vt:lpstr>
      <vt:lpstr>Bagram Scenario</vt:lpstr>
      <vt:lpstr>Bagram Results (Estimated %age Reduction in Casualties) </vt:lpstr>
      <vt:lpstr>Bagram Scenario: Comparison of All Results - %age Reduction in Casualties</vt:lpstr>
      <vt:lpstr>Comparison Using Evaluation System Synthetic Challenges</vt:lpstr>
      <vt:lpstr>Comparison Using Evaluation System Synthetic Challenges</vt:lpstr>
      <vt:lpstr>Comparison Using Evaluation System Synthetic Challenges</vt:lpstr>
      <vt:lpstr>Comparison Using Evaluation System Synthetic Challenges</vt:lpstr>
      <vt:lpstr>Evaluation Part 2: FFT07</vt:lpstr>
      <vt:lpstr>Overview</vt:lpstr>
      <vt:lpstr>Results: Plume Detection for all Conditions &amp; Threats</vt:lpstr>
      <vt:lpstr>Results: Plume Detection for all Conditions &amp; Threats</vt:lpstr>
      <vt:lpstr>Results: Plume Detection for all Conditions &amp; Threats</vt:lpstr>
      <vt:lpstr>Varying Threshold</vt:lpstr>
      <vt:lpstr>Varying Input Fidelity</vt:lpstr>
      <vt:lpstr>Conclusions</vt:lpstr>
      <vt:lpstr>Conclusions</vt:lpstr>
    </vt:vector>
  </TitlesOfParts>
  <Company>RiskAware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Ian Griffiths</dc:creator>
  <cp:lastModifiedBy>Ian Griffiths</cp:lastModifiedBy>
  <cp:revision>84</cp:revision>
  <dcterms:created xsi:type="dcterms:W3CDTF">2008-06-16T08:52:25Z</dcterms:created>
  <dcterms:modified xsi:type="dcterms:W3CDTF">2009-07-16T14:28:25Z</dcterms:modified>
</cp:coreProperties>
</file>