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0"/>
  </p:notesMasterIdLst>
  <p:handoutMasterIdLst>
    <p:handoutMasterId r:id="rId21"/>
  </p:handoutMasterIdLst>
  <p:sldIdLst>
    <p:sldId id="256" r:id="rId2"/>
    <p:sldId id="257" r:id="rId3"/>
    <p:sldId id="284" r:id="rId4"/>
    <p:sldId id="279" r:id="rId5"/>
    <p:sldId id="277" r:id="rId6"/>
    <p:sldId id="285" r:id="rId7"/>
    <p:sldId id="286" r:id="rId8"/>
    <p:sldId id="290" r:id="rId9"/>
    <p:sldId id="291" r:id="rId10"/>
    <p:sldId id="292" r:id="rId11"/>
    <p:sldId id="280" r:id="rId12"/>
    <p:sldId id="282" r:id="rId13"/>
    <p:sldId id="287" r:id="rId14"/>
    <p:sldId id="288" r:id="rId15"/>
    <p:sldId id="289" r:id="rId16"/>
    <p:sldId id="275" r:id="rId17"/>
    <p:sldId id="283" r:id="rId18"/>
    <p:sldId id="268" r:id="rId19"/>
  </p:sldIdLst>
  <p:sldSz cx="9144000" cy="6858000" type="screen4x3"/>
  <p:notesSz cx="6881813" cy="9296400"/>
  <p:defaultTextStyle>
    <a:defPPr>
      <a:defRPr lang="en-US"/>
    </a:defPPr>
    <a:lvl1pPr algn="l" rtl="0" fontAlgn="base">
      <a:spcBef>
        <a:spcPct val="0"/>
      </a:spcBef>
      <a:spcAft>
        <a:spcPct val="0"/>
      </a:spcAft>
      <a:defRPr kern="1200">
        <a:solidFill>
          <a:schemeClr val="tx1"/>
        </a:solidFill>
        <a:latin typeface="Garamond" pitchFamily="18" charset="0"/>
        <a:ea typeface="+mn-ea"/>
        <a:cs typeface="+mn-cs"/>
      </a:defRPr>
    </a:lvl1pPr>
    <a:lvl2pPr marL="457200" algn="l" rtl="0" fontAlgn="base">
      <a:spcBef>
        <a:spcPct val="0"/>
      </a:spcBef>
      <a:spcAft>
        <a:spcPct val="0"/>
      </a:spcAft>
      <a:defRPr kern="1200">
        <a:solidFill>
          <a:schemeClr val="tx1"/>
        </a:solidFill>
        <a:latin typeface="Garamond" pitchFamily="18" charset="0"/>
        <a:ea typeface="+mn-ea"/>
        <a:cs typeface="+mn-cs"/>
      </a:defRPr>
    </a:lvl2pPr>
    <a:lvl3pPr marL="914400" algn="l" rtl="0" fontAlgn="base">
      <a:spcBef>
        <a:spcPct val="0"/>
      </a:spcBef>
      <a:spcAft>
        <a:spcPct val="0"/>
      </a:spcAft>
      <a:defRPr kern="1200">
        <a:solidFill>
          <a:schemeClr val="tx1"/>
        </a:solidFill>
        <a:latin typeface="Garamond" pitchFamily="18" charset="0"/>
        <a:ea typeface="+mn-ea"/>
        <a:cs typeface="+mn-cs"/>
      </a:defRPr>
    </a:lvl3pPr>
    <a:lvl4pPr marL="1371600" algn="l" rtl="0" fontAlgn="base">
      <a:spcBef>
        <a:spcPct val="0"/>
      </a:spcBef>
      <a:spcAft>
        <a:spcPct val="0"/>
      </a:spcAft>
      <a:defRPr kern="1200">
        <a:solidFill>
          <a:schemeClr val="tx1"/>
        </a:solidFill>
        <a:latin typeface="Garamond" pitchFamily="18" charset="0"/>
        <a:ea typeface="+mn-ea"/>
        <a:cs typeface="+mn-cs"/>
      </a:defRPr>
    </a:lvl4pPr>
    <a:lvl5pPr marL="1828800" algn="l" rtl="0" fontAlgn="base">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289" autoAdjust="0"/>
  </p:normalViewPr>
  <p:slideViewPr>
    <p:cSldViewPr>
      <p:cViewPr varScale="1">
        <p:scale>
          <a:sx n="72" d="100"/>
          <a:sy n="72" d="100"/>
        </p:scale>
        <p:origin x="-110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D:\Safety\chlorine_CSAC\GMU2009\DIPPR_Result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D:\Safety\chlorine_CSAC\GMU2009\DIPPR_Results.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dk2" tx1="lt1" bg2="dk1" tx2="lt2" accent1="accent1" accent2="accent2" accent3="accent3" accent4="accent4" accent5="accent5" accent6="accent6" hlink="hlink" folHlink="folHlink"/>
  <c:chart>
    <c:plotArea>
      <c:layout/>
      <c:scatterChart>
        <c:scatterStyle val="lineMarker"/>
        <c:ser>
          <c:idx val="0"/>
          <c:order val="0"/>
          <c:trendline>
            <c:trendlineType val="linear"/>
          </c:trendline>
          <c:xVal>
            <c:numRef>
              <c:f>Working!$V$41:$V$60</c:f>
              <c:numCache>
                <c:formatCode>General</c:formatCode>
                <c:ptCount val="20"/>
                <c:pt idx="0">
                  <c:v>18.105496288938031</c:v>
                </c:pt>
                <c:pt idx="1">
                  <c:v>17.616630240269426</c:v>
                </c:pt>
                <c:pt idx="2">
                  <c:v>16.20109147104829</c:v>
                </c:pt>
                <c:pt idx="3">
                  <c:v>14.045149430489706</c:v>
                </c:pt>
                <c:pt idx="4">
                  <c:v>9.5376792180630705</c:v>
                </c:pt>
                <c:pt idx="5">
                  <c:v>5.1823640470515215</c:v>
                </c:pt>
                <c:pt idx="6">
                  <c:v>2.0790718475142009</c:v>
                </c:pt>
                <c:pt idx="7">
                  <c:v>0.7827523677145285</c:v>
                </c:pt>
                <c:pt idx="8">
                  <c:v>0.59840813052177555</c:v>
                </c:pt>
                <c:pt idx="9">
                  <c:v>0.55904383887013864</c:v>
                </c:pt>
                <c:pt idx="10">
                  <c:v>0.55339735713594629</c:v>
                </c:pt>
                <c:pt idx="11">
                  <c:v>0.47859228501146123</c:v>
                </c:pt>
                <c:pt idx="12">
                  <c:v>0.21963003228259542</c:v>
                </c:pt>
                <c:pt idx="13">
                  <c:v>0.10475574070581824</c:v>
                </c:pt>
                <c:pt idx="14">
                  <c:v>6.8592655892354734E-2</c:v>
                </c:pt>
                <c:pt idx="15">
                  <c:v>5.0641230448405128E-2</c:v>
                </c:pt>
                <c:pt idx="16">
                  <c:v>4.0004820756320593E-2</c:v>
                </c:pt>
                <c:pt idx="17">
                  <c:v>2.4091315546966755E-2</c:v>
                </c:pt>
                <c:pt idx="18">
                  <c:v>1.8026275028137435E-2</c:v>
                </c:pt>
                <c:pt idx="19">
                  <c:v>0</c:v>
                </c:pt>
              </c:numCache>
            </c:numRef>
          </c:xVal>
          <c:yVal>
            <c:numRef>
              <c:f>Working!$W$41:$W$60</c:f>
              <c:numCache>
                <c:formatCode>General</c:formatCode>
                <c:ptCount val="20"/>
                <c:pt idx="0">
                  <c:v>18.117305277585714</c:v>
                </c:pt>
                <c:pt idx="1">
                  <c:v>17.651100643598486</c:v>
                </c:pt>
                <c:pt idx="2">
                  <c:v>16.306760215062777</c:v>
                </c:pt>
                <c:pt idx="3">
                  <c:v>14.319970414458814</c:v>
                </c:pt>
                <c:pt idx="4">
                  <c:v>10.159757419144091</c:v>
                </c:pt>
                <c:pt idx="5">
                  <c:v>6.1963955415154377</c:v>
                </c:pt>
                <c:pt idx="6">
                  <c:v>3.4351095640798537</c:v>
                </c:pt>
                <c:pt idx="7">
                  <c:v>2.3143613902036599</c:v>
                </c:pt>
                <c:pt idx="8">
                  <c:v>2.1596124647679029</c:v>
                </c:pt>
                <c:pt idx="9">
                  <c:v>2.1269374573615787</c:v>
                </c:pt>
                <c:pt idx="10">
                  <c:v>2.1235020406190066</c:v>
                </c:pt>
                <c:pt idx="11">
                  <c:v>2.0393589081294397</c:v>
                </c:pt>
                <c:pt idx="12">
                  <c:v>1.6521279414905989</c:v>
                </c:pt>
                <c:pt idx="13">
                  <c:v>1.4712571975333295</c:v>
                </c:pt>
                <c:pt idx="14">
                  <c:v>1.4107429319492335</c:v>
                </c:pt>
                <c:pt idx="15">
                  <c:v>1.371834984929488</c:v>
                </c:pt>
                <c:pt idx="16">
                  <c:v>1.344626540656952</c:v>
                </c:pt>
                <c:pt idx="17">
                  <c:v>1.2025762929575914</c:v>
                </c:pt>
                <c:pt idx="18">
                  <c:v>1.1937580736461701</c:v>
                </c:pt>
                <c:pt idx="19">
                  <c:v>1.1684531377115188</c:v>
                </c:pt>
              </c:numCache>
            </c:numRef>
          </c:yVal>
        </c:ser>
        <c:axId val="73696768"/>
        <c:axId val="73698688"/>
      </c:scatterChart>
      <c:valAx>
        <c:axId val="73696768"/>
        <c:scaling>
          <c:orientation val="minMax"/>
        </c:scaling>
        <c:axPos val="b"/>
        <c:minorGridlines/>
        <c:title>
          <c:tx>
            <c:rich>
              <a:bodyPr/>
              <a:lstStyle/>
              <a:p>
                <a:pPr>
                  <a:defRPr/>
                </a:pPr>
                <a:r>
                  <a:rPr lang="en-US"/>
                  <a:t>Total</a:t>
                </a:r>
                <a:r>
                  <a:rPr lang="en-US" baseline="0"/>
                  <a:t> Chlorine Concentration (kg/m3)</a:t>
                </a:r>
                <a:endParaRPr lang="en-US"/>
              </a:p>
            </c:rich>
          </c:tx>
          <c:layout/>
        </c:title>
        <c:numFmt formatCode="General" sourceLinked="1"/>
        <c:tickLblPos val="nextTo"/>
        <c:crossAx val="73698688"/>
        <c:crosses val="autoZero"/>
        <c:crossBetween val="midCat"/>
      </c:valAx>
      <c:valAx>
        <c:axId val="73698688"/>
        <c:scaling>
          <c:orientation val="minMax"/>
        </c:scaling>
        <c:axPos val="l"/>
        <c:majorGridlines/>
        <c:minorGridlines/>
        <c:title>
          <c:tx>
            <c:rich>
              <a:bodyPr/>
              <a:lstStyle/>
              <a:p>
                <a:pPr>
                  <a:defRPr/>
                </a:pPr>
                <a:r>
                  <a:rPr lang="en-US"/>
                  <a:t>Cloud</a:t>
                </a:r>
                <a:r>
                  <a:rPr lang="en-US" baseline="0"/>
                  <a:t> Density (kg/m3)</a:t>
                </a:r>
                <a:endParaRPr lang="en-US"/>
              </a:p>
            </c:rich>
          </c:tx>
          <c:layout/>
        </c:title>
        <c:numFmt formatCode="General" sourceLinked="1"/>
        <c:tickLblPos val="nextTo"/>
        <c:crossAx val="73696768"/>
        <c:crosses val="autoZero"/>
        <c:crossBetween val="midCat"/>
        <c:majorUnit val="5"/>
      </c:valAx>
    </c:plotArea>
    <c:plotVisOnly val="1"/>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lrMapOvr bg1="dk2" tx1="lt1" bg2="dk1" tx2="lt2" accent1="accent1" accent2="accent2" accent3="accent3" accent4="accent4" accent5="accent5" accent6="accent6" hlink="hlink" folHlink="folHlink"/>
  <c:chart>
    <c:plotArea>
      <c:layout/>
      <c:scatterChart>
        <c:scatterStyle val="lineMarker"/>
        <c:ser>
          <c:idx val="0"/>
          <c:order val="0"/>
          <c:xVal>
            <c:numRef>
              <c:f>Working!$X$41:$X$60</c:f>
              <c:numCache>
                <c:formatCode>General</c:formatCode>
                <c:ptCount val="20"/>
                <c:pt idx="0">
                  <c:v>0.99839468022941924</c:v>
                </c:pt>
                <c:pt idx="1">
                  <c:v>0.99519945351262962</c:v>
                </c:pt>
                <c:pt idx="2">
                  <c:v>0.98417543369652483</c:v>
                </c:pt>
                <c:pt idx="3">
                  <c:v>0.95398270845198552</c:v>
                </c:pt>
                <c:pt idx="4">
                  <c:v>0.8614821947112633</c:v>
                </c:pt>
                <c:pt idx="5">
                  <c:v>0.67459527954879206</c:v>
                </c:pt>
                <c:pt idx="6">
                  <c:v>0.38345014366639585</c:v>
                </c:pt>
                <c:pt idx="7">
                  <c:v>0.17171205633643863</c:v>
                </c:pt>
                <c:pt idx="8">
                  <c:v>0.13456045537586842</c:v>
                </c:pt>
                <c:pt idx="9">
                  <c:v>0.12635876497446075</c:v>
                </c:pt>
                <c:pt idx="10">
                  <c:v>0.12508804320063827</c:v>
                </c:pt>
                <c:pt idx="11">
                  <c:v>0.11062552860166169</c:v>
                </c:pt>
                <c:pt idx="12">
                  <c:v>5.8551404327902783E-2</c:v>
                </c:pt>
                <c:pt idx="13">
                  <c:v>3.0158616848484331E-2</c:v>
                </c:pt>
                <c:pt idx="14">
                  <c:v>2.0309917573093413E-2</c:v>
                </c:pt>
                <c:pt idx="15">
                  <c:v>1.5310175279308108E-2</c:v>
                </c:pt>
                <c:pt idx="16">
                  <c:v>1.2285759650183225E-2</c:v>
                </c:pt>
                <c:pt idx="17">
                  <c:v>8.2241865599199816E-3</c:v>
                </c:pt>
                <c:pt idx="18">
                  <c:v>6.1808480317679104E-3</c:v>
                </c:pt>
                <c:pt idx="19">
                  <c:v>0</c:v>
                </c:pt>
              </c:numCache>
            </c:numRef>
          </c:xVal>
          <c:yVal>
            <c:numRef>
              <c:f>Working!$W$41:$W$60</c:f>
              <c:numCache>
                <c:formatCode>General</c:formatCode>
                <c:ptCount val="20"/>
                <c:pt idx="0">
                  <c:v>18.117305277585714</c:v>
                </c:pt>
                <c:pt idx="1">
                  <c:v>17.651100643598486</c:v>
                </c:pt>
                <c:pt idx="2">
                  <c:v>16.306760215062777</c:v>
                </c:pt>
                <c:pt idx="3">
                  <c:v>14.319970414458814</c:v>
                </c:pt>
                <c:pt idx="4">
                  <c:v>10.159757419144091</c:v>
                </c:pt>
                <c:pt idx="5">
                  <c:v>6.1963955415154377</c:v>
                </c:pt>
                <c:pt idx="6">
                  <c:v>3.4351095640798537</c:v>
                </c:pt>
                <c:pt idx="7">
                  <c:v>2.3143613902036599</c:v>
                </c:pt>
                <c:pt idx="8">
                  <c:v>2.1596124647679029</c:v>
                </c:pt>
                <c:pt idx="9">
                  <c:v>2.1269374573615787</c:v>
                </c:pt>
                <c:pt idx="10">
                  <c:v>2.1235020406190066</c:v>
                </c:pt>
                <c:pt idx="11">
                  <c:v>2.0393589081294397</c:v>
                </c:pt>
                <c:pt idx="12">
                  <c:v>1.6521279414905989</c:v>
                </c:pt>
                <c:pt idx="13">
                  <c:v>1.4712571975333295</c:v>
                </c:pt>
                <c:pt idx="14">
                  <c:v>1.4107429319492335</c:v>
                </c:pt>
                <c:pt idx="15">
                  <c:v>1.371834984929488</c:v>
                </c:pt>
                <c:pt idx="16">
                  <c:v>1.344626540656952</c:v>
                </c:pt>
                <c:pt idx="17">
                  <c:v>1.2025762929575914</c:v>
                </c:pt>
                <c:pt idx="18">
                  <c:v>1.1937580736461701</c:v>
                </c:pt>
                <c:pt idx="19">
                  <c:v>1.1684531377115188</c:v>
                </c:pt>
              </c:numCache>
            </c:numRef>
          </c:yVal>
        </c:ser>
        <c:axId val="62651008"/>
        <c:axId val="75383552"/>
      </c:scatterChart>
      <c:valAx>
        <c:axId val="62651008"/>
        <c:scaling>
          <c:orientation val="minMax"/>
          <c:max val="1"/>
          <c:min val="0"/>
        </c:scaling>
        <c:axPos val="b"/>
        <c:majorGridlines/>
        <c:minorGridlines>
          <c:spPr>
            <a:ln>
              <a:solidFill>
                <a:srgbClr val="4F81BD">
                  <a:alpha val="0"/>
                </a:srgbClr>
              </a:solidFill>
            </a:ln>
          </c:spPr>
        </c:minorGridlines>
        <c:title>
          <c:tx>
            <c:rich>
              <a:bodyPr/>
              <a:lstStyle/>
              <a:p>
                <a:pPr>
                  <a:defRPr/>
                </a:pPr>
                <a:r>
                  <a:rPr lang="en-US"/>
                  <a:t>Total</a:t>
                </a:r>
                <a:r>
                  <a:rPr lang="en-US" baseline="0"/>
                  <a:t> Chlorine Mole Fraction</a:t>
                </a:r>
                <a:endParaRPr lang="en-US"/>
              </a:p>
            </c:rich>
          </c:tx>
          <c:layout/>
        </c:title>
        <c:numFmt formatCode="General" sourceLinked="1"/>
        <c:tickLblPos val="nextTo"/>
        <c:crossAx val="75383552"/>
        <c:crosses val="autoZero"/>
        <c:crossBetween val="midCat"/>
      </c:valAx>
      <c:valAx>
        <c:axId val="75383552"/>
        <c:scaling>
          <c:orientation val="minMax"/>
          <c:min val="0"/>
        </c:scaling>
        <c:axPos val="l"/>
        <c:majorGridlines/>
        <c:minorGridlines/>
        <c:title>
          <c:tx>
            <c:rich>
              <a:bodyPr/>
              <a:lstStyle/>
              <a:p>
                <a:pPr>
                  <a:defRPr/>
                </a:pPr>
                <a:r>
                  <a:rPr lang="en-US"/>
                  <a:t>Cloud</a:t>
                </a:r>
                <a:r>
                  <a:rPr lang="en-US" baseline="0"/>
                  <a:t> Density (kg/m3)</a:t>
                </a:r>
                <a:endParaRPr lang="en-US"/>
              </a:p>
            </c:rich>
          </c:tx>
          <c:layout/>
        </c:title>
        <c:numFmt formatCode="General" sourceLinked="1"/>
        <c:tickLblPos val="nextTo"/>
        <c:crossAx val="62651008"/>
        <c:crosses val="autoZero"/>
        <c:crossBetween val="midCat"/>
        <c:majorUnit val="5"/>
      </c:valAx>
    </c:plotArea>
    <c:plotVisOnly val="1"/>
  </c:chart>
  <c:externalData r:id="rId2"/>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2982913"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defTabSz="923925" eaLnBrk="1" hangingPunct="1">
              <a:defRPr sz="1200">
                <a:latin typeface="Arial" charset="0"/>
              </a:defRPr>
            </a:lvl1pPr>
          </a:lstStyle>
          <a:p>
            <a:pPr>
              <a:defRPr/>
            </a:pPr>
            <a:endParaRPr lang="en-US"/>
          </a:p>
        </p:txBody>
      </p:sp>
      <p:sp>
        <p:nvSpPr>
          <p:cNvPr id="41987" name="Rectangle 3"/>
          <p:cNvSpPr>
            <a:spLocks noGrp="1" noChangeArrowheads="1"/>
          </p:cNvSpPr>
          <p:nvPr>
            <p:ph type="dt" sz="quarter" idx="1"/>
          </p:nvPr>
        </p:nvSpPr>
        <p:spPr bwMode="auto">
          <a:xfrm>
            <a:off x="3897313" y="0"/>
            <a:ext cx="2982912"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algn="r" defTabSz="923925" eaLnBrk="1" hangingPunct="1">
              <a:defRPr sz="1200">
                <a:latin typeface="Arial" charset="0"/>
              </a:defRPr>
            </a:lvl1pPr>
          </a:lstStyle>
          <a:p>
            <a:pPr>
              <a:defRPr/>
            </a:pPr>
            <a:endParaRPr lang="en-US"/>
          </a:p>
        </p:txBody>
      </p:sp>
      <p:sp>
        <p:nvSpPr>
          <p:cNvPr id="41988" name="Rectangle 4"/>
          <p:cNvSpPr>
            <a:spLocks noGrp="1" noChangeArrowheads="1"/>
          </p:cNvSpPr>
          <p:nvPr>
            <p:ph type="ftr" sz="quarter" idx="2"/>
          </p:nvPr>
        </p:nvSpPr>
        <p:spPr bwMode="auto">
          <a:xfrm>
            <a:off x="0" y="8829675"/>
            <a:ext cx="2982913" cy="465138"/>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defTabSz="923925" eaLnBrk="1" hangingPunct="1">
              <a:defRPr sz="1200">
                <a:latin typeface="Arial" charset="0"/>
              </a:defRPr>
            </a:lvl1pPr>
          </a:lstStyle>
          <a:p>
            <a:pPr>
              <a:defRPr/>
            </a:pPr>
            <a:endParaRPr lang="en-US"/>
          </a:p>
        </p:txBody>
      </p:sp>
      <p:sp>
        <p:nvSpPr>
          <p:cNvPr id="41989" name="Rectangle 5"/>
          <p:cNvSpPr>
            <a:spLocks noGrp="1" noChangeArrowheads="1"/>
          </p:cNvSpPr>
          <p:nvPr>
            <p:ph type="sldNum" sz="quarter" idx="3"/>
          </p:nvPr>
        </p:nvSpPr>
        <p:spPr bwMode="auto">
          <a:xfrm>
            <a:off x="3897313" y="8829675"/>
            <a:ext cx="2982912" cy="465138"/>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algn="r" defTabSz="923925" eaLnBrk="1" hangingPunct="1">
              <a:defRPr sz="1200">
                <a:latin typeface="Arial" charset="0"/>
              </a:defRPr>
            </a:lvl1pPr>
          </a:lstStyle>
          <a:p>
            <a:pPr>
              <a:defRPr/>
            </a:pPr>
            <a:fld id="{52887809-266B-48A1-BD90-341887677CD4}"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82913"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defTabSz="923925" eaLnBrk="1" hangingPunct="1">
              <a:defRPr sz="1200">
                <a:latin typeface="Arial" charset="0"/>
              </a:defRPr>
            </a:lvl1pPr>
          </a:lstStyle>
          <a:p>
            <a:pPr>
              <a:defRPr/>
            </a:pPr>
            <a:endParaRPr lang="en-US"/>
          </a:p>
        </p:txBody>
      </p:sp>
      <p:sp>
        <p:nvSpPr>
          <p:cNvPr id="38915" name="Rectangle 3"/>
          <p:cNvSpPr>
            <a:spLocks noGrp="1" noChangeArrowheads="1"/>
          </p:cNvSpPr>
          <p:nvPr>
            <p:ph type="dt" idx="1"/>
          </p:nvPr>
        </p:nvSpPr>
        <p:spPr bwMode="auto">
          <a:xfrm>
            <a:off x="3897313" y="0"/>
            <a:ext cx="2982912" cy="465138"/>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lvl1pPr algn="r" defTabSz="923925" eaLnBrk="1" hangingPunct="1">
              <a:defRPr sz="1200">
                <a:latin typeface="Arial" charset="0"/>
              </a:defRPr>
            </a:lvl1pPr>
          </a:lstStyle>
          <a:p>
            <a:pPr>
              <a:defRPr/>
            </a:pPr>
            <a:endParaRPr lang="en-US"/>
          </a:p>
        </p:txBody>
      </p:sp>
      <p:sp>
        <p:nvSpPr>
          <p:cNvPr id="20484" name="Rectangle 4"/>
          <p:cNvSpPr>
            <a:spLocks noGrp="1" noRot="1" noChangeAspect="1" noChangeArrowheads="1" noTextEdit="1"/>
          </p:cNvSpPr>
          <p:nvPr>
            <p:ph type="sldImg" idx="2"/>
          </p:nvPr>
        </p:nvSpPr>
        <p:spPr bwMode="auto">
          <a:xfrm>
            <a:off x="1117600" y="696913"/>
            <a:ext cx="4648200" cy="3486150"/>
          </a:xfrm>
          <a:prstGeom prst="rect">
            <a:avLst/>
          </a:prstGeom>
          <a:noFill/>
          <a:ln w="9525">
            <a:solidFill>
              <a:srgbClr val="000000"/>
            </a:solidFill>
            <a:miter lim="800000"/>
            <a:headEnd/>
            <a:tailEnd/>
          </a:ln>
        </p:spPr>
      </p:sp>
      <p:sp>
        <p:nvSpPr>
          <p:cNvPr id="38917" name="Rectangle 5"/>
          <p:cNvSpPr>
            <a:spLocks noGrp="1" noChangeArrowheads="1"/>
          </p:cNvSpPr>
          <p:nvPr>
            <p:ph type="body" sz="quarter" idx="3"/>
          </p:nvPr>
        </p:nvSpPr>
        <p:spPr bwMode="auto">
          <a:xfrm>
            <a:off x="688975" y="4416425"/>
            <a:ext cx="5505450" cy="4183063"/>
          </a:xfrm>
          <a:prstGeom prst="rect">
            <a:avLst/>
          </a:prstGeom>
          <a:noFill/>
          <a:ln w="9525">
            <a:noFill/>
            <a:miter lim="800000"/>
            <a:headEnd/>
            <a:tailEnd/>
          </a:ln>
          <a:effectLst/>
        </p:spPr>
        <p:txBody>
          <a:bodyPr vert="horz" wrap="square" lIns="92446" tIns="46223" rIns="92446" bIns="4622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8918" name="Rectangle 6"/>
          <p:cNvSpPr>
            <a:spLocks noGrp="1" noChangeArrowheads="1"/>
          </p:cNvSpPr>
          <p:nvPr>
            <p:ph type="ftr" sz="quarter" idx="4"/>
          </p:nvPr>
        </p:nvSpPr>
        <p:spPr bwMode="auto">
          <a:xfrm>
            <a:off x="0" y="8829675"/>
            <a:ext cx="2982913" cy="465138"/>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defTabSz="923925" eaLnBrk="1" hangingPunct="1">
              <a:defRPr sz="1200">
                <a:latin typeface="Arial" charset="0"/>
              </a:defRPr>
            </a:lvl1pPr>
          </a:lstStyle>
          <a:p>
            <a:pPr>
              <a:defRPr/>
            </a:pPr>
            <a:endParaRPr lang="en-US"/>
          </a:p>
        </p:txBody>
      </p:sp>
      <p:sp>
        <p:nvSpPr>
          <p:cNvPr id="38919" name="Rectangle 7"/>
          <p:cNvSpPr>
            <a:spLocks noGrp="1" noChangeArrowheads="1"/>
          </p:cNvSpPr>
          <p:nvPr>
            <p:ph type="sldNum" sz="quarter" idx="5"/>
          </p:nvPr>
        </p:nvSpPr>
        <p:spPr bwMode="auto">
          <a:xfrm>
            <a:off x="3897313" y="8829675"/>
            <a:ext cx="2982912" cy="465138"/>
          </a:xfrm>
          <a:prstGeom prst="rect">
            <a:avLst/>
          </a:prstGeom>
          <a:noFill/>
          <a:ln w="9525">
            <a:noFill/>
            <a:miter lim="800000"/>
            <a:headEnd/>
            <a:tailEnd/>
          </a:ln>
          <a:effectLst/>
        </p:spPr>
        <p:txBody>
          <a:bodyPr vert="horz" wrap="square" lIns="92446" tIns="46223" rIns="92446" bIns="46223" numCol="1" anchor="b" anchorCtr="0" compatLnSpc="1">
            <a:prstTxWarp prst="textNoShape">
              <a:avLst/>
            </a:prstTxWarp>
          </a:bodyPr>
          <a:lstStyle>
            <a:lvl1pPr algn="r" defTabSz="923925" eaLnBrk="1" hangingPunct="1">
              <a:defRPr sz="1200">
                <a:latin typeface="Arial" charset="0"/>
              </a:defRPr>
            </a:lvl1pPr>
          </a:lstStyle>
          <a:p>
            <a:pPr>
              <a:defRPr/>
            </a:pPr>
            <a:fld id="{502F9B31-E972-4FCE-8450-ED5B07F7C9D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hangingPunct="0">
                  <a:defRPr/>
                </a:pPr>
                <a:endParaRPr lang="en-US"/>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hangingPunct="0">
                  <a:defRPr/>
                </a:pPr>
                <a:endParaRPr lang="en-US"/>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hangingPunct="0">
                  <a:defRPr/>
                </a:pPr>
                <a:endParaRPr lang="en-US"/>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hangingPunct="0">
                  <a:defRPr/>
                </a:pPr>
                <a:endParaRPr lang="en-US"/>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hangingPunct="0">
                  <a:defRPr/>
                </a:pPr>
                <a:endParaRPr lang="en-US"/>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hangingPunct="0">
                <a:defRPr/>
              </a:pPr>
              <a:endParaRPr lang="en-US"/>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hangingPunct="0">
                <a:defRPr/>
              </a:pPr>
              <a:endParaRPr lang="en-US"/>
            </a:p>
          </p:txBody>
        </p:sp>
      </p:grpSp>
      <p:sp>
        <p:nvSpPr>
          <p:cNvPr id="26635"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2663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en-US"/>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en-US"/>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13891DAC-A2CA-46CE-A95E-0D29C98E366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92ED2C1B-1F52-4490-9E62-66F78AB8A28C}"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348466B5-C0F4-4016-9178-6D002A04CD81}"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4124BF88-5BAA-4DD5-9128-1E1ECDEC7ECE}"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23122655-76BB-49A5-8EFD-3BB3F9E1F88F}" type="slidenum">
              <a:rPr lang="en-US"/>
              <a:pPr>
                <a:defRPr/>
              </a:pPr>
              <a:t>‹#›</a:t>
            </a:fld>
            <a:endParaRPr lang="en-US"/>
          </a:p>
        </p:txBody>
      </p:sp>
      <p:sp>
        <p:nvSpPr>
          <p:cNvPr id="9"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23A31F72-4EC2-4C40-A8B3-AF7398B54592}" type="slidenum">
              <a:rPr lang="en-US"/>
              <a:pPr>
                <a:defRPr/>
              </a:pPr>
              <a:t>‹#›</a:t>
            </a:fld>
            <a:endParaRPr lang="en-US"/>
          </a:p>
        </p:txBody>
      </p:sp>
      <p:sp>
        <p:nvSpPr>
          <p:cNvPr id="5"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79B01A7D-A082-4D76-B722-013F713BD1BE}" type="slidenum">
              <a:rPr lang="en-US"/>
              <a:pPr>
                <a:defRPr/>
              </a:pPr>
              <a:t>‹#›</a:t>
            </a:fld>
            <a:endParaRPr lang="en-US"/>
          </a:p>
        </p:txBody>
      </p:sp>
      <p:sp>
        <p:nvSpPr>
          <p:cNvPr id="4"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BB63BCBE-69D1-4C9A-AA62-1D37E4624EE4}"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38A136C2-26D6-43EA-B9D6-62CEFAB48E4C}"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96A05322-5FDC-4947-AB1E-ED42A361285D}"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BB5D003E-A352-4A54-9E64-5FBEF626599C}"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25603"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87388526-FBB3-4D68-8CC3-E3A74C70A6D7}" type="slidenum">
              <a:rPr lang="en-US"/>
              <a:pPr>
                <a:defRPr/>
              </a:pPr>
              <a:t>‹#›</a:t>
            </a:fld>
            <a:endParaRPr lang="en-US"/>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25606"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hangingPunct="0">
                  <a:defRPr/>
                </a:pPr>
                <a:endParaRPr lang="en-US"/>
              </a:p>
            </p:txBody>
          </p:sp>
          <p:sp>
            <p:nvSpPr>
              <p:cNvPr id="25607"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hangingPunct="0">
                  <a:defRPr/>
                </a:pPr>
                <a:endParaRPr lang="en-US"/>
              </a:p>
            </p:txBody>
          </p:sp>
          <p:sp>
            <p:nvSpPr>
              <p:cNvPr id="25608"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hangingPunct="0">
                  <a:defRPr/>
                </a:pPr>
                <a:endParaRPr lang="en-US"/>
              </a:p>
            </p:txBody>
          </p:sp>
          <p:sp>
            <p:nvSpPr>
              <p:cNvPr id="25609"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hangingPunct="0">
                  <a:defRPr/>
                </a:pPr>
                <a:endParaRPr lang="en-US"/>
              </a:p>
            </p:txBody>
          </p:sp>
          <p:sp>
            <p:nvSpPr>
              <p:cNvPr id="25610"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hangingPunct="0">
                  <a:defRPr/>
                </a:pPr>
                <a:endParaRPr lang="en-US"/>
              </a:p>
            </p:txBody>
          </p:sp>
        </p:grpSp>
        <p:sp>
          <p:nvSpPr>
            <p:cNvPr id="25611"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hangingPunct="0">
                <a:defRPr/>
              </a:pPr>
              <a:endParaRPr lang="en-US"/>
            </a:p>
          </p:txBody>
        </p:sp>
        <p:sp>
          <p:nvSpPr>
            <p:cNvPr id="25612"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hangingPunct="0">
                <a:defRPr/>
              </a:pPr>
              <a:endParaRPr lang="en-US"/>
            </a:p>
          </p:txBody>
        </p:sp>
      </p:grpSp>
      <p:sp>
        <p:nvSpPr>
          <p:cNvPr id="25613"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5614"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endParaRPr lang="en-US"/>
          </a:p>
        </p:txBody>
      </p:sp>
      <p:sp>
        <p:nvSpPr>
          <p:cNvPr id="25615"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720"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838200"/>
            <a:ext cx="7772400" cy="1920875"/>
          </a:xfrm>
        </p:spPr>
        <p:txBody>
          <a:bodyPr/>
          <a:lstStyle/>
          <a:p>
            <a:pPr eaLnBrk="1" hangingPunct="1">
              <a:defRPr/>
            </a:pPr>
            <a:r>
              <a:rPr lang="en-US" sz="4000" dirty="0" smtClean="0"/>
              <a:t>Predicted Influence of Cloud Area Restriction on Chlorine Aerosol Dispersion</a:t>
            </a:r>
            <a:endParaRPr lang="en-US" sz="4000" dirty="0"/>
          </a:p>
        </p:txBody>
      </p:sp>
      <p:sp>
        <p:nvSpPr>
          <p:cNvPr id="5123" name="Rectangle 3"/>
          <p:cNvSpPr>
            <a:spLocks noGrp="1" noChangeArrowheads="1"/>
          </p:cNvSpPr>
          <p:nvPr>
            <p:ph type="subTitle" idx="1"/>
          </p:nvPr>
        </p:nvSpPr>
        <p:spPr/>
        <p:txBody>
          <a:bodyPr/>
          <a:lstStyle/>
          <a:p>
            <a:pPr eaLnBrk="1" hangingPunct="1">
              <a:lnSpc>
                <a:spcPct val="80000"/>
              </a:lnSpc>
              <a:defRPr/>
            </a:pPr>
            <a:r>
              <a:rPr lang="en-US" sz="1800" dirty="0"/>
              <a:t>Thomas O. Spicer, III, PhD, PE</a:t>
            </a:r>
          </a:p>
          <a:p>
            <a:pPr eaLnBrk="1" hangingPunct="1">
              <a:lnSpc>
                <a:spcPct val="80000"/>
              </a:lnSpc>
              <a:defRPr/>
            </a:pPr>
            <a:endParaRPr lang="en-US" sz="1800" dirty="0"/>
          </a:p>
          <a:p>
            <a:pPr eaLnBrk="1" hangingPunct="1">
              <a:lnSpc>
                <a:spcPct val="80000"/>
              </a:lnSpc>
              <a:defRPr/>
            </a:pPr>
            <a:r>
              <a:rPr lang="en-US" sz="1800" dirty="0"/>
              <a:t>Professor and Head</a:t>
            </a:r>
          </a:p>
          <a:p>
            <a:pPr eaLnBrk="1" hangingPunct="1">
              <a:lnSpc>
                <a:spcPct val="80000"/>
              </a:lnSpc>
              <a:defRPr/>
            </a:pPr>
            <a:r>
              <a:rPr lang="en-US" sz="1800" dirty="0"/>
              <a:t>Ralph E. Martin Department of Chemical Engineering</a:t>
            </a:r>
          </a:p>
          <a:p>
            <a:pPr eaLnBrk="1" hangingPunct="1">
              <a:lnSpc>
                <a:spcPct val="80000"/>
              </a:lnSpc>
              <a:defRPr/>
            </a:pPr>
            <a:endParaRPr lang="en-US" sz="1800" dirty="0"/>
          </a:p>
          <a:p>
            <a:pPr eaLnBrk="1" hangingPunct="1">
              <a:lnSpc>
                <a:spcPct val="80000"/>
              </a:lnSpc>
              <a:defRPr/>
            </a:pPr>
            <a:r>
              <a:rPr lang="en-US" sz="1800" dirty="0" smtClean="0"/>
              <a:t>15 July 2009</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p:txBody>
          <a:bodyPr/>
          <a:lstStyle/>
          <a:p>
            <a:pPr eaLnBrk="1" hangingPunct="1">
              <a:defRPr/>
            </a:pPr>
            <a:r>
              <a:rPr lang="en-US" sz="4000" dirty="0" smtClean="0"/>
              <a:t>Background</a:t>
            </a:r>
            <a:endParaRPr lang="en-US" sz="4000" dirty="0"/>
          </a:p>
        </p:txBody>
      </p:sp>
      <p:sp>
        <p:nvSpPr>
          <p:cNvPr id="28675" name="Rectangle 3"/>
          <p:cNvSpPr>
            <a:spLocks noGrp="1" noChangeArrowheads="1"/>
          </p:cNvSpPr>
          <p:nvPr>
            <p:ph type="body" idx="1"/>
          </p:nvPr>
        </p:nvSpPr>
        <p:spPr/>
        <p:txBody>
          <a:bodyPr/>
          <a:lstStyle/>
          <a:p>
            <a:pPr eaLnBrk="1" hangingPunct="1">
              <a:defRPr/>
            </a:pPr>
            <a:r>
              <a:rPr lang="en-US" sz="2400" dirty="0" smtClean="0"/>
              <a:t>Releases of chlorine under conditions likely to form an aerosol cloud are being considered.</a:t>
            </a:r>
            <a:endParaRPr lang="en-US" sz="2400" dirty="0"/>
          </a:p>
          <a:p>
            <a:pPr eaLnBrk="1" hangingPunct="1">
              <a:defRPr/>
            </a:pPr>
            <a:r>
              <a:rPr lang="en-US" sz="2400" dirty="0" smtClean="0"/>
              <a:t>For denser-than-air releases of flammable materials, experience indicates that stable stratification delays the contaminant cloud from moving downwind.  This delay or persistence could work to reduce the impact of TIH releases due to:</a:t>
            </a:r>
          </a:p>
          <a:p>
            <a:pPr lvl="1" eaLnBrk="1" hangingPunct="1">
              <a:defRPr/>
            </a:pPr>
            <a:r>
              <a:rPr lang="en-US" sz="2000" dirty="0" smtClean="0"/>
              <a:t>Chemical reaction near the source</a:t>
            </a:r>
          </a:p>
          <a:p>
            <a:pPr lvl="1" eaLnBrk="1" hangingPunct="1">
              <a:defRPr/>
            </a:pPr>
            <a:r>
              <a:rPr lang="en-US" sz="2000" dirty="0" smtClean="0"/>
              <a:t>Enhanced importance of terrain effects</a:t>
            </a:r>
          </a:p>
          <a:p>
            <a:pPr eaLnBrk="1" hangingPunct="1">
              <a:defRPr/>
            </a:pPr>
            <a:r>
              <a:rPr lang="en-US" sz="2400" dirty="0" smtClean="0"/>
              <a:t>Simulations are presented to consider:</a:t>
            </a:r>
          </a:p>
          <a:p>
            <a:pPr lvl="1" eaLnBrk="1" hangingPunct="1">
              <a:defRPr/>
            </a:pPr>
            <a:r>
              <a:rPr lang="en-US" sz="2000" dirty="0" smtClean="0"/>
              <a:t>What effects are predicted to be observed in the proposed releases?</a:t>
            </a:r>
          </a:p>
          <a:p>
            <a:pPr lvl="1" eaLnBrk="1" hangingPunct="1">
              <a:defRPr/>
            </a:pPr>
            <a:r>
              <a:rPr lang="en-US" sz="2000" dirty="0" smtClean="0"/>
              <a:t>Is the scale of the release large enough to capture behavior of large (rail car size) releases?</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600" dirty="0" smtClean="0"/>
              <a:t>Planned Releases:  Aerosol Formation</a:t>
            </a:r>
            <a:endParaRPr lang="en-US" sz="3600" dirty="0"/>
          </a:p>
        </p:txBody>
      </p:sp>
      <p:sp>
        <p:nvSpPr>
          <p:cNvPr id="3" name="Content Placeholder 2"/>
          <p:cNvSpPr>
            <a:spLocks noGrp="1"/>
          </p:cNvSpPr>
          <p:nvPr>
            <p:ph idx="1"/>
          </p:nvPr>
        </p:nvSpPr>
        <p:spPr/>
        <p:txBody>
          <a:bodyPr/>
          <a:lstStyle/>
          <a:p>
            <a:pPr>
              <a:defRPr/>
            </a:pPr>
            <a:r>
              <a:rPr lang="en-US" sz="2800" dirty="0" smtClean="0"/>
              <a:t>Chlorine assumed to be stored under its own vapor pressure at 300 K (flash fraction about 20%)</a:t>
            </a:r>
          </a:p>
          <a:p>
            <a:pPr>
              <a:defRPr/>
            </a:pPr>
            <a:r>
              <a:rPr lang="en-US" sz="2800" dirty="0" smtClean="0"/>
              <a:t>Aerosol release will form droplets some of which could rainout.  Two limiting cases:</a:t>
            </a:r>
          </a:p>
          <a:p>
            <a:pPr lvl="1">
              <a:defRPr/>
            </a:pPr>
            <a:r>
              <a:rPr lang="en-US" sz="2400" dirty="0" smtClean="0"/>
              <a:t>Aerosol formed with stable droplet sizes that do not rainout</a:t>
            </a:r>
          </a:p>
          <a:p>
            <a:pPr lvl="1">
              <a:defRPr/>
            </a:pPr>
            <a:r>
              <a:rPr lang="en-US" sz="2400" dirty="0" smtClean="0"/>
              <a:t>All of the aerosol liquid phase rains out either due to droplet sizes being too large or impact with a surface; all rained out liquid quickly evaporates</a:t>
            </a:r>
          </a:p>
          <a:p>
            <a:pPr>
              <a:defRPr/>
            </a:pPr>
            <a:r>
              <a:rPr lang="en-US" sz="2800" dirty="0" smtClean="0"/>
              <a:t>Aerosol release likely to entrain air near the source due to jetting.  Two limiting cases: 3:1 and 10:1 entrainment of air by volume</a:t>
            </a:r>
            <a:r>
              <a:rPr lang="en-US" sz="2400" dirty="0" smtClean="0"/>
              <a:t> </a:t>
            </a:r>
            <a:endParaRPr lang="en-US"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Adiabatic Mixing of Chlorine Cloud with (Humid) Air</a:t>
            </a:r>
            <a:endParaRPr lang="en-US" dirty="0"/>
          </a:p>
        </p:txBody>
      </p:sp>
      <p:sp>
        <p:nvSpPr>
          <p:cNvPr id="3" name="Content Placeholder 2"/>
          <p:cNvSpPr>
            <a:spLocks noGrp="1"/>
          </p:cNvSpPr>
          <p:nvPr>
            <p:ph idx="1"/>
          </p:nvPr>
        </p:nvSpPr>
        <p:spPr/>
        <p:txBody>
          <a:bodyPr/>
          <a:lstStyle/>
          <a:p>
            <a:pPr eaLnBrk="1" hangingPunct="1">
              <a:defRPr/>
            </a:pPr>
            <a:r>
              <a:rPr lang="en-US" sz="2000" dirty="0" smtClean="0"/>
              <a:t>Chlorine properties based on DIPPR properties</a:t>
            </a:r>
          </a:p>
          <a:p>
            <a:pPr eaLnBrk="1" hangingPunct="1">
              <a:defRPr/>
            </a:pPr>
            <a:r>
              <a:rPr lang="en-US" sz="2000" dirty="0" smtClean="0"/>
              <a:t>Water is only slightly miscible in condensed chlorine phase (</a:t>
            </a:r>
            <a:r>
              <a:rPr lang="en-US" sz="2000" dirty="0" err="1" smtClean="0"/>
              <a:t>ppm</a:t>
            </a:r>
            <a:r>
              <a:rPr lang="en-US" sz="2000" dirty="0" smtClean="0"/>
              <a:t> levels), so condensed water is considered to form solid (ice or hydrate with chlorine).</a:t>
            </a:r>
          </a:p>
          <a:p>
            <a:pPr eaLnBrk="1" hangingPunct="1">
              <a:defRPr/>
            </a:pPr>
            <a:r>
              <a:rPr lang="en-US" sz="2000" dirty="0" smtClean="0"/>
              <a:t>For 3:1 dilution, </a:t>
            </a:r>
            <a:r>
              <a:rPr lang="en-US" sz="2000" u="sng" dirty="0" smtClean="0"/>
              <a:t>cloud density is 5.18 kg/m</a:t>
            </a:r>
            <a:r>
              <a:rPr lang="en-US" sz="2000" u="sng" baseline="30000" dirty="0" smtClean="0"/>
              <a:t>3</a:t>
            </a:r>
            <a:r>
              <a:rPr lang="en-US" sz="2000" dirty="0" smtClean="0"/>
              <a:t>, chlorine mole fraction is 0.67)</a:t>
            </a:r>
          </a:p>
          <a:p>
            <a:pPr eaLnBrk="1" hangingPunct="1">
              <a:defRPr/>
            </a:pPr>
            <a:r>
              <a:rPr lang="en-US" sz="2000" dirty="0" smtClean="0"/>
              <a:t>For 10:1 dilution, </a:t>
            </a:r>
            <a:r>
              <a:rPr lang="en-US" sz="2000" u="sng" dirty="0" smtClean="0"/>
              <a:t>cloud density is 3.43 kg/m</a:t>
            </a:r>
            <a:r>
              <a:rPr lang="en-US" sz="2000" u="sng" baseline="30000" dirty="0" smtClean="0"/>
              <a:t>3</a:t>
            </a:r>
            <a:r>
              <a:rPr lang="en-US" sz="2000" dirty="0" smtClean="0"/>
              <a:t>, chlorine mole fraction is 0.38)</a:t>
            </a:r>
          </a:p>
          <a:p>
            <a:pPr eaLnBrk="1" hangingPunct="1">
              <a:defRPr/>
            </a:pPr>
            <a:endParaRPr lang="en-US" sz="2800" dirty="0"/>
          </a:p>
        </p:txBody>
      </p:sp>
      <p:graphicFrame>
        <p:nvGraphicFramePr>
          <p:cNvPr id="6" name="Chart 5"/>
          <p:cNvGraphicFramePr/>
          <p:nvPr/>
        </p:nvGraphicFramePr>
        <p:xfrm>
          <a:off x="4876800" y="3657600"/>
          <a:ext cx="31242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p:nvPr/>
        </p:nvGraphicFramePr>
        <p:xfrm>
          <a:off x="914400" y="3733800"/>
          <a:ext cx="3429000" cy="2590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Planned Releases:  Area Source</a:t>
            </a:r>
            <a:endParaRPr lang="en-US" dirty="0"/>
          </a:p>
        </p:txBody>
      </p:sp>
      <p:sp>
        <p:nvSpPr>
          <p:cNvPr id="3" name="Content Placeholder 2"/>
          <p:cNvSpPr>
            <a:spLocks noGrp="1"/>
          </p:cNvSpPr>
          <p:nvPr>
            <p:ph idx="1"/>
          </p:nvPr>
        </p:nvSpPr>
        <p:spPr/>
        <p:txBody>
          <a:bodyPr/>
          <a:lstStyle/>
          <a:p>
            <a:pPr eaLnBrk="1" hangingPunct="1">
              <a:defRPr/>
            </a:pPr>
            <a:r>
              <a:rPr lang="en-US" sz="2800" dirty="0" smtClean="0"/>
              <a:t>Rate:  1000 kg/min chlorine</a:t>
            </a:r>
          </a:p>
          <a:p>
            <a:pPr eaLnBrk="1" hangingPunct="1">
              <a:defRPr/>
            </a:pPr>
            <a:r>
              <a:rPr lang="en-US" sz="2800" dirty="0" smtClean="0"/>
              <a:t>Release duration:  2 min (total quantity:  2000 kg)</a:t>
            </a:r>
          </a:p>
          <a:p>
            <a:pPr eaLnBrk="1" hangingPunct="1">
              <a:defRPr/>
            </a:pPr>
            <a:r>
              <a:rPr lang="en-US" sz="2800" dirty="0" smtClean="0"/>
              <a:t>Basin:  150 ft (46 m) diameter; 4 ft (1.2 m) deep; sloping sides approximated here as cylindrical shape</a:t>
            </a:r>
          </a:p>
          <a:p>
            <a:pPr eaLnBrk="1" hangingPunct="1">
              <a:defRPr/>
            </a:pPr>
            <a:r>
              <a:rPr lang="en-US" sz="2800" dirty="0" smtClean="0"/>
              <a:t>Objective: Characterize near field behavior, especially persistence</a:t>
            </a:r>
          </a:p>
          <a:p>
            <a:pPr lvl="1" eaLnBrk="1" hangingPunct="1">
              <a:defRPr/>
            </a:pPr>
            <a:r>
              <a:rPr lang="en-US" sz="2400" dirty="0" smtClean="0"/>
              <a:t>Reduces downwind concentration (peak and time averaged)</a:t>
            </a:r>
          </a:p>
          <a:p>
            <a:pPr lvl="1" eaLnBrk="1" hangingPunct="1">
              <a:defRPr/>
            </a:pPr>
            <a:r>
              <a:rPr lang="en-US" sz="2400" dirty="0" smtClean="0"/>
              <a:t>Enhances any scavenging reactions</a:t>
            </a:r>
          </a:p>
          <a:p>
            <a:pPr eaLnBrk="1" hangingPunct="1">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Modeling Persistence</a:t>
            </a:r>
            <a:endParaRPr lang="en-US" dirty="0"/>
          </a:p>
        </p:txBody>
      </p:sp>
      <p:sp>
        <p:nvSpPr>
          <p:cNvPr id="3" name="Content Placeholder 2"/>
          <p:cNvSpPr>
            <a:spLocks noGrp="1"/>
          </p:cNvSpPr>
          <p:nvPr>
            <p:ph idx="1"/>
          </p:nvPr>
        </p:nvSpPr>
        <p:spPr/>
        <p:txBody>
          <a:bodyPr/>
          <a:lstStyle/>
          <a:p>
            <a:pPr>
              <a:defRPr/>
            </a:pPr>
            <a:r>
              <a:rPr lang="en-US" dirty="0" smtClean="0"/>
              <a:t>HEGADAS, HGSYSTEM based on </a:t>
            </a:r>
            <a:r>
              <a:rPr lang="en-US" dirty="0" err="1" smtClean="0"/>
              <a:t>te</a:t>
            </a:r>
            <a:r>
              <a:rPr lang="en-US" dirty="0" smtClean="0"/>
              <a:t> </a:t>
            </a:r>
            <a:r>
              <a:rPr lang="en-US" dirty="0" err="1" smtClean="0"/>
              <a:t>Reile</a:t>
            </a:r>
            <a:r>
              <a:rPr lang="en-US" dirty="0" smtClean="0"/>
              <a:t> (1977), </a:t>
            </a:r>
            <a:r>
              <a:rPr lang="en-US" dirty="0" err="1" smtClean="0"/>
              <a:t>Colenbrander</a:t>
            </a:r>
            <a:r>
              <a:rPr lang="en-US" dirty="0" smtClean="0"/>
              <a:t> (1980) among others</a:t>
            </a:r>
          </a:p>
          <a:p>
            <a:pPr>
              <a:defRPr/>
            </a:pPr>
            <a:r>
              <a:rPr lang="en-US" dirty="0" smtClean="0"/>
              <a:t>DEGADIS based on Spicer (1985)</a:t>
            </a:r>
          </a:p>
          <a:p>
            <a:pPr>
              <a:defRPr/>
            </a:pPr>
            <a:r>
              <a:rPr lang="en-US" dirty="0" smtClean="0"/>
              <a:t>Mist Pool based on Bauer and Fox (2008)</a:t>
            </a:r>
          </a:p>
          <a:p>
            <a:pPr>
              <a:defRPr/>
            </a:pPr>
            <a:r>
              <a:rPr lang="en-US" dirty="0" smtClean="0"/>
              <a:t>Basic concept:  take into account the effect of stable density stratification on the rate at which a contaminant gas flow can be assimilated into the atmospheric flow.</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Near Field Effects</a:t>
            </a:r>
            <a:endParaRPr lang="en-US" dirty="0"/>
          </a:p>
        </p:txBody>
      </p:sp>
      <p:pic>
        <p:nvPicPr>
          <p:cNvPr id="9219" name="Content Placeholder 3" descr="Hallwaters1989a.jpg"/>
          <p:cNvPicPr>
            <a:picLocks noGrp="1" noChangeAspect="1"/>
          </p:cNvPicPr>
          <p:nvPr>
            <p:ph idx="1"/>
          </p:nvPr>
        </p:nvPicPr>
        <p:blipFill>
          <a:blip r:embed="rId2" cstate="print"/>
          <a:srcRect/>
          <a:stretch>
            <a:fillRect/>
          </a:stretch>
        </p:blipFill>
        <p:spPr>
          <a:xfrm>
            <a:off x="1371600" y="1295400"/>
            <a:ext cx="3119438" cy="4572000"/>
          </a:xfrm>
        </p:spPr>
      </p:pic>
      <p:pic>
        <p:nvPicPr>
          <p:cNvPr id="9220" name="Picture 4" descr="HallWaters1989b.jpg"/>
          <p:cNvPicPr>
            <a:picLocks noChangeAspect="1"/>
          </p:cNvPicPr>
          <p:nvPr/>
        </p:nvPicPr>
        <p:blipFill>
          <a:blip r:embed="rId3" cstate="print"/>
          <a:srcRect/>
          <a:stretch>
            <a:fillRect/>
          </a:stretch>
        </p:blipFill>
        <p:spPr bwMode="auto">
          <a:xfrm>
            <a:off x="4495800" y="1295400"/>
            <a:ext cx="3140075" cy="4572000"/>
          </a:xfrm>
          <a:prstGeom prst="rect">
            <a:avLst/>
          </a:prstGeom>
          <a:noFill/>
          <a:ln w="9525">
            <a:noFill/>
            <a:miter lim="800000"/>
            <a:headEnd/>
            <a:tailEnd/>
          </a:ln>
        </p:spPr>
      </p:pic>
      <p:sp>
        <p:nvSpPr>
          <p:cNvPr id="9221" name="TextBox 5"/>
          <p:cNvSpPr txBox="1">
            <a:spLocks noChangeArrowheads="1"/>
          </p:cNvSpPr>
          <p:nvPr/>
        </p:nvSpPr>
        <p:spPr bwMode="auto">
          <a:xfrm>
            <a:off x="914400" y="5943600"/>
            <a:ext cx="7315200" cy="646113"/>
          </a:xfrm>
          <a:prstGeom prst="rect">
            <a:avLst/>
          </a:prstGeom>
          <a:noFill/>
          <a:ln w="9525">
            <a:noFill/>
            <a:miter lim="800000"/>
            <a:headEnd/>
            <a:tailEnd/>
          </a:ln>
        </p:spPr>
        <p:txBody>
          <a:bodyPr>
            <a:spAutoFit/>
          </a:bodyPr>
          <a:lstStyle/>
          <a:p>
            <a:pPr algn="ctr"/>
            <a:r>
              <a:rPr lang="en-US"/>
              <a:t>Effect of stable stratification on dispersion from (steady state) area sources from Hall and Waters (1989).</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Near Field Effects</a:t>
            </a:r>
            <a:endParaRPr lang="en-US" dirty="0"/>
          </a:p>
        </p:txBody>
      </p:sp>
      <p:pic>
        <p:nvPicPr>
          <p:cNvPr id="10243" name="Content Placeholder 3" descr="BritterMcQuaidPlume.jpg"/>
          <p:cNvPicPr>
            <a:picLocks noGrp="1" noChangeAspect="1"/>
          </p:cNvPicPr>
          <p:nvPr>
            <p:ph idx="1"/>
          </p:nvPr>
        </p:nvPicPr>
        <p:blipFill>
          <a:blip r:embed="rId2" cstate="print"/>
          <a:srcRect t="7365"/>
          <a:stretch>
            <a:fillRect/>
          </a:stretch>
        </p:blipFill>
        <p:spPr>
          <a:xfrm>
            <a:off x="2057400" y="1524000"/>
            <a:ext cx="5092700" cy="4192588"/>
          </a:xfrm>
        </p:spPr>
      </p:pic>
      <p:sp>
        <p:nvSpPr>
          <p:cNvPr id="10244" name="TextBox 4"/>
          <p:cNvSpPr txBox="1">
            <a:spLocks noChangeArrowheads="1"/>
          </p:cNvSpPr>
          <p:nvPr/>
        </p:nvSpPr>
        <p:spPr bwMode="auto">
          <a:xfrm>
            <a:off x="990600" y="6248400"/>
            <a:ext cx="7315200" cy="381000"/>
          </a:xfrm>
          <a:prstGeom prst="rect">
            <a:avLst/>
          </a:prstGeom>
          <a:noFill/>
          <a:ln w="9525">
            <a:noFill/>
            <a:miter lim="800000"/>
            <a:headEnd/>
            <a:tailEnd/>
          </a:ln>
        </p:spPr>
        <p:txBody>
          <a:bodyPr>
            <a:spAutoFit/>
          </a:bodyPr>
          <a:lstStyle/>
          <a:p>
            <a:pPr algn="ctr"/>
            <a:r>
              <a:rPr lang="en-US"/>
              <a:t>For plume releases, taken from Britter and McQuaid (1988).</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Near Field Effects</a:t>
            </a:r>
            <a:endParaRPr lang="en-US" dirty="0"/>
          </a:p>
        </p:txBody>
      </p:sp>
      <p:sp>
        <p:nvSpPr>
          <p:cNvPr id="11267" name="TextBox 4"/>
          <p:cNvSpPr txBox="1">
            <a:spLocks noChangeArrowheads="1"/>
          </p:cNvSpPr>
          <p:nvPr/>
        </p:nvSpPr>
        <p:spPr bwMode="auto">
          <a:xfrm>
            <a:off x="990600" y="6248400"/>
            <a:ext cx="7315200" cy="381000"/>
          </a:xfrm>
          <a:prstGeom prst="rect">
            <a:avLst/>
          </a:prstGeom>
          <a:noFill/>
          <a:ln w="9525">
            <a:noFill/>
            <a:miter lim="800000"/>
            <a:headEnd/>
            <a:tailEnd/>
          </a:ln>
        </p:spPr>
        <p:txBody>
          <a:bodyPr>
            <a:spAutoFit/>
          </a:bodyPr>
          <a:lstStyle/>
          <a:p>
            <a:pPr algn="ctr"/>
            <a:r>
              <a:rPr lang="en-US"/>
              <a:t>For puff releases, taken from Britter and McQuaid (1988).</a:t>
            </a:r>
          </a:p>
        </p:txBody>
      </p:sp>
      <p:pic>
        <p:nvPicPr>
          <p:cNvPr id="11268" name="Content Placeholder 6" descr="BritterMcQuaidPuff.jpg"/>
          <p:cNvPicPr>
            <a:picLocks noGrp="1" noChangeAspect="1"/>
          </p:cNvPicPr>
          <p:nvPr>
            <p:ph idx="1"/>
          </p:nvPr>
        </p:nvPicPr>
        <p:blipFill>
          <a:blip r:embed="rId2" cstate="print"/>
          <a:srcRect t="7365"/>
          <a:stretch>
            <a:fillRect/>
          </a:stretch>
        </p:blipFill>
        <p:spPr>
          <a:xfrm>
            <a:off x="2057400" y="1527175"/>
            <a:ext cx="5092700" cy="4192588"/>
          </a:xfrm>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DEGADIS Area Source Model</a:t>
            </a:r>
            <a:endParaRPr lang="en-US" dirty="0"/>
          </a:p>
        </p:txBody>
      </p:sp>
      <p:sp>
        <p:nvSpPr>
          <p:cNvPr id="4" name="Rectangle 3"/>
          <p:cNvSpPr/>
          <p:nvPr/>
        </p:nvSpPr>
        <p:spPr bwMode="auto">
          <a:xfrm>
            <a:off x="2590800" y="3276600"/>
            <a:ext cx="4267200" cy="9144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dirty="0" smtClean="0">
                <a:ln>
                  <a:noFill/>
                </a:ln>
                <a:solidFill>
                  <a:schemeClr val="tx1"/>
                </a:solidFill>
                <a:effectLst/>
                <a:latin typeface="Garamond" pitchFamily="18" charset="0"/>
              </a:rPr>
              <a:t>Secondary Source</a:t>
            </a:r>
          </a:p>
        </p:txBody>
      </p:sp>
      <p:sp>
        <p:nvSpPr>
          <p:cNvPr id="5" name="Up Arrow 4"/>
          <p:cNvSpPr/>
          <p:nvPr/>
        </p:nvSpPr>
        <p:spPr bwMode="auto">
          <a:xfrm>
            <a:off x="3962400" y="4191000"/>
            <a:ext cx="381000" cy="457200"/>
          </a:xfrm>
          <a:prstGeom prst="up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6" name="Up Arrow 5"/>
          <p:cNvSpPr/>
          <p:nvPr/>
        </p:nvSpPr>
        <p:spPr bwMode="auto">
          <a:xfrm>
            <a:off x="4495800" y="4191000"/>
            <a:ext cx="381000" cy="457200"/>
          </a:xfrm>
          <a:prstGeom prst="up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7" name="Up Arrow 6"/>
          <p:cNvSpPr/>
          <p:nvPr/>
        </p:nvSpPr>
        <p:spPr bwMode="auto">
          <a:xfrm>
            <a:off x="4953000" y="4191000"/>
            <a:ext cx="381000" cy="457200"/>
          </a:xfrm>
          <a:prstGeom prst="up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cxnSp>
        <p:nvCxnSpPr>
          <p:cNvPr id="9" name="Straight Connector 8"/>
          <p:cNvCxnSpPr/>
          <p:nvPr/>
        </p:nvCxnSpPr>
        <p:spPr bwMode="auto">
          <a:xfrm rot="5400000">
            <a:off x="3771900" y="4305300"/>
            <a:ext cx="228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rot="5400000">
            <a:off x="5295900" y="4305300"/>
            <a:ext cx="228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 name="TextBox 10"/>
          <p:cNvSpPr txBox="1"/>
          <p:nvPr/>
        </p:nvSpPr>
        <p:spPr>
          <a:xfrm>
            <a:off x="3810000" y="4724400"/>
            <a:ext cx="1676400" cy="369332"/>
          </a:xfrm>
          <a:prstGeom prst="rect">
            <a:avLst/>
          </a:prstGeom>
          <a:noFill/>
        </p:spPr>
        <p:txBody>
          <a:bodyPr wrap="square" rtlCol="0" anchor="ctr" anchorCtr="1">
            <a:spAutoFit/>
          </a:bodyPr>
          <a:lstStyle/>
          <a:p>
            <a:r>
              <a:rPr lang="en-US" dirty="0" smtClean="0"/>
              <a:t>Primary Source</a:t>
            </a:r>
            <a:endParaRPr lang="en-US" dirty="0"/>
          </a:p>
        </p:txBody>
      </p:sp>
      <p:sp>
        <p:nvSpPr>
          <p:cNvPr id="12" name="Right Arrow 11"/>
          <p:cNvSpPr/>
          <p:nvPr/>
        </p:nvSpPr>
        <p:spPr bwMode="auto">
          <a:xfrm>
            <a:off x="1905000" y="3657600"/>
            <a:ext cx="673608" cy="228600"/>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13" name="Right Arrow 12"/>
          <p:cNvSpPr/>
          <p:nvPr/>
        </p:nvSpPr>
        <p:spPr bwMode="auto">
          <a:xfrm rot="10800000">
            <a:off x="6858000" y="3657600"/>
            <a:ext cx="673608" cy="228600"/>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15" name="TextBox 14"/>
          <p:cNvSpPr txBox="1"/>
          <p:nvPr/>
        </p:nvSpPr>
        <p:spPr>
          <a:xfrm>
            <a:off x="304800" y="3276600"/>
            <a:ext cx="1752600" cy="923330"/>
          </a:xfrm>
          <a:prstGeom prst="rect">
            <a:avLst/>
          </a:prstGeom>
          <a:noFill/>
        </p:spPr>
        <p:txBody>
          <a:bodyPr wrap="square" rtlCol="0" anchor="ctr" anchorCtr="1">
            <a:spAutoFit/>
          </a:bodyPr>
          <a:lstStyle/>
          <a:p>
            <a:r>
              <a:rPr lang="en-US" dirty="0" smtClean="0"/>
              <a:t>Air entrainment due to gravity spreading</a:t>
            </a:r>
            <a:endParaRPr lang="en-US" dirty="0"/>
          </a:p>
        </p:txBody>
      </p:sp>
      <p:cxnSp>
        <p:nvCxnSpPr>
          <p:cNvPr id="17" name="Straight Connector 16"/>
          <p:cNvCxnSpPr/>
          <p:nvPr/>
        </p:nvCxnSpPr>
        <p:spPr bwMode="auto">
          <a:xfrm>
            <a:off x="1295400" y="4191000"/>
            <a:ext cx="6477000" cy="0"/>
          </a:xfrm>
          <a:prstGeom prst="line">
            <a:avLst/>
          </a:prstGeom>
          <a:solidFill>
            <a:schemeClr val="accent1"/>
          </a:solidFill>
          <a:ln w="44450" cap="flat" cmpd="sng" algn="ctr">
            <a:solidFill>
              <a:schemeClr val="tx1"/>
            </a:solidFill>
            <a:prstDash val="solid"/>
            <a:round/>
            <a:headEnd type="none" w="med" len="med"/>
            <a:tailEnd type="none" w="med" len="med"/>
          </a:ln>
          <a:effectLst/>
        </p:spPr>
      </p:cxnSp>
      <p:sp>
        <p:nvSpPr>
          <p:cNvPr id="19" name="TextBox 18"/>
          <p:cNvSpPr txBox="1"/>
          <p:nvPr/>
        </p:nvSpPr>
        <p:spPr>
          <a:xfrm>
            <a:off x="7848600" y="4038600"/>
            <a:ext cx="745717" cy="369332"/>
          </a:xfrm>
          <a:prstGeom prst="rect">
            <a:avLst/>
          </a:prstGeom>
          <a:noFill/>
        </p:spPr>
        <p:txBody>
          <a:bodyPr wrap="none" rtlCol="0">
            <a:spAutoFit/>
          </a:bodyPr>
          <a:lstStyle/>
          <a:p>
            <a:r>
              <a:rPr lang="en-US" dirty="0"/>
              <a:t>G</a:t>
            </a:r>
            <a:r>
              <a:rPr lang="en-US" dirty="0" smtClean="0"/>
              <a:t>rade</a:t>
            </a:r>
            <a:endParaRPr lang="en-US" dirty="0"/>
          </a:p>
        </p:txBody>
      </p:sp>
      <p:sp>
        <p:nvSpPr>
          <p:cNvPr id="20" name="TextBox 19"/>
          <p:cNvSpPr txBox="1"/>
          <p:nvPr/>
        </p:nvSpPr>
        <p:spPr>
          <a:xfrm>
            <a:off x="2743200" y="5943600"/>
            <a:ext cx="3657600" cy="369332"/>
          </a:xfrm>
          <a:prstGeom prst="rect">
            <a:avLst/>
          </a:prstGeom>
          <a:noFill/>
        </p:spPr>
        <p:txBody>
          <a:bodyPr wrap="none" rtlCol="0" anchor="ctr" anchorCtr="1">
            <a:spAutoFit/>
          </a:bodyPr>
          <a:lstStyle/>
          <a:p>
            <a:r>
              <a:rPr lang="en-US" dirty="0" smtClean="0"/>
              <a:t>Side View of Secondary Source Model</a:t>
            </a:r>
            <a:endParaRPr lang="en-US" dirty="0"/>
          </a:p>
        </p:txBody>
      </p:sp>
      <p:sp>
        <p:nvSpPr>
          <p:cNvPr id="22" name="Arc 21"/>
          <p:cNvSpPr/>
          <p:nvPr/>
        </p:nvSpPr>
        <p:spPr bwMode="auto">
          <a:xfrm rot="16200000">
            <a:off x="5905500" y="-1028700"/>
            <a:ext cx="1905000" cy="8534400"/>
          </a:xfrm>
          <a:prstGeom prst="arc">
            <a:avLst/>
          </a:prstGeom>
          <a:gradFill flip="none" rotWithShape="1">
            <a:gsLst>
              <a:gs pos="0">
                <a:schemeClr val="accent5">
                  <a:lumMod val="75000"/>
                </a:schemeClr>
              </a:gs>
              <a:gs pos="50000">
                <a:schemeClr val="accent1">
                  <a:tint val="44500"/>
                  <a:satMod val="160000"/>
                </a:schemeClr>
              </a:gs>
              <a:gs pos="100000">
                <a:schemeClr val="accent1">
                  <a:tint val="23500"/>
                  <a:satMod val="160000"/>
                </a:schemeClr>
              </a:gs>
            </a:gsLst>
            <a:lin ang="0" scaled="0"/>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23" name="TextBox 22"/>
          <p:cNvSpPr txBox="1"/>
          <p:nvPr/>
        </p:nvSpPr>
        <p:spPr>
          <a:xfrm>
            <a:off x="1295400" y="1752600"/>
            <a:ext cx="4033284" cy="369332"/>
          </a:xfrm>
          <a:prstGeom prst="rect">
            <a:avLst/>
          </a:prstGeom>
          <a:noFill/>
        </p:spPr>
        <p:txBody>
          <a:bodyPr wrap="none" rtlCol="0">
            <a:spAutoFit/>
          </a:bodyPr>
          <a:lstStyle/>
          <a:p>
            <a:r>
              <a:rPr lang="en-US" dirty="0" smtClean="0"/>
              <a:t>Developing boundary layer over the source</a:t>
            </a:r>
            <a:endParaRPr lang="en-US" dirty="0"/>
          </a:p>
        </p:txBody>
      </p:sp>
      <p:cxnSp>
        <p:nvCxnSpPr>
          <p:cNvPr id="27" name="Straight Arrow Connector 26"/>
          <p:cNvCxnSpPr>
            <a:stCxn id="23" idx="3"/>
          </p:cNvCxnSpPr>
          <p:nvPr/>
        </p:nvCxnSpPr>
        <p:spPr bwMode="auto">
          <a:xfrm>
            <a:off x="5328684" y="1937266"/>
            <a:ext cx="233916" cy="348734"/>
          </a:xfrm>
          <a:prstGeom prst="straightConnector1">
            <a:avLst/>
          </a:prstGeom>
          <a:solidFill>
            <a:schemeClr val="accent1"/>
          </a:solidFill>
          <a:ln w="22225" cap="flat" cmpd="sng" algn="ctr">
            <a:solidFill>
              <a:schemeClr val="tx1"/>
            </a:solidFill>
            <a:prstDash val="solid"/>
            <a:round/>
            <a:headEnd type="none" w="med" len="med"/>
            <a:tailEnd type="arrow"/>
          </a:ln>
          <a:effectLst/>
        </p:spPr>
      </p:cxnSp>
      <p:sp>
        <p:nvSpPr>
          <p:cNvPr id="28" name="Up Arrow 27"/>
          <p:cNvSpPr/>
          <p:nvPr/>
        </p:nvSpPr>
        <p:spPr bwMode="auto">
          <a:xfrm>
            <a:off x="2895600" y="3048000"/>
            <a:ext cx="152400" cy="381000"/>
          </a:xfrm>
          <a:prstGeom prst="upArrow">
            <a:avLst/>
          </a:prstGeom>
          <a:solidFill>
            <a:schemeClr val="accent5">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30" name="Up Arrow 29"/>
          <p:cNvSpPr/>
          <p:nvPr/>
        </p:nvSpPr>
        <p:spPr bwMode="auto">
          <a:xfrm>
            <a:off x="4495800" y="3048000"/>
            <a:ext cx="152400" cy="381000"/>
          </a:xfrm>
          <a:prstGeom prst="upArrow">
            <a:avLst/>
          </a:prstGeom>
          <a:solidFill>
            <a:schemeClr val="accent5">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31" name="Up Arrow 30"/>
          <p:cNvSpPr/>
          <p:nvPr/>
        </p:nvSpPr>
        <p:spPr bwMode="auto">
          <a:xfrm>
            <a:off x="5029200" y="3048000"/>
            <a:ext cx="152400" cy="381000"/>
          </a:xfrm>
          <a:prstGeom prst="upArrow">
            <a:avLst/>
          </a:prstGeom>
          <a:solidFill>
            <a:schemeClr val="accent5">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32" name="Up Arrow 31"/>
          <p:cNvSpPr/>
          <p:nvPr/>
        </p:nvSpPr>
        <p:spPr bwMode="auto">
          <a:xfrm>
            <a:off x="5638800" y="3048000"/>
            <a:ext cx="152400" cy="381000"/>
          </a:xfrm>
          <a:prstGeom prst="upArrow">
            <a:avLst/>
          </a:prstGeom>
          <a:solidFill>
            <a:schemeClr val="accent5">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33" name="Up Arrow 32"/>
          <p:cNvSpPr/>
          <p:nvPr/>
        </p:nvSpPr>
        <p:spPr bwMode="auto">
          <a:xfrm>
            <a:off x="6248400" y="3048000"/>
            <a:ext cx="152400" cy="381000"/>
          </a:xfrm>
          <a:prstGeom prst="upArrow">
            <a:avLst/>
          </a:prstGeom>
          <a:solidFill>
            <a:schemeClr val="accent5">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34" name="Up Arrow 33"/>
          <p:cNvSpPr/>
          <p:nvPr/>
        </p:nvSpPr>
        <p:spPr bwMode="auto">
          <a:xfrm>
            <a:off x="3429000" y="3048000"/>
            <a:ext cx="152400" cy="381000"/>
          </a:xfrm>
          <a:prstGeom prst="upArrow">
            <a:avLst/>
          </a:prstGeom>
          <a:solidFill>
            <a:schemeClr val="accent5">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35" name="Up Arrow 34"/>
          <p:cNvSpPr/>
          <p:nvPr/>
        </p:nvSpPr>
        <p:spPr bwMode="auto">
          <a:xfrm>
            <a:off x="3962400" y="3048000"/>
            <a:ext cx="152400" cy="381000"/>
          </a:xfrm>
          <a:prstGeom prst="upArrow">
            <a:avLst/>
          </a:prstGeom>
          <a:solidFill>
            <a:schemeClr val="accent5">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DEGADIS Simulations</a:t>
            </a:r>
            <a:endParaRPr lang="en-US" dirty="0"/>
          </a:p>
        </p:txBody>
      </p:sp>
      <p:sp>
        <p:nvSpPr>
          <p:cNvPr id="3" name="Content Placeholder 2"/>
          <p:cNvSpPr>
            <a:spLocks noGrp="1"/>
          </p:cNvSpPr>
          <p:nvPr>
            <p:ph idx="1"/>
          </p:nvPr>
        </p:nvSpPr>
        <p:spPr/>
        <p:txBody>
          <a:bodyPr/>
          <a:lstStyle/>
          <a:p>
            <a:pPr eaLnBrk="1" hangingPunct="1">
              <a:defRPr/>
            </a:pPr>
            <a:r>
              <a:rPr lang="en-US" sz="2400" dirty="0" smtClean="0"/>
              <a:t>What effect would making the release in a basin have in comparison with a release on flat terrain?</a:t>
            </a:r>
          </a:p>
          <a:p>
            <a:pPr eaLnBrk="1" hangingPunct="1">
              <a:defRPr/>
            </a:pPr>
            <a:r>
              <a:rPr lang="en-US" sz="2400" dirty="0" smtClean="0"/>
              <a:t>For the simulations, the basin was considered to be a right circular cylinder so that when the contaminant cloud reached the basin, the air entrainment due to the advancing gravity front was taken to be zero.</a:t>
            </a:r>
          </a:p>
          <a:p>
            <a:pPr eaLnBrk="1" hangingPunct="1">
              <a:defRPr/>
            </a:pPr>
            <a:r>
              <a:rPr lang="en-US" sz="2400" dirty="0" smtClean="0"/>
              <a:t>Would sloped sides on the basin make a difference?  Air entrainment due to the advancing front would continue.</a:t>
            </a:r>
          </a:p>
          <a:p>
            <a:pPr eaLnBrk="1" hangingPunct="1">
              <a:defRPr/>
            </a:pPr>
            <a:r>
              <a:rPr lang="en-US" sz="2400" dirty="0" smtClean="0"/>
              <a:t>Simulation parameters:  2 m/s at 10 m wind speed; 3 mm surface roughness; D stability; no chemical reaction</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Flat terrain</a:t>
            </a:r>
            <a:endParaRPr lang="en-US" dirty="0"/>
          </a:p>
        </p:txBody>
      </p:sp>
      <p:graphicFrame>
        <p:nvGraphicFramePr>
          <p:cNvPr id="4" name="Content Placeholder 3"/>
          <p:cNvGraphicFramePr>
            <a:graphicFrameLocks noGrp="1"/>
          </p:cNvGraphicFramePr>
          <p:nvPr>
            <p:ph idx="1"/>
          </p:nvPr>
        </p:nvGraphicFramePr>
        <p:xfrm>
          <a:off x="457200" y="1600200"/>
          <a:ext cx="8229600" cy="284480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pPr algn="ctr"/>
                      <a:r>
                        <a:rPr lang="en-US" dirty="0" smtClean="0"/>
                        <a:t>Source</a:t>
                      </a:r>
                      <a:endParaRPr lang="en-US" dirty="0"/>
                    </a:p>
                  </a:txBody>
                  <a:tcPr/>
                </a:tc>
                <a:tc>
                  <a:txBody>
                    <a:bodyPr/>
                    <a:lstStyle/>
                    <a:p>
                      <a:pPr algn="ctr"/>
                      <a:r>
                        <a:rPr lang="en-US" dirty="0" smtClean="0"/>
                        <a:t>Initial Air Dilution</a:t>
                      </a:r>
                      <a:endParaRPr lang="en-US" dirty="0"/>
                    </a:p>
                  </a:txBody>
                  <a:tcPr/>
                </a:tc>
                <a:tc>
                  <a:txBody>
                    <a:bodyPr/>
                    <a:lstStyle/>
                    <a:p>
                      <a:pPr algn="ctr"/>
                      <a:r>
                        <a:rPr lang="en-US" dirty="0" smtClean="0"/>
                        <a:t>Maximum Source Cloud Radius</a:t>
                      </a:r>
                      <a:endParaRPr lang="en-US" dirty="0"/>
                    </a:p>
                  </a:txBody>
                  <a:tcPr/>
                </a:tc>
                <a:tc>
                  <a:txBody>
                    <a:bodyPr/>
                    <a:lstStyle/>
                    <a:p>
                      <a:pPr algn="ctr"/>
                      <a:r>
                        <a:rPr lang="en-US" dirty="0" smtClean="0"/>
                        <a:t>Chlorine mole fraction</a:t>
                      </a:r>
                      <a:r>
                        <a:rPr lang="en-US" baseline="0" dirty="0" smtClean="0"/>
                        <a:t> at the Max Source Cloud  Extent</a:t>
                      </a:r>
                      <a:endParaRPr lang="en-US" dirty="0"/>
                    </a:p>
                  </a:txBody>
                  <a:tcPr/>
                </a:tc>
                <a:tc>
                  <a:txBody>
                    <a:bodyPr/>
                    <a:lstStyle/>
                    <a:p>
                      <a:pPr algn="ctr"/>
                      <a:r>
                        <a:rPr lang="en-US" dirty="0" smtClean="0"/>
                        <a:t>Source Cloud Persistence</a:t>
                      </a:r>
                      <a:endParaRPr lang="en-US" dirty="0"/>
                    </a:p>
                  </a:txBody>
                  <a:tcPr/>
                </a:tc>
              </a:tr>
              <a:tr h="370840">
                <a:tc rowSpan="2">
                  <a:txBody>
                    <a:bodyPr/>
                    <a:lstStyle/>
                    <a:p>
                      <a:pPr algn="ctr"/>
                      <a:r>
                        <a:rPr lang="en-US" dirty="0" smtClean="0"/>
                        <a:t>Aerosol</a:t>
                      </a:r>
                    </a:p>
                    <a:p>
                      <a:pPr algn="ctr"/>
                      <a:r>
                        <a:rPr lang="en-US" dirty="0" smtClean="0"/>
                        <a:t>(no rainout)</a:t>
                      </a:r>
                      <a:endParaRPr lang="en-US" dirty="0"/>
                    </a:p>
                  </a:txBody>
                  <a:tcPr/>
                </a:tc>
                <a:tc>
                  <a:txBody>
                    <a:bodyPr/>
                    <a:lstStyle/>
                    <a:p>
                      <a:pPr algn="ctr"/>
                      <a:r>
                        <a:rPr lang="en-US" dirty="0" smtClean="0"/>
                        <a:t>3:1</a:t>
                      </a:r>
                      <a:endParaRPr lang="en-US" dirty="0"/>
                    </a:p>
                  </a:txBody>
                  <a:tcPr/>
                </a:tc>
                <a:tc>
                  <a:txBody>
                    <a:bodyPr/>
                    <a:lstStyle/>
                    <a:p>
                      <a:pPr algn="ctr"/>
                      <a:r>
                        <a:rPr lang="en-US" dirty="0" smtClean="0"/>
                        <a:t>70 m</a:t>
                      </a:r>
                      <a:endParaRPr lang="en-US" dirty="0"/>
                    </a:p>
                  </a:txBody>
                  <a:tcPr/>
                </a:tc>
                <a:tc>
                  <a:txBody>
                    <a:bodyPr/>
                    <a:lstStyle/>
                    <a:p>
                      <a:pPr algn="ctr"/>
                      <a:r>
                        <a:rPr lang="en-US" dirty="0" smtClean="0"/>
                        <a:t>0.36</a:t>
                      </a:r>
                      <a:endParaRPr lang="en-US" dirty="0"/>
                    </a:p>
                  </a:txBody>
                  <a:tcPr/>
                </a:tc>
                <a:tc>
                  <a:txBody>
                    <a:bodyPr/>
                    <a:lstStyle/>
                    <a:p>
                      <a:pPr algn="ctr"/>
                      <a:r>
                        <a:rPr lang="en-US" baseline="0" dirty="0" smtClean="0"/>
                        <a:t>3.0 min</a:t>
                      </a:r>
                      <a:endParaRPr lang="en-US" dirty="0"/>
                    </a:p>
                  </a:txBody>
                  <a:tcPr/>
                </a:tc>
              </a:tr>
              <a:tr h="370840">
                <a:tc vMerge="1">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10:1</a:t>
                      </a:r>
                    </a:p>
                  </a:txBody>
                  <a:tcPr/>
                </a:tc>
                <a:tc>
                  <a:txBody>
                    <a:bodyPr/>
                    <a:lstStyle/>
                    <a:p>
                      <a:pPr algn="ctr"/>
                      <a:r>
                        <a:rPr lang="en-US" dirty="0" smtClean="0"/>
                        <a:t>79 m</a:t>
                      </a:r>
                      <a:endParaRPr lang="en-US" dirty="0"/>
                    </a:p>
                  </a:txBody>
                  <a:tcPr/>
                </a:tc>
                <a:tc>
                  <a:txBody>
                    <a:bodyPr/>
                    <a:lstStyle/>
                    <a:p>
                      <a:pPr algn="ctr"/>
                      <a:r>
                        <a:rPr lang="en-US" dirty="0" smtClean="0"/>
                        <a:t>0.17</a:t>
                      </a:r>
                      <a:endParaRPr lang="en-US" dirty="0"/>
                    </a:p>
                  </a:txBody>
                  <a:tcPr/>
                </a:tc>
                <a:tc>
                  <a:txBody>
                    <a:bodyPr/>
                    <a:lstStyle/>
                    <a:p>
                      <a:pPr algn="ctr"/>
                      <a:r>
                        <a:rPr lang="en-US" dirty="0" smtClean="0"/>
                        <a:t>3.3 min</a:t>
                      </a:r>
                      <a:endParaRPr lang="en-US" dirty="0"/>
                    </a:p>
                  </a:txBody>
                  <a:tcPr/>
                </a:tc>
              </a:tr>
              <a:tr h="370840">
                <a:tc rowSpan="2">
                  <a:txBody>
                    <a:bodyPr/>
                    <a:lstStyle/>
                    <a:p>
                      <a:pPr algn="ctr"/>
                      <a:r>
                        <a:rPr lang="en-US" dirty="0" smtClean="0"/>
                        <a:t>All liquid rains out and rapidly evaporates</a:t>
                      </a:r>
                      <a:endParaRPr lang="en-US" dirty="0"/>
                    </a:p>
                  </a:txBody>
                  <a:tcPr/>
                </a:tc>
                <a:tc>
                  <a:txBody>
                    <a:bodyPr/>
                    <a:lstStyle/>
                    <a:p>
                      <a:pPr algn="ctr"/>
                      <a:r>
                        <a:rPr lang="en-US" dirty="0" smtClean="0"/>
                        <a:t>3:1</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54 m</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0.25</a:t>
                      </a:r>
                    </a:p>
                  </a:txBody>
                  <a:tcPr/>
                </a:tc>
                <a:tc>
                  <a:txBody>
                    <a:bodyPr/>
                    <a:lstStyle/>
                    <a:p>
                      <a:pPr algn="ctr"/>
                      <a:r>
                        <a:rPr lang="en-US" dirty="0" smtClean="0"/>
                        <a:t>2.8 min</a:t>
                      </a:r>
                      <a:endParaRPr lang="en-US" dirty="0"/>
                    </a:p>
                  </a:txBody>
                  <a:tcPr/>
                </a:tc>
              </a:tr>
              <a:tr h="370840">
                <a:tc vMerge="1">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10:1</a:t>
                      </a:r>
                    </a:p>
                  </a:txBody>
                  <a:tcPr/>
                </a:tc>
                <a:tc>
                  <a:txBody>
                    <a:bodyPr/>
                    <a:lstStyle/>
                    <a:p>
                      <a:pPr algn="ctr"/>
                      <a:r>
                        <a:rPr lang="en-US" dirty="0" smtClean="0"/>
                        <a:t>60 m</a:t>
                      </a:r>
                      <a:endParaRPr lang="en-US" dirty="0"/>
                    </a:p>
                  </a:txBody>
                  <a:tcPr/>
                </a:tc>
                <a:tc>
                  <a:txBody>
                    <a:bodyPr/>
                    <a:lstStyle/>
                    <a:p>
                      <a:pPr algn="ctr"/>
                      <a:r>
                        <a:rPr lang="en-US" dirty="0" smtClean="0"/>
                        <a:t>0.14</a:t>
                      </a:r>
                      <a:endParaRPr lang="en-US" dirty="0"/>
                    </a:p>
                  </a:txBody>
                  <a:tcPr/>
                </a:tc>
                <a:tc>
                  <a:txBody>
                    <a:bodyPr/>
                    <a:lstStyle/>
                    <a:p>
                      <a:pPr algn="ctr"/>
                      <a:r>
                        <a:rPr lang="en-US" dirty="0" smtClean="0"/>
                        <a:t>3.0 min</a:t>
                      </a:r>
                      <a:endParaRPr lang="en-US" dirty="0"/>
                    </a:p>
                  </a:txBody>
                  <a:tcPr/>
                </a:tc>
              </a:tr>
            </a:tbl>
          </a:graphicData>
        </a:graphic>
      </p:graphicFrame>
      <p:sp>
        <p:nvSpPr>
          <p:cNvPr id="13351" name="TextBox 5"/>
          <p:cNvSpPr txBox="1">
            <a:spLocks noChangeArrowheads="1"/>
          </p:cNvSpPr>
          <p:nvPr/>
        </p:nvSpPr>
        <p:spPr bwMode="auto">
          <a:xfrm>
            <a:off x="457200" y="4800600"/>
            <a:ext cx="8229600" cy="1600200"/>
          </a:xfrm>
          <a:prstGeom prst="rect">
            <a:avLst/>
          </a:prstGeom>
          <a:noFill/>
          <a:ln w="9525">
            <a:noFill/>
            <a:miter lim="800000"/>
            <a:headEnd/>
            <a:tailEnd/>
          </a:ln>
        </p:spPr>
        <p:txBody>
          <a:bodyPr>
            <a:spAutoFit/>
          </a:bodyPr>
          <a:lstStyle/>
          <a:p>
            <a:pPr marL="0" lvl="1"/>
            <a:r>
              <a:rPr lang="en-US" sz="2000"/>
              <a:t>The predicted maximum radius is about twice the size of the proposed basin.</a:t>
            </a:r>
          </a:p>
          <a:p>
            <a:pPr marL="0" lvl="1"/>
            <a:endParaRPr lang="en-US" sz="2000"/>
          </a:p>
          <a:p>
            <a:pPr marL="0" lvl="1"/>
            <a:r>
              <a:rPr lang="en-US" sz="2000"/>
              <a:t>The cloud is predicted to remain near the source for about 3 min for the 2 minute release duration.</a:t>
            </a:r>
          </a:p>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Basin Restricted</a:t>
            </a:r>
            <a:endParaRPr lang="en-US" dirty="0"/>
          </a:p>
        </p:txBody>
      </p:sp>
      <p:graphicFrame>
        <p:nvGraphicFramePr>
          <p:cNvPr id="4" name="Content Placeholder 3"/>
          <p:cNvGraphicFramePr>
            <a:graphicFrameLocks noGrp="1"/>
          </p:cNvGraphicFramePr>
          <p:nvPr>
            <p:ph idx="1"/>
          </p:nvPr>
        </p:nvGraphicFramePr>
        <p:xfrm>
          <a:off x="457200" y="1600200"/>
          <a:ext cx="8229600" cy="257048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pPr algn="ctr"/>
                      <a:r>
                        <a:rPr lang="en-US" dirty="0" smtClean="0"/>
                        <a:t>Source</a:t>
                      </a:r>
                      <a:endParaRPr lang="en-US" dirty="0"/>
                    </a:p>
                  </a:txBody>
                  <a:tcPr/>
                </a:tc>
                <a:tc>
                  <a:txBody>
                    <a:bodyPr/>
                    <a:lstStyle/>
                    <a:p>
                      <a:pPr algn="ctr"/>
                      <a:r>
                        <a:rPr lang="en-US" dirty="0" smtClean="0"/>
                        <a:t>Initial Air Dilution</a:t>
                      </a:r>
                      <a:endParaRPr lang="en-US" dirty="0"/>
                    </a:p>
                  </a:txBody>
                  <a:tcPr/>
                </a:tc>
                <a:tc>
                  <a:txBody>
                    <a:bodyPr/>
                    <a:lstStyle/>
                    <a:p>
                      <a:pPr algn="ctr"/>
                      <a:r>
                        <a:rPr lang="en-US" dirty="0" smtClean="0"/>
                        <a:t>Maximum Cloud Depth</a:t>
                      </a:r>
                      <a:endParaRPr lang="en-US" dirty="0"/>
                    </a:p>
                  </a:txBody>
                  <a:tcPr/>
                </a:tc>
                <a:tc>
                  <a:txBody>
                    <a:bodyPr/>
                    <a:lstStyle/>
                    <a:p>
                      <a:pPr algn="ctr"/>
                      <a:r>
                        <a:rPr lang="en-US" dirty="0" smtClean="0"/>
                        <a:t>Chlorine mole fraction</a:t>
                      </a:r>
                      <a:endParaRPr lang="en-US" baseline="0" dirty="0" smtClean="0"/>
                    </a:p>
                    <a:p>
                      <a:pPr algn="ctr"/>
                      <a:r>
                        <a:rPr lang="en-US" baseline="0" dirty="0" smtClean="0"/>
                        <a:t>at 120 s</a:t>
                      </a:r>
                      <a:endParaRPr lang="en-US" dirty="0"/>
                    </a:p>
                  </a:txBody>
                  <a:tcPr/>
                </a:tc>
                <a:tc>
                  <a:txBody>
                    <a:bodyPr/>
                    <a:lstStyle/>
                    <a:p>
                      <a:pPr algn="ctr"/>
                      <a:r>
                        <a:rPr lang="en-US" dirty="0" smtClean="0"/>
                        <a:t>Source Cloud Persistence</a:t>
                      </a:r>
                      <a:endParaRPr lang="en-US" dirty="0"/>
                    </a:p>
                  </a:txBody>
                  <a:tcPr/>
                </a:tc>
              </a:tr>
              <a:tr h="370840">
                <a:tc rowSpan="2">
                  <a:txBody>
                    <a:bodyPr/>
                    <a:lstStyle/>
                    <a:p>
                      <a:pPr algn="ctr"/>
                      <a:r>
                        <a:rPr lang="en-US" dirty="0" smtClean="0"/>
                        <a:t>Aerosol</a:t>
                      </a:r>
                    </a:p>
                    <a:p>
                      <a:pPr algn="ctr"/>
                      <a:r>
                        <a:rPr lang="en-US" dirty="0" smtClean="0"/>
                        <a:t>(no rainout)</a:t>
                      </a:r>
                      <a:endParaRPr lang="en-US" dirty="0"/>
                    </a:p>
                  </a:txBody>
                  <a:tcPr/>
                </a:tc>
                <a:tc>
                  <a:txBody>
                    <a:bodyPr/>
                    <a:lstStyle/>
                    <a:p>
                      <a:pPr algn="ctr"/>
                      <a:r>
                        <a:rPr lang="en-US" dirty="0" smtClean="0"/>
                        <a:t>3:1</a:t>
                      </a:r>
                      <a:endParaRPr lang="en-US" dirty="0"/>
                    </a:p>
                  </a:txBody>
                  <a:tcPr/>
                </a:tc>
                <a:tc>
                  <a:txBody>
                    <a:bodyPr/>
                    <a:lstStyle/>
                    <a:p>
                      <a:pPr algn="ctr"/>
                      <a:r>
                        <a:rPr lang="en-US" dirty="0" smtClean="0"/>
                        <a:t>0.23 m</a:t>
                      </a:r>
                      <a:endParaRPr lang="en-US" dirty="0"/>
                    </a:p>
                  </a:txBody>
                  <a:tcPr/>
                </a:tc>
                <a:tc>
                  <a:txBody>
                    <a:bodyPr/>
                    <a:lstStyle/>
                    <a:p>
                      <a:pPr algn="ctr"/>
                      <a:r>
                        <a:rPr lang="en-US" dirty="0" smtClean="0"/>
                        <a:t>0.62</a:t>
                      </a:r>
                      <a:endParaRPr lang="en-US" dirty="0"/>
                    </a:p>
                  </a:txBody>
                  <a:tcPr/>
                </a:tc>
                <a:tc>
                  <a:txBody>
                    <a:bodyPr/>
                    <a:lstStyle/>
                    <a:p>
                      <a:pPr algn="ctr"/>
                      <a:r>
                        <a:rPr lang="en-US" baseline="0" dirty="0" smtClean="0"/>
                        <a:t>53 min</a:t>
                      </a:r>
                      <a:endParaRPr lang="en-US" dirty="0"/>
                    </a:p>
                  </a:txBody>
                  <a:tcPr/>
                </a:tc>
              </a:tr>
              <a:tr h="370840">
                <a:tc vMerge="1">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10:1</a:t>
                      </a:r>
                    </a:p>
                  </a:txBody>
                  <a:tcPr/>
                </a:tc>
                <a:tc>
                  <a:txBody>
                    <a:bodyPr/>
                    <a:lstStyle/>
                    <a:p>
                      <a:pPr algn="ctr"/>
                      <a:r>
                        <a:rPr lang="en-US" dirty="0" smtClean="0"/>
                        <a:t>0.81 m</a:t>
                      </a:r>
                      <a:endParaRPr lang="en-US" dirty="0"/>
                    </a:p>
                  </a:txBody>
                  <a:tcPr/>
                </a:tc>
                <a:tc>
                  <a:txBody>
                    <a:bodyPr/>
                    <a:lstStyle/>
                    <a:p>
                      <a:pPr algn="ctr"/>
                      <a:r>
                        <a:rPr lang="en-US" dirty="0" smtClean="0"/>
                        <a:t>0.35</a:t>
                      </a:r>
                      <a:endParaRPr lang="en-US" dirty="0"/>
                    </a:p>
                  </a:txBody>
                  <a:tcPr/>
                </a:tc>
                <a:tc>
                  <a:txBody>
                    <a:bodyPr/>
                    <a:lstStyle/>
                    <a:p>
                      <a:pPr algn="ctr"/>
                      <a:r>
                        <a:rPr lang="en-US" dirty="0" smtClean="0"/>
                        <a:t>53 min</a:t>
                      </a:r>
                      <a:endParaRPr lang="en-US" dirty="0"/>
                    </a:p>
                  </a:txBody>
                  <a:tcPr/>
                </a:tc>
              </a:tr>
              <a:tr h="370840">
                <a:tc rowSpan="2">
                  <a:txBody>
                    <a:bodyPr/>
                    <a:lstStyle/>
                    <a:p>
                      <a:pPr algn="ctr"/>
                      <a:r>
                        <a:rPr lang="en-US" dirty="0" smtClean="0"/>
                        <a:t>All liquid rains out and rapidly evaporates</a:t>
                      </a:r>
                      <a:endParaRPr lang="en-US" dirty="0"/>
                    </a:p>
                  </a:txBody>
                  <a:tcPr/>
                </a:tc>
                <a:tc>
                  <a:txBody>
                    <a:bodyPr/>
                    <a:lstStyle/>
                    <a:p>
                      <a:pPr algn="ctr"/>
                      <a:r>
                        <a:rPr lang="en-US" dirty="0" smtClean="0"/>
                        <a:t>3:1</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0.68 m</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0.59</a:t>
                      </a:r>
                    </a:p>
                  </a:txBody>
                  <a:tcPr/>
                </a:tc>
                <a:tc>
                  <a:txBody>
                    <a:bodyPr/>
                    <a:lstStyle/>
                    <a:p>
                      <a:pPr algn="ctr"/>
                      <a:r>
                        <a:rPr lang="en-US" dirty="0" smtClean="0"/>
                        <a:t>5.3 min</a:t>
                      </a:r>
                      <a:endParaRPr lang="en-US" dirty="0"/>
                    </a:p>
                  </a:txBody>
                  <a:tcPr/>
                </a:tc>
              </a:tr>
              <a:tr h="370840">
                <a:tc vMerge="1">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10:1</a:t>
                      </a:r>
                    </a:p>
                  </a:txBody>
                  <a:tcPr/>
                </a:tc>
                <a:tc>
                  <a:txBody>
                    <a:bodyPr/>
                    <a:lstStyle/>
                    <a:p>
                      <a:pPr algn="ctr"/>
                      <a:r>
                        <a:rPr lang="en-US" dirty="0" smtClean="0"/>
                        <a:t>1.0 m</a:t>
                      </a:r>
                      <a:endParaRPr lang="en-US" dirty="0"/>
                    </a:p>
                  </a:txBody>
                  <a:tcPr/>
                </a:tc>
                <a:tc>
                  <a:txBody>
                    <a:bodyPr/>
                    <a:lstStyle/>
                    <a:p>
                      <a:pPr algn="ctr"/>
                      <a:r>
                        <a:rPr lang="en-US" dirty="0" smtClean="0"/>
                        <a:t>0.33</a:t>
                      </a:r>
                      <a:endParaRPr lang="en-US" dirty="0"/>
                    </a:p>
                  </a:txBody>
                  <a:tcPr/>
                </a:tc>
                <a:tc>
                  <a:txBody>
                    <a:bodyPr/>
                    <a:lstStyle/>
                    <a:p>
                      <a:pPr algn="ctr"/>
                      <a:r>
                        <a:rPr lang="en-US" dirty="0" smtClean="0"/>
                        <a:t>5.5 min</a:t>
                      </a:r>
                      <a:endParaRPr lang="en-US" dirty="0"/>
                    </a:p>
                  </a:txBody>
                  <a:tcPr/>
                </a:tc>
              </a:tr>
            </a:tbl>
          </a:graphicData>
        </a:graphic>
      </p:graphicFrame>
      <p:sp>
        <p:nvSpPr>
          <p:cNvPr id="14375" name="TextBox 5"/>
          <p:cNvSpPr txBox="1">
            <a:spLocks noChangeArrowheads="1"/>
          </p:cNvSpPr>
          <p:nvPr/>
        </p:nvSpPr>
        <p:spPr bwMode="auto">
          <a:xfrm>
            <a:off x="457200" y="4419600"/>
            <a:ext cx="8229600" cy="2216150"/>
          </a:xfrm>
          <a:prstGeom prst="rect">
            <a:avLst/>
          </a:prstGeom>
          <a:noFill/>
          <a:ln w="9525">
            <a:noFill/>
            <a:miter lim="800000"/>
            <a:headEnd/>
            <a:tailEnd/>
          </a:ln>
        </p:spPr>
        <p:txBody>
          <a:bodyPr>
            <a:spAutoFit/>
          </a:bodyPr>
          <a:lstStyle/>
          <a:p>
            <a:pPr marL="0" lvl="1"/>
            <a:r>
              <a:rPr lang="en-US" sz="2000"/>
              <a:t>When entrainment stops at the advancing gravity front, the more concentrated cloud persists near the source much longer.</a:t>
            </a:r>
          </a:p>
          <a:p>
            <a:pPr marL="0" lvl="1"/>
            <a:endParaRPr lang="en-US" sz="2000"/>
          </a:p>
          <a:p>
            <a:pPr marL="0" lvl="1"/>
            <a:r>
              <a:rPr lang="en-US" sz="2000"/>
              <a:t>The cloud depth is based on the maximum source cloud depth plus 2.15 times the vertical distribution parameter in the developing boundary layer over the source cloud.  (Basin depth looks adequate.)</a:t>
            </a:r>
          </a:p>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Sufficient Scale?</a:t>
            </a:r>
            <a:endParaRPr lang="en-US" dirty="0"/>
          </a:p>
        </p:txBody>
      </p:sp>
      <p:sp>
        <p:nvSpPr>
          <p:cNvPr id="3" name="Content Placeholder 2"/>
          <p:cNvSpPr>
            <a:spLocks noGrp="1"/>
          </p:cNvSpPr>
          <p:nvPr>
            <p:ph idx="1"/>
          </p:nvPr>
        </p:nvSpPr>
        <p:spPr>
          <a:xfrm>
            <a:off x="457200" y="1219200"/>
            <a:ext cx="8229600" cy="2133600"/>
          </a:xfrm>
        </p:spPr>
        <p:txBody>
          <a:bodyPr/>
          <a:lstStyle/>
          <a:p>
            <a:pPr>
              <a:defRPr/>
            </a:pPr>
            <a:r>
              <a:rPr lang="en-US" sz="2400" dirty="0" smtClean="0"/>
              <a:t>Froude number scaling typical of wind tunnel work:</a:t>
            </a:r>
          </a:p>
          <a:p>
            <a:pPr lvl="1">
              <a:defRPr/>
            </a:pPr>
            <a:r>
              <a:rPr lang="en-US" sz="2000" dirty="0" err="1" smtClean="0"/>
              <a:t>L</a:t>
            </a:r>
            <a:r>
              <a:rPr lang="en-US" sz="2000" baseline="-25000" dirty="0" err="1" smtClean="0"/>
              <a:t>p</a:t>
            </a:r>
            <a:r>
              <a:rPr lang="en-US" sz="2000" dirty="0" smtClean="0"/>
              <a:t> = L</a:t>
            </a:r>
            <a:r>
              <a:rPr lang="en-US" sz="2000" baseline="-25000" dirty="0" smtClean="0"/>
              <a:t>f</a:t>
            </a:r>
            <a:r>
              <a:rPr lang="en-US" sz="2000" dirty="0" smtClean="0"/>
              <a:t>/S; U</a:t>
            </a:r>
            <a:r>
              <a:rPr lang="en-US" sz="2000" baseline="-25000" dirty="0" smtClean="0"/>
              <a:t>p</a:t>
            </a:r>
            <a:r>
              <a:rPr lang="en-US" sz="2000" dirty="0" smtClean="0"/>
              <a:t> = </a:t>
            </a:r>
            <a:r>
              <a:rPr lang="en-US" sz="2000" dirty="0" err="1" smtClean="0"/>
              <a:t>U</a:t>
            </a:r>
            <a:r>
              <a:rPr lang="en-US" sz="2000" baseline="-25000" dirty="0" err="1" smtClean="0"/>
              <a:t>f</a:t>
            </a:r>
            <a:r>
              <a:rPr lang="en-US" sz="2000" dirty="0" smtClean="0"/>
              <a:t>/S</a:t>
            </a:r>
            <a:r>
              <a:rPr lang="en-US" sz="2000" baseline="30000" dirty="0" smtClean="0"/>
              <a:t>1/2</a:t>
            </a:r>
            <a:r>
              <a:rPr lang="en-US" sz="2000" dirty="0" smtClean="0"/>
              <a:t>; </a:t>
            </a:r>
            <a:r>
              <a:rPr lang="en-US" sz="2000" dirty="0" err="1" smtClean="0"/>
              <a:t>Q</a:t>
            </a:r>
            <a:r>
              <a:rPr lang="en-US" sz="2000" baseline="-25000" dirty="0" err="1" smtClean="0"/>
              <a:t>p</a:t>
            </a:r>
            <a:r>
              <a:rPr lang="en-US" sz="2000" dirty="0" smtClean="0"/>
              <a:t> = </a:t>
            </a:r>
            <a:r>
              <a:rPr lang="en-US" sz="2000" dirty="0" err="1" smtClean="0"/>
              <a:t>Q</a:t>
            </a:r>
            <a:r>
              <a:rPr lang="en-US" sz="2000" baseline="-25000" dirty="0" err="1" smtClean="0"/>
              <a:t>f</a:t>
            </a:r>
            <a:r>
              <a:rPr lang="en-US" sz="2000" dirty="0" smtClean="0"/>
              <a:t>/S</a:t>
            </a:r>
            <a:r>
              <a:rPr lang="en-US" sz="2000" baseline="30000" dirty="0" smtClean="0"/>
              <a:t>5/2</a:t>
            </a:r>
            <a:endParaRPr lang="en-US" sz="2000" dirty="0" smtClean="0"/>
          </a:p>
          <a:p>
            <a:pPr>
              <a:defRPr/>
            </a:pPr>
            <a:r>
              <a:rPr lang="en-US" sz="2400" dirty="0" smtClean="0"/>
              <a:t>If </a:t>
            </a:r>
            <a:r>
              <a:rPr lang="en-US" sz="2400" dirty="0" err="1" smtClean="0"/>
              <a:t>Q</a:t>
            </a:r>
            <a:r>
              <a:rPr lang="en-US" sz="2400" baseline="-25000" dirty="0" err="1" smtClean="0"/>
              <a:t>f</a:t>
            </a:r>
            <a:r>
              <a:rPr lang="en-US" sz="2400" dirty="0" smtClean="0"/>
              <a:t> = 10 T/min and </a:t>
            </a:r>
            <a:r>
              <a:rPr lang="en-US" sz="2400" dirty="0" err="1" smtClean="0"/>
              <a:t>Q</a:t>
            </a:r>
            <a:r>
              <a:rPr lang="en-US" sz="2400" baseline="-25000" dirty="0" err="1" smtClean="0"/>
              <a:t>p</a:t>
            </a:r>
            <a:r>
              <a:rPr lang="en-US" sz="2400" dirty="0" smtClean="0"/>
              <a:t> = 1 T/min, then    S</a:t>
            </a:r>
            <a:r>
              <a:rPr lang="en-US" sz="2400" baseline="30000" dirty="0" smtClean="0"/>
              <a:t>5/2</a:t>
            </a:r>
            <a:r>
              <a:rPr lang="en-US" sz="2400" dirty="0" smtClean="0"/>
              <a:t> = </a:t>
            </a:r>
            <a:r>
              <a:rPr lang="en-US" sz="2400" dirty="0" err="1" smtClean="0"/>
              <a:t>Q</a:t>
            </a:r>
            <a:r>
              <a:rPr lang="en-US" sz="2400" baseline="-25000" dirty="0" err="1" smtClean="0"/>
              <a:t>f</a:t>
            </a:r>
            <a:r>
              <a:rPr lang="en-US" sz="2400" dirty="0" smtClean="0"/>
              <a:t>/</a:t>
            </a:r>
            <a:r>
              <a:rPr lang="en-US" sz="2400" dirty="0" err="1" smtClean="0"/>
              <a:t>Q</a:t>
            </a:r>
            <a:r>
              <a:rPr lang="en-US" sz="2400" baseline="-25000" dirty="0" err="1" smtClean="0"/>
              <a:t>p</a:t>
            </a:r>
            <a:r>
              <a:rPr lang="en-US" sz="2400" dirty="0" smtClean="0"/>
              <a:t>, and S = 2.5</a:t>
            </a:r>
          </a:p>
          <a:p>
            <a:pPr>
              <a:defRPr/>
            </a:pPr>
            <a:r>
              <a:rPr lang="en-US" sz="2400" dirty="0" smtClean="0"/>
              <a:t>Scale the basin size by the scale factor.</a:t>
            </a:r>
            <a:endParaRPr lang="en-US" sz="2800" dirty="0"/>
          </a:p>
        </p:txBody>
      </p:sp>
      <p:graphicFrame>
        <p:nvGraphicFramePr>
          <p:cNvPr id="4" name="Content Placeholder 3"/>
          <p:cNvGraphicFramePr>
            <a:graphicFrameLocks/>
          </p:cNvGraphicFramePr>
          <p:nvPr/>
        </p:nvGraphicFramePr>
        <p:xfrm>
          <a:off x="457200" y="3352800"/>
          <a:ext cx="8229600" cy="257048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pPr algn="ctr"/>
                      <a:r>
                        <a:rPr lang="en-US" dirty="0" smtClean="0"/>
                        <a:t>Source</a:t>
                      </a:r>
                      <a:endParaRPr lang="en-US" dirty="0"/>
                    </a:p>
                  </a:txBody>
                  <a:tcPr/>
                </a:tc>
                <a:tc>
                  <a:txBody>
                    <a:bodyPr/>
                    <a:lstStyle/>
                    <a:p>
                      <a:pPr algn="ctr"/>
                      <a:r>
                        <a:rPr lang="en-US" dirty="0" smtClean="0"/>
                        <a:t>Spill Size</a:t>
                      </a:r>
                      <a:endParaRPr lang="en-US" dirty="0"/>
                    </a:p>
                  </a:txBody>
                  <a:tcPr/>
                </a:tc>
                <a:tc>
                  <a:txBody>
                    <a:bodyPr/>
                    <a:lstStyle/>
                    <a:p>
                      <a:pPr algn="ctr"/>
                      <a:r>
                        <a:rPr lang="en-US" dirty="0" smtClean="0"/>
                        <a:t>Maximum Cloud Depth</a:t>
                      </a:r>
                      <a:endParaRPr lang="en-US" dirty="0"/>
                    </a:p>
                  </a:txBody>
                  <a:tcPr/>
                </a:tc>
                <a:tc>
                  <a:txBody>
                    <a:bodyPr/>
                    <a:lstStyle/>
                    <a:p>
                      <a:pPr algn="ctr"/>
                      <a:r>
                        <a:rPr lang="en-US" dirty="0" smtClean="0"/>
                        <a:t>Chlorine mole fraction</a:t>
                      </a:r>
                      <a:endParaRPr lang="en-US" baseline="0" dirty="0" smtClean="0"/>
                    </a:p>
                    <a:p>
                      <a:pPr algn="ctr"/>
                      <a:r>
                        <a:rPr lang="en-US" baseline="0" dirty="0" smtClean="0"/>
                        <a:t>at 120 s</a:t>
                      </a:r>
                      <a:endParaRPr lang="en-US" dirty="0"/>
                    </a:p>
                  </a:txBody>
                  <a:tcPr/>
                </a:tc>
                <a:tc>
                  <a:txBody>
                    <a:bodyPr/>
                    <a:lstStyle/>
                    <a:p>
                      <a:pPr algn="ctr"/>
                      <a:r>
                        <a:rPr lang="en-US" dirty="0" smtClean="0"/>
                        <a:t>Source Cloud Persistence</a:t>
                      </a:r>
                      <a:endParaRPr lang="en-US" dirty="0"/>
                    </a:p>
                  </a:txBody>
                  <a:tcPr/>
                </a:tc>
              </a:tr>
              <a:tr h="370840">
                <a:tc rowSpan="2">
                  <a:txBody>
                    <a:bodyPr/>
                    <a:lstStyle/>
                    <a:p>
                      <a:pPr algn="ctr"/>
                      <a:r>
                        <a:rPr lang="en-US" dirty="0" smtClean="0"/>
                        <a:t>Aerosol</a:t>
                      </a:r>
                    </a:p>
                    <a:p>
                      <a:pPr algn="ctr"/>
                      <a:r>
                        <a:rPr lang="en-US" dirty="0" smtClean="0"/>
                        <a:t>(no rainout)</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 T/min</a:t>
                      </a:r>
                    </a:p>
                  </a:txBody>
                  <a:tcPr/>
                </a:tc>
                <a:tc>
                  <a:txBody>
                    <a:bodyPr/>
                    <a:lstStyle/>
                    <a:p>
                      <a:pPr algn="ctr"/>
                      <a:r>
                        <a:rPr lang="en-US" dirty="0" smtClean="0"/>
                        <a:t>0.81 m</a:t>
                      </a:r>
                      <a:endParaRPr lang="en-US" dirty="0"/>
                    </a:p>
                  </a:txBody>
                  <a:tcPr/>
                </a:tc>
                <a:tc>
                  <a:txBody>
                    <a:bodyPr/>
                    <a:lstStyle/>
                    <a:p>
                      <a:pPr algn="ctr"/>
                      <a:r>
                        <a:rPr lang="en-US" dirty="0" smtClean="0"/>
                        <a:t>0.35</a:t>
                      </a:r>
                      <a:endParaRPr lang="en-US" dirty="0"/>
                    </a:p>
                  </a:txBody>
                  <a:tcPr/>
                </a:tc>
                <a:tc>
                  <a:txBody>
                    <a:bodyPr/>
                    <a:lstStyle/>
                    <a:p>
                      <a:pPr algn="ctr"/>
                      <a:r>
                        <a:rPr lang="en-US" dirty="0" smtClean="0"/>
                        <a:t>53 min</a:t>
                      </a:r>
                      <a:endParaRPr lang="en-US" dirty="0"/>
                    </a:p>
                  </a:txBody>
                  <a:tcPr/>
                </a:tc>
              </a:tr>
              <a:tr h="370840">
                <a:tc vMerge="1">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10</a:t>
                      </a:r>
                      <a:r>
                        <a:rPr lang="en-US" baseline="0" dirty="0" smtClean="0"/>
                        <a:t> T/min</a:t>
                      </a:r>
                      <a:endParaRPr lang="en-US" dirty="0" smtClean="0"/>
                    </a:p>
                  </a:txBody>
                  <a:tcPr/>
                </a:tc>
                <a:tc>
                  <a:txBody>
                    <a:bodyPr/>
                    <a:lstStyle/>
                    <a:p>
                      <a:pPr algn="ctr"/>
                      <a:r>
                        <a:rPr lang="en-US" dirty="0" smtClean="0"/>
                        <a:t>1.1 m</a:t>
                      </a:r>
                      <a:endParaRPr lang="en-US" dirty="0"/>
                    </a:p>
                  </a:txBody>
                  <a:tcPr/>
                </a:tc>
                <a:tc>
                  <a:txBody>
                    <a:bodyPr/>
                    <a:lstStyle/>
                    <a:p>
                      <a:pPr algn="ctr"/>
                      <a:r>
                        <a:rPr lang="en-US" dirty="0" smtClean="0"/>
                        <a:t>0.31</a:t>
                      </a:r>
                      <a:endParaRPr lang="en-US" dirty="0"/>
                    </a:p>
                  </a:txBody>
                  <a:tcPr/>
                </a:tc>
                <a:tc>
                  <a:txBody>
                    <a:bodyPr/>
                    <a:lstStyle/>
                    <a:p>
                      <a:pPr algn="ctr"/>
                      <a:r>
                        <a:rPr lang="en-US" dirty="0" smtClean="0"/>
                        <a:t>52 min</a:t>
                      </a:r>
                      <a:endParaRPr lang="en-US" dirty="0"/>
                    </a:p>
                  </a:txBody>
                  <a:tcPr/>
                </a:tc>
              </a:tr>
              <a:tr h="370840">
                <a:tc rowSpan="2">
                  <a:txBody>
                    <a:bodyPr/>
                    <a:lstStyle/>
                    <a:p>
                      <a:pPr algn="ctr"/>
                      <a:r>
                        <a:rPr lang="en-US" dirty="0" smtClean="0"/>
                        <a:t>All liquid rains out and rapidly evaporates</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 T/min</a:t>
                      </a:r>
                    </a:p>
                  </a:txBody>
                  <a:tcPr/>
                </a:tc>
                <a:tc>
                  <a:txBody>
                    <a:bodyPr/>
                    <a:lstStyle/>
                    <a:p>
                      <a:pPr algn="ctr"/>
                      <a:r>
                        <a:rPr lang="en-US" dirty="0" smtClean="0"/>
                        <a:t>1.0 m</a:t>
                      </a:r>
                      <a:endParaRPr lang="en-US" dirty="0"/>
                    </a:p>
                  </a:txBody>
                  <a:tcPr/>
                </a:tc>
                <a:tc>
                  <a:txBody>
                    <a:bodyPr/>
                    <a:lstStyle/>
                    <a:p>
                      <a:pPr algn="ctr"/>
                      <a:r>
                        <a:rPr lang="en-US" dirty="0" smtClean="0"/>
                        <a:t>0.33</a:t>
                      </a:r>
                      <a:endParaRPr lang="en-US" dirty="0"/>
                    </a:p>
                  </a:txBody>
                  <a:tcPr/>
                </a:tc>
                <a:tc>
                  <a:txBody>
                    <a:bodyPr/>
                    <a:lstStyle/>
                    <a:p>
                      <a:pPr algn="ctr"/>
                      <a:r>
                        <a:rPr lang="en-US" dirty="0" smtClean="0"/>
                        <a:t>5.5 min</a:t>
                      </a:r>
                      <a:endParaRPr lang="en-US" dirty="0"/>
                    </a:p>
                  </a:txBody>
                  <a:tcPr/>
                </a:tc>
              </a:tr>
              <a:tr h="370840">
                <a:tc vMerge="1">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10</a:t>
                      </a:r>
                      <a:r>
                        <a:rPr lang="en-US" baseline="0" dirty="0" smtClean="0"/>
                        <a:t> T/min</a:t>
                      </a:r>
                      <a:endParaRPr lang="en-US" dirty="0" smtClean="0"/>
                    </a:p>
                  </a:txBody>
                  <a:tcPr/>
                </a:tc>
                <a:tc>
                  <a:txBody>
                    <a:bodyPr/>
                    <a:lstStyle/>
                    <a:p>
                      <a:pPr algn="ctr"/>
                      <a:r>
                        <a:rPr lang="en-US" dirty="0" smtClean="0"/>
                        <a:t>2.4 m</a:t>
                      </a:r>
                      <a:endParaRPr lang="en-US" dirty="0"/>
                    </a:p>
                  </a:txBody>
                  <a:tcPr/>
                </a:tc>
                <a:tc>
                  <a:txBody>
                    <a:bodyPr/>
                    <a:lstStyle/>
                    <a:p>
                      <a:pPr algn="ctr"/>
                      <a:r>
                        <a:rPr lang="en-US" dirty="0" smtClean="0"/>
                        <a:t>0.29</a:t>
                      </a:r>
                      <a:endParaRPr lang="en-US" dirty="0"/>
                    </a:p>
                  </a:txBody>
                  <a:tcPr/>
                </a:tc>
                <a:tc>
                  <a:txBody>
                    <a:bodyPr/>
                    <a:lstStyle/>
                    <a:p>
                      <a:pPr algn="ctr"/>
                      <a:r>
                        <a:rPr lang="en-US" dirty="0" smtClean="0"/>
                        <a:t>19 min</a:t>
                      </a:r>
                      <a:endParaRPr lang="en-US" dirty="0"/>
                    </a:p>
                  </a:txBody>
                  <a:tcPr/>
                </a:tc>
              </a:tr>
            </a:tbl>
          </a:graphicData>
        </a:graphic>
      </p:graphicFrame>
      <p:sp>
        <p:nvSpPr>
          <p:cNvPr id="15400" name="TextBox 4"/>
          <p:cNvSpPr txBox="1">
            <a:spLocks noChangeArrowheads="1"/>
          </p:cNvSpPr>
          <p:nvPr/>
        </p:nvSpPr>
        <p:spPr bwMode="auto">
          <a:xfrm>
            <a:off x="457200" y="6019800"/>
            <a:ext cx="8229600" cy="646113"/>
          </a:xfrm>
          <a:prstGeom prst="rect">
            <a:avLst/>
          </a:prstGeom>
          <a:noFill/>
          <a:ln w="9525">
            <a:noFill/>
            <a:miter lim="800000"/>
            <a:headEnd/>
            <a:tailEnd/>
          </a:ln>
        </p:spPr>
        <p:txBody>
          <a:bodyPr>
            <a:spAutoFit/>
          </a:bodyPr>
          <a:lstStyle/>
          <a:p>
            <a:r>
              <a:rPr lang="en-US" dirty="0"/>
              <a:t>As the density of the initial cloud decreases, the scale of the release must be larger to see the large persistence </a:t>
            </a:r>
            <a:r>
              <a:rPr lang="en-US" dirty="0" smtClean="0"/>
              <a:t>(stable stratification</a:t>
            </a:r>
            <a:r>
              <a:rPr lang="en-US" dirty="0"/>
              <a:t>) effects.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4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0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Sufficient Scale?</a:t>
            </a:r>
            <a:endParaRPr lang="en-US" dirty="0"/>
          </a:p>
        </p:txBody>
      </p:sp>
      <p:sp>
        <p:nvSpPr>
          <p:cNvPr id="3" name="Content Placeholder 2"/>
          <p:cNvSpPr>
            <a:spLocks noGrp="1"/>
          </p:cNvSpPr>
          <p:nvPr>
            <p:ph idx="1"/>
          </p:nvPr>
        </p:nvSpPr>
        <p:spPr>
          <a:xfrm>
            <a:off x="457200" y="1219200"/>
            <a:ext cx="8229600" cy="2133600"/>
          </a:xfrm>
        </p:spPr>
        <p:txBody>
          <a:bodyPr/>
          <a:lstStyle/>
          <a:p>
            <a:pPr>
              <a:defRPr/>
            </a:pPr>
            <a:r>
              <a:rPr lang="en-US" sz="2400" dirty="0" smtClean="0"/>
              <a:t>Froude number scaling typical of wind tunnel work:</a:t>
            </a:r>
          </a:p>
          <a:p>
            <a:pPr lvl="1">
              <a:defRPr/>
            </a:pPr>
            <a:r>
              <a:rPr lang="en-US" sz="2000" dirty="0" err="1" smtClean="0"/>
              <a:t>L</a:t>
            </a:r>
            <a:r>
              <a:rPr lang="en-US" sz="2000" baseline="-25000" dirty="0" err="1" smtClean="0"/>
              <a:t>p</a:t>
            </a:r>
            <a:r>
              <a:rPr lang="en-US" sz="2000" dirty="0" smtClean="0"/>
              <a:t> = L</a:t>
            </a:r>
            <a:r>
              <a:rPr lang="en-US" sz="2000" baseline="-25000" dirty="0" smtClean="0"/>
              <a:t>f</a:t>
            </a:r>
            <a:r>
              <a:rPr lang="en-US" sz="2000" dirty="0" smtClean="0"/>
              <a:t>/S; U</a:t>
            </a:r>
            <a:r>
              <a:rPr lang="en-US" sz="2000" baseline="-25000" dirty="0" smtClean="0"/>
              <a:t>p</a:t>
            </a:r>
            <a:r>
              <a:rPr lang="en-US" sz="2000" dirty="0" smtClean="0"/>
              <a:t> = </a:t>
            </a:r>
            <a:r>
              <a:rPr lang="en-US" sz="2000" dirty="0" err="1" smtClean="0"/>
              <a:t>U</a:t>
            </a:r>
            <a:r>
              <a:rPr lang="en-US" sz="2000" baseline="-25000" dirty="0" err="1" smtClean="0"/>
              <a:t>f</a:t>
            </a:r>
            <a:r>
              <a:rPr lang="en-US" sz="2000" dirty="0" smtClean="0"/>
              <a:t>/S</a:t>
            </a:r>
            <a:r>
              <a:rPr lang="en-US" sz="2000" baseline="30000" dirty="0" smtClean="0"/>
              <a:t>1/2</a:t>
            </a:r>
            <a:r>
              <a:rPr lang="en-US" sz="2000" dirty="0" smtClean="0"/>
              <a:t>; </a:t>
            </a:r>
            <a:r>
              <a:rPr lang="en-US" sz="2000" dirty="0" err="1" smtClean="0"/>
              <a:t>Q</a:t>
            </a:r>
            <a:r>
              <a:rPr lang="en-US" sz="2000" baseline="-25000" dirty="0" err="1" smtClean="0"/>
              <a:t>p</a:t>
            </a:r>
            <a:r>
              <a:rPr lang="en-US" sz="2000" dirty="0" smtClean="0"/>
              <a:t> = </a:t>
            </a:r>
            <a:r>
              <a:rPr lang="en-US" sz="2000" dirty="0" err="1" smtClean="0"/>
              <a:t>Q</a:t>
            </a:r>
            <a:r>
              <a:rPr lang="en-US" sz="2000" baseline="-25000" dirty="0" err="1" smtClean="0"/>
              <a:t>f</a:t>
            </a:r>
            <a:r>
              <a:rPr lang="en-US" sz="2000" dirty="0" smtClean="0"/>
              <a:t>/S</a:t>
            </a:r>
            <a:r>
              <a:rPr lang="en-US" sz="2000" baseline="30000" dirty="0" smtClean="0"/>
              <a:t>5/2</a:t>
            </a:r>
            <a:endParaRPr lang="en-US" sz="2000" dirty="0" smtClean="0"/>
          </a:p>
          <a:p>
            <a:pPr>
              <a:defRPr/>
            </a:pPr>
            <a:r>
              <a:rPr lang="en-US" sz="2400" dirty="0" smtClean="0"/>
              <a:t>If </a:t>
            </a:r>
            <a:r>
              <a:rPr lang="en-US" sz="2400" dirty="0" err="1" smtClean="0"/>
              <a:t>Q</a:t>
            </a:r>
            <a:r>
              <a:rPr lang="en-US" sz="2400" baseline="-25000" dirty="0" err="1" smtClean="0"/>
              <a:t>f</a:t>
            </a:r>
            <a:r>
              <a:rPr lang="en-US" sz="2400" dirty="0" smtClean="0"/>
              <a:t> = 1 T/min and </a:t>
            </a:r>
            <a:r>
              <a:rPr lang="en-US" sz="2400" dirty="0" err="1" smtClean="0"/>
              <a:t>Q</a:t>
            </a:r>
            <a:r>
              <a:rPr lang="en-US" sz="2400" baseline="-25000" dirty="0" err="1" smtClean="0"/>
              <a:t>p</a:t>
            </a:r>
            <a:r>
              <a:rPr lang="en-US" sz="2400" dirty="0" smtClean="0"/>
              <a:t> = 0.1 T/min, then    S</a:t>
            </a:r>
            <a:r>
              <a:rPr lang="en-US" sz="2400" baseline="30000" dirty="0" smtClean="0"/>
              <a:t>5/2</a:t>
            </a:r>
            <a:r>
              <a:rPr lang="en-US" sz="2400" dirty="0" smtClean="0"/>
              <a:t> = </a:t>
            </a:r>
            <a:r>
              <a:rPr lang="en-US" sz="2400" dirty="0" err="1" smtClean="0"/>
              <a:t>Q</a:t>
            </a:r>
            <a:r>
              <a:rPr lang="en-US" sz="2400" baseline="-25000" dirty="0" err="1" smtClean="0"/>
              <a:t>f</a:t>
            </a:r>
            <a:r>
              <a:rPr lang="en-US" sz="2400" dirty="0" smtClean="0"/>
              <a:t>/</a:t>
            </a:r>
            <a:r>
              <a:rPr lang="en-US" sz="2400" dirty="0" err="1" smtClean="0"/>
              <a:t>Q</a:t>
            </a:r>
            <a:r>
              <a:rPr lang="en-US" sz="2400" baseline="-25000" dirty="0" err="1" smtClean="0"/>
              <a:t>p</a:t>
            </a:r>
            <a:r>
              <a:rPr lang="en-US" sz="2400" dirty="0" smtClean="0"/>
              <a:t>, and S = 2.5</a:t>
            </a:r>
          </a:p>
          <a:p>
            <a:pPr>
              <a:defRPr/>
            </a:pPr>
            <a:r>
              <a:rPr lang="en-US" sz="2400" dirty="0" smtClean="0"/>
              <a:t>Scale the basin size by the scale factor.</a:t>
            </a:r>
            <a:endParaRPr lang="en-US" sz="2800" dirty="0"/>
          </a:p>
        </p:txBody>
      </p:sp>
      <p:graphicFrame>
        <p:nvGraphicFramePr>
          <p:cNvPr id="4" name="Content Placeholder 3"/>
          <p:cNvGraphicFramePr>
            <a:graphicFrameLocks/>
          </p:cNvGraphicFramePr>
          <p:nvPr/>
        </p:nvGraphicFramePr>
        <p:xfrm>
          <a:off x="457200" y="3352800"/>
          <a:ext cx="8229600" cy="257048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pPr algn="ctr"/>
                      <a:r>
                        <a:rPr lang="en-US" dirty="0" smtClean="0"/>
                        <a:t>Source</a:t>
                      </a:r>
                      <a:endParaRPr lang="en-US" dirty="0"/>
                    </a:p>
                  </a:txBody>
                  <a:tcPr/>
                </a:tc>
                <a:tc>
                  <a:txBody>
                    <a:bodyPr/>
                    <a:lstStyle/>
                    <a:p>
                      <a:pPr algn="ctr"/>
                      <a:r>
                        <a:rPr lang="en-US" dirty="0" smtClean="0"/>
                        <a:t>Spill Size</a:t>
                      </a:r>
                      <a:endParaRPr lang="en-US" dirty="0"/>
                    </a:p>
                  </a:txBody>
                  <a:tcPr/>
                </a:tc>
                <a:tc>
                  <a:txBody>
                    <a:bodyPr/>
                    <a:lstStyle/>
                    <a:p>
                      <a:pPr algn="ctr"/>
                      <a:r>
                        <a:rPr lang="en-US" dirty="0" smtClean="0"/>
                        <a:t>Maximum Cloud Depth</a:t>
                      </a:r>
                      <a:endParaRPr lang="en-US" dirty="0"/>
                    </a:p>
                  </a:txBody>
                  <a:tcPr/>
                </a:tc>
                <a:tc>
                  <a:txBody>
                    <a:bodyPr/>
                    <a:lstStyle/>
                    <a:p>
                      <a:pPr algn="ctr"/>
                      <a:r>
                        <a:rPr lang="en-US" dirty="0" smtClean="0"/>
                        <a:t>Chlorine mole fraction</a:t>
                      </a:r>
                      <a:endParaRPr lang="en-US" baseline="0" dirty="0" smtClean="0"/>
                    </a:p>
                    <a:p>
                      <a:pPr algn="ctr"/>
                      <a:r>
                        <a:rPr lang="en-US" baseline="0" dirty="0" smtClean="0"/>
                        <a:t>at 120 s</a:t>
                      </a:r>
                      <a:endParaRPr lang="en-US" dirty="0"/>
                    </a:p>
                  </a:txBody>
                  <a:tcPr/>
                </a:tc>
                <a:tc>
                  <a:txBody>
                    <a:bodyPr/>
                    <a:lstStyle/>
                    <a:p>
                      <a:pPr algn="ctr"/>
                      <a:r>
                        <a:rPr lang="en-US" dirty="0" smtClean="0"/>
                        <a:t>Source Cloud Persistence</a:t>
                      </a:r>
                      <a:endParaRPr lang="en-US" dirty="0"/>
                    </a:p>
                  </a:txBody>
                  <a:tcPr/>
                </a:tc>
              </a:tr>
              <a:tr h="370840">
                <a:tc rowSpan="2">
                  <a:txBody>
                    <a:bodyPr/>
                    <a:lstStyle/>
                    <a:p>
                      <a:pPr algn="ctr"/>
                      <a:r>
                        <a:rPr lang="en-US" dirty="0" smtClean="0"/>
                        <a:t>Aerosol</a:t>
                      </a:r>
                    </a:p>
                    <a:p>
                      <a:pPr algn="ctr"/>
                      <a:r>
                        <a:rPr lang="en-US" dirty="0" smtClean="0"/>
                        <a:t>(no rainout)</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 T/min</a:t>
                      </a:r>
                    </a:p>
                  </a:txBody>
                  <a:tcPr/>
                </a:tc>
                <a:tc>
                  <a:txBody>
                    <a:bodyPr/>
                    <a:lstStyle/>
                    <a:p>
                      <a:pPr algn="ctr"/>
                      <a:r>
                        <a:rPr lang="en-US" dirty="0" smtClean="0"/>
                        <a:t>0.81 m</a:t>
                      </a:r>
                      <a:endParaRPr lang="en-US" dirty="0"/>
                    </a:p>
                  </a:txBody>
                  <a:tcPr/>
                </a:tc>
                <a:tc>
                  <a:txBody>
                    <a:bodyPr/>
                    <a:lstStyle/>
                    <a:p>
                      <a:pPr algn="ctr"/>
                      <a:r>
                        <a:rPr lang="en-US" dirty="0" smtClean="0"/>
                        <a:t>0.35</a:t>
                      </a:r>
                      <a:endParaRPr lang="en-US" dirty="0"/>
                    </a:p>
                  </a:txBody>
                  <a:tcPr/>
                </a:tc>
                <a:tc>
                  <a:txBody>
                    <a:bodyPr/>
                    <a:lstStyle/>
                    <a:p>
                      <a:pPr algn="ctr"/>
                      <a:r>
                        <a:rPr lang="en-US" dirty="0" smtClean="0"/>
                        <a:t>53 min</a:t>
                      </a:r>
                      <a:endParaRPr lang="en-US" dirty="0"/>
                    </a:p>
                  </a:txBody>
                  <a:tcPr/>
                </a:tc>
              </a:tr>
              <a:tr h="370840">
                <a:tc vMerge="1">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0.1</a:t>
                      </a:r>
                      <a:r>
                        <a:rPr lang="en-US" baseline="0" dirty="0" smtClean="0"/>
                        <a:t> T/min</a:t>
                      </a:r>
                      <a:endParaRPr lang="en-US" dirty="0" smtClean="0"/>
                    </a:p>
                  </a:txBody>
                  <a:tcPr/>
                </a:tc>
                <a:tc>
                  <a:txBody>
                    <a:bodyPr/>
                    <a:lstStyle/>
                    <a:p>
                      <a:pPr algn="ctr"/>
                      <a:r>
                        <a:rPr lang="en-US" dirty="0" smtClean="0"/>
                        <a:t>0.3 m</a:t>
                      </a:r>
                      <a:endParaRPr lang="en-US" dirty="0"/>
                    </a:p>
                  </a:txBody>
                  <a:tcPr/>
                </a:tc>
                <a:tc>
                  <a:txBody>
                    <a:bodyPr/>
                    <a:lstStyle/>
                    <a:p>
                      <a:pPr algn="ctr"/>
                      <a:r>
                        <a:rPr lang="en-US" dirty="0" smtClean="0"/>
                        <a:t>0.28</a:t>
                      </a:r>
                      <a:endParaRPr lang="en-US" dirty="0"/>
                    </a:p>
                  </a:txBody>
                  <a:tcPr/>
                </a:tc>
                <a:tc>
                  <a:txBody>
                    <a:bodyPr/>
                    <a:lstStyle/>
                    <a:p>
                      <a:pPr algn="ctr"/>
                      <a:r>
                        <a:rPr lang="en-US" dirty="0" smtClean="0"/>
                        <a:t>2.0 min</a:t>
                      </a:r>
                      <a:endParaRPr lang="en-US" dirty="0"/>
                    </a:p>
                  </a:txBody>
                  <a:tcPr/>
                </a:tc>
              </a:tr>
              <a:tr h="370840">
                <a:tc rowSpan="2">
                  <a:txBody>
                    <a:bodyPr/>
                    <a:lstStyle/>
                    <a:p>
                      <a:pPr algn="ctr"/>
                      <a:r>
                        <a:rPr lang="en-US" dirty="0" smtClean="0"/>
                        <a:t>All liquid rains out and rapidly evaporates</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 T/min</a:t>
                      </a:r>
                    </a:p>
                  </a:txBody>
                  <a:tcPr/>
                </a:tc>
                <a:tc>
                  <a:txBody>
                    <a:bodyPr/>
                    <a:lstStyle/>
                    <a:p>
                      <a:pPr algn="ctr"/>
                      <a:r>
                        <a:rPr lang="en-US" dirty="0" smtClean="0"/>
                        <a:t>1.0 m</a:t>
                      </a:r>
                      <a:endParaRPr lang="en-US" dirty="0"/>
                    </a:p>
                  </a:txBody>
                  <a:tcPr/>
                </a:tc>
                <a:tc>
                  <a:txBody>
                    <a:bodyPr/>
                    <a:lstStyle/>
                    <a:p>
                      <a:pPr algn="ctr"/>
                      <a:r>
                        <a:rPr lang="en-US" dirty="0" smtClean="0"/>
                        <a:t>0.33</a:t>
                      </a:r>
                      <a:endParaRPr lang="en-US" dirty="0"/>
                    </a:p>
                  </a:txBody>
                  <a:tcPr/>
                </a:tc>
                <a:tc>
                  <a:txBody>
                    <a:bodyPr/>
                    <a:lstStyle/>
                    <a:p>
                      <a:pPr algn="ctr"/>
                      <a:r>
                        <a:rPr lang="en-US" dirty="0" smtClean="0"/>
                        <a:t>5.5 min</a:t>
                      </a:r>
                      <a:endParaRPr lang="en-US" dirty="0"/>
                    </a:p>
                  </a:txBody>
                  <a:tcPr/>
                </a:tc>
              </a:tr>
              <a:tr h="370840">
                <a:tc vMerge="1">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0.1</a:t>
                      </a:r>
                      <a:r>
                        <a:rPr lang="en-US" baseline="0" dirty="0" smtClean="0"/>
                        <a:t> T/min</a:t>
                      </a:r>
                      <a:endParaRPr lang="en-US" dirty="0" smtClean="0"/>
                    </a:p>
                  </a:txBody>
                  <a:tcPr/>
                </a:tc>
                <a:tc>
                  <a:txBody>
                    <a:bodyPr/>
                    <a:lstStyle/>
                    <a:p>
                      <a:pPr algn="ctr"/>
                      <a:r>
                        <a:rPr lang="en-US" dirty="0" smtClean="0"/>
                        <a:t>0.6 m</a:t>
                      </a:r>
                      <a:endParaRPr lang="en-US" dirty="0"/>
                    </a:p>
                  </a:txBody>
                  <a:tcPr/>
                </a:tc>
                <a:tc>
                  <a:txBody>
                    <a:bodyPr/>
                    <a:lstStyle/>
                    <a:p>
                      <a:pPr algn="ctr"/>
                      <a:r>
                        <a:rPr lang="en-US" dirty="0" smtClean="0"/>
                        <a:t>0.22</a:t>
                      </a:r>
                      <a:endParaRPr lang="en-US" dirty="0"/>
                    </a:p>
                  </a:txBody>
                  <a:tcPr/>
                </a:tc>
                <a:tc>
                  <a:txBody>
                    <a:bodyPr/>
                    <a:lstStyle/>
                    <a:p>
                      <a:pPr algn="ctr"/>
                      <a:r>
                        <a:rPr lang="en-US" dirty="0" smtClean="0"/>
                        <a:t>2.0 min</a:t>
                      </a:r>
                      <a:endParaRPr lang="en-US" dirty="0"/>
                    </a:p>
                  </a:txBody>
                  <a:tcPr/>
                </a:tc>
              </a:tr>
            </a:tbl>
          </a:graphicData>
        </a:graphic>
      </p:graphicFrame>
      <p:sp>
        <p:nvSpPr>
          <p:cNvPr id="16424" name="TextBox 4"/>
          <p:cNvSpPr txBox="1">
            <a:spLocks noChangeArrowheads="1"/>
          </p:cNvSpPr>
          <p:nvPr/>
        </p:nvSpPr>
        <p:spPr bwMode="auto">
          <a:xfrm>
            <a:off x="457200" y="6019800"/>
            <a:ext cx="8229600" cy="369888"/>
          </a:xfrm>
          <a:prstGeom prst="rect">
            <a:avLst/>
          </a:prstGeom>
          <a:noFill/>
          <a:ln w="9525">
            <a:noFill/>
            <a:miter lim="800000"/>
            <a:headEnd/>
            <a:tailEnd/>
          </a:ln>
        </p:spPr>
        <p:txBody>
          <a:bodyPr>
            <a:spAutoFit/>
          </a:bodyPr>
          <a:lstStyle/>
          <a:p>
            <a:r>
              <a:rPr lang="en-US" dirty="0"/>
              <a:t>The smaller scale releases persist only as long as the release lasts.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4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p:txBody>
          <a:bodyPr/>
          <a:lstStyle/>
          <a:p>
            <a:pPr eaLnBrk="1" hangingPunct="1">
              <a:defRPr/>
            </a:pPr>
            <a:r>
              <a:rPr lang="en-US" dirty="0" smtClean="0"/>
              <a:t>Conclusions</a:t>
            </a:r>
            <a:endParaRPr lang="en-US" dirty="0"/>
          </a:p>
        </p:txBody>
      </p:sp>
      <p:sp>
        <p:nvSpPr>
          <p:cNvPr id="54275" name="Rectangle 3"/>
          <p:cNvSpPr>
            <a:spLocks noGrp="1" noChangeArrowheads="1"/>
          </p:cNvSpPr>
          <p:nvPr>
            <p:ph type="body" idx="1"/>
          </p:nvPr>
        </p:nvSpPr>
        <p:spPr/>
        <p:txBody>
          <a:bodyPr/>
          <a:lstStyle/>
          <a:p>
            <a:pPr eaLnBrk="1" hangingPunct="1">
              <a:defRPr/>
            </a:pPr>
            <a:r>
              <a:rPr lang="en-US" sz="2800" dirty="0" smtClean="0"/>
              <a:t>Cloud persistence near the source is expected to be important for chlorine rail car release scenarios:</a:t>
            </a:r>
          </a:p>
          <a:p>
            <a:pPr lvl="1" eaLnBrk="1" hangingPunct="1">
              <a:defRPr/>
            </a:pPr>
            <a:r>
              <a:rPr lang="en-US" sz="2400" dirty="0" smtClean="0"/>
              <a:t>Reduction of downwind concentration and exposure</a:t>
            </a:r>
            <a:endParaRPr lang="en-US" sz="2400" dirty="0" smtClean="0"/>
          </a:p>
          <a:p>
            <a:pPr lvl="1" eaLnBrk="1" hangingPunct="1">
              <a:defRPr/>
            </a:pPr>
            <a:r>
              <a:rPr lang="en-US" sz="2400" dirty="0" smtClean="0"/>
              <a:t>Allows other mitigating effects to act over longer time scales near the source where concentrations are highest</a:t>
            </a:r>
          </a:p>
          <a:p>
            <a:pPr eaLnBrk="1" hangingPunct="1">
              <a:defRPr/>
            </a:pPr>
            <a:r>
              <a:rPr lang="en-US" sz="2800" dirty="0" smtClean="0"/>
              <a:t>Releases of the proposed size would not show significant persistence if released on flat terrain.  (If the release is significantly larger than the basin, the release would be more like that on flat terrain.)</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27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427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Conclusions</a:t>
            </a:r>
            <a:endParaRPr lang="en-US" dirty="0"/>
          </a:p>
        </p:txBody>
      </p:sp>
      <p:sp>
        <p:nvSpPr>
          <p:cNvPr id="3" name="Content Placeholder 2"/>
          <p:cNvSpPr>
            <a:spLocks noGrp="1"/>
          </p:cNvSpPr>
          <p:nvPr>
            <p:ph idx="1"/>
          </p:nvPr>
        </p:nvSpPr>
        <p:spPr/>
        <p:txBody>
          <a:bodyPr/>
          <a:lstStyle/>
          <a:p>
            <a:pPr eaLnBrk="1" hangingPunct="1">
              <a:defRPr/>
            </a:pPr>
            <a:r>
              <a:rPr lang="en-US" sz="2400" dirty="0" smtClean="0"/>
              <a:t>If cloud spreading is restricted by the basin, cloud persistence is much longer.</a:t>
            </a:r>
          </a:p>
          <a:p>
            <a:pPr lvl="1" eaLnBrk="1" hangingPunct="1">
              <a:defRPr/>
            </a:pPr>
            <a:r>
              <a:rPr lang="en-US" sz="2000" dirty="0" smtClean="0"/>
              <a:t>If sloped sides are used, air entrainment would continue at the gravity spreading front, and the cloud persistence would be significantly reduced.</a:t>
            </a:r>
          </a:p>
          <a:p>
            <a:pPr eaLnBrk="1" hangingPunct="1">
              <a:defRPr/>
            </a:pPr>
            <a:r>
              <a:rPr lang="en-US" sz="2400" dirty="0" smtClean="0"/>
              <a:t>The initial cloud density is an important factor.  Any aerosol rainout should be measured (and controlled) as closely as possible; uncontrolled rainout could be mistaken for source cloud persistence.</a:t>
            </a:r>
          </a:p>
          <a:p>
            <a:pPr eaLnBrk="1" hangingPunct="1">
              <a:defRPr/>
            </a:pPr>
            <a:r>
              <a:rPr lang="en-US" sz="2400" dirty="0" smtClean="0"/>
              <a:t>The scale of the proposed experiments seems large enough to see predicted effects at full scale; significantly smaller scale releases would likely not be large enough to observe the (full) field scale effects.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p:txBody>
          <a:bodyPr/>
          <a:lstStyle/>
          <a:p>
            <a:pPr eaLnBrk="1" hangingPunct="1">
              <a:defRPr/>
            </a:pPr>
            <a:r>
              <a:rPr lang="en-US"/>
              <a:t>Questions?</a:t>
            </a:r>
          </a:p>
        </p:txBody>
      </p:sp>
      <p:sp>
        <p:nvSpPr>
          <p:cNvPr id="44035" name="Rectangle 3"/>
          <p:cNvSpPr>
            <a:spLocks noGrp="1" noChangeArrowheads="1"/>
          </p:cNvSpPr>
          <p:nvPr>
            <p:ph type="body" idx="1"/>
          </p:nvPr>
        </p:nvSpPr>
        <p:spPr/>
        <p:txBody>
          <a:bodyPr/>
          <a:lstStyle/>
          <a:p>
            <a:pPr eaLnBrk="1" hangingPunct="1">
              <a:buFont typeface="Wingdings" pitchFamily="2" charset="2"/>
              <a:buNone/>
              <a:defRPr/>
            </a:pPr>
            <a:r>
              <a:rPr lang="en-US" sz="2000" dirty="0" smtClean="0"/>
              <a:t>Tom Spicer, PhD, PE</a:t>
            </a:r>
          </a:p>
          <a:p>
            <a:pPr eaLnBrk="1" hangingPunct="1">
              <a:buFont typeface="Wingdings" pitchFamily="2" charset="2"/>
              <a:buNone/>
              <a:defRPr/>
            </a:pPr>
            <a:r>
              <a:rPr lang="en-US" sz="2000" dirty="0" smtClean="0"/>
              <a:t>Professor and Ralph E. Martin Leadership Chair in Chemical Engineering</a:t>
            </a:r>
          </a:p>
          <a:p>
            <a:pPr eaLnBrk="1" hangingPunct="1">
              <a:buFont typeface="Wingdings" pitchFamily="2" charset="2"/>
              <a:buNone/>
              <a:defRPr/>
            </a:pPr>
            <a:r>
              <a:rPr lang="en-US" sz="2000" dirty="0" smtClean="0"/>
              <a:t>Head, Ralph E. Martin Department of Chemical Engineering</a:t>
            </a:r>
          </a:p>
          <a:p>
            <a:pPr eaLnBrk="1" hangingPunct="1">
              <a:buFont typeface="Wingdings" pitchFamily="2" charset="2"/>
              <a:buNone/>
              <a:defRPr/>
            </a:pPr>
            <a:r>
              <a:rPr lang="en-US" sz="2000" dirty="0" smtClean="0"/>
              <a:t>Co-Director, Chemical Hazards Research Center</a:t>
            </a:r>
          </a:p>
          <a:p>
            <a:pPr eaLnBrk="1" hangingPunct="1">
              <a:buFont typeface="Wingdings" pitchFamily="2" charset="2"/>
              <a:buNone/>
              <a:defRPr/>
            </a:pPr>
            <a:r>
              <a:rPr lang="en-US" sz="2000" dirty="0" smtClean="0"/>
              <a:t>3202 BEC/CHEG</a:t>
            </a:r>
          </a:p>
          <a:p>
            <a:pPr eaLnBrk="1" hangingPunct="1">
              <a:buFont typeface="Wingdings" pitchFamily="2" charset="2"/>
              <a:buNone/>
              <a:defRPr/>
            </a:pPr>
            <a:r>
              <a:rPr lang="en-US" sz="2000" dirty="0" smtClean="0"/>
              <a:t>University of Arkansas</a:t>
            </a:r>
          </a:p>
          <a:p>
            <a:pPr eaLnBrk="1" hangingPunct="1">
              <a:buFont typeface="Wingdings" pitchFamily="2" charset="2"/>
              <a:buNone/>
              <a:defRPr/>
            </a:pPr>
            <a:r>
              <a:rPr lang="en-US" sz="2000" dirty="0" smtClean="0"/>
              <a:t>Fayetteville, AR  72701</a:t>
            </a:r>
          </a:p>
          <a:p>
            <a:pPr eaLnBrk="1" hangingPunct="1">
              <a:buFont typeface="Wingdings" pitchFamily="2" charset="2"/>
              <a:buNone/>
              <a:defRPr/>
            </a:pPr>
            <a:endParaRPr lang="en-US" sz="2000" dirty="0" smtClean="0"/>
          </a:p>
          <a:p>
            <a:pPr eaLnBrk="1" hangingPunct="1">
              <a:buFont typeface="Wingdings" pitchFamily="2" charset="2"/>
              <a:buNone/>
              <a:defRPr/>
            </a:pPr>
            <a:r>
              <a:rPr lang="en-US" sz="2000" dirty="0" smtClean="0"/>
              <a:t>479-575-6516</a:t>
            </a:r>
          </a:p>
          <a:p>
            <a:pPr eaLnBrk="1" hangingPunct="1">
              <a:buFont typeface="Wingdings" pitchFamily="2" charset="2"/>
              <a:buNone/>
              <a:defRPr/>
            </a:pPr>
            <a:r>
              <a:rPr lang="en-US" sz="2000" dirty="0" smtClean="0"/>
              <a:t>479-575-7926 fax</a:t>
            </a:r>
          </a:p>
          <a:p>
            <a:pPr eaLnBrk="1" hangingPunct="1">
              <a:buFont typeface="Wingdings" pitchFamily="2" charset="2"/>
              <a:buNone/>
              <a:defRPr/>
            </a:pPr>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Stream</Template>
  <TotalTime>762</TotalTime>
  <Words>1340</Words>
  <Application>Microsoft Office PowerPoint</Application>
  <PresentationFormat>On-screen Show (4:3)</PresentationFormat>
  <Paragraphs>200</Paragraphs>
  <Slides>18</Slides>
  <Notes>0</Notes>
  <HiddenSlides>1</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Stream</vt:lpstr>
      <vt:lpstr>Predicted Influence of Cloud Area Restriction on Chlorine Aerosol Dispersion</vt:lpstr>
      <vt:lpstr>Background</vt:lpstr>
      <vt:lpstr>Planned Releases:  Aerosol Formation</vt:lpstr>
      <vt:lpstr>Adiabatic Mixing of Chlorine Cloud with (Humid) Air</vt:lpstr>
      <vt:lpstr>Planned Releases:  Area Source</vt:lpstr>
      <vt:lpstr>Modeling Persistence</vt:lpstr>
      <vt:lpstr>Near Field Effects</vt:lpstr>
      <vt:lpstr>Near Field Effects</vt:lpstr>
      <vt:lpstr>Near Field Effects</vt:lpstr>
      <vt:lpstr>DEGADIS Area Source Model</vt:lpstr>
      <vt:lpstr>DEGADIS Simulations</vt:lpstr>
      <vt:lpstr>Flat terrain</vt:lpstr>
      <vt:lpstr>Basin Restricted</vt:lpstr>
      <vt:lpstr>Sufficient Scale?</vt:lpstr>
      <vt:lpstr>Sufficient Scale?</vt:lpstr>
      <vt:lpstr>Conclusions</vt:lpstr>
      <vt:lpstr>Conclusions</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O. Spicer III</dc:creator>
  <cp:lastModifiedBy>Tom O. Spicer III</cp:lastModifiedBy>
  <cp:revision>106</cp:revision>
  <cp:lastPrinted>1601-01-01T00:00:00Z</cp:lastPrinted>
  <dcterms:created xsi:type="dcterms:W3CDTF">1601-01-01T00:00:00Z</dcterms:created>
  <dcterms:modified xsi:type="dcterms:W3CDTF">2009-07-15T10:10:23Z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