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9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7" r:id="rId6"/>
    <p:sldId id="266" r:id="rId7"/>
    <p:sldId id="261" r:id="rId8"/>
    <p:sldId id="260" r:id="rId9"/>
    <p:sldId id="262" r:id="rId10"/>
    <p:sldId id="272" r:id="rId11"/>
    <p:sldId id="263" r:id="rId12"/>
    <p:sldId id="271" r:id="rId13"/>
    <p:sldId id="264" r:id="rId1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00"/>
    <a:srgbClr val="6666FF"/>
    <a:srgbClr val="AD4BB5"/>
    <a:srgbClr val="B54BAD"/>
    <a:srgbClr val="0099CC"/>
    <a:srgbClr val="CC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55" autoAdjust="0"/>
  </p:normalViewPr>
  <p:slideViewPr>
    <p:cSldViewPr>
      <p:cViewPr varScale="1">
        <p:scale>
          <a:sx n="80" d="100"/>
          <a:sy n="80" d="100"/>
        </p:scale>
        <p:origin x="-107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9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FCEC25-E8C5-42CB-AA0E-69E30C31293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CEC25-E8C5-42CB-AA0E-69E30C31293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905000"/>
            <a:ext cx="7772400" cy="11430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492500"/>
            <a:ext cx="610235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dt" sz="half" idx="2"/>
          </p:nvPr>
        </p:nvSpPr>
        <p:spPr>
          <a:xfrm>
            <a:off x="-152400" y="6248400"/>
            <a:ext cx="1905000" cy="457200"/>
          </a:xfrm>
        </p:spPr>
        <p:txBody>
          <a:bodyPr/>
          <a:lstStyle>
            <a:lvl1pPr algn="ctr">
              <a:defRPr sz="900"/>
            </a:lvl1pPr>
          </a:lstStyle>
          <a:p>
            <a:fld id="{A7A5E323-E9E9-4061-82E9-2028C1000EE5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36872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6019800" y="6343650"/>
            <a:ext cx="2895600" cy="457200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36873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324600"/>
            <a:ext cx="1905000" cy="457200"/>
          </a:xfrm>
        </p:spPr>
        <p:txBody>
          <a:bodyPr/>
          <a:lstStyle>
            <a:lvl1pPr>
              <a:defRPr sz="900"/>
            </a:lvl1pPr>
          </a:lstStyle>
          <a:p>
            <a:fld id="{029AE417-8DAF-438D-96EA-D1D7EAB2E6D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1524000" y="555625"/>
            <a:ext cx="6858000" cy="1143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800">
                <a:solidFill>
                  <a:srgbClr val="000000"/>
                </a:solidFill>
                <a:latin typeface="Arial" charset="0"/>
              </a:rPr>
              <a:t>Institute for Defense Analyses</a:t>
            </a:r>
            <a:br>
              <a:rPr lang="en-US" sz="2800">
                <a:solidFill>
                  <a:srgbClr val="000000"/>
                </a:solidFill>
                <a:latin typeface="Arial" charset="0"/>
              </a:rPr>
            </a:br>
            <a:r>
              <a:rPr lang="en-US" sz="1800">
                <a:solidFill>
                  <a:srgbClr val="000000"/>
                </a:solidFill>
                <a:latin typeface="Arial" charset="0"/>
              </a:rPr>
              <a:t>4850 Mark Center Drive </a:t>
            </a:r>
            <a:r>
              <a:rPr lang="en-US" sz="1000" baseline="30000">
                <a:solidFill>
                  <a:srgbClr val="000000"/>
                </a:solidFill>
                <a:latin typeface="Arial" charset="0"/>
                <a:sym typeface="Wingdings" pitchFamily="2" charset="2"/>
              </a:rPr>
              <a:t></a:t>
            </a:r>
            <a:r>
              <a:rPr lang="en-US" sz="1800">
                <a:solidFill>
                  <a:srgbClr val="000000"/>
                </a:solidFill>
                <a:latin typeface="Arial" charset="0"/>
              </a:rPr>
              <a:t> Alexandria, Virginia 22311-1882</a:t>
            </a:r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457200" y="1447800"/>
            <a:ext cx="8229600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6888" name="Picture 24" descr="IDA Logo 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1338263" cy="993775"/>
          </a:xfrm>
          <a:prstGeom prst="rect">
            <a:avLst/>
          </a:prstGeom>
          <a:noFill/>
        </p:spPr>
      </p:pic>
      <p:sp>
        <p:nvSpPr>
          <p:cNvPr id="36889" name="Line 25"/>
          <p:cNvSpPr>
            <a:spLocks noChangeShapeType="1"/>
          </p:cNvSpPr>
          <p:nvPr/>
        </p:nvSpPr>
        <p:spPr bwMode="auto">
          <a:xfrm>
            <a:off x="457200" y="6477000"/>
            <a:ext cx="822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FAA2F4-4998-4102-A51A-A80D548F217D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39332-4C68-4AB0-B652-8F73C1C9A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06D8EC-9C86-4954-9B3B-DDFB9701BE3E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F6F51-A2D5-4830-8FBC-D9BB06205E9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143000"/>
            <a:ext cx="4027487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143000"/>
            <a:ext cx="4029075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3C36E-A261-4FEB-81E9-B1C4D9A0EE09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1406F-D913-4C6B-AEE6-A6B2C0F432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4C0F7A-C015-44AD-94BC-20FC04429C2F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B73A92-A201-4ACC-833A-4776F6F271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F45C7E-6014-4D49-A70A-E03B04145A7B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D3AD4-11CA-4A1C-BA90-0004FC7213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F97818-57C2-45EE-B0A3-24ED775E62D2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DE258-4DB6-4EA4-91B5-E1CC7BA7C6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CFB86C-90E0-4ADF-9FA2-7BEBADC43AF1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C034A-7942-4E69-854D-3219AEDB5E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6B4AEA-2C0B-421B-A892-EE752E0049D9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19590-067B-49E3-A31D-BC7581764E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06B8FF-24C5-413F-9D64-9EDAFAC2B614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B7C0D-6749-4396-AD14-CDE8AF0DE8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1950" y="457200"/>
            <a:ext cx="2127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457200"/>
            <a:ext cx="6230937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880354-1D66-4D91-8703-923F23F4B4B5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1094D-955D-48E3-8E54-10F0403492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4572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143000"/>
            <a:ext cx="820896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800">
                <a:solidFill>
                  <a:srgbClr val="000000"/>
                </a:solidFill>
                <a:latin typeface="+mn-lt"/>
              </a:defRPr>
            </a:lvl1pPr>
          </a:lstStyle>
          <a:p>
            <a:fld id="{FF13A76E-A4D2-47C3-BBCD-8F13C72C4901}" type="datetime3">
              <a:rPr lang="en-US"/>
              <a:pPr/>
              <a:t>14 July 2009</a:t>
            </a:fld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087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  <a:latin typeface="+mn-lt"/>
              </a:defRPr>
            </a:lvl1pPr>
          </a:lstStyle>
          <a:p>
            <a:fld id="{A3E5D6C8-6AA7-4DB2-B086-E8C3B616D12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5144" name="Group 24"/>
          <p:cNvGrpSpPr>
            <a:grpSpLocks/>
          </p:cNvGrpSpPr>
          <p:nvPr/>
        </p:nvGrpSpPr>
        <p:grpSpPr bwMode="auto">
          <a:xfrm>
            <a:off x="457200" y="215900"/>
            <a:ext cx="8305800" cy="622300"/>
            <a:chOff x="288" y="136"/>
            <a:chExt cx="5232" cy="392"/>
          </a:xfrm>
        </p:grpSpPr>
        <p:sp>
          <p:nvSpPr>
            <p:cNvPr id="5142" name="Line 22"/>
            <p:cNvSpPr>
              <a:spLocks noChangeShapeType="1"/>
            </p:cNvSpPr>
            <p:nvPr userDrawn="1"/>
          </p:nvSpPr>
          <p:spPr bwMode="auto">
            <a:xfrm>
              <a:off x="288" y="528"/>
              <a:ext cx="523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pic>
          <p:nvPicPr>
            <p:cNvPr id="5143" name="Picture 23" descr="IDA Logo 01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88" y="136"/>
              <a:ext cx="501" cy="372"/>
            </a:xfrm>
            <a:prstGeom prst="rect">
              <a:avLst/>
            </a:prstGeom>
            <a:noFill/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/>
  <p:txStyles>
    <p:titleStyle>
      <a:lvl1pPr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2pPr>
      <a:lvl3pPr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3pPr>
      <a:lvl4pPr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4pPr>
      <a:lvl5pPr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4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800">
          <a:solidFill>
            <a:srgbClr val="000000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400">
          <a:solidFill>
            <a:srgbClr val="000000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362200"/>
            <a:ext cx="8382000" cy="1200329"/>
          </a:xfrm>
        </p:spPr>
        <p:txBody>
          <a:bodyPr/>
          <a:lstStyle/>
          <a:p>
            <a:r>
              <a:rPr lang="en-US" sz="2400" dirty="0" smtClean="0"/>
              <a:t>Comparisons of Predictions from Joint Effects Model Urban Modes to Urban 2000 and Joint Urban 2003 Data, and to Predictions from HPAC Urban Modes</a:t>
            </a:r>
            <a:endParaRPr lang="en-US" sz="2400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524000"/>
            <a:ext cx="8305800" cy="1003300"/>
          </a:xfrm>
        </p:spPr>
        <p:txBody>
          <a:bodyPr/>
          <a:lstStyle/>
          <a:p>
            <a:r>
              <a:rPr lang="en-US" sz="1400" i="1" dirty="0" smtClean="0"/>
              <a:t>13</a:t>
            </a:r>
            <a:r>
              <a:rPr lang="en-US" sz="1400" i="1" baseline="30000" dirty="0" smtClean="0"/>
              <a:t>th</a:t>
            </a:r>
            <a:r>
              <a:rPr lang="en-US" sz="1400" i="1" dirty="0" smtClean="0"/>
              <a:t> Annual George Mason University Conference on Atmospheric Transport and Dispersion Modeling</a:t>
            </a:r>
          </a:p>
          <a:p>
            <a:r>
              <a:rPr lang="en-US" sz="1400" dirty="0" smtClean="0"/>
              <a:t>Fairfax, Virginia</a:t>
            </a:r>
          </a:p>
          <a:p>
            <a:r>
              <a:rPr lang="en-US" sz="1400" dirty="0" smtClean="0"/>
              <a:t>July 15, 2009</a:t>
            </a:r>
            <a:endParaRPr lang="en-US" sz="1400" dirty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2714625" y="55626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/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667000" y="3581400"/>
            <a:ext cx="3810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Kimberly Papadantonakis 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James Heagy, Project Leader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Nathan Platt</a:t>
            </a:r>
          </a:p>
          <a:p>
            <a:pPr>
              <a:spcBef>
                <a:spcPct val="5000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Jeffry Urban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1" y="5943600"/>
            <a:ext cx="891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  <a:latin typeface="+mn-lt"/>
              </a:rPr>
              <a:t>Sponsors: </a:t>
            </a:r>
            <a:r>
              <a:rPr lang="en-US" sz="1100" dirty="0" smtClean="0">
                <a:solidFill>
                  <a:srgbClr val="000000"/>
                </a:solidFill>
                <a:latin typeface="+mn-lt"/>
              </a:rPr>
              <a:t>Joint Program Executive Office for Chemical and Biological Defense (JPEO-CBD)  – Joint Program Manager Information Systems, Defense Threat Reduction </a:t>
            </a:r>
            <a:r>
              <a:rPr lang="en-US" sz="1100" dirty="0" smtClean="0">
                <a:solidFill>
                  <a:srgbClr val="000000"/>
                </a:solidFill>
                <a:latin typeface="+mn-lt"/>
              </a:rPr>
              <a:t>Agency (DTRA), Joint Science and Technology Office for Chemical and Biological Defense (JSTO-CBD)</a:t>
            </a:r>
            <a:endParaRPr lang="en-US" sz="11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E0AB9-9E0B-4742-9453-0759B95B83F6}" type="slidenum">
              <a:rPr lang="en-US"/>
              <a:pPr/>
              <a:t>1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The Joint Effects Model (JEM) is being developed by the Joint Program Executive Office Chemical and Biological Defense (JPEO-CBD) to provide the U.S. Department of Defense (DoD) with a single accredited tool to effectively model and simulate the effects of CBRN weapon strikes and incidents. </a:t>
            </a:r>
          </a:p>
          <a:p>
            <a:pPr eaLnBrk="1" hangingPunct="1">
              <a:lnSpc>
                <a:spcPct val="80000"/>
              </a:lnSpc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JEM incorporates components from existing (legacy) models: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HPAC (DTRA)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VLSTRACK (NSWC)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D2-PUFF (IEM for U.S. Army Soldier Biological and Chemical Command)</a:t>
            </a:r>
          </a:p>
          <a:p>
            <a:pPr>
              <a:lnSpc>
                <a:spcPct val="80000"/>
              </a:lnSpc>
            </a:pP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IDA is tasked to provide support to </a:t>
            </a:r>
            <a:r>
              <a:rPr lang="en-US" sz="1800" dirty="0" smtClean="0"/>
              <a:t>JSTO-CBD </a:t>
            </a:r>
            <a:r>
              <a:rPr lang="en-US" sz="1800" dirty="0" smtClean="0"/>
              <a:t>and DTRA for JEM-related science and technology issues.  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As part of this task, we are currently providing support for V&amp;V for the urban </a:t>
            </a:r>
            <a:r>
              <a:rPr lang="en-US" sz="1600" dirty="0" smtClean="0"/>
              <a:t>components of JEM.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2000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Experiment performed in Salt Lake City (SLC) in October 2000.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Sponsored by U.S. Department of Energy Chemical and Biological National Security Program (CBNP)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Primary objective was the collection of tracer concentrations and meteorological observations throughout an urban area in order to aid evaluation and further the development of atmospheric models. 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Series of 18 nighttime 1-hour SF</a:t>
            </a:r>
            <a:r>
              <a:rPr lang="en-US" sz="1800" baseline="-25000" dirty="0" smtClean="0"/>
              <a:t>6</a:t>
            </a:r>
            <a:r>
              <a:rPr lang="en-US" sz="1800" dirty="0" smtClean="0"/>
              <a:t> releases from a point or 30 m line source monitored for 2 hours.  </a:t>
            </a:r>
          </a:p>
          <a:p>
            <a:pPr>
              <a:lnSpc>
                <a:spcPct val="80000"/>
              </a:lnSpc>
            </a:pPr>
            <a:r>
              <a:rPr lang="en-US" sz="1800" dirty="0" smtClean="0"/>
              <a:t>Measurements were conducted throughout the urban region with an outermost arc of samplers 6 km downwind of the release.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7" name="Group 18"/>
          <p:cNvGrpSpPr>
            <a:grpSpLocks noChangeAspect="1"/>
          </p:cNvGrpSpPr>
          <p:nvPr/>
        </p:nvGrpSpPr>
        <p:grpSpPr bwMode="auto">
          <a:xfrm>
            <a:off x="2209800" y="3657600"/>
            <a:ext cx="3877818" cy="3003804"/>
            <a:chOff x="384" y="191"/>
            <a:chExt cx="5089" cy="394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" y="191"/>
              <a:ext cx="4992" cy="3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584" y="1591"/>
              <a:ext cx="4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/>
                <a:t>“SLC”</a:t>
              </a: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2684" y="3191"/>
              <a:ext cx="1101" cy="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000" dirty="0"/>
                <a:t>2-km </a:t>
              </a:r>
            </a:p>
            <a:p>
              <a:pPr algn="ctr"/>
              <a:r>
                <a:rPr lang="en-US" sz="1000" dirty="0"/>
                <a:t>Sampler Arc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482" y="2699"/>
              <a:ext cx="991" cy="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000" dirty="0"/>
                <a:t>Downtown</a:t>
              </a:r>
              <a:br>
                <a:rPr lang="en-US" sz="1000" dirty="0"/>
              </a:br>
              <a:r>
                <a:rPr lang="en-US" sz="1000" dirty="0"/>
                <a:t>Samplers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384" y="3091"/>
              <a:ext cx="768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000" dirty="0"/>
                <a:t>Release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284" y="2191"/>
              <a:ext cx="47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/>
                <a:t>“LDS”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484" y="3791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/>
                <a:t>“RGW”</a:t>
              </a: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1684" y="3191"/>
              <a:ext cx="1101" cy="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000" dirty="0"/>
                <a:t>4-km </a:t>
              </a:r>
            </a:p>
            <a:p>
              <a:pPr algn="ctr"/>
              <a:r>
                <a:rPr lang="en-US" sz="1000" dirty="0"/>
                <a:t>Sampler Arc</a:t>
              </a: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684" y="3291"/>
              <a:ext cx="1101" cy="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000" dirty="0"/>
                <a:t>6-km </a:t>
              </a:r>
            </a:p>
            <a:p>
              <a:pPr algn="ctr"/>
              <a:r>
                <a:rPr lang="en-US" sz="1000" dirty="0"/>
                <a:t>Sampler Arc</a:t>
              </a: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3986" y="2743"/>
              <a:ext cx="28" cy="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H="1" flipV="1">
              <a:off x="4270" y="2734"/>
              <a:ext cx="210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>
              <a:off x="3922" y="2286"/>
              <a:ext cx="357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248400" y="3962400"/>
            <a:ext cx="274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Locations of SF</a:t>
            </a:r>
            <a:r>
              <a:rPr lang="en-US" sz="1200" baseline="-25000" dirty="0" smtClean="0">
                <a:solidFill>
                  <a:srgbClr val="000000"/>
                </a:solidFill>
                <a:latin typeface="+mn-lt"/>
              </a:rPr>
              <a:t>6</a:t>
            </a:r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 concentration and meteorological instruments for Urban 2000.</a:t>
            </a:r>
          </a:p>
          <a:p>
            <a:pPr algn="l"/>
            <a:endParaRPr lang="en-US" sz="1200" dirty="0" smtClean="0">
              <a:solidFill>
                <a:srgbClr val="000000"/>
              </a:solidFill>
              <a:latin typeface="+mn-lt"/>
            </a:endParaRPr>
          </a:p>
          <a:p>
            <a:pPr algn="l"/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Figure from Warner, et. al., </a:t>
            </a:r>
            <a:r>
              <a:rPr lang="en-US" sz="1200" i="1" dirty="0" smtClean="0">
                <a:solidFill>
                  <a:srgbClr val="000000"/>
                </a:solidFill>
                <a:latin typeface="+mn-lt"/>
              </a:rPr>
              <a:t>Journal of Applied Meteorology,</a:t>
            </a:r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  <a:latin typeface="+mn-lt"/>
              </a:rPr>
              <a:t>43</a:t>
            </a:r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, 829-846.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Urban 2003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08962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Experiment performed in Oklahoma City (OKC) between June 28 and July 31 2003</a:t>
            </a:r>
          </a:p>
          <a:p>
            <a:pPr>
              <a:lnSpc>
                <a:spcPct val="80000"/>
              </a:lnSpc>
            </a:pPr>
            <a:r>
              <a:rPr lang="en-US" sz="1600" dirty="0" smtClean="0"/>
              <a:t>Sponsored by DTRA and DHS</a:t>
            </a:r>
          </a:p>
          <a:p>
            <a:pPr>
              <a:lnSpc>
                <a:spcPct val="80000"/>
              </a:lnSpc>
            </a:pPr>
            <a:r>
              <a:rPr lang="en-US" sz="1600" dirty="0" smtClean="0"/>
              <a:t>Primary objective was to collect meteorological and tracer data resolving atmospheric dispersion at scales of motion ranging from flows in and around a single city block, around several blocks in the downtown Central Business District (CBD), and into the suburban Oklahoma City area.</a:t>
            </a:r>
          </a:p>
          <a:p>
            <a:pPr>
              <a:lnSpc>
                <a:spcPct val="80000"/>
              </a:lnSpc>
            </a:pPr>
            <a:r>
              <a:rPr lang="en-US" sz="1600" dirty="0" smtClean="0"/>
              <a:t>Additional objective was to evaluate and improve existing indoor and outdoor dispersion models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10 IOPs of 8 hours each during which SF</a:t>
            </a:r>
            <a:r>
              <a:rPr lang="en-US" sz="1600" baseline="-25000" dirty="0" smtClean="0"/>
              <a:t>6</a:t>
            </a:r>
            <a:r>
              <a:rPr lang="en-US" sz="1600" dirty="0" smtClean="0"/>
              <a:t> was released downtown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3048000"/>
            <a:ext cx="4588002" cy="36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477000" y="3276600"/>
            <a:ext cx="2362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solidFill>
                  <a:srgbClr val="000000"/>
                </a:solidFill>
              </a:rPr>
              <a:t>Locations of SF</a:t>
            </a:r>
            <a:r>
              <a:rPr lang="en-US" sz="1200" baseline="-25000" dirty="0" smtClean="0">
                <a:solidFill>
                  <a:srgbClr val="000000"/>
                </a:solidFill>
              </a:rPr>
              <a:t>6</a:t>
            </a:r>
            <a:r>
              <a:rPr lang="en-US" sz="1200" dirty="0" smtClean="0">
                <a:solidFill>
                  <a:srgbClr val="000000"/>
                </a:solidFill>
              </a:rPr>
              <a:t> concentration arcs and meteorological stations for Joint Urban 2003.</a:t>
            </a:r>
          </a:p>
          <a:p>
            <a:pPr algn="l"/>
            <a:endParaRPr lang="en-US" sz="1200" dirty="0" smtClean="0">
              <a:solidFill>
                <a:srgbClr val="000000"/>
              </a:solidFill>
            </a:endParaRPr>
          </a:p>
          <a:p>
            <a:pPr algn="l"/>
            <a:r>
              <a:rPr lang="en-US" sz="1200" dirty="0" smtClean="0">
                <a:solidFill>
                  <a:srgbClr val="000000"/>
                </a:solidFill>
              </a:rPr>
              <a:t>Figure from Warner, et. al., </a:t>
            </a:r>
            <a:r>
              <a:rPr lang="en-US" sz="1200" i="1" dirty="0" smtClean="0">
                <a:solidFill>
                  <a:srgbClr val="000000"/>
                </a:solidFill>
              </a:rPr>
              <a:t>Journal of Applied Meteorology and Climatology,</a:t>
            </a:r>
            <a:r>
              <a:rPr lang="en-US" sz="1200" dirty="0" smtClean="0">
                <a:solidFill>
                  <a:srgbClr val="000000"/>
                </a:solidFill>
              </a:rPr>
              <a:t> </a:t>
            </a:r>
            <a:r>
              <a:rPr lang="en-US" sz="1200" b="1" dirty="0" smtClean="0">
                <a:solidFill>
                  <a:srgbClr val="000000"/>
                </a:solidFill>
              </a:rPr>
              <a:t>47</a:t>
            </a:r>
            <a:r>
              <a:rPr lang="en-US" sz="1200" dirty="0" smtClean="0">
                <a:solidFill>
                  <a:srgbClr val="000000"/>
                </a:solidFill>
              </a:rPr>
              <a:t>, 1910-1928.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Urban Modes in Both HPAC and JEM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08962" cy="5029200"/>
          </a:xfrm>
        </p:spPr>
        <p:txBody>
          <a:bodyPr/>
          <a:lstStyle/>
          <a:p>
            <a:r>
              <a:rPr lang="en-US" sz="1600" dirty="0" smtClean="0"/>
              <a:t>Urban Canopy (UC) </a:t>
            </a:r>
          </a:p>
          <a:p>
            <a:pPr lvl="1"/>
            <a:r>
              <a:rPr lang="en-US" sz="1400" dirty="0" smtClean="0"/>
              <a:t>Simplest </a:t>
            </a:r>
            <a:r>
              <a:rPr lang="en-US" sz="1400" dirty="0" smtClean="0"/>
              <a:t>and default urban </a:t>
            </a:r>
            <a:r>
              <a:rPr lang="en-US" sz="1400" dirty="0" smtClean="0"/>
              <a:t>model in HPAC and JEM</a:t>
            </a:r>
          </a:p>
          <a:p>
            <a:pPr lvl="1"/>
            <a:r>
              <a:rPr lang="en-US" sz="1400" dirty="0" smtClean="0"/>
              <a:t>Low-fidelity model that accounts for the large-scale effects of urban terrain, such as drag from buildings and boundary layer perturbations.</a:t>
            </a:r>
          </a:p>
          <a:p>
            <a:r>
              <a:rPr lang="en-US" sz="1600" dirty="0" smtClean="0"/>
              <a:t>Urban Dispersion Model (UDM)</a:t>
            </a:r>
          </a:p>
          <a:p>
            <a:pPr lvl="1"/>
            <a:r>
              <a:rPr lang="en-US" sz="1400" dirty="0" smtClean="0"/>
              <a:t>Developed by Defence Science and Technology Laboratory (</a:t>
            </a:r>
            <a:r>
              <a:rPr lang="en-US" sz="1400" dirty="0" err="1" smtClean="0"/>
              <a:t>Dstl</a:t>
            </a:r>
            <a:r>
              <a:rPr lang="en-US" sz="1400" dirty="0" smtClean="0"/>
              <a:t>), </a:t>
            </a:r>
            <a:r>
              <a:rPr lang="en-US" sz="1400" dirty="0" smtClean="0"/>
              <a:t>part of the U.K. Ministry of Defence</a:t>
            </a:r>
          </a:p>
          <a:p>
            <a:pPr lvl="1"/>
            <a:r>
              <a:rPr lang="en-US" sz="1400" dirty="0" smtClean="0"/>
              <a:t>Takes detailed urban features into account, but employs some empirical parameters</a:t>
            </a:r>
          </a:p>
          <a:p>
            <a:pPr lvl="1"/>
            <a:r>
              <a:rPr lang="en-US" sz="1400" dirty="0" smtClean="0"/>
              <a:t>Gaussian puff model that uses empirical rules to account for the dispersive effects of individual and groups of buildings</a:t>
            </a:r>
          </a:p>
          <a:p>
            <a:pPr lvl="1"/>
            <a:r>
              <a:rPr lang="en-US" sz="1400" dirty="0" smtClean="0"/>
              <a:t>Includes retention in building wakes and street channeling effects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785616"/>
            <a:ext cx="5010912" cy="3040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2" name="Text Box 31"/>
          <p:cNvSpPr txBox="1">
            <a:spLocks noChangeArrowheads="1"/>
          </p:cNvSpPr>
          <p:nvPr/>
        </p:nvSpPr>
        <p:spPr bwMode="auto">
          <a:xfrm>
            <a:off x="6361112" y="4275137"/>
            <a:ext cx="278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rgbClr val="000000"/>
                </a:solidFill>
              </a:rPr>
              <a:t>** DSTL Presentation </a:t>
            </a:r>
            <a:r>
              <a:rPr lang="en-US" sz="800" b="1" i="1" dirty="0">
                <a:solidFill>
                  <a:srgbClr val="000000"/>
                </a:solidFill>
              </a:rPr>
              <a:t>Designing an HLA Federation Object </a:t>
            </a:r>
          </a:p>
          <a:p>
            <a:r>
              <a:rPr lang="en-US" sz="800" b="1" i="1" dirty="0">
                <a:solidFill>
                  <a:srgbClr val="000000"/>
                </a:solidFill>
              </a:rPr>
              <a:t>Model for Atmospheric Dispersion </a:t>
            </a:r>
            <a:r>
              <a:rPr lang="en-US" sz="800" b="1" i="1" dirty="0" err="1">
                <a:solidFill>
                  <a:srgbClr val="000000"/>
                </a:solidFill>
              </a:rPr>
              <a:t>Modelling</a:t>
            </a:r>
            <a:endParaRPr lang="en-US" sz="800" b="1" i="1" dirty="0">
              <a:solidFill>
                <a:srgbClr val="000000"/>
              </a:solidFill>
            </a:endParaRPr>
          </a:p>
        </p:txBody>
      </p:sp>
      <p:sp>
        <p:nvSpPr>
          <p:cNvPr id="63" name="Text Box 34"/>
          <p:cNvSpPr txBox="1">
            <a:spLocks noChangeArrowheads="1"/>
          </p:cNvSpPr>
          <p:nvPr/>
        </p:nvSpPr>
        <p:spPr bwMode="auto">
          <a:xfrm>
            <a:off x="6935787" y="4038600"/>
            <a:ext cx="15541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800" b="1" dirty="0">
                <a:solidFill>
                  <a:srgbClr val="000000"/>
                </a:solidFill>
              </a:rPr>
              <a:t>* </a:t>
            </a:r>
            <a:r>
              <a:rPr lang="en-US" sz="800" b="1" i="1" dirty="0">
                <a:solidFill>
                  <a:srgbClr val="000000"/>
                </a:solidFill>
              </a:rPr>
              <a:t>Liquid Amber</a:t>
            </a:r>
            <a:r>
              <a:rPr lang="en-US" sz="800" b="1" dirty="0">
                <a:solidFill>
                  <a:srgbClr val="000000"/>
                </a:solidFill>
              </a:rPr>
              <a:t> by Cat </a:t>
            </a:r>
            <a:r>
              <a:rPr lang="en-US" sz="800" b="1" dirty="0" err="1">
                <a:solidFill>
                  <a:srgbClr val="000000"/>
                </a:solidFill>
              </a:rPr>
              <a:t>Horvoth</a:t>
            </a:r>
            <a:endParaRPr lang="en-US" sz="800" b="1" i="1" dirty="0">
              <a:solidFill>
                <a:srgbClr val="000000"/>
              </a:solidFill>
            </a:endParaRPr>
          </a:p>
        </p:txBody>
      </p:sp>
      <p:sp>
        <p:nvSpPr>
          <p:cNvPr id="64" name="Text Box 32"/>
          <p:cNvSpPr txBox="1">
            <a:spLocks noChangeArrowheads="1"/>
          </p:cNvSpPr>
          <p:nvPr/>
        </p:nvSpPr>
        <p:spPr bwMode="auto">
          <a:xfrm>
            <a:off x="6781800" y="4648200"/>
            <a:ext cx="205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800" b="1" baseline="30000" dirty="0"/>
              <a:t>&amp;</a:t>
            </a:r>
            <a:r>
              <a:rPr lang="en-US" sz="800" b="1" dirty="0"/>
              <a:t> </a:t>
            </a:r>
            <a:r>
              <a:rPr lang="en-US" sz="800" b="1" dirty="0">
                <a:solidFill>
                  <a:srgbClr val="000000"/>
                </a:solidFill>
              </a:rPr>
              <a:t>Britter R.E. and S.R. Hanna, </a:t>
            </a:r>
            <a:r>
              <a:rPr lang="en-US" sz="800" b="1" i="1" dirty="0">
                <a:solidFill>
                  <a:srgbClr val="000000"/>
                </a:solidFill>
              </a:rPr>
              <a:t>Flow and Dispersion in Urban Areas</a:t>
            </a:r>
          </a:p>
          <a:p>
            <a:r>
              <a:rPr lang="en-US" sz="800" b="1" dirty="0" err="1">
                <a:solidFill>
                  <a:srgbClr val="000000"/>
                </a:solidFill>
              </a:rPr>
              <a:t>Annu</a:t>
            </a:r>
            <a:r>
              <a:rPr lang="en-US" sz="800" b="1" dirty="0">
                <a:solidFill>
                  <a:srgbClr val="000000"/>
                </a:solidFill>
              </a:rPr>
              <a:t>. Rev. Fluid Mech. 2003. 35:469–96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4495800"/>
            <a:ext cx="306324" cy="166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</a:t>
            </a:r>
            <a:r>
              <a:rPr lang="en-US" baseline="0" dirty="0" smtClean="0"/>
              <a:t> Inputs and Set-Up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458200" cy="5562600"/>
          </a:xfrm>
        </p:spPr>
        <p:txBody>
          <a:bodyPr/>
          <a:lstStyle/>
          <a:p>
            <a:r>
              <a:rPr lang="en-US" sz="1600" dirty="0" smtClean="0"/>
              <a:t>All releases were specified as Analytical Incidents</a:t>
            </a:r>
          </a:p>
          <a:p>
            <a:r>
              <a:rPr lang="en-US" sz="1600" dirty="0" smtClean="0"/>
              <a:t>UC and UDM modes run for each release</a:t>
            </a:r>
          </a:p>
          <a:p>
            <a:r>
              <a:rPr lang="en-US" sz="1600" dirty="0" smtClean="0"/>
              <a:t>For JU03 examined 29 releases </a:t>
            </a:r>
          </a:p>
          <a:p>
            <a:pPr lvl="1"/>
            <a:r>
              <a:rPr lang="en-US" sz="1400" dirty="0" smtClean="0"/>
              <a:t>Two meteorological inputs (METs)</a:t>
            </a:r>
          </a:p>
          <a:p>
            <a:pPr lvl="2"/>
            <a:r>
              <a:rPr lang="en-US" sz="1200" dirty="0" smtClean="0"/>
              <a:t>Data from OKC Post Office just upwind of the downtown area</a:t>
            </a:r>
          </a:p>
          <a:p>
            <a:pPr lvl="2"/>
            <a:r>
              <a:rPr lang="en-US" sz="1200" dirty="0" smtClean="0"/>
              <a:t>Data from both the sodar and vertical profiler at the PNNL site located ~1.6 km upwind of the release locations.</a:t>
            </a:r>
          </a:p>
          <a:p>
            <a:pPr lvl="1"/>
            <a:r>
              <a:rPr lang="en-US" sz="1400" dirty="0" smtClean="0"/>
              <a:t>Two versions of two models HPAC 5.0 SP1 build 82 and JEM 1.1B3; and HPAC 5.0 SP1 Build 84 and JEM 1.1 B4 were run for each release</a:t>
            </a:r>
          </a:p>
          <a:p>
            <a:pPr lvl="1"/>
            <a:r>
              <a:rPr lang="en-US" sz="1400" dirty="0" smtClean="0"/>
              <a:t>Total of 29 releases x 2 METs x 2 models x 2 versions x 2 urban modes = 464 runs</a:t>
            </a:r>
          </a:p>
          <a:p>
            <a:r>
              <a:rPr lang="en-US" sz="1600" dirty="0" smtClean="0"/>
              <a:t>For Urban 2000 examined all SF</a:t>
            </a:r>
            <a:r>
              <a:rPr lang="en-US" sz="1600" baseline="-25000" dirty="0" smtClean="0"/>
              <a:t>6</a:t>
            </a:r>
            <a:r>
              <a:rPr lang="en-US" sz="1600" dirty="0" smtClean="0"/>
              <a:t> releases during the 6 IOPs </a:t>
            </a:r>
          </a:p>
          <a:p>
            <a:pPr lvl="1"/>
            <a:r>
              <a:rPr lang="en-US" sz="1400" dirty="0" smtClean="0"/>
              <a:t>Five meteorological inputs (ALL, LDS, OMG, RGW, and SLC)</a:t>
            </a:r>
          </a:p>
          <a:p>
            <a:pPr lvl="1"/>
            <a:r>
              <a:rPr lang="en-US" sz="1400" dirty="0" smtClean="0"/>
              <a:t>Two </a:t>
            </a:r>
            <a:r>
              <a:rPr lang="en-US" sz="1400" dirty="0" smtClean="0"/>
              <a:t>models, HPAC 5.0 SP1 build 90 and JEM 1.1B4P2 were examined</a:t>
            </a:r>
          </a:p>
          <a:p>
            <a:pPr lvl="1"/>
            <a:r>
              <a:rPr lang="en-US" sz="1400" dirty="0" smtClean="0"/>
              <a:t>Total of 6 IOPs x 5 METs x 2 models x 2 urban modes = 120 independent model runs</a:t>
            </a:r>
          </a:p>
          <a:p>
            <a:pPr lvl="1"/>
            <a:r>
              <a:rPr lang="en-US" sz="1400" dirty="0" smtClean="0"/>
              <a:t>This represents 4 IOPs x 3 line releases + 2 IOPs x 3 point releases = 18 releases.</a:t>
            </a:r>
          </a:p>
          <a:p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SWIFT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2438400"/>
          </a:xfrm>
        </p:spPr>
        <p:txBody>
          <a:bodyPr/>
          <a:lstStyle/>
          <a:p>
            <a:r>
              <a:rPr lang="en-US" sz="1400" dirty="0" smtClean="0"/>
              <a:t>HPAC and JEM  contain two weather modules that can be used to prepare mass-consistent gridded wind fields</a:t>
            </a:r>
          </a:p>
          <a:p>
            <a:pPr lvl="1"/>
            <a:r>
              <a:rPr lang="en-US" sz="1200" dirty="0" smtClean="0"/>
              <a:t>SWIFT is recommended and will run by default unless manually overridden</a:t>
            </a:r>
          </a:p>
          <a:p>
            <a:pPr lvl="1"/>
            <a:r>
              <a:rPr lang="en-US" sz="1200" dirty="0" smtClean="0"/>
              <a:t>MC-SCIPUFF runs otherwise</a:t>
            </a:r>
            <a:r>
              <a:rPr lang="en-US" sz="1200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/>
              <a:t>and runs automatically when SWIFT fails to converge to a solution</a:t>
            </a:r>
          </a:p>
          <a:p>
            <a:r>
              <a:rPr lang="en-US" sz="1400" dirty="0" smtClean="0"/>
              <a:t>As part of previous V&amp;V work, it was identified that SWIFT systematically underpredicted wind speeds.</a:t>
            </a:r>
          </a:p>
          <a:p>
            <a:r>
              <a:rPr lang="en-US" sz="1400" dirty="0" smtClean="0"/>
              <a:t>A change to SWIFT was implemented in HPAC 5.0 SP1 and JEM 1.1B3, however the change was only implemented when UDM was invoked.</a:t>
            </a:r>
          </a:p>
          <a:p>
            <a:r>
              <a:rPr lang="en-US" sz="1400" dirty="0" smtClean="0"/>
              <a:t>A new version of SWIFT was issued.  The new version creates identical wind profiles for UC and UDM cases.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2057400" y="3008376"/>
            <a:ext cx="6140196" cy="3886200"/>
            <a:chOff x="609600" y="3284537"/>
            <a:chExt cx="5562600" cy="3573463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 l="6355" r="46509"/>
            <a:stretch>
              <a:fillRect/>
            </a:stretch>
          </p:blipFill>
          <p:spPr bwMode="auto">
            <a:xfrm>
              <a:off x="609600" y="3284537"/>
              <a:ext cx="2819108" cy="3573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 l="6355" r="46509"/>
            <a:stretch>
              <a:fillRect/>
            </a:stretch>
          </p:blipFill>
          <p:spPr bwMode="auto">
            <a:xfrm>
              <a:off x="3353093" y="3284537"/>
              <a:ext cx="2819107" cy="3573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5638800" y="3352800"/>
            <a:ext cx="5421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UDM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2590800" y="3352800"/>
            <a:ext cx="4059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UC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4191000"/>
            <a:ext cx="190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Measurements at PNNL JU03 Station</a:t>
            </a: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solidFill>
                  <a:srgbClr val="FF0000"/>
                </a:solidFill>
                <a:latin typeface="+mn-lt"/>
              </a:rPr>
              <a:t>SWIFT calculated wind profile (HPAC 5.0 SP1 Build 82, and JEM 1.1B3)</a:t>
            </a:r>
          </a:p>
          <a:p>
            <a:endParaRPr lang="en-US" sz="1000" dirty="0" smtClean="0">
              <a:latin typeface="+mn-lt"/>
            </a:endParaRPr>
          </a:p>
          <a:p>
            <a:r>
              <a:rPr lang="en-US" sz="1000" dirty="0" smtClean="0">
                <a:solidFill>
                  <a:srgbClr val="000066"/>
                </a:solidFill>
                <a:latin typeface="+mn-lt"/>
              </a:rPr>
              <a:t>New SWIFT calculated winds</a:t>
            </a:r>
            <a:endParaRPr lang="en-US" sz="1000" dirty="0">
              <a:solidFill>
                <a:srgbClr val="000066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 smtClean="0"/>
              <a:t>2-D Measure of Effectiveness (MOE).</a:t>
            </a:r>
          </a:p>
          <a:p>
            <a:pPr lvl="1"/>
            <a:r>
              <a:rPr lang="en-US" sz="1200" dirty="0" smtClean="0"/>
              <a:t>Compare predictions with experimentally measured concentrations in both time and space.</a:t>
            </a:r>
          </a:p>
          <a:p>
            <a:pPr lvl="1"/>
            <a:r>
              <a:rPr lang="en-US" sz="1200" dirty="0" smtClean="0"/>
              <a:t>Includes directional effects, i.e., the location of a hazard and not just the shape and size of the plume is critical to obtaining a high MOE score.</a:t>
            </a:r>
          </a:p>
          <a:p>
            <a:r>
              <a:rPr lang="en-US" sz="1400" dirty="0" smtClean="0"/>
              <a:t>Statistical measures used were fractional bias (FB), normalized absolute difference (NAD), normalized mean square error (NMSE), fraction of predictions within a factor of two </a:t>
            </a:r>
            <a:r>
              <a:rPr lang="en-US" sz="1400" dirty="0" smtClean="0"/>
              <a:t>of observations (FAC2</a:t>
            </a:r>
            <a:r>
              <a:rPr lang="en-US" sz="1400" dirty="0" smtClean="0"/>
              <a:t>) and the MOE.</a:t>
            </a:r>
          </a:p>
          <a:p>
            <a:r>
              <a:rPr lang="en-US" sz="1400" dirty="0" smtClean="0"/>
              <a:t>Separate sets of statistics for JU03 day and night releases.</a:t>
            </a:r>
          </a:p>
          <a:p>
            <a:r>
              <a:rPr lang="en-US" sz="1400" dirty="0" smtClean="0"/>
              <a:t>Non-parametric hypothesis testing was used to determine whether any apparent differences in model performance were statistically significant.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28600" y="3581400"/>
            <a:ext cx="4191000" cy="3023175"/>
            <a:chOff x="228600" y="3200401"/>
            <a:chExt cx="4191000" cy="3023175"/>
          </a:xfrm>
        </p:grpSpPr>
        <p:sp>
          <p:nvSpPr>
            <p:cNvPr id="10" name="Freeform 9"/>
            <p:cNvSpPr>
              <a:spLocks noChangeAspect="1"/>
            </p:cNvSpPr>
            <p:nvPr/>
          </p:nvSpPr>
          <p:spPr bwMode="auto">
            <a:xfrm>
              <a:off x="457200" y="3276601"/>
              <a:ext cx="2514600" cy="1616437"/>
            </a:xfrm>
            <a:custGeom>
              <a:avLst/>
              <a:gdLst>
                <a:gd name="connsiteX0" fmla="*/ 34925 w 1260474"/>
                <a:gd name="connsiteY0" fmla="*/ 630237 h 736599"/>
                <a:gd name="connsiteX1" fmla="*/ 425450 w 1260474"/>
                <a:gd name="connsiteY1" fmla="*/ 125412 h 736599"/>
                <a:gd name="connsiteX2" fmla="*/ 1044575 w 1260474"/>
                <a:gd name="connsiteY2" fmla="*/ 53975 h 736599"/>
                <a:gd name="connsiteX3" fmla="*/ 1192212 w 1260474"/>
                <a:gd name="connsiteY3" fmla="*/ 449262 h 736599"/>
                <a:gd name="connsiteX4" fmla="*/ 635000 w 1260474"/>
                <a:gd name="connsiteY4" fmla="*/ 706437 h 736599"/>
                <a:gd name="connsiteX5" fmla="*/ 34925 w 1260474"/>
                <a:gd name="connsiteY5" fmla="*/ 630237 h 736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0474" h="736599">
                  <a:moveTo>
                    <a:pt x="34925" y="630237"/>
                  </a:moveTo>
                  <a:cubicBezTo>
                    <a:pt x="0" y="533400"/>
                    <a:pt x="257175" y="221456"/>
                    <a:pt x="425450" y="125412"/>
                  </a:cubicBezTo>
                  <a:cubicBezTo>
                    <a:pt x="593725" y="29368"/>
                    <a:pt x="916781" y="0"/>
                    <a:pt x="1044575" y="53975"/>
                  </a:cubicBezTo>
                  <a:cubicBezTo>
                    <a:pt x="1172369" y="107950"/>
                    <a:pt x="1260474" y="340518"/>
                    <a:pt x="1192212" y="449262"/>
                  </a:cubicBezTo>
                  <a:cubicBezTo>
                    <a:pt x="1123950" y="558006"/>
                    <a:pt x="828675" y="676275"/>
                    <a:pt x="635000" y="706437"/>
                  </a:cubicBezTo>
                  <a:cubicBezTo>
                    <a:pt x="441325" y="736599"/>
                    <a:pt x="69850" y="727074"/>
                    <a:pt x="34925" y="630237"/>
                  </a:cubicBez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1" name="Freeform 10"/>
            <p:cNvSpPr>
              <a:spLocks noChangeAspect="1"/>
            </p:cNvSpPr>
            <p:nvPr/>
          </p:nvSpPr>
          <p:spPr bwMode="auto">
            <a:xfrm rot="300000">
              <a:off x="301908" y="3800405"/>
              <a:ext cx="3356842" cy="1828800"/>
            </a:xfrm>
            <a:custGeom>
              <a:avLst/>
              <a:gdLst>
                <a:gd name="connsiteX0" fmla="*/ 123825 w 1808163"/>
                <a:gd name="connsiteY0" fmla="*/ 300037 h 743743"/>
                <a:gd name="connsiteX1" fmla="*/ 904875 w 1808163"/>
                <a:gd name="connsiteY1" fmla="*/ 14287 h 743743"/>
                <a:gd name="connsiteX2" fmla="*/ 1719263 w 1808163"/>
                <a:gd name="connsiteY2" fmla="*/ 214312 h 743743"/>
                <a:gd name="connsiteX3" fmla="*/ 1438275 w 1808163"/>
                <a:gd name="connsiteY3" fmla="*/ 709612 h 743743"/>
                <a:gd name="connsiteX4" fmla="*/ 133350 w 1808163"/>
                <a:gd name="connsiteY4" fmla="*/ 419100 h 743743"/>
                <a:gd name="connsiteX5" fmla="*/ 638175 w 1808163"/>
                <a:gd name="connsiteY5" fmla="*/ 66675 h 743743"/>
                <a:gd name="connsiteX0" fmla="*/ 134937 w 1819275"/>
                <a:gd name="connsiteY0" fmla="*/ 298450 h 742156"/>
                <a:gd name="connsiteX1" fmla="*/ 130175 w 1819275"/>
                <a:gd name="connsiteY1" fmla="*/ 288925 h 742156"/>
                <a:gd name="connsiteX2" fmla="*/ 915987 w 1819275"/>
                <a:gd name="connsiteY2" fmla="*/ 12700 h 742156"/>
                <a:gd name="connsiteX3" fmla="*/ 1730375 w 1819275"/>
                <a:gd name="connsiteY3" fmla="*/ 212725 h 742156"/>
                <a:gd name="connsiteX4" fmla="*/ 1449387 w 1819275"/>
                <a:gd name="connsiteY4" fmla="*/ 708025 h 742156"/>
                <a:gd name="connsiteX5" fmla="*/ 144462 w 1819275"/>
                <a:gd name="connsiteY5" fmla="*/ 417513 h 742156"/>
                <a:gd name="connsiteX6" fmla="*/ 649287 w 1819275"/>
                <a:gd name="connsiteY6" fmla="*/ 65088 h 742156"/>
                <a:gd name="connsiteX0" fmla="*/ 123825 w 1808163"/>
                <a:gd name="connsiteY0" fmla="*/ 300037 h 743743"/>
                <a:gd name="connsiteX1" fmla="*/ 904875 w 1808163"/>
                <a:gd name="connsiteY1" fmla="*/ 14287 h 743743"/>
                <a:gd name="connsiteX2" fmla="*/ 1719263 w 1808163"/>
                <a:gd name="connsiteY2" fmla="*/ 214312 h 743743"/>
                <a:gd name="connsiteX3" fmla="*/ 1438275 w 1808163"/>
                <a:gd name="connsiteY3" fmla="*/ 709612 h 743743"/>
                <a:gd name="connsiteX4" fmla="*/ 133350 w 1808163"/>
                <a:gd name="connsiteY4" fmla="*/ 419100 h 743743"/>
                <a:gd name="connsiteX5" fmla="*/ 638175 w 1808163"/>
                <a:gd name="connsiteY5" fmla="*/ 66675 h 743743"/>
                <a:gd name="connsiteX0" fmla="*/ 904875 w 1808163"/>
                <a:gd name="connsiteY0" fmla="*/ 14287 h 743743"/>
                <a:gd name="connsiteX1" fmla="*/ 1719263 w 1808163"/>
                <a:gd name="connsiteY1" fmla="*/ 214312 h 743743"/>
                <a:gd name="connsiteX2" fmla="*/ 1438275 w 1808163"/>
                <a:gd name="connsiteY2" fmla="*/ 709612 h 743743"/>
                <a:gd name="connsiteX3" fmla="*/ 133350 w 1808163"/>
                <a:gd name="connsiteY3" fmla="*/ 419100 h 743743"/>
                <a:gd name="connsiteX4" fmla="*/ 638175 w 1808163"/>
                <a:gd name="connsiteY4" fmla="*/ 66675 h 743743"/>
                <a:gd name="connsiteX0" fmla="*/ 904875 w 1808163"/>
                <a:gd name="connsiteY0" fmla="*/ 14287 h 743743"/>
                <a:gd name="connsiteX1" fmla="*/ 1719263 w 1808163"/>
                <a:gd name="connsiteY1" fmla="*/ 214312 h 743743"/>
                <a:gd name="connsiteX2" fmla="*/ 1438275 w 1808163"/>
                <a:gd name="connsiteY2" fmla="*/ 709612 h 743743"/>
                <a:gd name="connsiteX3" fmla="*/ 133350 w 1808163"/>
                <a:gd name="connsiteY3" fmla="*/ 419100 h 743743"/>
                <a:gd name="connsiteX4" fmla="*/ 638175 w 1808163"/>
                <a:gd name="connsiteY4" fmla="*/ 66675 h 743743"/>
                <a:gd name="connsiteX0" fmla="*/ 752475 w 1833563"/>
                <a:gd name="connsiteY0" fmla="*/ 14287 h 743743"/>
                <a:gd name="connsiteX1" fmla="*/ 1719263 w 1833563"/>
                <a:gd name="connsiteY1" fmla="*/ 214312 h 743743"/>
                <a:gd name="connsiteX2" fmla="*/ 1438275 w 1833563"/>
                <a:gd name="connsiteY2" fmla="*/ 709612 h 743743"/>
                <a:gd name="connsiteX3" fmla="*/ 133350 w 1833563"/>
                <a:gd name="connsiteY3" fmla="*/ 419100 h 743743"/>
                <a:gd name="connsiteX4" fmla="*/ 638175 w 1833563"/>
                <a:gd name="connsiteY4" fmla="*/ 66675 h 743743"/>
                <a:gd name="connsiteX0" fmla="*/ 752475 w 1846263"/>
                <a:gd name="connsiteY0" fmla="*/ 42863 h 772319"/>
                <a:gd name="connsiteX1" fmla="*/ 676275 w 1846263"/>
                <a:gd name="connsiteY1" fmla="*/ 33338 h 772319"/>
                <a:gd name="connsiteX2" fmla="*/ 1719263 w 1846263"/>
                <a:gd name="connsiteY2" fmla="*/ 242888 h 772319"/>
                <a:gd name="connsiteX3" fmla="*/ 1438275 w 1846263"/>
                <a:gd name="connsiteY3" fmla="*/ 738188 h 772319"/>
                <a:gd name="connsiteX4" fmla="*/ 133350 w 1846263"/>
                <a:gd name="connsiteY4" fmla="*/ 447676 h 772319"/>
                <a:gd name="connsiteX5" fmla="*/ 638175 w 1846263"/>
                <a:gd name="connsiteY5" fmla="*/ 95251 h 772319"/>
                <a:gd name="connsiteX0" fmla="*/ 752475 w 1846263"/>
                <a:gd name="connsiteY0" fmla="*/ 9525 h 738981"/>
                <a:gd name="connsiteX1" fmla="*/ 676275 w 1846263"/>
                <a:gd name="connsiteY1" fmla="*/ 0 h 738981"/>
                <a:gd name="connsiteX2" fmla="*/ 1719263 w 1846263"/>
                <a:gd name="connsiteY2" fmla="*/ 209550 h 738981"/>
                <a:gd name="connsiteX3" fmla="*/ 1438275 w 1846263"/>
                <a:gd name="connsiteY3" fmla="*/ 704850 h 738981"/>
                <a:gd name="connsiteX4" fmla="*/ 133350 w 1846263"/>
                <a:gd name="connsiteY4" fmla="*/ 414338 h 738981"/>
                <a:gd name="connsiteX5" fmla="*/ 638175 w 1846263"/>
                <a:gd name="connsiteY5" fmla="*/ 61913 h 738981"/>
                <a:gd name="connsiteX0" fmla="*/ 676275 w 1846263"/>
                <a:gd name="connsiteY0" fmla="*/ 0 h 738981"/>
                <a:gd name="connsiteX1" fmla="*/ 1719263 w 1846263"/>
                <a:gd name="connsiteY1" fmla="*/ 209550 h 738981"/>
                <a:gd name="connsiteX2" fmla="*/ 1438275 w 1846263"/>
                <a:gd name="connsiteY2" fmla="*/ 704850 h 738981"/>
                <a:gd name="connsiteX3" fmla="*/ 133350 w 1846263"/>
                <a:gd name="connsiteY3" fmla="*/ 414338 h 738981"/>
                <a:gd name="connsiteX4" fmla="*/ 638175 w 1846263"/>
                <a:gd name="connsiteY4" fmla="*/ 61913 h 738981"/>
                <a:gd name="connsiteX0" fmla="*/ 1719263 w 1846263"/>
                <a:gd name="connsiteY0" fmla="*/ 147637 h 677068"/>
                <a:gd name="connsiteX1" fmla="*/ 1438275 w 1846263"/>
                <a:gd name="connsiteY1" fmla="*/ 642937 h 677068"/>
                <a:gd name="connsiteX2" fmla="*/ 133350 w 1846263"/>
                <a:gd name="connsiteY2" fmla="*/ 352425 h 677068"/>
                <a:gd name="connsiteX3" fmla="*/ 638175 w 1846263"/>
                <a:gd name="connsiteY3" fmla="*/ 0 h 677068"/>
                <a:gd name="connsiteX0" fmla="*/ 1719263 w 1846263"/>
                <a:gd name="connsiteY0" fmla="*/ 207962 h 737393"/>
                <a:gd name="connsiteX1" fmla="*/ 1438275 w 1846263"/>
                <a:gd name="connsiteY1" fmla="*/ 703262 h 737393"/>
                <a:gd name="connsiteX2" fmla="*/ 133350 w 1846263"/>
                <a:gd name="connsiteY2" fmla="*/ 412750 h 737393"/>
                <a:gd name="connsiteX3" fmla="*/ 638175 w 1846263"/>
                <a:gd name="connsiteY3" fmla="*/ 60325 h 737393"/>
                <a:gd name="connsiteX4" fmla="*/ 633413 w 1846263"/>
                <a:gd name="connsiteY4" fmla="*/ 50799 h 737393"/>
                <a:gd name="connsiteX0" fmla="*/ 1719263 w 1846263"/>
                <a:gd name="connsiteY0" fmla="*/ 259953 h 789384"/>
                <a:gd name="connsiteX1" fmla="*/ 1438275 w 1846263"/>
                <a:gd name="connsiteY1" fmla="*/ 755253 h 789384"/>
                <a:gd name="connsiteX2" fmla="*/ 133350 w 1846263"/>
                <a:gd name="connsiteY2" fmla="*/ 464741 h 789384"/>
                <a:gd name="connsiteX3" fmla="*/ 638175 w 1846263"/>
                <a:gd name="connsiteY3" fmla="*/ 112316 h 789384"/>
                <a:gd name="connsiteX4" fmla="*/ 633413 w 1846263"/>
                <a:gd name="connsiteY4" fmla="*/ 102790 h 789384"/>
                <a:gd name="connsiteX0" fmla="*/ 1719263 w 1846263"/>
                <a:gd name="connsiteY0" fmla="*/ 207962 h 737393"/>
                <a:gd name="connsiteX1" fmla="*/ 1438275 w 1846263"/>
                <a:gd name="connsiteY1" fmla="*/ 703262 h 737393"/>
                <a:gd name="connsiteX2" fmla="*/ 133350 w 1846263"/>
                <a:gd name="connsiteY2" fmla="*/ 412750 h 737393"/>
                <a:gd name="connsiteX3" fmla="*/ 638175 w 1846263"/>
                <a:gd name="connsiteY3" fmla="*/ 60325 h 737393"/>
                <a:gd name="connsiteX4" fmla="*/ 633413 w 1846263"/>
                <a:gd name="connsiteY4" fmla="*/ 50799 h 737393"/>
                <a:gd name="connsiteX0" fmla="*/ 1719263 w 1996480"/>
                <a:gd name="connsiteY0" fmla="*/ 233363 h 762794"/>
                <a:gd name="connsiteX1" fmla="*/ 1438275 w 1996480"/>
                <a:gd name="connsiteY1" fmla="*/ 728663 h 762794"/>
                <a:gd name="connsiteX2" fmla="*/ 133350 w 1996480"/>
                <a:gd name="connsiteY2" fmla="*/ 438151 h 762794"/>
                <a:gd name="connsiteX3" fmla="*/ 638175 w 1996480"/>
                <a:gd name="connsiteY3" fmla="*/ 85726 h 762794"/>
                <a:gd name="connsiteX4" fmla="*/ 1395413 w 1996480"/>
                <a:gd name="connsiteY4" fmla="*/ 0 h 762794"/>
                <a:gd name="connsiteX0" fmla="*/ 1719263 w 1996480"/>
                <a:gd name="connsiteY0" fmla="*/ 233363 h 762794"/>
                <a:gd name="connsiteX1" fmla="*/ 1438275 w 1996480"/>
                <a:gd name="connsiteY1" fmla="*/ 728663 h 762794"/>
                <a:gd name="connsiteX2" fmla="*/ 133350 w 1996480"/>
                <a:gd name="connsiteY2" fmla="*/ 438151 h 762794"/>
                <a:gd name="connsiteX3" fmla="*/ 638175 w 1996480"/>
                <a:gd name="connsiteY3" fmla="*/ 85726 h 762794"/>
                <a:gd name="connsiteX4" fmla="*/ 1395413 w 1996480"/>
                <a:gd name="connsiteY4" fmla="*/ 0 h 762794"/>
                <a:gd name="connsiteX0" fmla="*/ 1719263 w 1846263"/>
                <a:gd name="connsiteY0" fmla="*/ 374252 h 903683"/>
                <a:gd name="connsiteX1" fmla="*/ 1438275 w 1846263"/>
                <a:gd name="connsiteY1" fmla="*/ 869552 h 903683"/>
                <a:gd name="connsiteX2" fmla="*/ 133350 w 1846263"/>
                <a:gd name="connsiteY2" fmla="*/ 579040 h 903683"/>
                <a:gd name="connsiteX3" fmla="*/ 638175 w 1846263"/>
                <a:gd name="connsiteY3" fmla="*/ 226615 h 903683"/>
                <a:gd name="connsiteX4" fmla="*/ 1395413 w 1846263"/>
                <a:gd name="connsiteY4" fmla="*/ 140889 h 903683"/>
                <a:gd name="connsiteX0" fmla="*/ 1719263 w 1846263"/>
                <a:gd name="connsiteY0" fmla="*/ 374252 h 903683"/>
                <a:gd name="connsiteX1" fmla="*/ 1438275 w 1846263"/>
                <a:gd name="connsiteY1" fmla="*/ 869552 h 903683"/>
                <a:gd name="connsiteX2" fmla="*/ 133350 w 1846263"/>
                <a:gd name="connsiteY2" fmla="*/ 579040 h 903683"/>
                <a:gd name="connsiteX3" fmla="*/ 638175 w 1846263"/>
                <a:gd name="connsiteY3" fmla="*/ 226615 h 903683"/>
                <a:gd name="connsiteX4" fmla="*/ 1547813 w 1846263"/>
                <a:gd name="connsiteY4" fmla="*/ 140889 h 903683"/>
                <a:gd name="connsiteX0" fmla="*/ 1719263 w 1846263"/>
                <a:gd name="connsiteY0" fmla="*/ 298052 h 916383"/>
                <a:gd name="connsiteX1" fmla="*/ 1438275 w 1846263"/>
                <a:gd name="connsiteY1" fmla="*/ 869552 h 916383"/>
                <a:gd name="connsiteX2" fmla="*/ 133350 w 1846263"/>
                <a:gd name="connsiteY2" fmla="*/ 579040 h 916383"/>
                <a:gd name="connsiteX3" fmla="*/ 638175 w 1846263"/>
                <a:gd name="connsiteY3" fmla="*/ 226615 h 916383"/>
                <a:gd name="connsiteX4" fmla="*/ 1547813 w 1846263"/>
                <a:gd name="connsiteY4" fmla="*/ 140889 h 916383"/>
                <a:gd name="connsiteX0" fmla="*/ 1719263 w 1846263"/>
                <a:gd name="connsiteY0" fmla="*/ 145652 h 763983"/>
                <a:gd name="connsiteX1" fmla="*/ 1438275 w 1846263"/>
                <a:gd name="connsiteY1" fmla="*/ 717152 h 763983"/>
                <a:gd name="connsiteX2" fmla="*/ 133350 w 1846263"/>
                <a:gd name="connsiteY2" fmla="*/ 426640 h 763983"/>
                <a:gd name="connsiteX3" fmla="*/ 638175 w 1846263"/>
                <a:gd name="connsiteY3" fmla="*/ 74215 h 763983"/>
                <a:gd name="connsiteX4" fmla="*/ 1700213 w 1846263"/>
                <a:gd name="connsiteY4" fmla="*/ 140889 h 763983"/>
                <a:gd name="connsiteX0" fmla="*/ 1719263 w 1846263"/>
                <a:gd name="connsiteY0" fmla="*/ 145652 h 763983"/>
                <a:gd name="connsiteX1" fmla="*/ 1438275 w 1846263"/>
                <a:gd name="connsiteY1" fmla="*/ 717152 h 763983"/>
                <a:gd name="connsiteX2" fmla="*/ 133350 w 1846263"/>
                <a:gd name="connsiteY2" fmla="*/ 426640 h 763983"/>
                <a:gd name="connsiteX3" fmla="*/ 638175 w 1846263"/>
                <a:gd name="connsiteY3" fmla="*/ 74215 h 763983"/>
                <a:gd name="connsiteX4" fmla="*/ 1700213 w 1846263"/>
                <a:gd name="connsiteY4" fmla="*/ 140889 h 763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263" h="763983">
                  <a:moveTo>
                    <a:pt x="1719263" y="145652"/>
                  </a:moveTo>
                  <a:cubicBezTo>
                    <a:pt x="1846263" y="263127"/>
                    <a:pt x="1702594" y="670321"/>
                    <a:pt x="1438275" y="717152"/>
                  </a:cubicBezTo>
                  <a:cubicBezTo>
                    <a:pt x="1173956" y="763983"/>
                    <a:pt x="266700" y="533796"/>
                    <a:pt x="133350" y="426640"/>
                  </a:cubicBezTo>
                  <a:cubicBezTo>
                    <a:pt x="0" y="319484"/>
                    <a:pt x="377031" y="121840"/>
                    <a:pt x="638175" y="74215"/>
                  </a:cubicBezTo>
                  <a:cubicBezTo>
                    <a:pt x="899319" y="26590"/>
                    <a:pt x="1558330" y="0"/>
                    <a:pt x="1700213" y="140889"/>
                  </a:cubicBezTo>
                </a:path>
              </a:pathLst>
            </a:custGeom>
            <a:solidFill>
              <a:srgbClr val="0070C0">
                <a:alpha val="50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3429001"/>
              <a:ext cx="29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+mn-lt"/>
                </a:rPr>
                <a:t>Observations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4400" y="4953001"/>
              <a:ext cx="29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+mn-lt"/>
                </a:rPr>
                <a:t>Predictions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8600" y="4114801"/>
              <a:ext cx="2971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+mn-lt"/>
                </a:rPr>
                <a:t>Overlap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67000" y="3200401"/>
              <a:ext cx="1752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tx1">
                      <a:lumMod val="40000"/>
                      <a:lumOff val="60000"/>
                    </a:schemeClr>
                  </a:solidFill>
                  <a:latin typeface="+mn-lt"/>
                </a:rPr>
                <a:t>False Negative Area</a:t>
              </a:r>
              <a:endParaRPr lang="en-US" sz="1600" dirty="0">
                <a:solidFill>
                  <a:schemeClr val="tx1">
                    <a:lumMod val="40000"/>
                    <a:lumOff val="60000"/>
                  </a:schemeClr>
                </a:solidFill>
                <a:latin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71600" y="5638801"/>
              <a:ext cx="1905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00B0F0"/>
                  </a:solidFill>
                  <a:latin typeface="+mn-lt"/>
                </a:rPr>
                <a:t>False Positive Area</a:t>
              </a:r>
              <a:endParaRPr lang="en-US" sz="1600" dirty="0">
                <a:solidFill>
                  <a:srgbClr val="00B0F0"/>
                </a:solidFill>
                <a:latin typeface="+mn-lt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rot="5400000" flipH="1" flipV="1">
              <a:off x="2591594" y="5410201"/>
              <a:ext cx="1066006" cy="7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rot="10800000">
              <a:off x="2590800" y="3810001"/>
              <a:ext cx="137160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2895600" y="5943601"/>
              <a:ext cx="228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5400000">
              <a:off x="3848100" y="3695701"/>
              <a:ext cx="2286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5" name="Group 44"/>
          <p:cNvGrpSpPr/>
          <p:nvPr/>
        </p:nvGrpSpPr>
        <p:grpSpPr>
          <a:xfrm>
            <a:off x="4267200" y="3276600"/>
            <a:ext cx="4267200" cy="3404175"/>
            <a:chOff x="4267200" y="3048000"/>
            <a:chExt cx="4267200" cy="3404175"/>
          </a:xfrm>
        </p:grpSpPr>
        <p:grpSp>
          <p:nvGrpSpPr>
            <p:cNvPr id="43" name="Group 42"/>
            <p:cNvGrpSpPr/>
            <p:nvPr/>
          </p:nvGrpSpPr>
          <p:grpSpPr>
            <a:xfrm>
              <a:off x="4267200" y="3048000"/>
              <a:ext cx="4267200" cy="3404175"/>
              <a:chOff x="4267200" y="2819400"/>
              <a:chExt cx="4267200" cy="3404175"/>
            </a:xfrm>
          </p:grpSpPr>
          <p:grpSp>
            <p:nvGrpSpPr>
              <p:cNvPr id="31" name="Group 50"/>
              <p:cNvGrpSpPr>
                <a:grpSpLocks/>
              </p:cNvGrpSpPr>
              <p:nvPr/>
            </p:nvGrpSpPr>
            <p:grpSpPr bwMode="auto">
              <a:xfrm>
                <a:off x="4648200" y="3124200"/>
                <a:ext cx="3352800" cy="3066647"/>
                <a:chOff x="4114800" y="3276600"/>
                <a:chExt cx="3352800" cy="3067050"/>
              </a:xfrm>
            </p:grpSpPr>
            <p:pic>
              <p:nvPicPr>
                <p:cNvPr id="32" name="Picture 31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114800" y="3276600"/>
                  <a:ext cx="3200400" cy="3067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3" name="Rectangle 32"/>
                <p:cNvSpPr/>
                <p:nvPr/>
              </p:nvSpPr>
              <p:spPr>
                <a:xfrm>
                  <a:off x="7239000" y="3428617"/>
                  <a:ext cx="228600" cy="24387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8" name="Rectangle 37"/>
              <p:cNvSpPr/>
              <p:nvPr/>
            </p:nvSpPr>
            <p:spPr bwMode="auto">
              <a:xfrm>
                <a:off x="5202936" y="5276088"/>
                <a:ext cx="2514600" cy="457200"/>
              </a:xfrm>
              <a:prstGeom prst="rect">
                <a:avLst/>
              </a:prstGeom>
              <a:gradFill flip="none" rotWithShape="1">
                <a:gsLst>
                  <a:gs pos="50000">
                    <a:srgbClr val="0099CC">
                      <a:alpha val="35000"/>
                    </a:srgb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696200" y="2819400"/>
                <a:ext cx="838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+mn-lt"/>
                  </a:rPr>
                  <a:t>Ideal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267200" y="5638800"/>
                <a:ext cx="9906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+mn-lt"/>
                  </a:rPr>
                  <a:t>No Overlap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791200" y="5334000"/>
                <a:ext cx="1524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latin typeface="+mn-lt"/>
                  </a:rPr>
                  <a:t>Overprediction</a:t>
                </a:r>
                <a:endParaRPr lang="en-US" sz="1600" dirty="0">
                  <a:latin typeface="+mn-lt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 bwMode="auto">
              <a:xfrm>
                <a:off x="5193792" y="3218688"/>
                <a:ext cx="533400" cy="2514600"/>
              </a:xfrm>
              <a:prstGeom prst="rect">
                <a:avLst/>
              </a:prstGeom>
              <a:gradFill flip="none" rotWithShape="1">
                <a:gsLst>
                  <a:gs pos="50000">
                    <a:schemeClr val="tx1">
                      <a:lumMod val="40000"/>
                      <a:lumOff val="60000"/>
                      <a:alpha val="5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42" name="Straight Arrow Connector 41"/>
              <p:cNvCxnSpPr/>
              <p:nvPr/>
            </p:nvCxnSpPr>
            <p:spPr bwMode="auto">
              <a:xfrm rot="10800000" flipV="1">
                <a:off x="7772400" y="3124200"/>
                <a:ext cx="228600" cy="762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44" name="Straight Arrow Connector 43"/>
              <p:cNvCxnSpPr/>
              <p:nvPr/>
            </p:nvCxnSpPr>
            <p:spPr bwMode="auto">
              <a:xfrm flipV="1">
                <a:off x="4953000" y="5791200"/>
                <a:ext cx="228600" cy="7620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37" name="TextBox 36"/>
            <p:cNvSpPr txBox="1"/>
            <p:nvPr/>
          </p:nvSpPr>
          <p:spPr>
            <a:xfrm rot="5400000">
              <a:off x="4550777" y="4212223"/>
              <a:ext cx="1752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+mn-lt"/>
                </a:rPr>
                <a:t>Underprediction</a:t>
              </a:r>
              <a:endParaRPr lang="en-US" sz="1600" dirty="0">
                <a:latin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5193792" y="5504688"/>
              <a:ext cx="533400" cy="457200"/>
            </a:xfrm>
            <a:prstGeom prst="rect">
              <a:avLst/>
            </a:prstGeom>
            <a:gradFill flip="none" rotWithShape="1">
              <a:gsLst>
                <a:gs pos="81000">
                  <a:srgbClr val="AD4BB5">
                    <a:alpha val="49804"/>
                  </a:srgb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81" b="239"/>
          <a:stretch>
            <a:fillRect/>
          </a:stretch>
        </p:blipFill>
        <p:spPr bwMode="auto">
          <a:xfrm>
            <a:off x="0" y="2667000"/>
            <a:ext cx="5039106" cy="3810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JU03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34387" cy="5257800"/>
          </a:xfrm>
        </p:spPr>
        <p:txBody>
          <a:bodyPr/>
          <a:lstStyle/>
          <a:p>
            <a:r>
              <a:rPr lang="en-US" sz="1400" dirty="0" smtClean="0"/>
              <a:t>HPAC 5.0 SP1 Build 82 produced identical predictions to JEM 1.1B3 for both UC and UDM (identical results and errors).</a:t>
            </a:r>
          </a:p>
          <a:p>
            <a:r>
              <a:rPr lang="en-US" sz="1400" dirty="0" smtClean="0"/>
              <a:t>HPAC 5.0 SP1 Build 84 and JEM 1.1B4 produced identical predictions for UC only.</a:t>
            </a:r>
          </a:p>
          <a:p>
            <a:pPr lvl="1"/>
            <a:r>
              <a:rPr lang="en-US" sz="1200" dirty="0" smtClean="0"/>
              <a:t>Different versions of UDM, GEDIS, and the urban database</a:t>
            </a:r>
          </a:p>
          <a:p>
            <a:pPr lvl="1"/>
            <a:r>
              <a:rPr lang="en-US" sz="1200" dirty="0" smtClean="0"/>
              <a:t>Individual 150 s concentration predictions vary, but the average concentrations over 30 minutes do not differ as greatly.</a:t>
            </a:r>
          </a:p>
          <a:p>
            <a:pPr lvl="1"/>
            <a:r>
              <a:rPr lang="en-US" sz="1200" dirty="0" smtClean="0"/>
              <a:t>The </a:t>
            </a:r>
            <a:r>
              <a:rPr lang="en-US" sz="1200" dirty="0" smtClean="0"/>
              <a:t>30 minute average </a:t>
            </a:r>
            <a:r>
              <a:rPr lang="en-US" sz="1200" dirty="0" smtClean="0"/>
              <a:t>values were used for MOEs and statistics, differences between HPAC 5.0 SP1 Build 84 and JEM 1.1 B4 were not statistically different.</a:t>
            </a:r>
          </a:p>
          <a:p>
            <a:pPr>
              <a:buNone/>
            </a:pPr>
            <a:endParaRPr lang="en-US" sz="1600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2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971800"/>
            <a:ext cx="4266667" cy="3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7010400" y="6248400"/>
            <a:ext cx="1523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dirty="0" smtClean="0">
                <a:solidFill>
                  <a:srgbClr val="000066"/>
                </a:solidFill>
                <a:latin typeface="+mn-lt"/>
              </a:rPr>
              <a:t>JEM 1.1B4</a:t>
            </a:r>
          </a:p>
          <a:p>
            <a:pPr algn="l"/>
            <a:r>
              <a:rPr lang="en-US" sz="1000" dirty="0" smtClean="0">
                <a:solidFill>
                  <a:srgbClr val="FF0000"/>
                </a:solidFill>
                <a:latin typeface="+mn-lt"/>
              </a:rPr>
              <a:t>HPAC 5.0 SP1 Build 84</a:t>
            </a:r>
            <a:endParaRPr lang="en-US" sz="1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8200" y="2743201"/>
            <a:ext cx="396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Comparison of JEM and HPAC 5 UDM Predictions</a:t>
            </a:r>
            <a:endParaRPr lang="en-US" sz="1000" dirty="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JU03 </a:t>
            </a:r>
            <a:r>
              <a:rPr lang="en-US" dirty="0" smtClean="0"/>
              <a:t>Results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257800"/>
          </a:xfrm>
        </p:spPr>
        <p:txBody>
          <a:bodyPr/>
          <a:lstStyle/>
          <a:p>
            <a:r>
              <a:rPr lang="en-US" sz="1400" dirty="0" smtClean="0"/>
              <a:t>The </a:t>
            </a:r>
            <a:r>
              <a:rPr lang="en-US" sz="1400" dirty="0" smtClean="0"/>
              <a:t>JEM 1.1B4 UDM mode outperformed UC for nighttime releases using the </a:t>
            </a:r>
            <a:r>
              <a:rPr lang="en-US" sz="1400" dirty="0" smtClean="0"/>
              <a:t>Post Office </a:t>
            </a:r>
            <a:r>
              <a:rPr lang="en-US" sz="1400" dirty="0" smtClean="0"/>
              <a:t>MET.  Similarly HPAC 5.0 SP1 Build 84 UDM outperformed UC for the same set of releases and samplers.</a:t>
            </a:r>
          </a:p>
          <a:p>
            <a:r>
              <a:rPr lang="en-US" sz="1400" dirty="0" smtClean="0"/>
              <a:t>Statistically significant improvements in dosage based MOEs seen in both JEM and HPAC 5 UDM over HPAC 4 UDM for nighttime releases using the PO7 </a:t>
            </a:r>
            <a:r>
              <a:rPr lang="en-US" sz="1400" dirty="0" smtClean="0"/>
              <a:t>MET.</a:t>
            </a:r>
            <a:endParaRPr lang="en-US" sz="1400" dirty="0" smtClean="0"/>
          </a:p>
          <a:p>
            <a:r>
              <a:rPr lang="en-US" sz="1400" dirty="0" smtClean="0"/>
              <a:t>Principal </a:t>
            </a:r>
            <a:r>
              <a:rPr lang="en-US" sz="1400" dirty="0" smtClean="0"/>
              <a:t>difference in model performance was seen for UC predictions of nighttime releases using the PO7 MET. For these releases, JEM showed less bias, less scatter, and more predictions within a factor of two of the measurements than HPAC 4.0 SP3.</a:t>
            </a:r>
          </a:p>
          <a:p>
            <a:r>
              <a:rPr lang="en-US" sz="1400" dirty="0" smtClean="0"/>
              <a:t>The </a:t>
            </a:r>
            <a:r>
              <a:rPr lang="en-US" sz="1400" dirty="0" smtClean="0"/>
              <a:t>changes to SWIFT appear in our comparison of urban modes in JEM 1.1B4 and HPAC 4.04 SP3.  Observed model improvements are due to changes in SWIFT rather than a result of substantial improvements to the UC and UDM algorithms.</a:t>
            </a:r>
          </a:p>
          <a:p>
            <a:endParaRPr lang="en-US" sz="1400" dirty="0" smtClean="0"/>
          </a:p>
          <a:p>
            <a:endParaRPr lang="en-US" sz="1600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457200" y="3276600"/>
            <a:ext cx="3352800" cy="3038076"/>
            <a:chOff x="4114800" y="118872"/>
            <a:chExt cx="3352800" cy="3038475"/>
          </a:xfrm>
        </p:grpSpPr>
        <p:pic>
          <p:nvPicPr>
            <p:cNvPr id="15" name="Picture 2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14800" y="118872"/>
              <a:ext cx="3190875" cy="3038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7"/>
            <p:cNvSpPr txBox="1">
              <a:spLocks noChangeArrowheads="1"/>
            </p:cNvSpPr>
            <p:nvPr/>
          </p:nvSpPr>
          <p:spPr bwMode="auto">
            <a:xfrm>
              <a:off x="4724400" y="228600"/>
              <a:ext cx="92392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Calibri" pitchFamily="34" charset="0"/>
                </a:rPr>
                <a:t>PO7 Night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5400000" flipH="1" flipV="1">
              <a:off x="6324590" y="685067"/>
              <a:ext cx="152420" cy="15240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40"/>
            <p:cNvSpPr txBox="1">
              <a:spLocks noChangeArrowheads="1"/>
            </p:cNvSpPr>
            <p:nvPr/>
          </p:nvSpPr>
          <p:spPr bwMode="auto">
            <a:xfrm>
              <a:off x="6096000" y="533400"/>
              <a:ext cx="365125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latin typeface="Calibri" pitchFamily="34" charset="0"/>
                </a:rPr>
                <a:t>UC</a:t>
              </a:r>
            </a:p>
          </p:txBody>
        </p:sp>
        <p:sp>
          <p:nvSpPr>
            <p:cNvPr id="19" name="TextBox 41"/>
            <p:cNvSpPr txBox="1">
              <a:spLocks noChangeArrowheads="1"/>
            </p:cNvSpPr>
            <p:nvPr/>
          </p:nvSpPr>
          <p:spPr bwMode="auto">
            <a:xfrm>
              <a:off x="6324600" y="1371600"/>
              <a:ext cx="509588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latin typeface="Calibri" pitchFamily="34" charset="0"/>
                </a:rPr>
                <a:t>UDM</a:t>
              </a:r>
            </a:p>
          </p:txBody>
        </p:sp>
        <p:sp>
          <p:nvSpPr>
            <p:cNvPr id="20" name="Freeform 19"/>
            <p:cNvSpPr/>
            <p:nvPr/>
          </p:nvSpPr>
          <p:spPr>
            <a:xfrm>
              <a:off x="6705600" y="1142317"/>
              <a:ext cx="152400" cy="320717"/>
            </a:xfrm>
            <a:custGeom>
              <a:avLst/>
              <a:gdLst>
                <a:gd name="connsiteX0" fmla="*/ 152400 w 152400"/>
                <a:gd name="connsiteY0" fmla="*/ 320675 h 320675"/>
                <a:gd name="connsiteX1" fmla="*/ 38100 w 152400"/>
                <a:gd name="connsiteY1" fmla="*/ 244475 h 320675"/>
                <a:gd name="connsiteX2" fmla="*/ 0 w 152400"/>
                <a:gd name="connsiteY2" fmla="*/ 111125 h 320675"/>
                <a:gd name="connsiteX3" fmla="*/ 38100 w 152400"/>
                <a:gd name="connsiteY3" fmla="*/ 34925 h 32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320675">
                  <a:moveTo>
                    <a:pt x="152400" y="320675"/>
                  </a:moveTo>
                  <a:cubicBezTo>
                    <a:pt x="107950" y="300037"/>
                    <a:pt x="63500" y="279400"/>
                    <a:pt x="38100" y="244475"/>
                  </a:cubicBezTo>
                  <a:cubicBezTo>
                    <a:pt x="12700" y="209550"/>
                    <a:pt x="0" y="146050"/>
                    <a:pt x="0" y="111125"/>
                  </a:cubicBezTo>
                  <a:cubicBezTo>
                    <a:pt x="0" y="76200"/>
                    <a:pt x="50800" y="0"/>
                    <a:pt x="38100" y="34925"/>
                  </a:cubicBezTo>
                </a:path>
              </a:pathLst>
            </a:cu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239000" y="151587"/>
              <a:ext cx="228600" cy="2438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609600" y="624840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Plot of 250 ppt Threshold-Based MOE Values </a:t>
            </a:r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for </a:t>
            </a:r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Predictions from HPAC 4.04 SP3 and JEM 1.1B4</a:t>
            </a:r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.</a:t>
            </a:r>
            <a:endParaRPr lang="en-US" sz="1000" dirty="0" smtClean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505200"/>
            <a:ext cx="5361542" cy="22860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2743200" y="3505200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JEM</a:t>
            </a:r>
            <a:endParaRPr lang="en-US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0" y="3733800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JEM</a:t>
            </a:r>
            <a:endParaRPr lang="en-US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28800" y="4038600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HPAC4</a:t>
            </a:r>
            <a:endParaRPr lang="en-US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9400" y="4800600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HPAC4</a:t>
            </a:r>
            <a:endParaRPr lang="en-US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57600" y="5715000"/>
            <a:ext cx="48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/>
            <a:r>
              <a:rPr lang="en-US" sz="1000" dirty="0" smtClean="0">
                <a:solidFill>
                  <a:srgbClr val="000000"/>
                </a:solidFill>
                <a:latin typeface="+mn-lt"/>
              </a:rPr>
              <a:t>Fractional bias for HPAC4, HPAC5, and JEM JU03 Predictions.  Night releases shown in blue, day in red, and overall in black.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2000 Preliminary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HPAC 5.0 SP1 and JEM 1.1B4P2 UC modes produce identical outputs.</a:t>
            </a:r>
          </a:p>
          <a:p>
            <a:r>
              <a:rPr lang="en-US" sz="1600" dirty="0" smtClean="0"/>
              <a:t>Neither model can complete calculations in UDM mode for  IOP 7 in the ‘ALL’ MET, IOPs 2,4,5, 7, and 10 of the Raging Waters MET, and IOP 7 of the SLC airport MET.  Can get IOP 7 in the All met and IOP 10 of RGW by “resuming” calculation, but this does not work for the others.  This is a memory usage issue.</a:t>
            </a:r>
          </a:p>
          <a:p>
            <a:r>
              <a:rPr lang="en-US" sz="1600" dirty="0" smtClean="0"/>
              <a:t>JEM UDM and HPAC 5 UDM produce similar results for averaged concentrations.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895600"/>
            <a:ext cx="4571429" cy="3809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181600" y="3352800"/>
            <a:ext cx="281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Preliminary 2-D MOE for HPAC5, JEM, and HPAC4 for Urban 2000 Using UDM with the LDS MET.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Urban 2000 Preliminary Results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2-D MOEs may indicate that JEM UDM predictions (for the OMG and LDS METs) </a:t>
            </a:r>
            <a:r>
              <a:rPr lang="en-US" sz="1600" dirty="0" smtClean="0"/>
              <a:t>differ from </a:t>
            </a:r>
            <a:r>
              <a:rPr lang="en-US" sz="1600" dirty="0" smtClean="0"/>
              <a:t>UDM predictions from HPAC4.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4000000" cy="33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990600" y="5334000"/>
            <a:ext cx="281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Preliminary 2-D MOE for HPAC4 and  JEM for Urban 2000 Using the LDS MET.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981200"/>
            <a:ext cx="4000000" cy="33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4953000" y="5334000"/>
            <a:ext cx="281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 dirty="0" smtClean="0">
                <a:solidFill>
                  <a:srgbClr val="000000"/>
                </a:solidFill>
                <a:latin typeface="+mn-lt"/>
              </a:rPr>
              <a:t>Preliminary 2-D MOE for HPAC4 and  JEM for Urban 2000 Using the OMG MET.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UC results are identical between HPAC 5.0 and JEM 1.1 versions.</a:t>
            </a:r>
          </a:p>
          <a:p>
            <a:r>
              <a:rPr lang="en-US" sz="1800" dirty="0" smtClean="0"/>
              <a:t>UDM results differ, but such differences thus far do not seem to be statistically different for averaged concentrations.</a:t>
            </a:r>
          </a:p>
          <a:p>
            <a:r>
              <a:rPr lang="en-US" sz="1800" dirty="0" smtClean="0"/>
              <a:t>Comparisons of HPAC 5.0 and JEM 1.1 urban modes have been completed for JU03.</a:t>
            </a:r>
          </a:p>
          <a:p>
            <a:pPr lvl="1"/>
            <a:r>
              <a:rPr lang="en-US" sz="1600" dirty="0" smtClean="0"/>
              <a:t>Changes to SWIFT have been reflected by improvements in the predictions for JU03 from both UC and UDM modes.</a:t>
            </a:r>
          </a:p>
          <a:p>
            <a:pPr lvl="1"/>
            <a:r>
              <a:rPr lang="en-US" sz="1600" dirty="0" smtClean="0"/>
              <a:t>JEM UDM mode performed better than HPAC 4.04 SP3 UDM for JU03 Post Office MET.</a:t>
            </a:r>
          </a:p>
          <a:p>
            <a:r>
              <a:rPr lang="en-US" sz="1800" dirty="0" smtClean="0"/>
              <a:t>Comparisons are underway for Urban 2000.</a:t>
            </a:r>
          </a:p>
          <a:p>
            <a:pPr lvl="1"/>
            <a:r>
              <a:rPr lang="en-US" sz="1600" dirty="0" smtClean="0"/>
              <a:t>Only OMG and LDS MET have been completed for all IOPs due to memory-related bug in JEM UDM.</a:t>
            </a:r>
          </a:p>
          <a:p>
            <a:pPr lvl="1"/>
            <a:r>
              <a:rPr lang="en-US" sz="1600" dirty="0" smtClean="0"/>
              <a:t>JEM predictions for Urban 2000 </a:t>
            </a:r>
            <a:r>
              <a:rPr lang="en-US" sz="1600" dirty="0" smtClean="0"/>
              <a:t>may differ from those from HPAC </a:t>
            </a:r>
            <a:r>
              <a:rPr lang="en-US" sz="1600" dirty="0" smtClean="0"/>
              <a:t>4.</a:t>
            </a:r>
          </a:p>
          <a:p>
            <a:r>
              <a:rPr lang="en-US" sz="1800" dirty="0" smtClean="0"/>
              <a:t>Future work</a:t>
            </a:r>
          </a:p>
          <a:p>
            <a:pPr lvl="1"/>
            <a:r>
              <a:rPr lang="en-US" sz="1600" dirty="0" smtClean="0"/>
              <a:t>Continue UC and UDM comparisons with Urban 2000 (other METs and more statistics)</a:t>
            </a:r>
          </a:p>
          <a:p>
            <a:pPr lvl="1"/>
            <a:r>
              <a:rPr lang="en-US" sz="1600" dirty="0" smtClean="0"/>
              <a:t>Compare performance of UC and UDM with that of Micro-SWIFT SPRAY (MSS).</a:t>
            </a:r>
          </a:p>
          <a:p>
            <a:pPr lvl="1"/>
            <a:endParaRPr lang="en-US" sz="1200" dirty="0" smtClean="0"/>
          </a:p>
          <a:p>
            <a:pPr>
              <a:buNone/>
            </a:pP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39332-4C68-4AB0-B652-8F73C1C9A48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2">
      <a:dk1>
        <a:srgbClr val="660033"/>
      </a:dk1>
      <a:lt1>
        <a:srgbClr val="FFFFFF"/>
      </a:lt1>
      <a:dk2>
        <a:srgbClr val="B60009"/>
      </a:dk2>
      <a:lt2>
        <a:srgbClr val="B2B2B2"/>
      </a:lt2>
      <a:accent1>
        <a:srgbClr val="CCCC00"/>
      </a:accent1>
      <a:accent2>
        <a:srgbClr val="DE9ABC"/>
      </a:accent2>
      <a:accent3>
        <a:srgbClr val="FFFFFF"/>
      </a:accent3>
      <a:accent4>
        <a:srgbClr val="56002A"/>
      </a:accent4>
      <a:accent5>
        <a:srgbClr val="E2E2AA"/>
      </a:accent5>
      <a:accent6>
        <a:srgbClr val="C98BAA"/>
      </a:accent6>
      <a:hlink>
        <a:srgbClr val="FFAFAF"/>
      </a:hlink>
      <a:folHlink>
        <a:srgbClr val="969696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8080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C0C0AA"/>
        </a:accent5>
        <a:accent6>
          <a:srgbClr val="B98A00"/>
        </a:accent6>
        <a:hlink>
          <a:srgbClr val="CC66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60033"/>
        </a:dk1>
        <a:lt1>
          <a:srgbClr val="FFFFFF"/>
        </a:lt1>
        <a:dk2>
          <a:srgbClr val="B60009"/>
        </a:dk2>
        <a:lt2>
          <a:srgbClr val="B2B2B2"/>
        </a:lt2>
        <a:accent1>
          <a:srgbClr val="CCCC00"/>
        </a:accent1>
        <a:accent2>
          <a:srgbClr val="DE9ABC"/>
        </a:accent2>
        <a:accent3>
          <a:srgbClr val="FFFFFF"/>
        </a:accent3>
        <a:accent4>
          <a:srgbClr val="56002A"/>
        </a:accent4>
        <a:accent5>
          <a:srgbClr val="E2E2AA"/>
        </a:accent5>
        <a:accent6>
          <a:srgbClr val="C98BAA"/>
        </a:accent6>
        <a:hlink>
          <a:srgbClr val="FFAFA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2C2C42"/>
        </a:dk1>
        <a:lt1>
          <a:srgbClr val="FFFFCC"/>
        </a:lt1>
        <a:dk2>
          <a:srgbClr val="666699"/>
        </a:dk2>
        <a:lt2>
          <a:srgbClr val="FFCC00"/>
        </a:lt2>
        <a:accent1>
          <a:srgbClr val="FF9933"/>
        </a:accent1>
        <a:accent2>
          <a:srgbClr val="808000"/>
        </a:accent2>
        <a:accent3>
          <a:srgbClr val="B8B8CA"/>
        </a:accent3>
        <a:accent4>
          <a:srgbClr val="DADAAE"/>
        </a:accent4>
        <a:accent5>
          <a:srgbClr val="FFCAAD"/>
        </a:accent5>
        <a:accent6>
          <a:srgbClr val="737300"/>
        </a:accent6>
        <a:hlink>
          <a:srgbClr val="CC6600"/>
        </a:hlink>
        <a:folHlink>
          <a:srgbClr val="33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50000F"/>
        </a:dk1>
        <a:lt1>
          <a:srgbClr val="FFCC00"/>
        </a:lt1>
        <a:dk2>
          <a:srgbClr val="800000"/>
        </a:dk2>
        <a:lt2>
          <a:srgbClr val="FFFFCC"/>
        </a:lt2>
        <a:accent1>
          <a:srgbClr val="808000"/>
        </a:accent1>
        <a:accent2>
          <a:srgbClr val="993366"/>
        </a:accent2>
        <a:accent3>
          <a:srgbClr val="C0AAAA"/>
        </a:accent3>
        <a:accent4>
          <a:srgbClr val="DAAE00"/>
        </a:accent4>
        <a:accent5>
          <a:srgbClr val="C0C0AA"/>
        </a:accent5>
        <a:accent6>
          <a:srgbClr val="8A2D5C"/>
        </a:accent6>
        <a:hlink>
          <a:srgbClr val="FF505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333300"/>
        </a:dk1>
        <a:lt1>
          <a:srgbClr val="FFCC00"/>
        </a:lt1>
        <a:dk2>
          <a:srgbClr val="666633"/>
        </a:dk2>
        <a:lt2>
          <a:srgbClr val="FFFFCC"/>
        </a:lt2>
        <a:accent1>
          <a:srgbClr val="8F7401"/>
        </a:accent1>
        <a:accent2>
          <a:srgbClr val="CC6600"/>
        </a:accent2>
        <a:accent3>
          <a:srgbClr val="B8B8AD"/>
        </a:accent3>
        <a:accent4>
          <a:srgbClr val="DAAE00"/>
        </a:accent4>
        <a:accent5>
          <a:srgbClr val="C6BCAA"/>
        </a:accent5>
        <a:accent6>
          <a:srgbClr val="B95C00"/>
        </a:accent6>
        <a:hlink>
          <a:srgbClr val="666699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</TotalTime>
  <Words>1782</Words>
  <Application>Microsoft Office PowerPoint</Application>
  <PresentationFormat>On-screen Show (4:3)</PresentationFormat>
  <Paragraphs>176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Comparisons of Predictions from Joint Effects Model Urban Modes to Urban 2000 and Joint Urban 2003 Data, and to Predictions from HPAC Urban Modes</vt:lpstr>
      <vt:lpstr>Introduction</vt:lpstr>
      <vt:lpstr>Urban 2000 Overview</vt:lpstr>
      <vt:lpstr>Joint Urban 2003 Overview</vt:lpstr>
      <vt:lpstr>Urban Modes in Both HPAC and JEM</vt:lpstr>
      <vt:lpstr>Model Inputs and Set-Up</vt:lpstr>
      <vt:lpstr>Changes to SWIFT</vt:lpstr>
      <vt:lpstr>Metrics</vt:lpstr>
      <vt:lpstr>JU03 Results</vt:lpstr>
      <vt:lpstr>JU03 Results (2)</vt:lpstr>
      <vt:lpstr>Urban 2000 Preliminary Results</vt:lpstr>
      <vt:lpstr>Urban 2000 Preliminary Results (2)</vt:lpstr>
      <vt:lpstr>Conclusions</vt:lpstr>
    </vt:vector>
  </TitlesOfParts>
  <Company>IDA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acohen</dc:creator>
  <cp:lastModifiedBy>kpapadan</cp:lastModifiedBy>
  <cp:revision>135</cp:revision>
  <cp:lastPrinted>1601-01-01T00:00:00Z</cp:lastPrinted>
  <dcterms:created xsi:type="dcterms:W3CDTF">2003-11-02T17:16:45Z</dcterms:created>
  <dcterms:modified xsi:type="dcterms:W3CDTF">2009-07-15T01:03:54Z</dcterms:modified>
</cp:coreProperties>
</file>