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26" r:id="rId3"/>
    <p:sldId id="298" r:id="rId4"/>
    <p:sldId id="303" r:id="rId5"/>
    <p:sldId id="306" r:id="rId6"/>
    <p:sldId id="307" r:id="rId7"/>
    <p:sldId id="328" r:id="rId8"/>
    <p:sldId id="315" r:id="rId9"/>
    <p:sldId id="320" r:id="rId10"/>
    <p:sldId id="319" r:id="rId11"/>
    <p:sldId id="327" r:id="rId12"/>
    <p:sldId id="321" r:id="rId13"/>
    <p:sldId id="324" r:id="rId14"/>
    <p:sldId id="322" r:id="rId15"/>
    <p:sldId id="323" r:id="rId16"/>
    <p:sldId id="297" r:id="rId17"/>
  </p:sldIdLst>
  <p:sldSz cx="9144000" cy="6858000" type="screen4x3"/>
  <p:notesSz cx="6946900" cy="92202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7C80"/>
    <a:srgbClr val="009999"/>
    <a:srgbClr val="008080"/>
    <a:srgbClr val="99CCFF"/>
    <a:srgbClr val="FF9966"/>
    <a:srgbClr val="FF0000"/>
    <a:srgbClr val="FFFFCC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08" autoAdjust="0"/>
    <p:restoredTop sz="89961" autoAdjust="0"/>
  </p:normalViewPr>
  <p:slideViewPr>
    <p:cSldViewPr snapToGrid="0">
      <p:cViewPr varScale="1">
        <p:scale>
          <a:sx n="85" d="100"/>
          <a:sy n="85" d="100"/>
        </p:scale>
        <p:origin x="-72" y="-246"/>
      </p:cViewPr>
      <p:guideLst>
        <p:guide orient="horz" pos="880"/>
        <p:guide pos="2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1" y="1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algn="r"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304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9826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304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1" y="8759826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algn="r"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fld id="{03C2BFAE-CBE0-4706-BE27-148ED219CA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1" y="1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>
            <a:lvl1pPr algn="r"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3758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5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4" y="4379914"/>
            <a:ext cx="509587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75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6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375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1" y="8759826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9" tIns="46184" rIns="92369" bIns="46184" numCol="1" anchor="b" anchorCtr="0" compatLnSpc="1">
            <a:prstTxWarp prst="textNoShape">
              <a:avLst/>
            </a:prstTxWarp>
          </a:bodyPr>
          <a:lstStyle>
            <a:lvl1pPr algn="r" defTabSz="922338">
              <a:spcBef>
                <a:spcPct val="0"/>
              </a:spcBef>
              <a:defRPr sz="1200" b="0">
                <a:latin typeface="Times" pitchFamily="18" charset="0"/>
              </a:defRPr>
            </a:lvl1pPr>
          </a:lstStyle>
          <a:p>
            <a:fld id="{F0EB0F11-596A-4224-98DE-F30CA3A4B98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Mention</a:t>
            </a:r>
            <a:r>
              <a:rPr lang="en-US" baseline="0" dirty="0" smtClean="0"/>
              <a:t> factors such as terrain (complicated) surface roughness,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NWP</a:t>
            </a:r>
            <a:r>
              <a:rPr lang="en-US" baseline="0" dirty="0" smtClean="0"/>
              <a:t> –Numerical Weather Prediction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-Worked</a:t>
            </a:r>
            <a:r>
              <a:rPr lang="en-US" baseline="0" dirty="0" smtClean="0"/>
              <a:t> with Dave Stauffer’s group to get </a:t>
            </a:r>
            <a:r>
              <a:rPr lang="en-US" baseline="0" dirty="0" err="1" smtClean="0"/>
              <a:t>wrf</a:t>
            </a:r>
            <a:r>
              <a:rPr lang="en-US" baseline="0" dirty="0" smtClean="0"/>
              <a:t> run. 43 vertical levels packed toward the surface, 444 m resolution.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We used WRF data from new years eve</a:t>
            </a:r>
            <a:r>
              <a:rPr lang="en-US" baseline="0" dirty="0" smtClean="0"/>
              <a:t> to drive CFD model. This was a cold, windy day.</a:t>
            </a:r>
          </a:p>
          <a:p>
            <a:pPr>
              <a:buFontTx/>
              <a:buChar char="-"/>
            </a:pPr>
            <a:r>
              <a:rPr lang="en-US" baseline="0" dirty="0" smtClean="0"/>
              <a:t>WRF is going to be used to provide both inflow data and to move the 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-We chose this site because we have high-resolution terrain data.</a:t>
            </a:r>
          </a:p>
          <a:p>
            <a:r>
              <a:rPr lang="en-US" baseline="0" dirty="0" smtClean="0"/>
              <a:t>-Access to WRF for this site</a:t>
            </a:r>
          </a:p>
          <a:p>
            <a:r>
              <a:rPr lang="en-US" baseline="0" dirty="0" smtClean="0"/>
              <a:t>-Access to met data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Example of wave clouds – terrain effect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-This</a:t>
            </a:r>
            <a:r>
              <a:rPr lang="en-US" baseline="0" dirty="0" smtClean="0"/>
              <a:t> is our ‘coarse’ mesh resolution, well be doing higher soon</a:t>
            </a:r>
          </a:p>
          <a:p>
            <a:r>
              <a:rPr lang="en-US" baseline="0" dirty="0" smtClean="0"/>
              <a:t>-multiple inflow</a:t>
            </a:r>
          </a:p>
          <a:p>
            <a:r>
              <a:rPr lang="en-US" baseline="0" dirty="0" smtClean="0"/>
              <a:t>-used </a:t>
            </a:r>
            <a:r>
              <a:rPr lang="en-US" baseline="0" dirty="0" err="1" smtClean="0"/>
              <a:t>acuSolve</a:t>
            </a:r>
            <a:r>
              <a:rPr lang="en-US" baseline="0" dirty="0" smtClean="0"/>
              <a:t> commercial CFD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Inflow</a:t>
            </a:r>
            <a:r>
              <a:rPr lang="en-US" baseline="0" dirty="0" smtClean="0"/>
              <a:t> profiles.</a:t>
            </a:r>
          </a:p>
          <a:p>
            <a:r>
              <a:rPr lang="en-US" baseline="0" dirty="0" smtClean="0"/>
              <a:t>-The left has no spatial variation, the one on the right has spatial variation. </a:t>
            </a:r>
          </a:p>
          <a:p>
            <a:r>
              <a:rPr lang="en-US" baseline="0" dirty="0" smtClean="0"/>
              <a:t>-Velocity contours and vectors are shown </a:t>
            </a:r>
          </a:p>
          <a:p>
            <a:pPr>
              <a:buFontTx/>
              <a:buChar char="-"/>
            </a:pPr>
            <a:r>
              <a:rPr lang="en-US" baseline="0" dirty="0" smtClean="0"/>
              <a:t>Note boundary layer formation </a:t>
            </a:r>
          </a:p>
          <a:p>
            <a:pPr>
              <a:buFontTx/>
              <a:buChar char="-"/>
            </a:pPr>
            <a:r>
              <a:rPr lang="en-US" baseline="0" dirty="0" smtClean="0"/>
              <a:t>Can be made to be time-accurate.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-Ground</a:t>
            </a:r>
            <a:r>
              <a:rPr lang="en-US" baseline="0" dirty="0" smtClean="0"/>
              <a:t> plane is colored by height</a:t>
            </a:r>
          </a:p>
          <a:p>
            <a:r>
              <a:rPr lang="en-US" baseline="0" dirty="0" smtClean="0"/>
              <a:t>-Cut plane is colored by vel. magnitude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-Assimilation</a:t>
            </a:r>
            <a:r>
              <a:rPr lang="en-US" baseline="0" dirty="0" smtClean="0"/>
              <a:t> is a borrowed technique </a:t>
            </a:r>
            <a:endParaRPr lang="en-US" dirty="0" smtClean="0"/>
          </a:p>
          <a:p>
            <a:r>
              <a:rPr lang="en-US" dirty="0" smtClean="0"/>
              <a:t>-Even</a:t>
            </a:r>
            <a:r>
              <a:rPr lang="en-US" baseline="0" dirty="0" smtClean="0"/>
              <a:t> though the inflow is specified, an unsteady simulation can choose many realizable paths. Assimilation guides the flow solution to the realization that was observed.</a:t>
            </a:r>
          </a:p>
          <a:p>
            <a:r>
              <a:rPr lang="en-US" baseline="0" dirty="0" smtClean="0"/>
              <a:t>-nudging is new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-Typically</a:t>
            </a:r>
            <a:r>
              <a:rPr lang="en-US" baseline="0" dirty="0" smtClean="0"/>
              <a:t> known as 4D assimilation, steady results are shown here.  </a:t>
            </a:r>
          </a:p>
          <a:p>
            <a:r>
              <a:rPr lang="en-US" baseline="0" dirty="0" smtClean="0"/>
              <a:t>-talk about each term…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Assume known data</a:t>
            </a:r>
          </a:p>
          <a:p>
            <a:pPr>
              <a:buFontTx/>
              <a:buChar char="-"/>
            </a:pPr>
            <a:r>
              <a:rPr lang="en-US" dirty="0" smtClean="0"/>
              <a:t>Notional</a:t>
            </a:r>
            <a:r>
              <a:rPr lang="en-US" baseline="0" dirty="0" smtClean="0"/>
              <a:t> wind field chosen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Top</a:t>
            </a:r>
            <a:r>
              <a:rPr lang="en-US" baseline="0" dirty="0" smtClean="0"/>
              <a:t> figure is a slice with no velocity modification</a:t>
            </a:r>
          </a:p>
          <a:p>
            <a:pPr>
              <a:buFontTx/>
              <a:buChar char="-"/>
            </a:pPr>
            <a:r>
              <a:rPr lang="en-US" baseline="0" dirty="0" smtClean="0"/>
              <a:t>Bottom is modified with notional body force</a:t>
            </a:r>
          </a:p>
          <a:p>
            <a:pPr>
              <a:buFontTx/>
              <a:buChar char="-"/>
            </a:pPr>
            <a:r>
              <a:rPr lang="en-US" baseline="0" dirty="0" smtClean="0"/>
              <a:t>Red is high speed, blue is low speed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Typically used for ground porosity</a:t>
            </a:r>
          </a:p>
          <a:p>
            <a:endParaRPr lang="en-US" dirty="0" smtClean="0"/>
          </a:p>
          <a:p>
            <a:r>
              <a:rPr lang="en-US" dirty="0" err="1" smtClean="0"/>
              <a:t>Fi</a:t>
            </a:r>
            <a:r>
              <a:rPr lang="en-US" dirty="0" smtClean="0"/>
              <a:t> -&gt; Linear and quadratic</a:t>
            </a:r>
            <a:r>
              <a:rPr lang="en-US" baseline="0" dirty="0" smtClean="0"/>
              <a:t> pieces, quadratic for high speed flow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Lots</a:t>
            </a:r>
            <a:r>
              <a:rPr lang="en-US" baseline="0" dirty="0" smtClean="0"/>
              <a:t> of interest in this topic….</a:t>
            </a:r>
          </a:p>
          <a:p>
            <a:r>
              <a:rPr lang="en-US" baseline="0" dirty="0" smtClean="0"/>
              <a:t>Re-work red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EB0F11-596A-4224-98DE-F30CA3A4B98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906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906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6575" y="330200"/>
            <a:ext cx="2066925" cy="5375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30200"/>
            <a:ext cx="6048375" cy="5375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0" y="330200"/>
            <a:ext cx="7264400" cy="571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90675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1122363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66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228600" y="228600"/>
            <a:ext cx="25146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65000"/>
              </a:lnSpc>
              <a:spcBef>
                <a:spcPct val="0"/>
              </a:spcBef>
            </a:pPr>
            <a:r>
              <a:rPr lang="en-US" sz="4400" b="0">
                <a:solidFill>
                  <a:srgbClr val="6699FF"/>
                </a:solidFill>
                <a:latin typeface="Arial Black" pitchFamily="34" charset="0"/>
              </a:rPr>
              <a:t>ARL</a:t>
            </a:r>
            <a:endParaRPr lang="en-US" sz="3600" b="0">
              <a:solidFill>
                <a:srgbClr val="6699FF"/>
              </a:solidFill>
              <a:latin typeface="Arial Black" pitchFamily="34" charset="0"/>
            </a:endParaRPr>
          </a:p>
          <a:p>
            <a:pPr>
              <a:lnSpc>
                <a:spcPct val="65000"/>
              </a:lnSpc>
              <a:spcBef>
                <a:spcPct val="0"/>
              </a:spcBef>
            </a:pPr>
            <a:r>
              <a:rPr lang="en-US" sz="2000" b="0">
                <a:solidFill>
                  <a:srgbClr val="6699FF"/>
                </a:solidFill>
                <a:latin typeface="Arial" charset="0"/>
              </a:rPr>
              <a:t>Penn State</a:t>
            </a:r>
            <a:endParaRPr lang="en-US" sz="1600" b="0">
              <a:solidFill>
                <a:srgbClr val="6699FF"/>
              </a:solidFill>
              <a:latin typeface="Arial" charset="0"/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689100" y="330200"/>
            <a:ext cx="7264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906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FFFFCC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uwe-fs\fxz101\ACUSOLVE\ROCKSPRINGS\JOURNAL-ARTICAL-RUNS\STEADY-WRF-INFLOW-RELEASE\MOVIE\release.avi" TargetMode="Externa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28800"/>
            <a:ext cx="9144000" cy="5029200"/>
          </a:xfrm>
          <a:prstGeom prst="rect">
            <a:avLst/>
          </a:prstGeom>
          <a:noFill/>
        </p:spPr>
      </p:pic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646113" y="2404391"/>
            <a:ext cx="7916862" cy="41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/>
            <a:r>
              <a:rPr lang="en-US" sz="2400" b="0" dirty="0" smtClean="0">
                <a:latin typeface="+mn-lt"/>
              </a:rPr>
              <a:t>A </a:t>
            </a:r>
            <a:r>
              <a:rPr lang="en-US" sz="2400" b="0" dirty="0">
                <a:latin typeface="+mn-lt"/>
              </a:rPr>
              <a:t>Combined Computational Fluid Dynamics and </a:t>
            </a:r>
            <a:r>
              <a:rPr lang="en-US" sz="2400" b="0" dirty="0" err="1">
                <a:latin typeface="+mn-lt"/>
              </a:rPr>
              <a:t>Mesoscale</a:t>
            </a:r>
            <a:r>
              <a:rPr lang="en-US" sz="2400" b="0" dirty="0">
                <a:latin typeface="+mn-lt"/>
              </a:rPr>
              <a:t> Model Approach to Wind Turbine </a:t>
            </a:r>
            <a:r>
              <a:rPr lang="en-US" sz="2400" b="0" dirty="0" err="1">
                <a:latin typeface="+mn-lt"/>
              </a:rPr>
              <a:t>Siting</a:t>
            </a:r>
            <a:r>
              <a:rPr lang="en-US" sz="2400" b="0" dirty="0">
                <a:latin typeface="+mn-lt"/>
              </a:rPr>
              <a:t> Using Data </a:t>
            </a:r>
            <a:r>
              <a:rPr lang="en-US" sz="2400" b="0" dirty="0" smtClean="0">
                <a:latin typeface="+mn-lt"/>
              </a:rPr>
              <a:t>Assimilation</a:t>
            </a:r>
          </a:p>
          <a:p>
            <a:pPr algn="ctr"/>
            <a:r>
              <a:rPr lang="en-US" sz="2400" b="0" dirty="0" smtClean="0">
                <a:latin typeface="+mn-lt"/>
              </a:rPr>
              <a:t>13</a:t>
            </a:r>
            <a:r>
              <a:rPr lang="en-US" sz="2400" b="0" baseline="30000" dirty="0" smtClean="0">
                <a:latin typeface="+mn-lt"/>
              </a:rPr>
              <a:t>th</a:t>
            </a:r>
            <a:r>
              <a:rPr lang="en-US" sz="2400" b="0" dirty="0" smtClean="0">
                <a:latin typeface="+mn-lt"/>
              </a:rPr>
              <a:t> Annual George Mason University Conference on </a:t>
            </a:r>
          </a:p>
          <a:p>
            <a:pPr algn="ctr"/>
            <a:r>
              <a:rPr lang="en-US" sz="2400" b="0" dirty="0" smtClean="0">
                <a:latin typeface="+mn-lt"/>
              </a:rPr>
              <a:t>Atmospheric Transport and Dispersion Modeling</a:t>
            </a:r>
            <a:endParaRPr lang="en-US" sz="2400" b="0" dirty="0">
              <a:latin typeface="+mn-lt"/>
            </a:endParaRPr>
          </a:p>
          <a:p>
            <a:pPr algn="ctr"/>
            <a:r>
              <a:rPr lang="en-US" sz="2400" b="0" dirty="0">
                <a:latin typeface="+mn-lt"/>
              </a:rPr>
              <a:t>F.J. </a:t>
            </a:r>
            <a:r>
              <a:rPr lang="en-US" sz="2400" b="0" dirty="0" err="1">
                <a:latin typeface="+mn-lt"/>
              </a:rPr>
              <a:t>Zajaczkowski</a:t>
            </a:r>
            <a:r>
              <a:rPr lang="en-US" sz="2400" b="0" dirty="0">
                <a:latin typeface="+mn-lt"/>
              </a:rPr>
              <a:t>, S.E. </a:t>
            </a:r>
            <a:r>
              <a:rPr lang="en-US" sz="2400" b="0" dirty="0" err="1">
                <a:latin typeface="+mn-lt"/>
              </a:rPr>
              <a:t>Haupt</a:t>
            </a:r>
            <a:r>
              <a:rPr lang="en-US" sz="2400" b="0" dirty="0">
                <a:latin typeface="+mn-lt"/>
              </a:rPr>
              <a:t>, </a:t>
            </a:r>
          </a:p>
          <a:p>
            <a:pPr algn="ctr"/>
            <a:r>
              <a:rPr lang="en-US" sz="2400" b="0" dirty="0">
                <a:latin typeface="+mn-lt"/>
              </a:rPr>
              <a:t>K.J. </a:t>
            </a:r>
            <a:r>
              <a:rPr lang="en-US" sz="2400" b="0" dirty="0" smtClean="0">
                <a:latin typeface="+mn-lt"/>
              </a:rPr>
              <a:t>Long</a:t>
            </a:r>
            <a:endParaRPr lang="en-US" sz="2400" b="0" dirty="0">
              <a:latin typeface="+mn-lt"/>
            </a:endParaRPr>
          </a:p>
          <a:p>
            <a:pPr algn="ctr"/>
            <a:r>
              <a:rPr lang="en-US" sz="2400" b="0">
                <a:latin typeface="+mn-lt"/>
              </a:rPr>
              <a:t>July </a:t>
            </a:r>
            <a:r>
              <a:rPr lang="en-US" sz="2400" b="0" smtClean="0">
                <a:latin typeface="+mn-lt"/>
              </a:rPr>
              <a:t>14, </a:t>
            </a:r>
            <a:r>
              <a:rPr lang="en-US" sz="2400" b="0" dirty="0" smtClean="0">
                <a:latin typeface="+mn-lt"/>
              </a:rPr>
              <a:t>2009</a:t>
            </a:r>
          </a:p>
          <a:p>
            <a:pPr>
              <a:lnSpc>
                <a:spcPct val="60000"/>
              </a:lnSpc>
              <a:spcBef>
                <a:spcPct val="0"/>
              </a:spcBef>
            </a:pPr>
            <a:endParaRPr lang="en-US" b="0" dirty="0">
              <a:latin typeface="Arial Black" pitchFamily="34" charset="0"/>
            </a:endParaRPr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4" cstate="print"/>
          <a:srcRect l="400" t="1520" r="500"/>
          <a:stretch>
            <a:fillRect/>
          </a:stretch>
        </p:blipFill>
        <p:spPr bwMode="auto">
          <a:xfrm>
            <a:off x="36513" y="26988"/>
            <a:ext cx="9069387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1010736" name="Text Box 48"/>
          <p:cNvSpPr txBox="1">
            <a:spLocks noChangeArrowheads="1"/>
          </p:cNvSpPr>
          <p:nvPr/>
        </p:nvSpPr>
        <p:spPr bwMode="auto">
          <a:xfrm>
            <a:off x="114300" y="1428750"/>
            <a:ext cx="4514850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31775" indent="-231775">
              <a:buFont typeface="Arial" pitchFamily="34" charset="0"/>
              <a:buChar char="•"/>
            </a:pPr>
            <a:r>
              <a:rPr lang="en-US" sz="2200" b="0" dirty="0" smtClean="0">
                <a:latin typeface="Arial" charset="0"/>
              </a:rPr>
              <a:t>Accurate prediction of atmospheric dispersion can be difficult – many factors play a role</a:t>
            </a:r>
          </a:p>
          <a:p>
            <a:pPr marL="231775" indent="-231775">
              <a:buFontTx/>
              <a:buChar char="•"/>
            </a:pPr>
            <a:r>
              <a:rPr lang="en-US" sz="2200" b="0" dirty="0" smtClean="0">
                <a:latin typeface="Arial" charset="0"/>
              </a:rPr>
              <a:t>Details of local flow are critical  </a:t>
            </a:r>
          </a:p>
          <a:p>
            <a:pPr marL="231775" indent="-231775">
              <a:buFontTx/>
              <a:buChar char="•"/>
            </a:pPr>
            <a:r>
              <a:rPr lang="en-US" sz="2200" b="0" dirty="0" smtClean="0">
                <a:latin typeface="Arial" charset="0"/>
              </a:rPr>
              <a:t>If local wind variability can be determined (velocity, direction and variances) we can make better predictions</a:t>
            </a:r>
          </a:p>
          <a:p>
            <a:pPr marL="231775" indent="-231775">
              <a:buFontTx/>
              <a:buChar char="•"/>
            </a:pPr>
            <a:r>
              <a:rPr lang="en-US" sz="2200" b="0" dirty="0" smtClean="0">
                <a:latin typeface="Arial" charset="0"/>
              </a:rPr>
              <a:t>There is overlap between dispersion modeling and turbine </a:t>
            </a:r>
            <a:r>
              <a:rPr lang="en-US" sz="2200" b="0" dirty="0" err="1" smtClean="0">
                <a:latin typeface="Arial" charset="0"/>
              </a:rPr>
              <a:t>siting</a:t>
            </a:r>
            <a:r>
              <a:rPr lang="en-US" sz="2200" b="0" dirty="0" smtClean="0">
                <a:latin typeface="Arial" charset="0"/>
              </a:rPr>
              <a:t>.</a:t>
            </a:r>
            <a:endParaRPr lang="en-US" sz="2400" b="0" dirty="0" smtClean="0">
              <a:latin typeface="Arial" charset="0"/>
            </a:endParaRPr>
          </a:p>
        </p:txBody>
      </p:sp>
      <p:pic>
        <p:nvPicPr>
          <p:cNvPr id="14338" name="Picture 2" descr="Y:\Computational_Mechanics\seh\fjz\WindMills\100_1653.JPG"/>
          <p:cNvPicPr>
            <a:picLocks noChangeAspect="1" noChangeArrowheads="1"/>
          </p:cNvPicPr>
          <p:nvPr/>
        </p:nvPicPr>
        <p:blipFill>
          <a:blip r:embed="rId3" cstate="print"/>
          <a:srcRect l="8912" t="8014" r="13506" b="11847"/>
          <a:stretch>
            <a:fillRect/>
          </a:stretch>
        </p:blipFill>
        <p:spPr bwMode="auto">
          <a:xfrm>
            <a:off x="7466708" y="4496764"/>
            <a:ext cx="1540132" cy="2121206"/>
          </a:xfrm>
          <a:prstGeom prst="rect">
            <a:avLst/>
          </a:prstGeom>
          <a:noFill/>
        </p:spPr>
      </p:pic>
      <p:pic>
        <p:nvPicPr>
          <p:cNvPr id="6" name="Picture 5" descr="IMG_4570.JPG"/>
          <p:cNvPicPr>
            <a:picLocks noChangeAspect="1"/>
          </p:cNvPicPr>
          <p:nvPr/>
        </p:nvPicPr>
        <p:blipFill>
          <a:blip r:embed="rId4" cstate="print"/>
          <a:srcRect l="5769" t="6960" r="2198" b="28571"/>
          <a:stretch>
            <a:fillRect/>
          </a:stretch>
        </p:blipFill>
        <p:spPr>
          <a:xfrm>
            <a:off x="4491991" y="1611630"/>
            <a:ext cx="4366260" cy="2293916"/>
          </a:xfrm>
          <a:prstGeom prst="rect">
            <a:avLst/>
          </a:prstGeom>
        </p:spPr>
      </p:pic>
      <p:pic>
        <p:nvPicPr>
          <p:cNvPr id="7" name="Picture 2" descr="Figure 2.11 An example of flow separation over a hill, Source Garrad Hassa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90083" y="5607817"/>
            <a:ext cx="3632642" cy="1040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Overview</a:t>
            </a:r>
            <a:endParaRPr lang="en-US" dirty="0"/>
          </a:p>
        </p:txBody>
      </p:sp>
      <p:sp>
        <p:nvSpPr>
          <p:cNvPr id="1011715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sp>
        <p:nvSpPr>
          <p:cNvPr id="1011718" name="Text Box 6"/>
          <p:cNvSpPr txBox="1">
            <a:spLocks noChangeArrowheads="1"/>
          </p:cNvSpPr>
          <p:nvPr/>
        </p:nvSpPr>
        <p:spPr bwMode="auto">
          <a:xfrm>
            <a:off x="187325" y="1465355"/>
            <a:ext cx="4853305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charset="0"/>
              </a:rPr>
              <a:t>Goal:</a:t>
            </a:r>
            <a:endParaRPr lang="en-US" sz="2400" dirty="0">
              <a:latin typeface="Arial" charset="0"/>
            </a:endParaRPr>
          </a:p>
          <a:p>
            <a:r>
              <a:rPr lang="en-US" sz="2000" b="0" dirty="0" smtClean="0">
                <a:latin typeface="Arial" charset="0"/>
              </a:rPr>
              <a:t>To enhance predictive capabilities for atmospheric dispersion.</a:t>
            </a:r>
            <a:endParaRPr lang="en-US" sz="2000" b="0" dirty="0">
              <a:latin typeface="Arial" charset="0"/>
            </a:endParaRPr>
          </a:p>
          <a:p>
            <a:r>
              <a:rPr lang="en-US" sz="2400" dirty="0" smtClean="0">
                <a:latin typeface="Arial" charset="0"/>
              </a:rPr>
              <a:t>Issues:</a:t>
            </a:r>
          </a:p>
          <a:p>
            <a:r>
              <a:rPr lang="en-US" sz="2000" b="0" dirty="0" smtClean="0">
                <a:latin typeface="Arial" charset="0"/>
              </a:rPr>
              <a:t>Terrain, wind uncertainty, local wind variability and surface heating. </a:t>
            </a:r>
            <a:endParaRPr lang="en-US" sz="2000" b="0" baseline="30000" dirty="0" smtClean="0">
              <a:latin typeface="Arial" charset="0"/>
            </a:endParaRPr>
          </a:p>
          <a:p>
            <a:r>
              <a:rPr lang="en-US" sz="2400" dirty="0" smtClean="0">
                <a:latin typeface="Arial" charset="0"/>
              </a:rPr>
              <a:t>Approach:</a:t>
            </a:r>
            <a:endParaRPr lang="en-US" sz="2400" dirty="0">
              <a:latin typeface="Arial" charset="0"/>
            </a:endParaRPr>
          </a:p>
          <a:p>
            <a:r>
              <a:rPr lang="en-US" sz="2000" b="0" dirty="0" smtClean="0">
                <a:latin typeface="Arial" charset="0"/>
              </a:rPr>
              <a:t>Combine state-of-the-art Computational Fluid Dynamics (CFD) coupled with </a:t>
            </a:r>
            <a:r>
              <a:rPr lang="en-US" sz="2000" b="0" dirty="0" err="1" smtClean="0">
                <a:latin typeface="Arial" charset="0"/>
              </a:rPr>
              <a:t>Mesoscale</a:t>
            </a:r>
            <a:r>
              <a:rPr lang="en-US" sz="2000" b="0" dirty="0" smtClean="0">
                <a:latin typeface="Arial" charset="0"/>
              </a:rPr>
              <a:t> NWP model to obtain more accurate predictions. </a:t>
            </a:r>
            <a:endParaRPr lang="en-US" sz="2000" dirty="0" smtClean="0"/>
          </a:p>
        </p:txBody>
      </p:sp>
      <p:pic>
        <p:nvPicPr>
          <p:cNvPr id="8196" name="Picture 4" descr="http://www.greenspec.co.uk/images/energy/wind1/winddistance.png"/>
          <p:cNvPicPr>
            <a:picLocks noChangeAspect="1" noChangeArrowheads="1"/>
          </p:cNvPicPr>
          <p:nvPr/>
        </p:nvPicPr>
        <p:blipFill>
          <a:blip r:embed="rId3"/>
          <a:srcRect b="32665"/>
          <a:stretch>
            <a:fillRect/>
          </a:stretch>
        </p:blipFill>
        <p:spPr bwMode="auto">
          <a:xfrm>
            <a:off x="5540256" y="1390189"/>
            <a:ext cx="3246906" cy="301149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558017" y="4416231"/>
            <a:ext cx="21656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www.greenspec.co.uk</a:t>
            </a:r>
            <a:endParaRPr lang="en-US" sz="1100" dirty="0"/>
          </a:p>
        </p:txBody>
      </p:sp>
      <p:pic>
        <p:nvPicPr>
          <p:cNvPr id="8" name="Picture 7" descr="IMG_05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55112" y="4808683"/>
            <a:ext cx="2475571" cy="18566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Mesoscale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1017909" name="Rectangle 53"/>
          <p:cNvSpPr>
            <a:spLocks noChangeArrowheads="1"/>
          </p:cNvSpPr>
          <p:nvPr/>
        </p:nvSpPr>
        <p:spPr bwMode="auto">
          <a:xfrm>
            <a:off x="0" y="1408113"/>
            <a:ext cx="4259263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800" b="0" dirty="0">
              <a:latin typeface="Arial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" y="1931670"/>
            <a:ext cx="3922915" cy="354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9210" y="2480310"/>
            <a:ext cx="3360420" cy="277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16290" y="1199507"/>
            <a:ext cx="85848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>
                <a:latin typeface="+mn-lt"/>
              </a:rPr>
              <a:t>The </a:t>
            </a:r>
            <a:r>
              <a:rPr lang="en-US" sz="1800" b="0" dirty="0" err="1" smtClean="0">
                <a:latin typeface="+mn-lt"/>
              </a:rPr>
              <a:t>Mesoscale</a:t>
            </a:r>
            <a:r>
              <a:rPr lang="en-US" sz="1800" b="0" dirty="0" smtClean="0">
                <a:latin typeface="+mn-lt"/>
              </a:rPr>
              <a:t> Numerical Weather Prediction (NWP) model runs are based on the Advanced Research version of WRF (WRF-ARW) version 2.2.1 </a:t>
            </a:r>
            <a:endParaRPr lang="en-US" sz="1800" b="0" dirty="0">
              <a:latin typeface="+mn-lt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985657" y="5464254"/>
            <a:ext cx="333688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Vertical grid configuration for the lowest 70 m above ground level for the finest nest of the WRF-ARW runs.</a:t>
            </a:r>
            <a:r>
              <a:rPr kumimoji="0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61489" y="5558748"/>
            <a:ext cx="331595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Nested grid configuration for model runs of the WRF-ARW model for studying atmospheric boundary layers in central PA.</a:t>
            </a:r>
            <a:r>
              <a:rPr kumimoji="0" lang="en-US" altLang="ja-JP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Site Description</a:t>
            </a:r>
            <a:endParaRPr lang="en-US" sz="2400" dirty="0"/>
          </a:p>
        </p:txBody>
      </p:sp>
      <p:sp>
        <p:nvSpPr>
          <p:cNvPr id="1020931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sp>
        <p:nvSpPr>
          <p:cNvPr id="1020934" name="Rectangle 6"/>
          <p:cNvSpPr>
            <a:spLocks noChangeArrowheads="1"/>
          </p:cNvSpPr>
          <p:nvPr/>
        </p:nvSpPr>
        <p:spPr bwMode="auto">
          <a:xfrm>
            <a:off x="262255" y="1422365"/>
            <a:ext cx="5052695" cy="311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Rock Springs Pennsylvania</a:t>
            </a:r>
          </a:p>
          <a:p>
            <a:pPr marL="342900" indent="-342900">
              <a:spcBef>
                <a:spcPct val="20000"/>
              </a:spcBef>
            </a:pPr>
            <a:endParaRPr lang="en-US" sz="2400" dirty="0" smtClean="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+mn-lt"/>
              </a:rPr>
              <a:t>The site chosen for the test case presented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+mn-lt"/>
              </a:rPr>
              <a:t>here is the Rock Springs test site in central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+mn-lt"/>
              </a:rPr>
              <a:t>Pennsylvania nearby State College and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+mn-lt"/>
              </a:rPr>
              <a:t>owned by The Pennsylvania State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+mn-lt"/>
              </a:rPr>
              <a:t>University. </a:t>
            </a:r>
            <a:endParaRPr lang="en-US" sz="1800" b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b="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000" b="0" dirty="0">
              <a:latin typeface="Arial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0032" y="1554095"/>
            <a:ext cx="3516585" cy="319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305529" y="4913631"/>
            <a:ext cx="357721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Mincho" pitchFamily="49" charset="-128"/>
                <a:cs typeface="Arial" pitchFamily="34" charset="0"/>
              </a:rPr>
              <a:t>Topography of the region surrounding the Rock Springs site.  The oval indicates the local observation network.</a:t>
            </a:r>
            <a:r>
              <a:rPr kumimoji="0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pic>
        <p:nvPicPr>
          <p:cNvPr id="6145" name="Picture 1" descr="Z:\Mail\Embedded\15c5364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210" y="4157662"/>
            <a:ext cx="3383280" cy="2537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013" name="Rectangle 37"/>
          <p:cNvSpPr>
            <a:spLocks noChangeArrowheads="1"/>
          </p:cNvSpPr>
          <p:nvPr/>
        </p:nvSpPr>
        <p:spPr bwMode="auto">
          <a:xfrm>
            <a:off x="166552" y="2581734"/>
            <a:ext cx="3223419" cy="365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b="0" dirty="0" err="1" smtClean="0">
                <a:latin typeface="Arial" charset="0"/>
              </a:rPr>
              <a:t>A</a:t>
            </a:r>
            <a:r>
              <a:rPr lang="en-US" sz="1800" b="0" dirty="0" err="1" smtClean="0">
                <a:latin typeface="Arial" charset="0"/>
              </a:rPr>
              <a:t>cuSolve</a:t>
            </a:r>
            <a:r>
              <a:rPr lang="en-US" sz="1800" b="0" dirty="0" smtClean="0">
                <a:latin typeface="Arial" charset="0"/>
              </a:rPr>
              <a:t>  </a:t>
            </a:r>
            <a:r>
              <a:rPr lang="en-US" sz="1800" b="0" dirty="0" smtClean="0">
                <a:latin typeface="Arial" charset="0"/>
              </a:rPr>
              <a:t>is a commercial CFD Code</a:t>
            </a:r>
            <a:endParaRPr lang="en-US" sz="1800" b="0" baseline="30000" dirty="0" smtClean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b="0" dirty="0" smtClean="0">
                <a:latin typeface="Arial" charset="0"/>
              </a:rPr>
              <a:t>The computational domain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	is roughly 2.0 km x 2.6 km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b="0" dirty="0" smtClean="0">
                <a:latin typeface="Arial" charset="0"/>
              </a:rPr>
              <a:t>Mesh: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	114,000 nodes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	106,000</a:t>
            </a:r>
            <a:r>
              <a:rPr lang="en-US" sz="1800" b="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1800" b="0" dirty="0" smtClean="0">
                <a:latin typeface="Arial" charset="0"/>
              </a:rPr>
              <a:t>elements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b="0" dirty="0" smtClean="0">
                <a:latin typeface="Arial" charset="0"/>
              </a:rPr>
              <a:t>Near wall vertical resolution 1e-4 m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800" b="0" dirty="0" smtClean="0">
                <a:latin typeface="Arial" charset="0"/>
              </a:rPr>
              <a:t>Horizontal resolution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	30 to 40 m</a:t>
            </a:r>
          </a:p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</p:txBody>
      </p:sp>
      <p:sp>
        <p:nvSpPr>
          <p:cNvPr id="102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Modeling-CFD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7999" y="2287227"/>
            <a:ext cx="4864211" cy="4331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7"/>
          <p:cNvSpPr>
            <a:spLocks noChangeArrowheads="1"/>
          </p:cNvSpPr>
          <p:nvPr/>
        </p:nvSpPr>
        <p:spPr bwMode="auto">
          <a:xfrm>
            <a:off x="3457721" y="2532204"/>
            <a:ext cx="2424919" cy="31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Specified WRF inflow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rot="16200000" flipH="1">
            <a:off x="3596640" y="3733800"/>
            <a:ext cx="1630680" cy="259080"/>
          </a:xfrm>
          <a:prstGeom prst="straightConnector1">
            <a:avLst/>
          </a:prstGeom>
          <a:ln w="38100"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>
            <a:off x="5699760" y="5943600"/>
            <a:ext cx="563880" cy="4267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 bwMode="auto">
          <a:xfrm>
            <a:off x="7574280" y="4267200"/>
            <a:ext cx="563880" cy="4267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auto">
          <a:xfrm rot="10800000" flipV="1">
            <a:off x="5120640" y="5913120"/>
            <a:ext cx="396240" cy="381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 bwMode="auto">
          <a:xfrm rot="10800000" flipV="1">
            <a:off x="3642360" y="4678680"/>
            <a:ext cx="396240" cy="381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>
            <a:off x="7802880" y="3489960"/>
            <a:ext cx="609600" cy="4267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rot="5400000" flipH="1" flipV="1">
            <a:off x="7620000" y="4023360"/>
            <a:ext cx="777240" cy="1676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V="1">
            <a:off x="5943600" y="4526280"/>
            <a:ext cx="1813560" cy="1524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 bwMode="auto">
          <a:xfrm>
            <a:off x="3886200" y="4968240"/>
            <a:ext cx="1402080" cy="11125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ctangle 37"/>
          <p:cNvSpPr>
            <a:spLocks noChangeArrowheads="1"/>
          </p:cNvSpPr>
          <p:nvPr/>
        </p:nvSpPr>
        <p:spPr bwMode="auto">
          <a:xfrm>
            <a:off x="6296078" y="2343376"/>
            <a:ext cx="2424919" cy="31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Outflow boundaries</a:t>
            </a:r>
          </a:p>
        </p:txBody>
      </p:sp>
      <p:sp>
        <p:nvSpPr>
          <p:cNvPr id="41" name="Rectangle 37"/>
          <p:cNvSpPr>
            <a:spLocks noChangeArrowheads="1"/>
          </p:cNvSpPr>
          <p:nvPr/>
        </p:nvSpPr>
        <p:spPr bwMode="auto">
          <a:xfrm>
            <a:off x="6827521" y="5229684"/>
            <a:ext cx="990600" cy="37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2.6 km </a:t>
            </a: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4145280" y="5394960"/>
            <a:ext cx="929639" cy="3352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2.0 km</a:t>
            </a:r>
          </a:p>
        </p:txBody>
      </p:sp>
      <p:sp>
        <p:nvSpPr>
          <p:cNvPr id="43" name="Rectangle 37"/>
          <p:cNvSpPr>
            <a:spLocks noChangeArrowheads="1"/>
          </p:cNvSpPr>
          <p:nvPr/>
        </p:nvSpPr>
        <p:spPr bwMode="auto">
          <a:xfrm>
            <a:off x="8046721" y="4040964"/>
            <a:ext cx="990600" cy="37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1 km 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4263390" y="3040380"/>
            <a:ext cx="822960" cy="582930"/>
          </a:xfrm>
          <a:prstGeom prst="straightConnector1">
            <a:avLst/>
          </a:prstGeom>
          <a:ln w="38100"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193222" y="1305384"/>
            <a:ext cx="7640138" cy="39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0" dirty="0" smtClean="0">
                <a:latin typeface="Arial" charset="0"/>
              </a:rPr>
              <a:t>Computational Domain and Boundary Conditions</a:t>
            </a:r>
            <a:endParaRPr lang="en-US" sz="1800" b="0" dirty="0" smtClean="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 rot="5400000">
            <a:off x="6833235" y="2737485"/>
            <a:ext cx="624840" cy="552450"/>
          </a:xfrm>
          <a:prstGeom prst="straightConnector1">
            <a:avLst/>
          </a:prstGeom>
          <a:ln w="38100"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 bwMode="auto">
          <a:xfrm rot="5400000">
            <a:off x="6406515" y="3446145"/>
            <a:ext cx="1703070" cy="297180"/>
          </a:xfrm>
          <a:prstGeom prst="straightConnector1">
            <a:avLst/>
          </a:prstGeom>
          <a:ln w="38100"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827" y="2107581"/>
            <a:ext cx="4181358" cy="372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Modeling-CFD</a:t>
            </a:r>
            <a:endParaRPr lang="en-US" dirty="0"/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193222" y="1305384"/>
            <a:ext cx="7640138" cy="39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0" dirty="0" smtClean="0">
                <a:latin typeface="Arial" charset="0"/>
              </a:rPr>
              <a:t>Inflow Profile Comparisons</a:t>
            </a:r>
            <a:endParaRPr lang="en-US" sz="1800" b="0" dirty="0" smtClean="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</p:txBody>
      </p:sp>
      <p:sp>
        <p:nvSpPr>
          <p:cNvPr id="23" name="Rectangle 37"/>
          <p:cNvSpPr>
            <a:spLocks noChangeArrowheads="1"/>
          </p:cNvSpPr>
          <p:nvPr/>
        </p:nvSpPr>
        <p:spPr bwMode="auto">
          <a:xfrm>
            <a:off x="1294869" y="5949496"/>
            <a:ext cx="2511878" cy="45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0" dirty="0" smtClean="0">
                <a:latin typeface="Arial" charset="0"/>
              </a:rPr>
              <a:t>Constant Inflow</a:t>
            </a:r>
            <a:endParaRPr lang="en-US" sz="1800" b="0" dirty="0" smtClean="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</p:txBody>
      </p:sp>
      <p:sp>
        <p:nvSpPr>
          <p:cNvPr id="27" name="Rectangle 37"/>
          <p:cNvSpPr>
            <a:spLocks noChangeArrowheads="1"/>
          </p:cNvSpPr>
          <p:nvPr/>
        </p:nvSpPr>
        <p:spPr bwMode="auto">
          <a:xfrm>
            <a:off x="5914727" y="5947172"/>
            <a:ext cx="2511878" cy="45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0" dirty="0" smtClean="0">
                <a:latin typeface="Arial" charset="0"/>
              </a:rPr>
              <a:t>WRF inflow</a:t>
            </a:r>
            <a:endParaRPr lang="en-US" sz="1800" b="0" dirty="0" smtClean="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</p:txBody>
      </p:sp>
      <p:sp>
        <p:nvSpPr>
          <p:cNvPr id="28" name="Rectangle 37"/>
          <p:cNvSpPr>
            <a:spLocks noChangeArrowheads="1"/>
          </p:cNvSpPr>
          <p:nvPr/>
        </p:nvSpPr>
        <p:spPr bwMode="auto">
          <a:xfrm>
            <a:off x="733591" y="2343935"/>
            <a:ext cx="1764282" cy="2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400" b="0" dirty="0" smtClean="0">
                <a:latin typeface="Arial" charset="0"/>
              </a:rPr>
              <a:t>Inflow Location</a:t>
            </a:r>
          </a:p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861" y="2107581"/>
            <a:ext cx="4170207" cy="371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7"/>
          <p:cNvSpPr>
            <a:spLocks noChangeArrowheads="1"/>
          </p:cNvSpPr>
          <p:nvPr/>
        </p:nvSpPr>
        <p:spPr bwMode="auto">
          <a:xfrm>
            <a:off x="4933884" y="2407125"/>
            <a:ext cx="1764282" cy="2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400" b="0" dirty="0" smtClean="0">
                <a:latin typeface="Arial" charset="0"/>
              </a:rPr>
              <a:t>Inflow Location</a:t>
            </a:r>
          </a:p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5"/>
          <a:srcRect l="30906" t="21991" r="31232" b="33886"/>
          <a:stretch>
            <a:fillRect/>
          </a:stretch>
        </p:blipFill>
        <p:spPr bwMode="auto">
          <a:xfrm>
            <a:off x="7370956" y="4259765"/>
            <a:ext cx="1450785" cy="150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194" name="Rectangle 2"/>
          <p:cNvSpPr>
            <a:spLocks noChangeArrowheads="1"/>
          </p:cNvSpPr>
          <p:nvPr/>
        </p:nvSpPr>
        <p:spPr bwMode="auto">
          <a:xfrm>
            <a:off x="215690" y="1287004"/>
            <a:ext cx="4335508" cy="161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We overlay the domains.</a:t>
            </a:r>
            <a:endParaRPr lang="en-US" sz="1800" b="0" dirty="0">
              <a:latin typeface="Arial" charset="0"/>
            </a:endParaRPr>
          </a:p>
        </p:txBody>
      </p:sp>
      <p:sp>
        <p:nvSpPr>
          <p:cNvPr id="10321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WRF and CFD Overlay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 l="2374" t="1969" r="12191" b="19213"/>
          <a:stretch>
            <a:fillRect/>
          </a:stretch>
        </p:blipFill>
        <p:spPr bwMode="auto">
          <a:xfrm>
            <a:off x="485422" y="1851377"/>
            <a:ext cx="4255911" cy="319475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1195" y="1516061"/>
            <a:ext cx="2860040" cy="254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83823" y="5347052"/>
            <a:ext cx="4176889" cy="79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WRF domain with the CFD mesh.</a:t>
            </a:r>
            <a:endParaRPr lang="en-US" sz="1800" b="0" dirty="0">
              <a:latin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/>
          <a:srcRect l="31742" t="38670" r="24840" b="20089"/>
          <a:stretch>
            <a:fillRect/>
          </a:stretch>
        </p:blipFill>
        <p:spPr bwMode="auto">
          <a:xfrm>
            <a:off x="5531556" y="4210755"/>
            <a:ext cx="2788356" cy="235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47513" y="1898297"/>
            <a:ext cx="1800576" cy="39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WRF domain</a:t>
            </a:r>
            <a:endParaRPr lang="en-US" sz="1800" b="0" dirty="0">
              <a:latin typeface="Arial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1298222" y="2257778"/>
            <a:ext cx="451556" cy="417689"/>
          </a:xfrm>
          <a:prstGeom prst="straightConnector1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3374667" y="4626747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dirty="0" smtClean="0">
                <a:latin typeface="Arial" charset="0"/>
              </a:rPr>
              <a:t>CFD domain</a:t>
            </a:r>
            <a:endParaRPr lang="en-US" sz="1800" dirty="0"/>
          </a:p>
        </p:txBody>
      </p:sp>
      <p:cxnSp>
        <p:nvCxnSpPr>
          <p:cNvPr id="25" name="Straight Arrow Connector 24"/>
          <p:cNvCxnSpPr>
            <a:stCxn id="23" idx="1"/>
          </p:cNvCxnSpPr>
          <p:nvPr/>
        </p:nvCxnSpPr>
        <p:spPr bwMode="auto">
          <a:xfrm rot="10800000">
            <a:off x="3025423" y="4459111"/>
            <a:ext cx="349244" cy="352302"/>
          </a:xfrm>
          <a:prstGeom prst="straightConnector1">
            <a:avLst/>
          </a:prstGeom>
          <a:solidFill>
            <a:srgbClr val="FFFFCC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Rectangle 26"/>
          <p:cNvSpPr/>
          <p:nvPr/>
        </p:nvSpPr>
        <p:spPr>
          <a:xfrm>
            <a:off x="6608934" y="6009636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dirty="0" smtClean="0">
                <a:latin typeface="Arial" charset="0"/>
              </a:rPr>
              <a:t>CFD domain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194" name="Rectangle 2"/>
          <p:cNvSpPr>
            <a:spLocks noChangeArrowheads="1"/>
          </p:cNvSpPr>
          <p:nvPr/>
        </p:nvSpPr>
        <p:spPr bwMode="auto">
          <a:xfrm>
            <a:off x="337610" y="1424164"/>
            <a:ext cx="4335508" cy="161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00100" lvl="1" indent="-342900">
              <a:spcBef>
                <a:spcPct val="20000"/>
              </a:spcBef>
              <a:buFontTx/>
              <a:buChar char="•"/>
            </a:pPr>
            <a:endParaRPr lang="en-US" sz="1800" b="0" dirty="0">
              <a:latin typeface="Arial" charset="0"/>
            </a:endParaRPr>
          </a:p>
        </p:txBody>
      </p:sp>
      <p:sp>
        <p:nvSpPr>
          <p:cNvPr id="10321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Assimilation 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/>
          <a:srcRect l="31742" t="38670" r="24840" b="20089"/>
          <a:stretch>
            <a:fillRect/>
          </a:stretch>
        </p:blipFill>
        <p:spPr bwMode="auto">
          <a:xfrm>
            <a:off x="4402101" y="1772073"/>
            <a:ext cx="4446365" cy="375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6303146" y="3340096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Arial" charset="0"/>
              </a:rPr>
              <a:t>CFD domain</a:t>
            </a:r>
            <a:endParaRPr lang="en-US" sz="1800" dirty="0"/>
          </a:p>
        </p:txBody>
      </p:sp>
      <p:sp>
        <p:nvSpPr>
          <p:cNvPr id="13" name="Rectangle 37"/>
          <p:cNvSpPr>
            <a:spLocks noChangeArrowheads="1"/>
          </p:cNvSpPr>
          <p:nvPr/>
        </p:nvSpPr>
        <p:spPr bwMode="auto">
          <a:xfrm>
            <a:off x="190482" y="2798604"/>
            <a:ext cx="4267218" cy="292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US" sz="1800" b="0" dirty="0" smtClean="0">
                <a:latin typeface="Arial" charset="0"/>
              </a:rPr>
              <a:t>Assimilation is available in WRF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US" sz="1800" b="0" dirty="0" smtClean="0">
                <a:latin typeface="Arial" charset="0"/>
              </a:rPr>
              <a:t>Our goal is to use Four Dimensional Data nudging 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en-US" sz="1800" b="0" dirty="0" smtClean="0">
                <a:latin typeface="Arial" charset="0"/>
              </a:rPr>
              <a:t>The CFD model will follow a solution path that may not agree with measured data or WRF solution. </a:t>
            </a:r>
            <a:endParaRPr lang="en-US" sz="1800" b="0" dirty="0">
              <a:latin typeface="Arial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 rot="16200000" flipV="1">
            <a:off x="5398853" y="3699428"/>
            <a:ext cx="695411" cy="17395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163728" y="4924209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Arial" charset="0"/>
              </a:rPr>
              <a:t>Mast with known data</a:t>
            </a:r>
            <a:endParaRPr lang="en-US" sz="1800" dirty="0"/>
          </a:p>
        </p:txBody>
      </p:sp>
      <p:sp>
        <p:nvSpPr>
          <p:cNvPr id="9" name="Rectangle 37"/>
          <p:cNvSpPr>
            <a:spLocks noChangeArrowheads="1"/>
          </p:cNvSpPr>
          <p:nvPr/>
        </p:nvSpPr>
        <p:spPr bwMode="auto">
          <a:xfrm>
            <a:off x="146112" y="1307602"/>
            <a:ext cx="4259263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800" b="0" dirty="0" smtClean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Known data is used to guide the flow solution.</a:t>
            </a:r>
            <a:endParaRPr lang="en-US" sz="1800" b="0" dirty="0">
              <a:latin typeface="Arial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V="1">
            <a:off x="5720715" y="4154805"/>
            <a:ext cx="914400" cy="560070"/>
          </a:xfrm>
          <a:prstGeom prst="straightConnector1">
            <a:avLst/>
          </a:prstGeom>
          <a:solidFill>
            <a:srgbClr val="FFFFCC"/>
          </a:solidFill>
          <a:ln w="19050" cap="flat" cmpd="sng" algn="ctr">
            <a:solidFill>
              <a:srgbClr val="FFFFCC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Assimilation</a:t>
            </a:r>
            <a:endParaRPr lang="en-US" dirty="0"/>
          </a:p>
        </p:txBody>
      </p:sp>
      <p:sp>
        <p:nvSpPr>
          <p:cNvPr id="1037315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sp>
        <p:nvSpPr>
          <p:cNvPr id="1037316" name="Rectangle 4"/>
          <p:cNvSpPr>
            <a:spLocks noChangeArrowheads="1"/>
          </p:cNvSpPr>
          <p:nvPr/>
        </p:nvSpPr>
        <p:spPr bwMode="auto">
          <a:xfrm>
            <a:off x="210198" y="1201074"/>
            <a:ext cx="8933802" cy="138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 b="0" dirty="0" smtClean="0">
                <a:latin typeface="Arial" charset="0"/>
              </a:rPr>
              <a:t>Our approach uses the difference between the known velocity field and the current flow to guide the solution.</a:t>
            </a:r>
            <a:endParaRPr lang="en-US" sz="2800" b="0" dirty="0">
              <a:latin typeface="Arial" charset="0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419262" y="2817848"/>
          <a:ext cx="5428023" cy="1068351"/>
        </p:xfrm>
        <a:graphic>
          <a:graphicData uri="http://schemas.openxmlformats.org/presentationml/2006/ole">
            <p:oleObj spid="_x0000_s1028" name="Equation" r:id="rId4" imgW="2006280" imgH="393480" progId="Equation.DSMT4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80059" y="5035104"/>
          <a:ext cx="8257979" cy="965646"/>
        </p:xfrm>
        <a:graphic>
          <a:graphicData uri="http://schemas.openxmlformats.org/presentationml/2006/ole">
            <p:oleObj spid="_x0000_s1031" name="Equation" r:id="rId5" imgW="3365280" imgH="393480" progId="Equation.DSMT4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274320" y="5200650"/>
            <a:ext cx="1897380" cy="58477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564630" y="3078481"/>
            <a:ext cx="316230" cy="58477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Left Brace 14"/>
          <p:cNvSpPr/>
          <p:nvPr/>
        </p:nvSpPr>
        <p:spPr bwMode="auto">
          <a:xfrm rot="16200000">
            <a:off x="1766499" y="3602055"/>
            <a:ext cx="320038" cy="1025485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16" name="Left Brace 15"/>
          <p:cNvSpPr/>
          <p:nvPr/>
        </p:nvSpPr>
        <p:spPr bwMode="auto">
          <a:xfrm rot="16200000">
            <a:off x="3084761" y="3617297"/>
            <a:ext cx="320038" cy="1025485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17" name="Left Brace 16"/>
          <p:cNvSpPr/>
          <p:nvPr/>
        </p:nvSpPr>
        <p:spPr bwMode="auto">
          <a:xfrm rot="16200000">
            <a:off x="4391593" y="3609677"/>
            <a:ext cx="320038" cy="1025485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1067448" y="4199545"/>
            <a:ext cx="1972932" cy="806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endParaRPr lang="en-US" sz="2800" b="0" dirty="0"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2970" y="4274821"/>
            <a:ext cx="1760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/>
              <a:t>Time rate of change of velocity</a:t>
            </a:r>
            <a:endParaRPr lang="en-US" sz="1600" b="0" dirty="0"/>
          </a:p>
        </p:txBody>
      </p:sp>
      <p:sp>
        <p:nvSpPr>
          <p:cNvPr id="20" name="TextBox 19"/>
          <p:cNvSpPr txBox="1"/>
          <p:nvPr/>
        </p:nvSpPr>
        <p:spPr>
          <a:xfrm>
            <a:off x="2404110" y="4278631"/>
            <a:ext cx="176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/>
              <a:t>Convective </a:t>
            </a:r>
            <a:r>
              <a:rPr lang="en-US" sz="1600" b="0" dirty="0" smtClean="0"/>
              <a:t>Term</a:t>
            </a:r>
            <a:endParaRPr lang="en-US" sz="1600" b="0" dirty="0"/>
          </a:p>
        </p:txBody>
      </p:sp>
      <p:sp>
        <p:nvSpPr>
          <p:cNvPr id="21" name="TextBox 20"/>
          <p:cNvSpPr txBox="1"/>
          <p:nvPr/>
        </p:nvSpPr>
        <p:spPr>
          <a:xfrm>
            <a:off x="3848100" y="4316731"/>
            <a:ext cx="176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/>
              <a:t>Pressure term</a:t>
            </a:r>
            <a:endParaRPr lang="en-US" sz="1600" b="0" dirty="0"/>
          </a:p>
        </p:txBody>
      </p:sp>
      <p:sp>
        <p:nvSpPr>
          <p:cNvPr id="23" name="Left Brace 22"/>
          <p:cNvSpPr/>
          <p:nvPr/>
        </p:nvSpPr>
        <p:spPr bwMode="auto">
          <a:xfrm rot="16200000">
            <a:off x="5344094" y="3270587"/>
            <a:ext cx="320038" cy="1025485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60620" y="3851911"/>
            <a:ext cx="176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/>
              <a:t>Stress Term</a:t>
            </a:r>
            <a:endParaRPr lang="en-US" sz="1600" b="0" dirty="0"/>
          </a:p>
        </p:txBody>
      </p:sp>
      <p:sp>
        <p:nvSpPr>
          <p:cNvPr id="25" name="TextBox 24"/>
          <p:cNvSpPr txBox="1"/>
          <p:nvPr/>
        </p:nvSpPr>
        <p:spPr>
          <a:xfrm>
            <a:off x="6461760" y="3718561"/>
            <a:ext cx="176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 smtClean="0"/>
              <a:t>Body Force</a:t>
            </a:r>
            <a:endParaRPr lang="en-US" sz="1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Assimilation Results</a:t>
            </a:r>
            <a:endParaRPr lang="en-US" dirty="0"/>
          </a:p>
        </p:txBody>
      </p:sp>
      <p:sp>
        <p:nvSpPr>
          <p:cNvPr id="1037315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sp>
        <p:nvSpPr>
          <p:cNvPr id="1037316" name="Rectangle 4"/>
          <p:cNvSpPr>
            <a:spLocks noChangeArrowheads="1"/>
          </p:cNvSpPr>
          <p:nvPr/>
        </p:nvSpPr>
        <p:spPr bwMode="auto">
          <a:xfrm>
            <a:off x="188427" y="1597315"/>
            <a:ext cx="5572293" cy="8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b="0" dirty="0" smtClean="0">
                <a:latin typeface="Arial" charset="0"/>
              </a:rPr>
              <a:t>Flow field has been modified by a notional body force</a:t>
            </a:r>
            <a:r>
              <a:rPr lang="en-US" sz="1800" b="0" dirty="0" smtClean="0">
                <a:latin typeface="Arial" charset="0"/>
              </a:rPr>
              <a:t>.</a:t>
            </a:r>
          </a:p>
          <a:p>
            <a:pPr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602740" y="3220824"/>
            <a:ext cx="3313940" cy="3103776"/>
            <a:chOff x="588363" y="3675335"/>
            <a:chExt cx="3086931" cy="283021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 l="14626" t="22846" r="7871" b="7792"/>
            <a:stretch>
              <a:fillRect/>
            </a:stretch>
          </p:blipFill>
          <p:spPr bwMode="auto">
            <a:xfrm>
              <a:off x="595210" y="4051103"/>
              <a:ext cx="3080084" cy="2454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Straight Connector 8"/>
            <p:cNvCxnSpPr/>
            <p:nvPr/>
          </p:nvCxnSpPr>
          <p:spPr bwMode="auto">
            <a:xfrm rot="5400000" flipH="1" flipV="1">
              <a:off x="1241377" y="5002305"/>
              <a:ext cx="613611" cy="12035"/>
            </a:xfrm>
            <a:prstGeom prst="line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588363" y="3675335"/>
              <a:ext cx="3086314" cy="4617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1600" b="0" dirty="0" smtClean="0">
                  <a:latin typeface="Arial" charset="0"/>
                </a:rPr>
                <a:t>The line represents  known data; body forces are applied here.</a:t>
              </a:r>
              <a:endParaRPr lang="en-US" sz="1600" b="0" dirty="0">
                <a:latin typeface="Arial" charset="0"/>
              </a:endParaRPr>
            </a:p>
          </p:txBody>
        </p:sp>
      </p:grp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4" cstate="print"/>
          <a:srcRect r="11321"/>
          <a:stretch>
            <a:fillRect/>
          </a:stretch>
        </p:blipFill>
        <p:spPr bwMode="auto">
          <a:xfrm>
            <a:off x="5364481" y="4221480"/>
            <a:ext cx="2865119" cy="244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482" y="1604211"/>
            <a:ext cx="2865528" cy="2551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5231330" y="3786259"/>
            <a:ext cx="3516430" cy="49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1600" b="0" dirty="0" smtClean="0">
                <a:latin typeface="Arial" charset="0"/>
              </a:rPr>
              <a:t>Baseline with no data assimilation</a:t>
            </a:r>
            <a:endParaRPr lang="en-US" sz="1600" b="0" dirty="0">
              <a:latin typeface="Arial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008346" y="6331339"/>
            <a:ext cx="4282440" cy="49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1600" b="0" dirty="0" smtClean="0">
                <a:latin typeface="Arial" charset="0"/>
              </a:rPr>
              <a:t>Data assimilation applied to the solution</a:t>
            </a:r>
            <a:endParaRPr lang="en-US" sz="1600" b="0" dirty="0"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60208" y="5129949"/>
            <a:ext cx="19062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0" dirty="0" smtClean="0">
                <a:latin typeface="Arial" charset="0"/>
              </a:rPr>
              <a:t>Mast with known data</a:t>
            </a:r>
            <a:endParaRPr lang="en-US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Surface Roughness</a:t>
            </a:r>
            <a:endParaRPr lang="en-US" dirty="0"/>
          </a:p>
        </p:txBody>
      </p:sp>
      <p:sp>
        <p:nvSpPr>
          <p:cNvPr id="1037315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sp>
        <p:nvSpPr>
          <p:cNvPr id="1037316" name="Rectangle 4"/>
          <p:cNvSpPr>
            <a:spLocks noChangeArrowheads="1"/>
          </p:cNvSpPr>
          <p:nvPr/>
        </p:nvSpPr>
        <p:spPr bwMode="auto">
          <a:xfrm>
            <a:off x="1" y="1130300"/>
            <a:ext cx="9144000" cy="189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spcBef>
                <a:spcPct val="20000"/>
              </a:spcBef>
            </a:pPr>
            <a:r>
              <a:rPr lang="en-US" sz="2000" dirty="0" smtClean="0">
                <a:latin typeface="Arial" charset="0"/>
              </a:rPr>
              <a:t>There is a need to account for surface usage such as trees.</a:t>
            </a:r>
          </a:p>
          <a:p>
            <a:pPr marL="342900">
              <a:spcBef>
                <a:spcPct val="20000"/>
              </a:spcBef>
            </a:pPr>
            <a:r>
              <a:rPr lang="en-US" sz="2000" dirty="0" smtClean="0">
                <a:latin typeface="Arial" charset="0"/>
              </a:rPr>
              <a:t>The model can be applied over arbitrary specified regions. </a:t>
            </a:r>
          </a:p>
          <a:p>
            <a:pPr marL="342900" indent="-342900" algn="ctr">
              <a:spcBef>
                <a:spcPct val="20000"/>
              </a:spcBef>
            </a:pPr>
            <a:endParaRPr lang="en-US" sz="22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200" dirty="0">
              <a:latin typeface="Arial" charset="0"/>
            </a:endParaRPr>
          </a:p>
        </p:txBody>
      </p:sp>
      <p:pic>
        <p:nvPicPr>
          <p:cNvPr id="2060" name="Picture 12" descr="http://www.ciwmb.ca.gov/leacentral/closure/Revegetate/Images/airflo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" y="3526300"/>
            <a:ext cx="2089018" cy="2691620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/>
          <a:srcRect l="25481" t="7144" r="5529" b="9137"/>
          <a:stretch>
            <a:fillRect/>
          </a:stretch>
        </p:blipFill>
        <p:spPr bwMode="auto">
          <a:xfrm>
            <a:off x="2970461" y="3182982"/>
            <a:ext cx="3193193" cy="301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/>
          <a:srcRect l="29167" t="25178" r="12820" b="10977"/>
          <a:stretch>
            <a:fillRect/>
          </a:stretch>
        </p:blipFill>
        <p:spPr bwMode="auto">
          <a:xfrm>
            <a:off x="5687976" y="3825240"/>
            <a:ext cx="2865797" cy="245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354964" y="1867127"/>
          <a:ext cx="4537075" cy="815975"/>
        </p:xfrm>
        <a:graphic>
          <a:graphicData uri="http://schemas.openxmlformats.org/presentationml/2006/ole">
            <p:oleObj spid="_x0000_s2061" name="Equation" r:id="rId7" imgW="2336760" imgH="419040" progId="Equation.DSMT4">
              <p:embed/>
            </p:oleObj>
          </a:graphicData>
        </a:graphic>
      </p:graphicFrame>
      <p:sp>
        <p:nvSpPr>
          <p:cNvPr id="20" name="Right Arrow 19"/>
          <p:cNvSpPr/>
          <p:nvPr/>
        </p:nvSpPr>
        <p:spPr bwMode="auto">
          <a:xfrm>
            <a:off x="2514600" y="4332516"/>
            <a:ext cx="1491343" cy="337458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764971" y="6377217"/>
            <a:ext cx="4561114" cy="186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spcBef>
                <a:spcPct val="20000"/>
              </a:spcBef>
            </a:pPr>
            <a:r>
              <a:rPr lang="en-US" sz="1200" dirty="0" smtClean="0">
                <a:latin typeface="Arial" charset="0"/>
              </a:rPr>
              <a:t>We’ve applied the model to tree height or about 30m</a:t>
            </a:r>
          </a:p>
          <a:p>
            <a:pPr marL="342900" indent="-342900" algn="ctr">
              <a:spcBef>
                <a:spcPct val="20000"/>
              </a:spcBef>
            </a:pPr>
            <a:endParaRPr lang="en-US" sz="220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200" dirty="0">
              <a:latin typeface="Arial" charset="0"/>
            </a:endParaRPr>
          </a:p>
        </p:txBody>
      </p:sp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312738" y="2751138"/>
          <a:ext cx="5292725" cy="331787"/>
        </p:xfrm>
        <a:graphic>
          <a:graphicData uri="http://schemas.openxmlformats.org/presentationml/2006/ole">
            <p:oleObj spid="_x0000_s2062" name="Equation" r:id="rId8" imgW="3251160" imgH="203040" progId="Equation.DSMT4">
              <p:embed/>
            </p:oleObj>
          </a:graphicData>
        </a:graphic>
      </p:graphicFrame>
      <p:graphicFrame>
        <p:nvGraphicFramePr>
          <p:cNvPr id="2063" name="Object 15"/>
          <p:cNvGraphicFramePr>
            <a:graphicFrameLocks noChangeAspect="1"/>
          </p:cNvGraphicFramePr>
          <p:nvPr/>
        </p:nvGraphicFramePr>
        <p:xfrm>
          <a:off x="5594577" y="1928133"/>
          <a:ext cx="3103108" cy="866754"/>
        </p:xfrm>
        <a:graphic>
          <a:graphicData uri="http://schemas.openxmlformats.org/presentationml/2006/ole">
            <p:oleObj spid="_x0000_s2063" name="Equation" r:id="rId9" imgW="1917360" imgH="5331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Surface Roughness</a:t>
            </a:r>
            <a:endParaRPr lang="en-US" dirty="0"/>
          </a:p>
        </p:txBody>
      </p:sp>
      <p:sp>
        <p:nvSpPr>
          <p:cNvPr id="1037315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8468" y="1753653"/>
            <a:ext cx="4214813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9130" y="1741513"/>
            <a:ext cx="4214813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78076" y="5783323"/>
            <a:ext cx="4143454" cy="7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spcBef>
                <a:spcPct val="20000"/>
              </a:spcBef>
            </a:pPr>
            <a:r>
              <a:rPr lang="en-US" sz="2000" b="0" dirty="0" smtClean="0">
                <a:latin typeface="Arial" charset="0"/>
              </a:rPr>
              <a:t>Specified inflow with no roughness modeling</a:t>
            </a:r>
            <a:endParaRPr lang="en-US" sz="2000" b="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200" dirty="0">
              <a:latin typeface="Arial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840431" y="5819976"/>
            <a:ext cx="4143454" cy="7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spcBef>
                <a:spcPct val="20000"/>
              </a:spcBef>
            </a:pPr>
            <a:r>
              <a:rPr lang="en-US" sz="2000" b="0" dirty="0" smtClean="0">
                <a:latin typeface="Arial" charset="0"/>
              </a:rPr>
              <a:t>Specified inflow with roughness modeling added</a:t>
            </a:r>
            <a:endParaRPr lang="en-US" sz="2000" b="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200" dirty="0">
              <a:latin typeface="Arial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34533" y="1211323"/>
            <a:ext cx="6144496" cy="48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>
              <a:spcBef>
                <a:spcPct val="20000"/>
              </a:spcBef>
            </a:pPr>
            <a:r>
              <a:rPr lang="en-US" sz="1800" b="0" dirty="0" smtClean="0">
                <a:latin typeface="Arial" charset="0"/>
              </a:rPr>
              <a:t>Flow separations on the lee-side of the hills  </a:t>
            </a:r>
            <a:endParaRPr lang="en-US" sz="1800" b="0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2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Plume Release</a:t>
            </a:r>
            <a:endParaRPr lang="en-US" dirty="0"/>
          </a:p>
        </p:txBody>
      </p:sp>
      <p:sp>
        <p:nvSpPr>
          <p:cNvPr id="1037315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sp>
        <p:nvSpPr>
          <p:cNvPr id="1037316" name="Rectangle 4"/>
          <p:cNvSpPr>
            <a:spLocks noChangeArrowheads="1"/>
          </p:cNvSpPr>
          <p:nvPr/>
        </p:nvSpPr>
        <p:spPr bwMode="auto">
          <a:xfrm>
            <a:off x="133815" y="1241814"/>
            <a:ext cx="8466175" cy="96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="0" dirty="0" smtClean="0">
                <a:latin typeface="Arial" charset="0"/>
              </a:rPr>
              <a:t>We are showing a plume release at the Rock Springs site.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0" dirty="0" smtClean="0">
                <a:latin typeface="Arial" charset="0"/>
              </a:rPr>
              <a:t>Unsteady RANS simulation representing about a 20 second release. </a:t>
            </a:r>
            <a:endParaRPr lang="en-US" sz="2000" b="0" dirty="0">
              <a:latin typeface="Arial" charset="0"/>
            </a:endParaRPr>
          </a:p>
        </p:txBody>
      </p:sp>
      <p:pic>
        <p:nvPicPr>
          <p:cNvPr id="6" name="Picture 5" descr="IMG_46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396" y="4079580"/>
            <a:ext cx="3231970" cy="2423978"/>
          </a:xfrm>
          <a:prstGeom prst="rect">
            <a:avLst/>
          </a:prstGeom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3073" y="2308303"/>
            <a:ext cx="1739240" cy="154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1012" y="2230245"/>
            <a:ext cx="1554005" cy="1383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releas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8140" y="2486261"/>
            <a:ext cx="4416461" cy="3936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037315" name="Rectangle 3"/>
          <p:cNvSpPr>
            <a:spLocks noChangeArrowheads="1"/>
          </p:cNvSpPr>
          <p:nvPr/>
        </p:nvSpPr>
        <p:spPr bwMode="auto">
          <a:xfrm>
            <a:off x="1501775" y="2062163"/>
            <a:ext cx="5314950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</p:txBody>
      </p:sp>
      <p:sp>
        <p:nvSpPr>
          <p:cNvPr id="1037316" name="Rectangle 4"/>
          <p:cNvSpPr>
            <a:spLocks noChangeArrowheads="1"/>
          </p:cNvSpPr>
          <p:nvPr/>
        </p:nvSpPr>
        <p:spPr bwMode="auto">
          <a:xfrm>
            <a:off x="231775" y="1903031"/>
            <a:ext cx="8591383" cy="457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200" b="0" dirty="0" smtClean="0">
                <a:latin typeface="Arial" charset="0"/>
              </a:rPr>
              <a:t>We are developing a comprehensive modeling capability which will include surface heating, surface usage and high-resolution terrain data.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200" b="0" dirty="0" smtClean="0">
                <a:latin typeface="Arial" charset="0"/>
              </a:rPr>
              <a:t>We believe that we can provide more detailed dispersion information than with other techniques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200" b="0" dirty="0" smtClean="0">
                <a:latin typeface="Arial" charset="0"/>
              </a:rPr>
              <a:t>Two main enhancements are the </a:t>
            </a:r>
            <a:r>
              <a:rPr lang="en-US" sz="2200" b="0" dirty="0" err="1" smtClean="0">
                <a:latin typeface="Arial" charset="0"/>
              </a:rPr>
              <a:t>Mesoscale</a:t>
            </a:r>
            <a:r>
              <a:rPr lang="en-US" sz="2200" b="0" dirty="0" smtClean="0">
                <a:latin typeface="Arial" charset="0"/>
              </a:rPr>
              <a:t> Modeling (WRF/MM5) downscaling capability and data assimilation.</a:t>
            </a:r>
          </a:p>
          <a:p>
            <a:pPr marL="342900" indent="-342900">
              <a:spcBef>
                <a:spcPct val="20000"/>
              </a:spcBef>
            </a:pPr>
            <a:endParaRPr lang="en-US" sz="2200" b="0" dirty="0" smtClean="0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2200" b="0" dirty="0" smtClean="0">
                <a:latin typeface="Arial" charset="0"/>
              </a:rPr>
              <a:t>We need more detailed data for further </a:t>
            </a:r>
            <a:r>
              <a:rPr lang="en-US" sz="2200" b="0" dirty="0" smtClean="0">
                <a:latin typeface="Arial" charset="0"/>
              </a:rPr>
              <a:t>case </a:t>
            </a:r>
            <a:r>
              <a:rPr lang="en-US" sz="2200" b="0" dirty="0" smtClean="0">
                <a:latin typeface="Arial" charset="0"/>
              </a:rPr>
              <a:t>studies. </a:t>
            </a:r>
          </a:p>
          <a:p>
            <a:pPr>
              <a:spcBef>
                <a:spcPct val="20000"/>
              </a:spcBef>
            </a:pPr>
            <a:r>
              <a:rPr lang="en-US" sz="2200" b="0" dirty="0" smtClean="0">
                <a:latin typeface="Arial" charset="0"/>
              </a:rPr>
              <a:t>A radial distribution model will be added to the assimilation model.</a:t>
            </a:r>
          </a:p>
          <a:p>
            <a:pPr>
              <a:spcBef>
                <a:spcPct val="20000"/>
              </a:spcBef>
            </a:pPr>
            <a:endParaRPr lang="en-US" sz="2200" dirty="0" smtClean="0">
              <a:latin typeface="Arial" charset="0"/>
            </a:endParaRPr>
          </a:p>
          <a:p>
            <a:pPr>
              <a:spcBef>
                <a:spcPct val="20000"/>
              </a:spcBef>
            </a:pPr>
            <a:endParaRPr lang="en-US" sz="22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1010736" name="Text Box 48"/>
          <p:cNvSpPr txBox="1">
            <a:spLocks noChangeArrowheads="1"/>
          </p:cNvSpPr>
          <p:nvPr/>
        </p:nvSpPr>
        <p:spPr bwMode="auto">
          <a:xfrm>
            <a:off x="160020" y="1943101"/>
            <a:ext cx="5084593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31775" indent="-231775">
              <a:spcBef>
                <a:spcPts val="1200"/>
              </a:spcBef>
              <a:spcAft>
                <a:spcPts val="600"/>
              </a:spcAft>
            </a:pPr>
            <a:r>
              <a:rPr lang="en-US" sz="1800" b="0" dirty="0" smtClean="0">
                <a:latin typeface="Arial" charset="0"/>
              </a:rPr>
              <a:t>Local flow fields depend on boundary conditions but also are influenced by terrain and ground usage. </a:t>
            </a:r>
            <a:endParaRPr lang="en-US" sz="1800" b="0" dirty="0">
              <a:latin typeface="Arial" charset="0"/>
            </a:endParaRPr>
          </a:p>
          <a:p>
            <a:pPr marL="231775" indent="-231775">
              <a:spcBef>
                <a:spcPts val="1200"/>
              </a:spcBef>
              <a:spcAft>
                <a:spcPts val="600"/>
              </a:spcAft>
              <a:buFontTx/>
              <a:buChar char="•"/>
            </a:pPr>
            <a:r>
              <a:rPr lang="en-US" sz="1800" b="0" dirty="0" smtClean="0">
                <a:latin typeface="Arial" charset="0"/>
              </a:rPr>
              <a:t>Surface heating also influences local wind conditions.</a:t>
            </a:r>
            <a:r>
              <a:rPr lang="en-US" sz="1800" b="0" dirty="0" smtClean="0">
                <a:solidFill>
                  <a:srgbClr val="FF0000"/>
                </a:solidFill>
                <a:latin typeface="Arial" charset="0"/>
              </a:rPr>
              <a:t>.</a:t>
            </a:r>
            <a:endParaRPr lang="en-US" sz="1800" b="0" dirty="0" smtClean="0">
              <a:latin typeface="Arial" charset="0"/>
            </a:endParaRPr>
          </a:p>
        </p:txBody>
      </p:sp>
      <p:pic>
        <p:nvPicPr>
          <p:cNvPr id="16386" name="Picture 2" descr="Figure 2.11 An example of flow separation over a hill, Source Garrad Hass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8843" y="5002027"/>
            <a:ext cx="3632642" cy="104022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150734" y="6154453"/>
            <a:ext cx="33335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0" dirty="0" smtClean="0"/>
              <a:t>Source: </a:t>
            </a:r>
            <a:r>
              <a:rPr lang="en-US" sz="1100" b="0" dirty="0" err="1" smtClean="0"/>
              <a:t>Garrad</a:t>
            </a:r>
            <a:r>
              <a:rPr lang="en-US" sz="1100" b="0" dirty="0" smtClean="0"/>
              <a:t> Hassan</a:t>
            </a:r>
            <a:endParaRPr lang="en-US" sz="1100" b="0" dirty="0"/>
          </a:p>
        </p:txBody>
      </p:sp>
      <p:pic>
        <p:nvPicPr>
          <p:cNvPr id="7" name="Picture 6" descr="IMG_05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1725930"/>
            <a:ext cx="3627120" cy="2720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93759</TotalTime>
  <Words>947</Words>
  <Application>Microsoft Office PowerPoint</Application>
  <PresentationFormat>On-screen Show (4:3)</PresentationFormat>
  <Paragraphs>153</Paragraphs>
  <Slides>16</Slides>
  <Notes>15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Default Design</vt:lpstr>
      <vt:lpstr>Equation</vt:lpstr>
      <vt:lpstr>Slide 1</vt:lpstr>
      <vt:lpstr>Motivation</vt:lpstr>
      <vt:lpstr>Problem Overview</vt:lpstr>
      <vt:lpstr>Mesoscale Model</vt:lpstr>
      <vt:lpstr>Site Description</vt:lpstr>
      <vt:lpstr>Modeling-CFD</vt:lpstr>
      <vt:lpstr>Modeling-CFD</vt:lpstr>
      <vt:lpstr>WRF and CFD Overlay</vt:lpstr>
      <vt:lpstr>Data Assimilation </vt:lpstr>
      <vt:lpstr>Data Assimilation</vt:lpstr>
      <vt:lpstr>Assimilation Results</vt:lpstr>
      <vt:lpstr>Surface Roughness</vt:lpstr>
      <vt:lpstr>Surface Roughness</vt:lpstr>
      <vt:lpstr>Plume Release</vt:lpstr>
      <vt:lpstr>Summary</vt:lpstr>
      <vt:lpstr>Backup</vt:lpstr>
    </vt:vector>
  </TitlesOfParts>
  <Company>ARL PennState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Jim Dreyer</dc:creator>
  <cp:lastModifiedBy>fxz101</cp:lastModifiedBy>
  <cp:revision>2505</cp:revision>
  <cp:lastPrinted>2001-01-25T13:29:38Z</cp:lastPrinted>
  <dcterms:created xsi:type="dcterms:W3CDTF">2000-10-11T13:15:44Z</dcterms:created>
  <dcterms:modified xsi:type="dcterms:W3CDTF">2009-07-13T13:41:47Z</dcterms:modified>
</cp:coreProperties>
</file>